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66" r:id="rId4"/>
    <p:sldId id="261" r:id="rId5"/>
    <p:sldId id="265" r:id="rId6"/>
    <p:sldId id="267" r:id="rId7"/>
    <p:sldId id="258" r:id="rId8"/>
    <p:sldId id="262" r:id="rId9"/>
    <p:sldId id="269" r:id="rId10"/>
    <p:sldId id="270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370" y="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BA53A5-55FC-4083-A67F-94A2218B5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CD0CCD3-2B33-46AC-A065-B0C9E52DB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F11F154-0FEC-4218-9FF1-4D7E3B8A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CCC126B-AC2C-49F6-B8FC-7DCC79685526}" type="datetime1">
              <a:rPr lang="en-IE" smtClean="0"/>
              <a:pPr lvl="0"/>
              <a:t>18/10/2020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143A3F-4997-4FB2-868E-A0935080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A237496-0F15-46E6-B79A-17609CB9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4FDCDF-E7E8-4ACB-8804-6D53B8C24D4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63371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61E256-A9C5-41DE-A9E7-67FA24CE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8F3FE34-8BB7-4F62-A707-C092C1386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AA4232-2D0A-496E-833A-DF8DCE73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9BE21F7-6973-4645-8546-5FC01B642090}" type="datetime1">
              <a:rPr lang="en-IE" smtClean="0"/>
              <a:pPr lvl="0"/>
              <a:t>18/10/2020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2FD41B8-3560-4B97-B3A1-63C703E3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166FDBB-38C5-4721-8507-10EF9DAB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7CFB87-F3C3-4639-8EDB-282FA91B215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023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21B349A-EA06-48C8-B237-1928A0F84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7E62693-1CA1-49D1-99A6-E82879D97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78CFE1-7F53-4DD3-A481-9E072FC9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6A747C8-C9E7-4E34-A103-72834D31760D}" type="datetime1">
              <a:rPr lang="en-IE" smtClean="0"/>
              <a:pPr lvl="0"/>
              <a:t>18/10/2020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1CB54E-89B4-4551-85BB-E9983312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ECB243-D8FF-4242-8F06-C3855FC3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2B069D-039A-41B7-A9A6-8D1D1EC3F7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882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254948-876E-40CB-B92E-F7D1F6ED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2CB58E-F651-4884-97CD-8851592F1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BAD8EB0-D4EC-4861-B88F-F4A32527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84EC867-1372-49E6-9311-68B146E008B2}" type="datetime1">
              <a:rPr lang="en-IE" smtClean="0"/>
              <a:pPr lvl="0"/>
              <a:t>18/10/2020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A567BD-76F1-48B9-862A-F5F856F0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EED953-73F9-4444-B122-387249F8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B8D03C-AD1A-4969-A191-1A464FC2CA8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07744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6B64F6-F806-40D7-AEAE-AB3EF9DD7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47D51ED-2797-4813-BBB3-1E44BF2E4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AA5724-5AB1-4D9C-AEEC-3F00D742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F2EF947-9080-4C5C-ACCA-64759CF6B0F3}" type="datetime1">
              <a:rPr lang="en-IE" smtClean="0"/>
              <a:pPr lvl="0"/>
              <a:t>18/10/2020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BDEFBB-D8F1-47DC-B6DE-1DBBF7A0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672670-E183-47D5-91A5-FB68508A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2852DE-AE2A-4633-A3D9-FBA711A76F8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399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118048-9C04-45B6-85B0-530371CD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50BD1A-BEC7-4881-BC36-AD67629C9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AF8B6D7-FA46-4E1C-B952-97DC1555C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0230594-5AE7-4C43-A52B-31EF64B5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B2FA7DF-4331-4223-BA76-422EF6E28D37}" type="datetime1">
              <a:rPr lang="en-IE" smtClean="0"/>
              <a:pPr lvl="0"/>
              <a:t>18/10/2020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C253066-BA17-447B-953E-E18D2DAE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9F47F93-BF79-4F3C-A088-AC7143C8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E6FBD3-AF3D-4762-B227-07F783434B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668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1C751E-7120-4EDD-9BE8-58DD4D78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9A8440-006F-4F59-B2DC-1993D9959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5F283C4-BE67-4945-BF34-FBDE15D2C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6B47A4B-1891-4D81-84BC-AA4799737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92CE6F2-748A-49D0-995C-BDA31AB80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12E5510-7319-49E0-932C-EED90EB5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F5143D0-8780-41C7-A215-F02BAC0C0C5D}" type="datetime1">
              <a:rPr lang="en-IE" smtClean="0"/>
              <a:pPr lvl="0"/>
              <a:t>18/10/2020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7C01F99-0E68-4078-B2F4-72756057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571A07B-4389-40C8-BD69-5D44350C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862815-4AF6-4096-AF45-909998941C8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433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50DFFB-21BA-4E59-938E-DAAFAC1A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663257D-736C-4E34-BB83-F3249898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A85E87-D209-487C-94AD-A182C10CEF03}" type="datetime1">
              <a:rPr lang="en-IE" smtClean="0"/>
              <a:pPr lvl="0"/>
              <a:t>18/10/2020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0F33231-C19E-4333-855A-3FB52903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C198E60-3766-42EC-A08F-02960E1B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6EF910-2FC3-4709-B890-18A87E9A370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851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458EDEA-D353-4B21-A58B-B42BCC34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047B58D-3571-453D-B2CA-B5E981F70D9C}" type="datetime1">
              <a:rPr lang="en-IE" smtClean="0"/>
              <a:pPr lvl="0"/>
              <a:t>18/10/2020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2F40229-6FDD-4C7F-9FB8-9F4D6E29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ED041C3-FB6E-4270-8920-B64156DB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90540B-F285-450E-993B-7665BD9612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858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2B8743-C493-4DB5-B4E0-7EA21C32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8736F5-89B6-4CF5-9323-6F27A5319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BA7866A-DDF7-4916-BACE-EC9C54686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342DF2E-6FD6-48F3-B99B-58A04C29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424CC07-6EC3-43FC-8B95-08F0F1970834}" type="datetime1">
              <a:rPr lang="en-IE" smtClean="0"/>
              <a:pPr lvl="0"/>
              <a:t>18/10/2020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43A0EA9-1E20-422D-BCE2-C681C87D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473969A-EA6C-441E-BFA5-FD45E655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828DD5-D49F-4FC0-8D8A-7BF0CFBF26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157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724616-D1E9-4271-887C-0EC3B9FE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7276EB0-5F96-4F90-BD51-EF0BA16AC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1B97B9F-1A5F-4C3F-AB6E-5B451D1B0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330661-B0BF-418C-AD38-C675059C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973FE4E-21E2-4FB0-A37A-0E6126B0CBA4}" type="datetime1">
              <a:rPr lang="en-IE" smtClean="0"/>
              <a:pPr lvl="0"/>
              <a:t>18/10/2020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A10962E-10B4-4037-8761-CC5AF8C3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1BD2DD4-CE25-4AE5-82B0-C5B61E6C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C14D1F-5142-4547-930A-CFD603F6DBF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472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D776FF5-0EC2-4719-812C-5D5179A4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6ABA386-0630-4535-8315-2DE61BDD0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979EF8-A440-4205-82EB-BD75CE956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B47B084A-2153-4A06-9733-CA13378747D5}" type="datetime1">
              <a:rPr lang="en-IE" smtClean="0"/>
              <a:pPr lvl="0"/>
              <a:t>18/10/2020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9A6B8E-F933-4413-8A1C-BA23A431A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735E09-7A74-40A3-B426-3131DC751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81591CD2-6ADD-4EF6-BA5A-27075433D7B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361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E1B622-9E55-409B-BFA3-45BD2C033BA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04909" y="172455"/>
            <a:ext cx="10212284" cy="1958187"/>
          </a:xfrm>
        </p:spPr>
        <p:txBody>
          <a:bodyPr/>
          <a:lstStyle/>
          <a:p>
            <a:pPr lvl="0"/>
            <a:r>
              <a:rPr lang="en-IE" sz="3600" dirty="0" err="1">
                <a:latin typeface="Times New Roman" pitchFamily="18"/>
                <a:cs typeface="Times New Roman" pitchFamily="18"/>
              </a:rPr>
              <a:t>LeaderSTeM</a:t>
            </a:r>
            <a:r>
              <a:rPr lang="en-IE" sz="3600" dirty="0">
                <a:latin typeface="Times New Roman" pitchFamily="18"/>
                <a:cs typeface="Times New Roman" pitchFamily="18"/>
              </a:rPr>
              <a:t> - A LSTM model for dynamic leader identification within musical streams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2D8BE06-3A09-4B8E-A5A7-57C578B3996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17466" y="3291318"/>
            <a:ext cx="9144000" cy="2402472"/>
          </a:xfrm>
        </p:spPr>
        <p:txBody>
          <a:bodyPr>
            <a:normAutofit/>
          </a:bodyPr>
          <a:lstStyle/>
          <a:p>
            <a:pPr lvl="0">
              <a:lnSpc>
                <a:spcPct val="80000"/>
              </a:lnSpc>
            </a:pPr>
            <a:r>
              <a:rPr lang="en-IE" sz="1800" dirty="0">
                <a:latin typeface="Times New Roman" pitchFamily="18"/>
                <a:cs typeface="Times New Roman" pitchFamily="18"/>
              </a:rPr>
              <a:t>Sutirtha Chakraborty</a:t>
            </a:r>
            <a:r>
              <a:rPr lang="en-IE" sz="1800" baseline="30000" dirty="0">
                <a:latin typeface="Times New Roman" pitchFamily="18"/>
                <a:cs typeface="Times New Roman" pitchFamily="18"/>
              </a:rPr>
              <a:t>1</a:t>
            </a:r>
            <a:r>
              <a:rPr lang="en-IE" sz="1800" dirty="0">
                <a:latin typeface="Times New Roman" pitchFamily="18"/>
                <a:cs typeface="Times New Roman" pitchFamily="18"/>
              </a:rPr>
              <a:t>, </a:t>
            </a:r>
            <a:r>
              <a:rPr lang="en-IE" sz="1800" dirty="0" err="1">
                <a:latin typeface="Times New Roman" pitchFamily="18"/>
                <a:cs typeface="Times New Roman" pitchFamily="18"/>
              </a:rPr>
              <a:t>Shyam</a:t>
            </a:r>
            <a:r>
              <a:rPr lang="en-IE" sz="1800" dirty="0">
                <a:latin typeface="Times New Roman" pitchFamily="18"/>
                <a:cs typeface="Times New Roman" pitchFamily="18"/>
              </a:rPr>
              <a:t> Kishor</a:t>
            </a:r>
            <a:r>
              <a:rPr lang="en-IE" sz="1800" baseline="30000" dirty="0">
                <a:latin typeface="Times New Roman" pitchFamily="18"/>
                <a:cs typeface="Times New Roman" pitchFamily="18"/>
              </a:rPr>
              <a:t>2</a:t>
            </a:r>
            <a:r>
              <a:rPr lang="en-IE" sz="1800" dirty="0">
                <a:latin typeface="Times New Roman" pitchFamily="18"/>
                <a:cs typeface="Times New Roman" pitchFamily="18"/>
              </a:rPr>
              <a:t>, Shubham Patil</a:t>
            </a:r>
            <a:r>
              <a:rPr lang="en-IE" sz="1800" baseline="30000" dirty="0">
                <a:latin typeface="Times New Roman" pitchFamily="18"/>
                <a:cs typeface="Times New Roman" pitchFamily="18"/>
              </a:rPr>
              <a:t>3</a:t>
            </a:r>
            <a:r>
              <a:rPr lang="en-IE" sz="1800" dirty="0">
                <a:latin typeface="Times New Roman" pitchFamily="18"/>
                <a:cs typeface="Times New Roman" pitchFamily="18"/>
              </a:rPr>
              <a:t>, and Joseph Timoney</a:t>
            </a:r>
            <a:r>
              <a:rPr lang="en-IE" sz="1800" baseline="30000" dirty="0">
                <a:latin typeface="Times New Roman" pitchFamily="18"/>
                <a:cs typeface="Times New Roman" pitchFamily="18"/>
              </a:rPr>
              <a:t>1</a:t>
            </a:r>
            <a:endParaRPr lang="en-IE" sz="1800" dirty="0">
              <a:latin typeface="Times New Roman" pitchFamily="18"/>
              <a:cs typeface="Times New Roman" pitchFamily="18"/>
            </a:endParaRPr>
          </a:p>
          <a:p>
            <a:pPr lvl="0">
              <a:lnSpc>
                <a:spcPct val="80000"/>
              </a:lnSpc>
            </a:pPr>
            <a:endParaRPr lang="en-IE" sz="1600" baseline="30000" dirty="0">
              <a:latin typeface="Times New Roman" pitchFamily="18"/>
              <a:cs typeface="Times New Roman" pitchFamily="18"/>
            </a:endParaRPr>
          </a:p>
          <a:p>
            <a:pPr lvl="0">
              <a:lnSpc>
                <a:spcPct val="80000"/>
              </a:lnSpc>
            </a:pPr>
            <a:r>
              <a:rPr lang="en-IE" sz="1600" baseline="30000" dirty="0">
                <a:latin typeface="Times New Roman" pitchFamily="18"/>
                <a:cs typeface="Times New Roman" pitchFamily="18"/>
              </a:rPr>
              <a:t>1</a:t>
            </a:r>
            <a:r>
              <a:rPr lang="en-IE" sz="1500" dirty="0">
                <a:latin typeface="Times New Roman" pitchFamily="18"/>
                <a:cs typeface="Times New Roman" pitchFamily="18"/>
              </a:rPr>
              <a:t> Maynooth University, Ireland</a:t>
            </a:r>
          </a:p>
          <a:p>
            <a:pPr lvl="0">
              <a:lnSpc>
                <a:spcPct val="80000"/>
              </a:lnSpc>
            </a:pPr>
            <a:r>
              <a:rPr lang="en-IE" sz="1600" baseline="30000" dirty="0">
                <a:latin typeface="Times New Roman" pitchFamily="18"/>
                <a:cs typeface="Times New Roman" pitchFamily="18"/>
              </a:rPr>
              <a:t>2</a:t>
            </a:r>
            <a:r>
              <a:rPr lang="en-IE" sz="1500" dirty="0">
                <a:latin typeface="Times New Roman" pitchFamily="18"/>
                <a:cs typeface="Times New Roman" pitchFamily="18"/>
              </a:rPr>
              <a:t> Genpact, Bangalore</a:t>
            </a:r>
          </a:p>
          <a:p>
            <a:pPr lvl="0">
              <a:lnSpc>
                <a:spcPct val="80000"/>
              </a:lnSpc>
            </a:pPr>
            <a:r>
              <a:rPr lang="en-IE" sz="1600" baseline="30000" dirty="0">
                <a:latin typeface="Times New Roman" pitchFamily="18"/>
                <a:cs typeface="Times New Roman" pitchFamily="18"/>
              </a:rPr>
              <a:t>3</a:t>
            </a:r>
            <a:r>
              <a:rPr lang="en-IE" sz="1500" dirty="0">
                <a:latin typeface="Times New Roman" pitchFamily="18"/>
                <a:cs typeface="Times New Roman" pitchFamily="18"/>
              </a:rPr>
              <a:t> SVNIT, India</a:t>
            </a:r>
          </a:p>
          <a:p>
            <a:pPr lvl="0">
              <a:lnSpc>
                <a:spcPct val="80000"/>
              </a:lnSpc>
            </a:pPr>
            <a:r>
              <a:rPr lang="en-IE" sz="1600" dirty="0">
                <a:latin typeface="Times New Roman" pitchFamily="18"/>
                <a:cs typeface="Times New Roman" pitchFamily="18"/>
              </a:rPr>
              <a:t>Email- sutirtha.chakraborty@mu.ie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6693085-CD31-4C71-9166-51447BA6E5FB}"/>
              </a:ext>
            </a:extLst>
          </p:cNvPr>
          <p:cNvSpPr txBox="1">
            <a:spLocks/>
          </p:cNvSpPr>
          <p:nvPr/>
        </p:nvSpPr>
        <p:spPr>
          <a:xfrm>
            <a:off x="1231038" y="446218"/>
            <a:ext cx="9144000" cy="8751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algn="ctr"/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LeaderSTeM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I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="" xmlns:a16="http://schemas.microsoft.com/office/drawing/2014/main" id="{D489314B-860D-46C8-940A-F8CF129B918B}"/>
              </a:ext>
            </a:extLst>
          </p:cNvPr>
          <p:cNvSpPr txBox="1">
            <a:spLocks/>
          </p:cNvSpPr>
          <p:nvPr/>
        </p:nvSpPr>
        <p:spPr>
          <a:xfrm>
            <a:off x="1231038" y="446218"/>
            <a:ext cx="9144000" cy="8751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algn="ctr"/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LeaderSTeM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I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8866" y="1557867"/>
            <a:ext cx="5134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space for LSTM </a:t>
            </a:r>
            <a:r>
              <a:rPr lang="en-US" dirty="0" smtClean="0"/>
              <a:t>Model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Input shape </a:t>
            </a:r>
            <a:r>
              <a:rPr lang="en-US" dirty="0" smtClean="0"/>
              <a:t>13,1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Learning Rate 0.001 – 0.1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Number of nodes in hidden </a:t>
            </a:r>
            <a:r>
              <a:rPr lang="en-US" dirty="0" smtClean="0"/>
              <a:t>layer 2 </a:t>
            </a:r>
            <a:r>
              <a:rPr lang="en-US" dirty="0"/>
              <a:t>- 512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Number of hidden </a:t>
            </a:r>
            <a:r>
              <a:rPr lang="en-US" dirty="0" smtClean="0"/>
              <a:t>layers 3 - 5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Activation Function </a:t>
            </a:r>
            <a:r>
              <a:rPr lang="en-US" dirty="0" err="1"/>
              <a:t>ReLU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Epochs 10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Batch Size 32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010329"/>
              </p:ext>
            </p:extLst>
          </p:nvPr>
        </p:nvGraphicFramePr>
        <p:xfrm>
          <a:off x="2048933" y="4292599"/>
          <a:ext cx="8915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2413000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Model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 Rate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Squared Error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43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6693085-CD31-4C71-9166-51447BA6E5FB}"/>
              </a:ext>
            </a:extLst>
          </p:cNvPr>
          <p:cNvSpPr txBox="1">
            <a:spLocks/>
          </p:cNvSpPr>
          <p:nvPr/>
        </p:nvSpPr>
        <p:spPr>
          <a:xfrm>
            <a:off x="1231038" y="446218"/>
            <a:ext cx="9144000" cy="8751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LeaderSTeM’s Prediction</a:t>
            </a:r>
            <a:endParaRPr lang="en-I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E857D9D-CBD0-406A-B12D-83615AF7A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236" y="1747701"/>
            <a:ext cx="6911939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8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862A137-DEC6-4890-BD06-6765D08C6E9E}"/>
              </a:ext>
            </a:extLst>
          </p:cNvPr>
          <p:cNvSpPr txBox="1">
            <a:spLocks/>
          </p:cNvSpPr>
          <p:nvPr/>
        </p:nvSpPr>
        <p:spPr>
          <a:xfrm>
            <a:off x="1231038" y="446218"/>
            <a:ext cx="9144000" cy="8751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FD2DE2E-F092-48EA-BF68-A9E5E80F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969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61A3AD-C1FE-43C2-8265-AF05AED384C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31038" y="446218"/>
            <a:ext cx="9144000" cy="875117"/>
          </a:xfrm>
        </p:spPr>
        <p:txBody>
          <a:bodyPr>
            <a:normAutofit/>
          </a:bodyPr>
          <a:lstStyle/>
          <a:p>
            <a:pPr lvl="0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Musical Ensemble</a:t>
            </a:r>
            <a:endParaRPr lang="en-I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="" xmlns:a16="http://schemas.microsoft.com/office/drawing/2014/main" id="{50200A01-2A16-4BB3-9CD6-30C7FEC6427C}"/>
              </a:ext>
            </a:extLst>
          </p:cNvPr>
          <p:cNvSpPr/>
          <p:nvPr/>
        </p:nvSpPr>
        <p:spPr>
          <a:xfrm>
            <a:off x="5943600" y="3276596"/>
            <a:ext cx="3093872" cy="309387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5" name="Picture 5" descr="A group of people jumping in the air&#10;&#10;Description automatically generated">
            <a:extLst>
              <a:ext uri="{FF2B5EF4-FFF2-40B4-BE49-F238E27FC236}">
                <a16:creationId xmlns="" xmlns:a16="http://schemas.microsoft.com/office/drawing/2014/main" id="{A23A99AA-7E42-47D1-81D3-53BEBC4F1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881342"/>
            <a:ext cx="4647414" cy="349968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8DBFD7C-5F5B-407D-A06F-FAEA38B1B52B}"/>
              </a:ext>
            </a:extLst>
          </p:cNvPr>
          <p:cNvSpPr txBox="1"/>
          <p:nvPr/>
        </p:nvSpPr>
        <p:spPr>
          <a:xfrm>
            <a:off x="6447934" y="2356701"/>
            <a:ext cx="574406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musical ensemble is a collaborative performance of vocal and/or instrumental music by a group of musicians and singers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61A3AD-C1FE-43C2-8265-AF05AED384C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31038" y="446218"/>
            <a:ext cx="9144000" cy="875117"/>
          </a:xfrm>
        </p:spPr>
        <p:txBody>
          <a:bodyPr>
            <a:normAutofit/>
          </a:bodyPr>
          <a:lstStyle/>
          <a:p>
            <a:pPr lvl="0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Network</a:t>
            </a:r>
            <a:endParaRPr lang="en-I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="" xmlns:a16="http://schemas.microsoft.com/office/drawing/2014/main" id="{50200A01-2A16-4BB3-9CD6-30C7FEC6427C}"/>
              </a:ext>
            </a:extLst>
          </p:cNvPr>
          <p:cNvSpPr/>
          <p:nvPr/>
        </p:nvSpPr>
        <p:spPr>
          <a:xfrm>
            <a:off x="5943600" y="3276596"/>
            <a:ext cx="3093872" cy="309387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5" name="Picture 5" descr="A group of people jumping in the air&#10;&#10;Description automatically generated">
            <a:extLst>
              <a:ext uri="{FF2B5EF4-FFF2-40B4-BE49-F238E27FC236}">
                <a16:creationId xmlns="" xmlns:a16="http://schemas.microsoft.com/office/drawing/2014/main" id="{A23A99AA-7E42-47D1-81D3-53BEBC4F1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881342"/>
            <a:ext cx="4647414" cy="349968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8DBFD7C-5F5B-407D-A06F-FAEA38B1B52B}"/>
              </a:ext>
            </a:extLst>
          </p:cNvPr>
          <p:cNvSpPr txBox="1"/>
          <p:nvPr/>
        </p:nvSpPr>
        <p:spPr>
          <a:xfrm>
            <a:off x="6447934" y="2356701"/>
            <a:ext cx="57440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Inter-connected network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Leader-Follower Relationship among Musicians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Time-varying leader-follower</a:t>
            </a:r>
            <a:endParaRPr lang="en-IE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80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Researchers examine how musicians communicate non-verbally during performance">
            <a:extLst>
              <a:ext uri="{FF2B5EF4-FFF2-40B4-BE49-F238E27FC236}">
                <a16:creationId xmlns="" xmlns:a16="http://schemas.microsoft.com/office/drawing/2014/main" id="{08AC06D5-CABE-4AD0-ACB4-AA24EB38F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8227" y="2174097"/>
            <a:ext cx="5586882" cy="3142620"/>
          </a:xfr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AB617AE2-EBBD-4DC9-8BE7-81935A8B13F3}"/>
              </a:ext>
            </a:extLst>
          </p:cNvPr>
          <p:cNvSpPr txBox="1">
            <a:spLocks/>
          </p:cNvSpPr>
          <p:nvPr/>
        </p:nvSpPr>
        <p:spPr>
          <a:xfrm>
            <a:off x="1231038" y="446218"/>
            <a:ext cx="9144000" cy="8751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of the Art</a:t>
            </a:r>
            <a:endParaRPr lang="en-I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03E315A-E48C-4766-A8A0-1B902CF3AD8D}"/>
              </a:ext>
            </a:extLst>
          </p:cNvPr>
          <p:cNvSpPr txBox="1"/>
          <p:nvPr/>
        </p:nvSpPr>
        <p:spPr>
          <a:xfrm>
            <a:off x="7334054" y="2601799"/>
            <a:ext cx="35539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Perception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Non-Verbal Communications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Gaze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Sway </a:t>
            </a:r>
          </a:p>
          <a:p>
            <a:endParaRPr lang="en-I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61A3AD-C1FE-43C2-8265-AF05AED384C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31038" y="446218"/>
            <a:ext cx="9144000" cy="875117"/>
          </a:xfrm>
        </p:spPr>
        <p:txBody>
          <a:bodyPr>
            <a:normAutofit/>
          </a:bodyPr>
          <a:lstStyle/>
          <a:p>
            <a:pPr lvl="0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="" xmlns:a16="http://schemas.microsoft.com/office/drawing/2014/main" id="{50200A01-2A16-4BB3-9CD6-30C7FEC6427C}"/>
              </a:ext>
            </a:extLst>
          </p:cNvPr>
          <p:cNvSpPr/>
          <p:nvPr/>
        </p:nvSpPr>
        <p:spPr>
          <a:xfrm>
            <a:off x="5943600" y="3276596"/>
            <a:ext cx="3093872" cy="309387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5" name="Picture 5" descr="A group of people jumping in the air&#10;&#10;Description automatically generated">
            <a:extLst>
              <a:ext uri="{FF2B5EF4-FFF2-40B4-BE49-F238E27FC236}">
                <a16:creationId xmlns="" xmlns:a16="http://schemas.microsoft.com/office/drawing/2014/main" id="{A23A99AA-7E42-47D1-81D3-53BEBC4F1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881342"/>
            <a:ext cx="4647414" cy="349968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8DBFD7C-5F5B-407D-A06F-FAEA38B1B52B}"/>
              </a:ext>
            </a:extLst>
          </p:cNvPr>
          <p:cNvSpPr txBox="1"/>
          <p:nvPr/>
        </p:nvSpPr>
        <p:spPr>
          <a:xfrm>
            <a:off x="5943600" y="3028890"/>
            <a:ext cx="6112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the Leader’s tempo from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features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?</a:t>
            </a:r>
            <a:endParaRPr lang="en-I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2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31BA8851-1DFD-4ECF-B77D-D46D4980753D}"/>
              </a:ext>
            </a:extLst>
          </p:cNvPr>
          <p:cNvSpPr txBox="1">
            <a:spLocks/>
          </p:cNvSpPr>
          <p:nvPr/>
        </p:nvSpPr>
        <p:spPr>
          <a:xfrm>
            <a:off x="1231038" y="446218"/>
            <a:ext cx="9144000" cy="8751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the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I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9D5447C-FDA4-4106-889A-0219BDA2D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07" y="1932693"/>
            <a:ext cx="5112146" cy="24187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723A515-6158-4320-A2B4-2C9BD1657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528" y="2049808"/>
            <a:ext cx="5986021" cy="27583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60900CF-0176-4B39-A044-9ADBF96A9265}"/>
              </a:ext>
            </a:extLst>
          </p:cNvPr>
          <p:cNvSpPr txBox="1"/>
          <p:nvPr/>
        </p:nvSpPr>
        <p:spPr>
          <a:xfrm>
            <a:off x="683478" y="4808192"/>
            <a:ext cx="2806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Aubio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Beat Tracking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Window size of 1024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Hop-size 512</a:t>
            </a:r>
          </a:p>
          <a:p>
            <a:pPr lvl="1"/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Sampled at 44.1kHz</a:t>
            </a:r>
          </a:p>
        </p:txBody>
      </p:sp>
    </p:spTree>
    <p:extLst>
      <p:ext uri="{BB962C8B-B14F-4D97-AF65-F5344CB8AC3E}">
        <p14:creationId xmlns:p14="http://schemas.microsoft.com/office/powerpoint/2010/main" val="8364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6693085-CD31-4C71-9166-51447BA6E5FB}"/>
              </a:ext>
            </a:extLst>
          </p:cNvPr>
          <p:cNvSpPr txBox="1">
            <a:spLocks/>
          </p:cNvSpPr>
          <p:nvPr/>
        </p:nvSpPr>
        <p:spPr>
          <a:xfrm>
            <a:off x="1231038" y="446218"/>
            <a:ext cx="9144000" cy="8751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the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I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DB88CA6-CA7A-4BE7-8ACF-183638A6D66F}"/>
              </a:ext>
            </a:extLst>
          </p:cNvPr>
          <p:cNvSpPr txBox="1"/>
          <p:nvPr/>
        </p:nvSpPr>
        <p:spPr>
          <a:xfrm>
            <a:off x="862588" y="2262433"/>
            <a:ext cx="2983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 –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follows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 – 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follows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Drums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follows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Bass</a:t>
            </a:r>
            <a:endParaRPr lang="en-IE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375C952-787F-4054-A148-2A9F08D4D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818" y="1575619"/>
            <a:ext cx="6858594" cy="43666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6693085-CD31-4C71-9166-51447BA6E5FB}"/>
              </a:ext>
            </a:extLst>
          </p:cNvPr>
          <p:cNvSpPr txBox="1">
            <a:spLocks/>
          </p:cNvSpPr>
          <p:nvPr/>
        </p:nvSpPr>
        <p:spPr>
          <a:xfrm>
            <a:off x="1231038" y="446218"/>
            <a:ext cx="9144000" cy="8751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algn="ctr"/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LeaderSTeM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I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="" xmlns:a16="http://schemas.microsoft.com/office/drawing/2014/main" id="{500027B0-7305-4F78-9C2D-11C3D36EF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344" y="1864117"/>
            <a:ext cx="3190283" cy="2472323"/>
          </a:xfr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B3F7DCB-A796-4750-BB99-3185CF23F5D1}"/>
              </a:ext>
            </a:extLst>
          </p:cNvPr>
          <p:cNvSpPr/>
          <p:nvPr/>
        </p:nvSpPr>
        <p:spPr>
          <a:xfrm>
            <a:off x="812873" y="2070240"/>
            <a:ext cx="1913641" cy="582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 Set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0FB8C8F-7120-47CA-8ED7-FE6ADA549840}"/>
              </a:ext>
            </a:extLst>
          </p:cNvPr>
          <p:cNvSpPr/>
          <p:nvPr/>
        </p:nvSpPr>
        <p:spPr>
          <a:xfrm>
            <a:off x="3477000" y="2081066"/>
            <a:ext cx="1913641" cy="582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PCA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C112ACA-A4E9-467A-91E8-CB9CA144D21F}"/>
              </a:ext>
            </a:extLst>
          </p:cNvPr>
          <p:cNvSpPr/>
          <p:nvPr/>
        </p:nvSpPr>
        <p:spPr>
          <a:xfrm>
            <a:off x="3477000" y="3244915"/>
            <a:ext cx="1913641" cy="582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Modelling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F07CEE3-B73F-47D8-B23E-51ECA6E8E179}"/>
              </a:ext>
            </a:extLst>
          </p:cNvPr>
          <p:cNvSpPr/>
          <p:nvPr/>
        </p:nvSpPr>
        <p:spPr>
          <a:xfrm>
            <a:off x="1055940" y="4411778"/>
            <a:ext cx="1913641" cy="582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SVM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BE900463-FF1F-4387-B9BD-B9D95F4166C9}"/>
              </a:ext>
            </a:extLst>
          </p:cNvPr>
          <p:cNvSpPr/>
          <p:nvPr/>
        </p:nvSpPr>
        <p:spPr>
          <a:xfrm>
            <a:off x="3476999" y="4411778"/>
            <a:ext cx="1913641" cy="582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Random Forest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5C414A4-2E08-439C-9950-5FAFE969E170}"/>
              </a:ext>
            </a:extLst>
          </p:cNvPr>
          <p:cNvSpPr/>
          <p:nvPr/>
        </p:nvSpPr>
        <p:spPr>
          <a:xfrm>
            <a:off x="6101419" y="4411778"/>
            <a:ext cx="1913641" cy="582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LSTM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E605390-76E4-40F4-A048-DAF7E52897B9}"/>
              </a:ext>
            </a:extLst>
          </p:cNvPr>
          <p:cNvSpPr/>
          <p:nvPr/>
        </p:nvSpPr>
        <p:spPr>
          <a:xfrm>
            <a:off x="3257249" y="5829677"/>
            <a:ext cx="1913641" cy="582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 Layered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0A1F796-1B0D-459F-AA29-0C17895D8F71}"/>
              </a:ext>
            </a:extLst>
          </p:cNvPr>
          <p:cNvSpPr/>
          <p:nvPr/>
        </p:nvSpPr>
        <p:spPr>
          <a:xfrm>
            <a:off x="6101418" y="5829676"/>
            <a:ext cx="1913641" cy="582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 Layered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9C4DBFF7-CE4D-4E97-BD97-E7EBD0995C92}"/>
              </a:ext>
            </a:extLst>
          </p:cNvPr>
          <p:cNvSpPr/>
          <p:nvPr/>
        </p:nvSpPr>
        <p:spPr>
          <a:xfrm>
            <a:off x="8945587" y="5776516"/>
            <a:ext cx="1913641" cy="582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 Layered</a:t>
            </a:r>
            <a:endParaRPr lang="en-IE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2A086987-B023-4459-BAD7-A2992F051303}"/>
              </a:ext>
            </a:extLst>
          </p:cNvPr>
          <p:cNvCxnSpPr>
            <a:stCxn id="8" idx="3"/>
          </p:cNvCxnSpPr>
          <p:nvPr/>
        </p:nvCxnSpPr>
        <p:spPr>
          <a:xfrm flipV="1">
            <a:off x="2726514" y="2361292"/>
            <a:ext cx="6684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6EA6C412-F1D3-4237-B125-A134601D310E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433821" y="2663171"/>
            <a:ext cx="0" cy="58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23EE842C-3092-422D-B8B4-C38866F3C7D6}"/>
              </a:ext>
            </a:extLst>
          </p:cNvPr>
          <p:cNvCxnSpPr>
            <a:endCxn id="13" idx="0"/>
          </p:cNvCxnSpPr>
          <p:nvPr/>
        </p:nvCxnSpPr>
        <p:spPr>
          <a:xfrm flipH="1">
            <a:off x="2012761" y="3866120"/>
            <a:ext cx="2421058" cy="54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AC260976-32FF-424C-BDC5-BC88C6196FE6}"/>
              </a:ext>
            </a:extLst>
          </p:cNvPr>
          <p:cNvCxnSpPr>
            <a:endCxn id="14" idx="0"/>
          </p:cNvCxnSpPr>
          <p:nvPr/>
        </p:nvCxnSpPr>
        <p:spPr>
          <a:xfrm>
            <a:off x="4433819" y="3866120"/>
            <a:ext cx="1" cy="54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E05FD778-3D8B-41DF-B072-2E974137E1B9}"/>
              </a:ext>
            </a:extLst>
          </p:cNvPr>
          <p:cNvCxnSpPr>
            <a:endCxn id="15" idx="0"/>
          </p:cNvCxnSpPr>
          <p:nvPr/>
        </p:nvCxnSpPr>
        <p:spPr>
          <a:xfrm>
            <a:off x="4433819" y="3866120"/>
            <a:ext cx="2624421" cy="54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A954AA25-9B16-4144-918C-931DB86DD91D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4214070" y="4993883"/>
            <a:ext cx="2844170" cy="835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9AF35C93-CE37-4912-A05C-C34CCD3B70C7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flipH="1">
            <a:off x="7058239" y="4993883"/>
            <a:ext cx="1" cy="83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5283BECE-06B2-4C06-A286-EBEACDBE4C6B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>
            <a:off x="7058240" y="4993883"/>
            <a:ext cx="2844168" cy="78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08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6693085-CD31-4C71-9166-51447BA6E5FB}"/>
              </a:ext>
            </a:extLst>
          </p:cNvPr>
          <p:cNvSpPr txBox="1">
            <a:spLocks/>
          </p:cNvSpPr>
          <p:nvPr/>
        </p:nvSpPr>
        <p:spPr>
          <a:xfrm>
            <a:off x="1231038" y="446218"/>
            <a:ext cx="9144000" cy="8751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algn="ctr"/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LeaderSTeM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I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="" xmlns:a16="http://schemas.microsoft.com/office/drawing/2014/main" id="{D489314B-860D-46C8-940A-F8CF129B918B}"/>
              </a:ext>
            </a:extLst>
          </p:cNvPr>
          <p:cNvSpPr txBox="1">
            <a:spLocks/>
          </p:cNvSpPr>
          <p:nvPr/>
        </p:nvSpPr>
        <p:spPr>
          <a:xfrm>
            <a:off x="1231038" y="446218"/>
            <a:ext cx="9144000" cy="8751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 algn="ctr"/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LeaderSTeM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I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C112ACA-A4E9-467A-91E8-CB9CA144D21F}"/>
              </a:ext>
            </a:extLst>
          </p:cNvPr>
          <p:cNvSpPr/>
          <p:nvPr/>
        </p:nvSpPr>
        <p:spPr>
          <a:xfrm>
            <a:off x="5060329" y="1653119"/>
            <a:ext cx="1913641" cy="582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Modelling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F07CEE3-B73F-47D8-B23E-51ECA6E8E179}"/>
              </a:ext>
            </a:extLst>
          </p:cNvPr>
          <p:cNvSpPr/>
          <p:nvPr/>
        </p:nvSpPr>
        <p:spPr>
          <a:xfrm>
            <a:off x="2639269" y="2819982"/>
            <a:ext cx="1913641" cy="582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SVM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E900463-FF1F-4387-B9BD-B9D95F4166C9}"/>
              </a:ext>
            </a:extLst>
          </p:cNvPr>
          <p:cNvSpPr/>
          <p:nvPr/>
        </p:nvSpPr>
        <p:spPr>
          <a:xfrm>
            <a:off x="5060328" y="2819982"/>
            <a:ext cx="1913641" cy="582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Random Forest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D5C414A4-2E08-439C-9950-5FAFE969E170}"/>
              </a:ext>
            </a:extLst>
          </p:cNvPr>
          <p:cNvSpPr/>
          <p:nvPr/>
        </p:nvSpPr>
        <p:spPr>
          <a:xfrm>
            <a:off x="7684748" y="2819982"/>
            <a:ext cx="1913641" cy="582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LSTM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E605390-76E4-40F4-A048-DAF7E52897B9}"/>
              </a:ext>
            </a:extLst>
          </p:cNvPr>
          <p:cNvSpPr/>
          <p:nvPr/>
        </p:nvSpPr>
        <p:spPr>
          <a:xfrm>
            <a:off x="2292011" y="5330124"/>
            <a:ext cx="1913641" cy="582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 Layered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E0A1F796-1B0D-459F-AA29-0C17895D8F71}"/>
              </a:ext>
            </a:extLst>
          </p:cNvPr>
          <p:cNvSpPr/>
          <p:nvPr/>
        </p:nvSpPr>
        <p:spPr>
          <a:xfrm>
            <a:off x="5136180" y="5330123"/>
            <a:ext cx="1913641" cy="582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 Layered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9C4DBFF7-CE4D-4E97-BD97-E7EBD0995C92}"/>
              </a:ext>
            </a:extLst>
          </p:cNvPr>
          <p:cNvSpPr/>
          <p:nvPr/>
        </p:nvSpPr>
        <p:spPr>
          <a:xfrm>
            <a:off x="7980349" y="5276963"/>
            <a:ext cx="1913641" cy="582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 Layered</a:t>
            </a:r>
            <a:endParaRPr lang="en-IE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23EE842C-3092-422D-B8B4-C38866F3C7D6}"/>
              </a:ext>
            </a:extLst>
          </p:cNvPr>
          <p:cNvCxnSpPr>
            <a:endCxn id="18" idx="0"/>
          </p:cNvCxnSpPr>
          <p:nvPr/>
        </p:nvCxnSpPr>
        <p:spPr>
          <a:xfrm flipH="1">
            <a:off x="3596090" y="2274324"/>
            <a:ext cx="2421058" cy="54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AC260976-32FF-424C-BDC5-BC88C6196FE6}"/>
              </a:ext>
            </a:extLst>
          </p:cNvPr>
          <p:cNvCxnSpPr>
            <a:stCxn id="17" idx="2"/>
          </p:cNvCxnSpPr>
          <p:nvPr/>
        </p:nvCxnSpPr>
        <p:spPr>
          <a:xfrm flipH="1">
            <a:off x="6017148" y="2235224"/>
            <a:ext cx="2" cy="52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E05FD778-3D8B-41DF-B072-2E974137E1B9}"/>
              </a:ext>
            </a:extLst>
          </p:cNvPr>
          <p:cNvCxnSpPr>
            <a:endCxn id="20" idx="0"/>
          </p:cNvCxnSpPr>
          <p:nvPr/>
        </p:nvCxnSpPr>
        <p:spPr>
          <a:xfrm>
            <a:off x="6017148" y="2274324"/>
            <a:ext cx="2624421" cy="54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D5C414A4-2E08-439C-9950-5FAFE969E170}"/>
              </a:ext>
            </a:extLst>
          </p:cNvPr>
          <p:cNvSpPr/>
          <p:nvPr/>
        </p:nvSpPr>
        <p:spPr>
          <a:xfrm>
            <a:off x="5119196" y="4157731"/>
            <a:ext cx="1913641" cy="5821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LSTM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9" name="Striped Right Arrow 8"/>
          <p:cNvSpPr/>
          <p:nvPr/>
        </p:nvSpPr>
        <p:spPr>
          <a:xfrm>
            <a:off x="2639269" y="3632200"/>
            <a:ext cx="7029664" cy="355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5" name="Striped Right Arrow 44"/>
          <p:cNvSpPr/>
          <p:nvPr/>
        </p:nvSpPr>
        <p:spPr>
          <a:xfrm>
            <a:off x="2639263" y="6214629"/>
            <a:ext cx="7029664" cy="355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Hidden layer LSTM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38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232</Words>
  <Application>Microsoft Office PowerPoint</Application>
  <PresentationFormat>Custom</PresentationFormat>
  <Paragraphs>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LeaderSTeM - A LSTM model for dynamic leader identification within musical streams</vt:lpstr>
      <vt:lpstr>Musical Ensemble</vt:lpstr>
      <vt:lpstr>Ensemble Network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Sutirtha Chakraborty</dc:creator>
  <cp:lastModifiedBy>shyam kishor</cp:lastModifiedBy>
  <cp:revision>20</cp:revision>
  <dcterms:created xsi:type="dcterms:W3CDTF">2020-10-18T00:02:57Z</dcterms:created>
  <dcterms:modified xsi:type="dcterms:W3CDTF">2020-10-18T17:28:27Z</dcterms:modified>
</cp:coreProperties>
</file>