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39" r:id="rId2"/>
    <p:sldId id="351" r:id="rId3"/>
    <p:sldId id="367" r:id="rId4"/>
    <p:sldId id="368" r:id="rId5"/>
    <p:sldId id="355" r:id="rId6"/>
    <p:sldId id="356" r:id="rId7"/>
    <p:sldId id="369" r:id="rId8"/>
    <p:sldId id="357" r:id="rId9"/>
    <p:sldId id="354" r:id="rId10"/>
    <p:sldId id="370" r:id="rId11"/>
    <p:sldId id="359" r:id="rId12"/>
    <p:sldId id="362" r:id="rId13"/>
    <p:sldId id="363" r:id="rId14"/>
    <p:sldId id="365" r:id="rId15"/>
    <p:sldId id="366" r:id="rId16"/>
    <p:sldId id="35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 tong" initials="st" lastIdx="1" clrIdx="0">
    <p:extLst>
      <p:ext uri="{19B8F6BF-5375-455C-9EA6-DF929625EA0E}">
        <p15:presenceInfo xmlns:p15="http://schemas.microsoft.com/office/powerpoint/2012/main" userId="9d881ed99d0641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472C4"/>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82656" autoAdjust="0"/>
  </p:normalViewPr>
  <p:slideViewPr>
    <p:cSldViewPr snapToGrid="0">
      <p:cViewPr varScale="1">
        <p:scale>
          <a:sx n="71" d="100"/>
          <a:sy n="71" d="100"/>
        </p:scale>
        <p:origin x="114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2000" dirty="0">
                <a:solidFill>
                  <a:schemeClr val="tx1"/>
                </a:solidFill>
                <a:latin typeface="Arial" panose="020B0604020202020204" pitchFamily="34" charset="0"/>
                <a:cs typeface="Arial" panose="020B0604020202020204" pitchFamily="34" charset="0"/>
              </a:rPr>
              <a:t>Published articles for Oil - Islamic stock</a:t>
            </a:r>
          </a:p>
        </c:rich>
      </c:tx>
      <c:layout>
        <c:manualLayout>
          <c:xMode val="edge"/>
          <c:yMode val="edge"/>
          <c:x val="0.10561484807979574"/>
          <c:y val="3.723154929173736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238540866668563"/>
          <c:y val="0.23618580855817486"/>
          <c:w val="0.54116289232768955"/>
          <c:h val="0.61352414040886949"/>
        </c:manualLayout>
      </c:layout>
      <c:pieChart>
        <c:varyColors val="1"/>
        <c:ser>
          <c:idx val="0"/>
          <c:order val="0"/>
          <c:tx>
            <c:strRef>
              <c:f>Sheet1!$B$1</c:f>
              <c:strCache>
                <c:ptCount val="1"/>
                <c:pt idx="0">
                  <c:v>Published articles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8F1-4B7E-BFAB-E26462B6ADA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8F1-4B7E-BFAB-E26462B6ADA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8F1-4B7E-BFAB-E26462B6ADA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8F1-4B7E-BFAB-E26462B6ADA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8F1-4B7E-BFAB-E26462B6ADA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8F1-4B7E-BFAB-E26462B6ADA7}"/>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zh-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Sheet1!$A$2:$A$7</c:f>
              <c:numCache>
                <c:formatCode>General</c:formatCode>
                <c:ptCount val="6"/>
                <c:pt idx="0">
                  <c:v>2014</c:v>
                </c:pt>
                <c:pt idx="1">
                  <c:v>2015</c:v>
                </c:pt>
                <c:pt idx="2">
                  <c:v>2016</c:v>
                </c:pt>
                <c:pt idx="3">
                  <c:v>2017</c:v>
                </c:pt>
                <c:pt idx="4">
                  <c:v>2018</c:v>
                </c:pt>
                <c:pt idx="5">
                  <c:v>2019</c:v>
                </c:pt>
              </c:numCache>
            </c:numRef>
          </c:cat>
          <c:val>
            <c:numRef>
              <c:f>Sheet1!$B$2:$B$7</c:f>
              <c:numCache>
                <c:formatCode>General</c:formatCode>
                <c:ptCount val="6"/>
                <c:pt idx="0">
                  <c:v>2</c:v>
                </c:pt>
                <c:pt idx="1">
                  <c:v>6</c:v>
                </c:pt>
                <c:pt idx="2">
                  <c:v>6</c:v>
                </c:pt>
                <c:pt idx="3">
                  <c:v>5</c:v>
                </c:pt>
                <c:pt idx="4">
                  <c:v>10</c:v>
                </c:pt>
                <c:pt idx="5">
                  <c:v>12</c:v>
                </c:pt>
              </c:numCache>
            </c:numRef>
          </c:val>
          <c:extLst>
            <c:ext xmlns:c16="http://schemas.microsoft.com/office/drawing/2014/chart" uri="{C3380CC4-5D6E-409C-BE32-E72D297353CC}">
              <c16:uniqueId val="{0000000C-B8F1-4B7E-BFAB-E26462B6ADA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36B23A-8D1D-43FF-9170-40AF6B2E586B}"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zh-CN" altLang="en-US"/>
        </a:p>
      </dgm:t>
    </dgm:pt>
    <dgm:pt modelId="{5BD479AE-C076-4DAF-8DE5-C69C886BE473}">
      <dgm:prSet custT="1"/>
      <dgm:spPr/>
      <dgm:t>
        <a:bodyPr/>
        <a:lstStyle/>
        <a:p>
          <a:r>
            <a:rPr lang="en-US" altLang="en-US" sz="1800" dirty="0">
              <a:latin typeface="Times New Roman" panose="02020603050405020304" pitchFamily="18" charset="0"/>
              <a:cs typeface="Times New Roman" panose="02020603050405020304" pitchFamily="18" charset="0"/>
            </a:rPr>
            <a:t>1.The oil market does have an impact on the Islamic stock market</a:t>
          </a:r>
          <a:endParaRPr lang="zh-CN" altLang="en-US" sz="1800" dirty="0">
            <a:latin typeface="Times New Roman" panose="02020603050405020304" pitchFamily="18" charset="0"/>
            <a:cs typeface="Times New Roman" panose="02020603050405020304" pitchFamily="18" charset="0"/>
          </a:endParaRPr>
        </a:p>
      </dgm:t>
    </dgm:pt>
    <dgm:pt modelId="{6CF829D9-5A6B-4255-850A-5A47DDB17CD3}" type="parTrans" cxnId="{6B234AF4-A3CA-4346-8F50-7711A8E6413D}">
      <dgm:prSet/>
      <dgm:spPr/>
      <dgm:t>
        <a:bodyPr/>
        <a:lstStyle/>
        <a:p>
          <a:endParaRPr lang="zh-CN" altLang="en-US" sz="1800">
            <a:latin typeface="Times New Roman" panose="02020603050405020304" pitchFamily="18" charset="0"/>
            <a:cs typeface="Times New Roman" panose="02020603050405020304" pitchFamily="18" charset="0"/>
          </a:endParaRPr>
        </a:p>
      </dgm:t>
    </dgm:pt>
    <dgm:pt modelId="{905BAA02-D8F5-4CE6-99D7-49BAABBF3213}" type="sibTrans" cxnId="{6B234AF4-A3CA-4346-8F50-7711A8E6413D}">
      <dgm:prSet/>
      <dgm:spPr/>
      <dgm:t>
        <a:bodyPr/>
        <a:lstStyle/>
        <a:p>
          <a:endParaRPr lang="zh-CN" altLang="en-US" sz="1800">
            <a:latin typeface="Times New Roman" panose="02020603050405020304" pitchFamily="18" charset="0"/>
            <a:cs typeface="Times New Roman" panose="02020603050405020304" pitchFamily="18" charset="0"/>
          </a:endParaRPr>
        </a:p>
      </dgm:t>
    </dgm:pt>
    <dgm:pt modelId="{14FF4A22-C4AA-4ECD-BDAA-8F77D99C1C17}">
      <dgm:prSet phldrT="[文本]" custT="1"/>
      <dgm:spPr/>
      <dgm:t>
        <a:bodyPr/>
        <a:lstStyle/>
        <a:p>
          <a:r>
            <a:rPr lang="en-US" altLang="en-US" sz="1800" dirty="0">
              <a:latin typeface="Times New Roman" panose="02020603050405020304" pitchFamily="18" charset="0"/>
              <a:cs typeface="Times New Roman" panose="02020603050405020304" pitchFamily="18" charset="0"/>
            </a:rPr>
            <a:t>2. This effect is </a:t>
          </a:r>
          <a:r>
            <a:rPr lang="en-US" altLang="zh-CN" sz="1800" dirty="0">
              <a:latin typeface="Times New Roman" panose="02020603050405020304" pitchFamily="18" charset="0"/>
              <a:cs typeface="Times New Roman" panose="02020603050405020304" pitchFamily="18" charset="0"/>
            </a:rPr>
            <a:t>generally </a:t>
          </a:r>
          <a:r>
            <a:rPr lang="en-US" altLang="en-US" sz="1800" dirty="0">
              <a:latin typeface="Times New Roman" panose="02020603050405020304" pitchFamily="18" charset="0"/>
              <a:cs typeface="Times New Roman" panose="02020603050405020304" pitchFamily="18" charset="0"/>
            </a:rPr>
            <a:t>asymmetric </a:t>
          </a:r>
          <a:r>
            <a:rPr lang="en-US" altLang="zh-CN" sz="1800" dirty="0">
              <a:latin typeface="Times New Roman" panose="02020603050405020304" pitchFamily="18" charset="0"/>
              <a:cs typeface="Times New Roman" panose="02020603050405020304" pitchFamily="18" charset="0"/>
            </a:rPr>
            <a:t>and</a:t>
          </a:r>
          <a:r>
            <a:rPr lang="en-US" altLang="en-US" sz="1800" dirty="0">
              <a:latin typeface="Times New Roman" panose="02020603050405020304" pitchFamily="18" charset="0"/>
              <a:cs typeface="Times New Roman" panose="02020603050405020304" pitchFamily="18" charset="0"/>
            </a:rPr>
            <a:t> heterogeneous</a:t>
          </a:r>
          <a:endParaRPr lang="zh-CN" altLang="en-US" sz="1800" dirty="0">
            <a:latin typeface="Times New Roman" panose="02020603050405020304" pitchFamily="18" charset="0"/>
            <a:cs typeface="Times New Roman" panose="02020603050405020304" pitchFamily="18" charset="0"/>
          </a:endParaRPr>
        </a:p>
      </dgm:t>
    </dgm:pt>
    <dgm:pt modelId="{D9305809-F39A-41CE-A280-B0C7C5DFBCFD}" type="parTrans" cxnId="{89954DE7-7D54-45D8-AF0D-1931D6BE886E}">
      <dgm:prSet/>
      <dgm:spPr/>
      <dgm:t>
        <a:bodyPr/>
        <a:lstStyle/>
        <a:p>
          <a:endParaRPr lang="zh-CN" altLang="en-US" sz="1800">
            <a:latin typeface="Times New Roman" panose="02020603050405020304" pitchFamily="18" charset="0"/>
            <a:cs typeface="Times New Roman" panose="02020603050405020304" pitchFamily="18" charset="0"/>
          </a:endParaRPr>
        </a:p>
      </dgm:t>
    </dgm:pt>
    <dgm:pt modelId="{F37F6A53-A661-41F8-A70E-173D746D71D3}" type="sibTrans" cxnId="{89954DE7-7D54-45D8-AF0D-1931D6BE886E}">
      <dgm:prSet/>
      <dgm:spPr/>
      <dgm:t>
        <a:bodyPr/>
        <a:lstStyle/>
        <a:p>
          <a:endParaRPr lang="zh-CN" altLang="en-US" sz="1800">
            <a:latin typeface="Times New Roman" panose="02020603050405020304" pitchFamily="18" charset="0"/>
            <a:cs typeface="Times New Roman" panose="02020603050405020304" pitchFamily="18" charset="0"/>
          </a:endParaRPr>
        </a:p>
      </dgm:t>
    </dgm:pt>
    <dgm:pt modelId="{461F7986-C0F4-4999-9381-8DE2DF568944}">
      <dgm:prSet phldrT="[文本]" custT="1"/>
      <dgm:spPr/>
      <dgm:t>
        <a:bodyPr/>
        <a:lstStyle/>
        <a:p>
          <a:r>
            <a:rPr lang="en-US" altLang="en-US" sz="1800" dirty="0">
              <a:latin typeface="Times New Roman" panose="02020603050405020304" pitchFamily="18" charset="0"/>
              <a:cs typeface="Times New Roman" panose="02020603050405020304" pitchFamily="18" charset="0"/>
            </a:rPr>
            <a:t>3. This effect is different for different Islamic stock markets.</a:t>
          </a:r>
          <a:endParaRPr lang="zh-CN" altLang="en-US" sz="1800" dirty="0">
            <a:latin typeface="Times New Roman" panose="02020603050405020304" pitchFamily="18" charset="0"/>
            <a:cs typeface="Times New Roman" panose="02020603050405020304" pitchFamily="18" charset="0"/>
          </a:endParaRPr>
        </a:p>
      </dgm:t>
    </dgm:pt>
    <dgm:pt modelId="{EEF769E2-D37E-45E4-A882-908FEF43B3AD}" type="parTrans" cxnId="{59A63542-091E-4050-B944-10BCF07F493B}">
      <dgm:prSet/>
      <dgm:spPr/>
      <dgm:t>
        <a:bodyPr/>
        <a:lstStyle/>
        <a:p>
          <a:endParaRPr lang="zh-CN" altLang="en-US" sz="1800">
            <a:latin typeface="Times New Roman" panose="02020603050405020304" pitchFamily="18" charset="0"/>
            <a:cs typeface="Times New Roman" panose="02020603050405020304" pitchFamily="18" charset="0"/>
          </a:endParaRPr>
        </a:p>
      </dgm:t>
    </dgm:pt>
    <dgm:pt modelId="{6884CD82-FCD2-400A-A3D5-B158C748816A}" type="sibTrans" cxnId="{59A63542-091E-4050-B944-10BCF07F493B}">
      <dgm:prSet/>
      <dgm:spPr/>
      <dgm:t>
        <a:bodyPr/>
        <a:lstStyle/>
        <a:p>
          <a:endParaRPr lang="zh-CN" altLang="en-US" sz="1800">
            <a:latin typeface="Times New Roman" panose="02020603050405020304" pitchFamily="18" charset="0"/>
            <a:cs typeface="Times New Roman" panose="02020603050405020304" pitchFamily="18" charset="0"/>
          </a:endParaRPr>
        </a:p>
      </dgm:t>
    </dgm:pt>
    <dgm:pt modelId="{BEE2AE33-4AB6-4B78-97D6-E7B11A4A350D}">
      <dgm:prSet phldrT="[文本]" custT="1"/>
      <dgm:spPr/>
      <dgm:t>
        <a:bodyPr/>
        <a:lstStyle/>
        <a:p>
          <a:r>
            <a:rPr lang="en-US" altLang="en-US" sz="1800" dirty="0">
              <a:latin typeface="Times New Roman" panose="02020603050405020304" pitchFamily="18" charset="0"/>
              <a:cs typeface="Times New Roman" panose="02020603050405020304" pitchFamily="18" charset="0"/>
            </a:rPr>
            <a:t>4. Lack of analysis </a:t>
          </a:r>
          <a:r>
            <a:rPr lang="en-US" altLang="zh-CN" sz="1800" dirty="0">
              <a:latin typeface="Times New Roman" panose="02020603050405020304" pitchFamily="18" charset="0"/>
              <a:cs typeface="Times New Roman" panose="02020603050405020304" pitchFamily="18" charset="0"/>
            </a:rPr>
            <a:t>from</a:t>
          </a:r>
          <a:r>
            <a:rPr lang="en-US" altLang="en-US" sz="1800" dirty="0">
              <a:latin typeface="Times New Roman" panose="02020603050405020304" pitchFamily="18" charset="0"/>
              <a:cs typeface="Times New Roman" panose="02020603050405020304" pitchFamily="18" charset="0"/>
            </a:rPr>
            <a:t> the </a:t>
          </a:r>
          <a:r>
            <a:rPr lang="en-US" altLang="zh-CN" sz="1800" dirty="0">
              <a:latin typeface="Times New Roman" panose="02020603050405020304" pitchFamily="18" charset="0"/>
              <a:cs typeface="Times New Roman" panose="02020603050405020304" pitchFamily="18" charset="0"/>
            </a:rPr>
            <a:t>perspective about  oil </a:t>
          </a:r>
          <a:r>
            <a:rPr lang="en-US" altLang="en-US" sz="1800" dirty="0">
              <a:latin typeface="Times New Roman" panose="02020603050405020304" pitchFamily="18" charset="0"/>
              <a:cs typeface="Times New Roman" panose="02020603050405020304" pitchFamily="18" charset="0"/>
            </a:rPr>
            <a:t>uncertainty.</a:t>
          </a:r>
          <a:endParaRPr lang="zh-CN" altLang="en-US" sz="1800" dirty="0">
            <a:latin typeface="Times New Roman" panose="02020603050405020304" pitchFamily="18" charset="0"/>
            <a:cs typeface="Times New Roman" panose="02020603050405020304" pitchFamily="18" charset="0"/>
          </a:endParaRPr>
        </a:p>
      </dgm:t>
    </dgm:pt>
    <dgm:pt modelId="{3D0F3F7A-4D96-4CB1-BA7E-C97ADFDDE7DE}" type="parTrans" cxnId="{ECEFF558-BED7-4A7B-A218-D83F5DE8A3EE}">
      <dgm:prSet/>
      <dgm:spPr/>
      <dgm:t>
        <a:bodyPr/>
        <a:lstStyle/>
        <a:p>
          <a:endParaRPr lang="zh-CN" altLang="en-US"/>
        </a:p>
      </dgm:t>
    </dgm:pt>
    <dgm:pt modelId="{3CA75653-88E5-41F5-B122-84AE987755E5}" type="sibTrans" cxnId="{ECEFF558-BED7-4A7B-A218-D83F5DE8A3EE}">
      <dgm:prSet/>
      <dgm:spPr/>
      <dgm:t>
        <a:bodyPr/>
        <a:lstStyle/>
        <a:p>
          <a:endParaRPr lang="zh-CN" altLang="en-US"/>
        </a:p>
      </dgm:t>
    </dgm:pt>
    <dgm:pt modelId="{D6CCDB54-39BE-40F2-B81E-91A6E5DBF74E}" type="pres">
      <dgm:prSet presAssocID="{2936B23A-8D1D-43FF-9170-40AF6B2E586B}" presName="compositeShape" presStyleCnt="0">
        <dgm:presLayoutVars>
          <dgm:dir/>
          <dgm:resizeHandles/>
        </dgm:presLayoutVars>
      </dgm:prSet>
      <dgm:spPr/>
    </dgm:pt>
    <dgm:pt modelId="{1C7883EA-8CCC-4DE5-B8EB-9A8001265BE8}" type="pres">
      <dgm:prSet presAssocID="{2936B23A-8D1D-43FF-9170-40AF6B2E586B}" presName="pyramid" presStyleLbl="node1" presStyleIdx="0" presStyleCnt="1" custLinFactNeighborX="-26911" custLinFactNeighborY="0"/>
      <dgm:spPr/>
    </dgm:pt>
    <dgm:pt modelId="{7E7D149F-28AE-4AA2-B924-B41EF3302F16}" type="pres">
      <dgm:prSet presAssocID="{2936B23A-8D1D-43FF-9170-40AF6B2E586B}" presName="theList" presStyleCnt="0"/>
      <dgm:spPr/>
    </dgm:pt>
    <dgm:pt modelId="{8CECD0BC-5597-439A-875C-3EF2A6C28E21}" type="pres">
      <dgm:prSet presAssocID="{5BD479AE-C076-4DAF-8DE5-C69C886BE473}" presName="aNode" presStyleLbl="fgAcc1" presStyleIdx="0" presStyleCnt="4" custScaleX="146950" custScaleY="205644" custLinFactY="-22385" custLinFactNeighborX="0" custLinFactNeighborY="-100000">
        <dgm:presLayoutVars>
          <dgm:bulletEnabled val="1"/>
        </dgm:presLayoutVars>
      </dgm:prSet>
      <dgm:spPr/>
    </dgm:pt>
    <dgm:pt modelId="{E29956D8-D7AE-4D11-B87D-BB38CD449D1A}" type="pres">
      <dgm:prSet presAssocID="{5BD479AE-C076-4DAF-8DE5-C69C886BE473}" presName="aSpace" presStyleCnt="0"/>
      <dgm:spPr/>
    </dgm:pt>
    <dgm:pt modelId="{455F878F-806A-4C32-A599-856590D62CC5}" type="pres">
      <dgm:prSet presAssocID="{14FF4A22-C4AA-4ECD-BDAA-8F77D99C1C17}" presName="aNode" presStyleLbl="fgAcc1" presStyleIdx="1" presStyleCnt="4" custScaleX="147219" custScaleY="194166" custLinFactNeighborX="2038" custLinFactNeighborY="-51347">
        <dgm:presLayoutVars>
          <dgm:bulletEnabled val="1"/>
        </dgm:presLayoutVars>
      </dgm:prSet>
      <dgm:spPr/>
    </dgm:pt>
    <dgm:pt modelId="{B670DC9A-3140-4EEC-A438-5E3E807DDD4F}" type="pres">
      <dgm:prSet presAssocID="{14FF4A22-C4AA-4ECD-BDAA-8F77D99C1C17}" presName="aSpace" presStyleCnt="0"/>
      <dgm:spPr/>
    </dgm:pt>
    <dgm:pt modelId="{8C253096-E57B-415F-806C-54CE6AC91C03}" type="pres">
      <dgm:prSet presAssocID="{461F7986-C0F4-4999-9381-8DE2DF568944}" presName="aNode" presStyleLbl="fgAcc1" presStyleIdx="2" presStyleCnt="4" custScaleX="141652" custScaleY="256495" custLinFactY="10607" custLinFactNeighborX="679" custLinFactNeighborY="100000">
        <dgm:presLayoutVars>
          <dgm:bulletEnabled val="1"/>
        </dgm:presLayoutVars>
      </dgm:prSet>
      <dgm:spPr/>
    </dgm:pt>
    <dgm:pt modelId="{6F518D48-67DD-4CC2-8E45-B4E2BF197146}" type="pres">
      <dgm:prSet presAssocID="{461F7986-C0F4-4999-9381-8DE2DF568944}" presName="aSpace" presStyleCnt="0"/>
      <dgm:spPr/>
    </dgm:pt>
    <dgm:pt modelId="{FD8514F7-72C5-411E-B50E-DC5AA5C4AFB3}" type="pres">
      <dgm:prSet presAssocID="{BEE2AE33-4AB6-4B78-97D6-E7B11A4A350D}" presName="aNode" presStyleLbl="fgAcc1" presStyleIdx="3" presStyleCnt="4" custScaleX="142664" custScaleY="186935" custLinFactY="41022" custLinFactNeighborY="100000">
        <dgm:presLayoutVars>
          <dgm:bulletEnabled val="1"/>
        </dgm:presLayoutVars>
      </dgm:prSet>
      <dgm:spPr/>
    </dgm:pt>
    <dgm:pt modelId="{DC739AFF-D620-4C50-964C-2BCC068CB9D8}" type="pres">
      <dgm:prSet presAssocID="{BEE2AE33-4AB6-4B78-97D6-E7B11A4A350D}" presName="aSpace" presStyleCnt="0"/>
      <dgm:spPr/>
    </dgm:pt>
  </dgm:ptLst>
  <dgm:cxnLst>
    <dgm:cxn modelId="{59A63542-091E-4050-B944-10BCF07F493B}" srcId="{2936B23A-8D1D-43FF-9170-40AF6B2E586B}" destId="{461F7986-C0F4-4999-9381-8DE2DF568944}" srcOrd="2" destOrd="0" parTransId="{EEF769E2-D37E-45E4-A882-908FEF43B3AD}" sibTransId="{6884CD82-FCD2-400A-A3D5-B158C748816A}"/>
    <dgm:cxn modelId="{ECEFF558-BED7-4A7B-A218-D83F5DE8A3EE}" srcId="{2936B23A-8D1D-43FF-9170-40AF6B2E586B}" destId="{BEE2AE33-4AB6-4B78-97D6-E7B11A4A350D}" srcOrd="3" destOrd="0" parTransId="{3D0F3F7A-4D96-4CB1-BA7E-C97ADFDDE7DE}" sibTransId="{3CA75653-88E5-41F5-B122-84AE987755E5}"/>
    <dgm:cxn modelId="{579FBF81-6271-46D1-9639-960026CC97B3}" type="presOf" srcId="{BEE2AE33-4AB6-4B78-97D6-E7B11A4A350D}" destId="{FD8514F7-72C5-411E-B50E-DC5AA5C4AFB3}" srcOrd="0" destOrd="0" presId="urn:microsoft.com/office/officeart/2005/8/layout/pyramid2"/>
    <dgm:cxn modelId="{A0A87993-ED3A-4A91-BA6F-B3CE0B75FF11}" type="presOf" srcId="{461F7986-C0F4-4999-9381-8DE2DF568944}" destId="{8C253096-E57B-415F-806C-54CE6AC91C03}" srcOrd="0" destOrd="0" presId="urn:microsoft.com/office/officeart/2005/8/layout/pyramid2"/>
    <dgm:cxn modelId="{4F71E6A9-017E-4522-B579-2D196E125BF3}" type="presOf" srcId="{14FF4A22-C4AA-4ECD-BDAA-8F77D99C1C17}" destId="{455F878F-806A-4C32-A599-856590D62CC5}" srcOrd="0" destOrd="0" presId="urn:microsoft.com/office/officeart/2005/8/layout/pyramid2"/>
    <dgm:cxn modelId="{4C7E0EE6-D4C4-4D72-A6DF-6B96F61F0F7D}" type="presOf" srcId="{5BD479AE-C076-4DAF-8DE5-C69C886BE473}" destId="{8CECD0BC-5597-439A-875C-3EF2A6C28E21}" srcOrd="0" destOrd="0" presId="urn:microsoft.com/office/officeart/2005/8/layout/pyramid2"/>
    <dgm:cxn modelId="{89954DE7-7D54-45D8-AF0D-1931D6BE886E}" srcId="{2936B23A-8D1D-43FF-9170-40AF6B2E586B}" destId="{14FF4A22-C4AA-4ECD-BDAA-8F77D99C1C17}" srcOrd="1" destOrd="0" parTransId="{D9305809-F39A-41CE-A280-B0C7C5DFBCFD}" sibTransId="{F37F6A53-A661-41F8-A70E-173D746D71D3}"/>
    <dgm:cxn modelId="{77CBB3ED-CB71-46A8-AFFB-DFB69DC4EC81}" type="presOf" srcId="{2936B23A-8D1D-43FF-9170-40AF6B2E586B}" destId="{D6CCDB54-39BE-40F2-B81E-91A6E5DBF74E}" srcOrd="0" destOrd="0" presId="urn:microsoft.com/office/officeart/2005/8/layout/pyramid2"/>
    <dgm:cxn modelId="{6B234AF4-A3CA-4346-8F50-7711A8E6413D}" srcId="{2936B23A-8D1D-43FF-9170-40AF6B2E586B}" destId="{5BD479AE-C076-4DAF-8DE5-C69C886BE473}" srcOrd="0" destOrd="0" parTransId="{6CF829D9-5A6B-4255-850A-5A47DDB17CD3}" sibTransId="{905BAA02-D8F5-4CE6-99D7-49BAABBF3213}"/>
    <dgm:cxn modelId="{79050C02-B905-40C5-B329-E5ADD6804BB5}" type="presParOf" srcId="{D6CCDB54-39BE-40F2-B81E-91A6E5DBF74E}" destId="{1C7883EA-8CCC-4DE5-B8EB-9A8001265BE8}" srcOrd="0" destOrd="0" presId="urn:microsoft.com/office/officeart/2005/8/layout/pyramid2"/>
    <dgm:cxn modelId="{C05A7B41-C478-4D20-AEE8-B5D7E2EEF465}" type="presParOf" srcId="{D6CCDB54-39BE-40F2-B81E-91A6E5DBF74E}" destId="{7E7D149F-28AE-4AA2-B924-B41EF3302F16}" srcOrd="1" destOrd="0" presId="urn:microsoft.com/office/officeart/2005/8/layout/pyramid2"/>
    <dgm:cxn modelId="{951AF6C5-5A5B-4267-AF0F-CC8BC2D2FC75}" type="presParOf" srcId="{7E7D149F-28AE-4AA2-B924-B41EF3302F16}" destId="{8CECD0BC-5597-439A-875C-3EF2A6C28E21}" srcOrd="0" destOrd="0" presId="urn:microsoft.com/office/officeart/2005/8/layout/pyramid2"/>
    <dgm:cxn modelId="{6A1B6C42-30BD-4AD3-85A8-AA648F5FB730}" type="presParOf" srcId="{7E7D149F-28AE-4AA2-B924-B41EF3302F16}" destId="{E29956D8-D7AE-4D11-B87D-BB38CD449D1A}" srcOrd="1" destOrd="0" presId="urn:microsoft.com/office/officeart/2005/8/layout/pyramid2"/>
    <dgm:cxn modelId="{07FEE6E1-773F-4B12-A4A2-CB2F97DC19BE}" type="presParOf" srcId="{7E7D149F-28AE-4AA2-B924-B41EF3302F16}" destId="{455F878F-806A-4C32-A599-856590D62CC5}" srcOrd="2" destOrd="0" presId="urn:microsoft.com/office/officeart/2005/8/layout/pyramid2"/>
    <dgm:cxn modelId="{740CFF7F-5DC5-422D-BCCD-F4E001E6D20F}" type="presParOf" srcId="{7E7D149F-28AE-4AA2-B924-B41EF3302F16}" destId="{B670DC9A-3140-4EEC-A438-5E3E807DDD4F}" srcOrd="3" destOrd="0" presId="urn:microsoft.com/office/officeart/2005/8/layout/pyramid2"/>
    <dgm:cxn modelId="{57A80AF6-E988-4AD3-A3D6-D5A87E79A23A}" type="presParOf" srcId="{7E7D149F-28AE-4AA2-B924-B41EF3302F16}" destId="{8C253096-E57B-415F-806C-54CE6AC91C03}" srcOrd="4" destOrd="0" presId="urn:microsoft.com/office/officeart/2005/8/layout/pyramid2"/>
    <dgm:cxn modelId="{C9D65CEA-4EFD-4B7F-B4D2-7AEEDCA4AE28}" type="presParOf" srcId="{7E7D149F-28AE-4AA2-B924-B41EF3302F16}" destId="{6F518D48-67DD-4CC2-8E45-B4E2BF197146}" srcOrd="5" destOrd="0" presId="urn:microsoft.com/office/officeart/2005/8/layout/pyramid2"/>
    <dgm:cxn modelId="{9472AFEC-291D-4B8B-BE9A-95D121BFEE33}" type="presParOf" srcId="{7E7D149F-28AE-4AA2-B924-B41EF3302F16}" destId="{FD8514F7-72C5-411E-B50E-DC5AA5C4AFB3}" srcOrd="6" destOrd="0" presId="urn:microsoft.com/office/officeart/2005/8/layout/pyramid2"/>
    <dgm:cxn modelId="{43EB9E1B-D6D0-44C8-8029-004D545A2E62}" type="presParOf" srcId="{7E7D149F-28AE-4AA2-B924-B41EF3302F16}" destId="{DC739AFF-D620-4C50-964C-2BCC068CB9D8}"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883EA-8CCC-4DE5-B8EB-9A8001265BE8}">
      <dsp:nvSpPr>
        <dsp:cNvPr id="0" name=""/>
        <dsp:cNvSpPr/>
      </dsp:nvSpPr>
      <dsp:spPr>
        <a:xfrm>
          <a:off x="0" y="0"/>
          <a:ext cx="2525360" cy="5228958"/>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ECD0BC-5597-439A-875C-3EF2A6C28E21}">
      <dsp:nvSpPr>
        <dsp:cNvPr id="0" name=""/>
        <dsp:cNvSpPr/>
      </dsp:nvSpPr>
      <dsp:spPr>
        <a:xfrm>
          <a:off x="1248360" y="359796"/>
          <a:ext cx="2412161" cy="96294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latin typeface="Times New Roman" panose="02020603050405020304" pitchFamily="18" charset="0"/>
              <a:cs typeface="Times New Roman" panose="02020603050405020304" pitchFamily="18" charset="0"/>
            </a:rPr>
            <a:t>1.The oil market does have an impact on the Islamic stock market</a:t>
          </a:r>
          <a:endParaRPr lang="zh-CN" altLang="en-US" sz="1800" kern="1200" dirty="0">
            <a:latin typeface="Times New Roman" panose="02020603050405020304" pitchFamily="18" charset="0"/>
            <a:cs typeface="Times New Roman" panose="02020603050405020304" pitchFamily="18" charset="0"/>
          </a:endParaRPr>
        </a:p>
      </dsp:txBody>
      <dsp:txXfrm>
        <a:off x="1295367" y="406803"/>
        <a:ext cx="2318147" cy="868929"/>
      </dsp:txXfrm>
    </dsp:sp>
    <dsp:sp modelId="{455F878F-806A-4C32-A599-856590D62CC5}">
      <dsp:nvSpPr>
        <dsp:cNvPr id="0" name=""/>
        <dsp:cNvSpPr/>
      </dsp:nvSpPr>
      <dsp:spPr>
        <a:xfrm>
          <a:off x="1279605" y="1514569"/>
          <a:ext cx="2416577" cy="909196"/>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latin typeface="Times New Roman" panose="02020603050405020304" pitchFamily="18" charset="0"/>
              <a:cs typeface="Times New Roman" panose="02020603050405020304" pitchFamily="18" charset="0"/>
            </a:rPr>
            <a:t>2. This effect is </a:t>
          </a:r>
          <a:r>
            <a:rPr lang="en-US" altLang="zh-CN" sz="1800" kern="1200" dirty="0">
              <a:latin typeface="Times New Roman" panose="02020603050405020304" pitchFamily="18" charset="0"/>
              <a:cs typeface="Times New Roman" panose="02020603050405020304" pitchFamily="18" charset="0"/>
            </a:rPr>
            <a:t>generally </a:t>
          </a:r>
          <a:r>
            <a:rPr lang="en-US" altLang="en-US" sz="1800" kern="1200" dirty="0">
              <a:latin typeface="Times New Roman" panose="02020603050405020304" pitchFamily="18" charset="0"/>
              <a:cs typeface="Times New Roman" panose="02020603050405020304" pitchFamily="18" charset="0"/>
            </a:rPr>
            <a:t>asymmetric </a:t>
          </a:r>
          <a:r>
            <a:rPr lang="en-US" altLang="zh-CN" sz="1800" kern="1200" dirty="0">
              <a:latin typeface="Times New Roman" panose="02020603050405020304" pitchFamily="18" charset="0"/>
              <a:cs typeface="Times New Roman" panose="02020603050405020304" pitchFamily="18" charset="0"/>
            </a:rPr>
            <a:t>and</a:t>
          </a:r>
          <a:r>
            <a:rPr lang="en-US" altLang="en-US" sz="1800" kern="1200" dirty="0">
              <a:latin typeface="Times New Roman" panose="02020603050405020304" pitchFamily="18" charset="0"/>
              <a:cs typeface="Times New Roman" panose="02020603050405020304" pitchFamily="18" charset="0"/>
            </a:rPr>
            <a:t> heterogeneous</a:t>
          </a:r>
          <a:endParaRPr lang="zh-CN" altLang="en-US" sz="1800" kern="1200" dirty="0">
            <a:latin typeface="Times New Roman" panose="02020603050405020304" pitchFamily="18" charset="0"/>
            <a:cs typeface="Times New Roman" panose="02020603050405020304" pitchFamily="18" charset="0"/>
          </a:endParaRPr>
        </a:p>
      </dsp:txBody>
      <dsp:txXfrm>
        <a:off x="1323988" y="1558952"/>
        <a:ext cx="2327811" cy="820430"/>
      </dsp:txXfrm>
    </dsp:sp>
    <dsp:sp modelId="{8C253096-E57B-415F-806C-54CE6AC91C03}">
      <dsp:nvSpPr>
        <dsp:cNvPr id="0" name=""/>
        <dsp:cNvSpPr/>
      </dsp:nvSpPr>
      <dsp:spPr>
        <a:xfrm>
          <a:off x="1302988" y="2620552"/>
          <a:ext cx="2325195" cy="1201056"/>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latin typeface="Times New Roman" panose="02020603050405020304" pitchFamily="18" charset="0"/>
              <a:cs typeface="Times New Roman" panose="02020603050405020304" pitchFamily="18" charset="0"/>
            </a:rPr>
            <a:t>3. This effect is different for different Islamic stock markets.</a:t>
          </a:r>
          <a:endParaRPr lang="zh-CN" altLang="en-US" sz="1800" kern="1200" dirty="0">
            <a:latin typeface="Times New Roman" panose="02020603050405020304" pitchFamily="18" charset="0"/>
            <a:cs typeface="Times New Roman" panose="02020603050405020304" pitchFamily="18" charset="0"/>
          </a:endParaRPr>
        </a:p>
      </dsp:txBody>
      <dsp:txXfrm>
        <a:off x="1361619" y="2679183"/>
        <a:ext cx="2207933" cy="1083794"/>
      </dsp:txXfrm>
    </dsp:sp>
    <dsp:sp modelId="{FD8514F7-72C5-411E-B50E-DC5AA5C4AFB3}">
      <dsp:nvSpPr>
        <dsp:cNvPr id="0" name=""/>
        <dsp:cNvSpPr/>
      </dsp:nvSpPr>
      <dsp:spPr>
        <a:xfrm>
          <a:off x="1283537" y="4022562"/>
          <a:ext cx="2341807" cy="875336"/>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latin typeface="Times New Roman" panose="02020603050405020304" pitchFamily="18" charset="0"/>
              <a:cs typeface="Times New Roman" panose="02020603050405020304" pitchFamily="18" charset="0"/>
            </a:rPr>
            <a:t>4. Lack of analysis </a:t>
          </a:r>
          <a:r>
            <a:rPr lang="en-US" altLang="zh-CN" sz="1800" kern="1200" dirty="0">
              <a:latin typeface="Times New Roman" panose="02020603050405020304" pitchFamily="18" charset="0"/>
              <a:cs typeface="Times New Roman" panose="02020603050405020304" pitchFamily="18" charset="0"/>
            </a:rPr>
            <a:t>from</a:t>
          </a:r>
          <a:r>
            <a:rPr lang="en-US" altLang="en-US" sz="1800" kern="1200" dirty="0">
              <a:latin typeface="Times New Roman" panose="02020603050405020304" pitchFamily="18" charset="0"/>
              <a:cs typeface="Times New Roman" panose="02020603050405020304" pitchFamily="18" charset="0"/>
            </a:rPr>
            <a:t> the </a:t>
          </a:r>
          <a:r>
            <a:rPr lang="en-US" altLang="zh-CN" sz="1800" kern="1200" dirty="0">
              <a:latin typeface="Times New Roman" panose="02020603050405020304" pitchFamily="18" charset="0"/>
              <a:cs typeface="Times New Roman" panose="02020603050405020304" pitchFamily="18" charset="0"/>
            </a:rPr>
            <a:t>perspective about  oil </a:t>
          </a:r>
          <a:r>
            <a:rPr lang="en-US" altLang="en-US" sz="1800" kern="1200" dirty="0">
              <a:latin typeface="Times New Roman" panose="02020603050405020304" pitchFamily="18" charset="0"/>
              <a:cs typeface="Times New Roman" panose="02020603050405020304" pitchFamily="18" charset="0"/>
            </a:rPr>
            <a:t>uncertainty.</a:t>
          </a:r>
          <a:endParaRPr lang="zh-CN" altLang="en-US" sz="1800" kern="1200" dirty="0">
            <a:latin typeface="Times New Roman" panose="02020603050405020304" pitchFamily="18" charset="0"/>
            <a:cs typeface="Times New Roman" panose="02020603050405020304" pitchFamily="18" charset="0"/>
          </a:endParaRPr>
        </a:p>
      </dsp:txBody>
      <dsp:txXfrm>
        <a:off x="1326267" y="4065292"/>
        <a:ext cx="2256347" cy="789876"/>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389EFA-7B52-49CA-9422-D079700C1EB7}" type="datetimeFigureOut">
              <a:rPr lang="zh-CN" altLang="en-US" smtClean="0"/>
              <a:t>2020/10/18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4F92D-AE40-4510-BAE1-F88B19A2A823}" type="slidenum">
              <a:rPr lang="zh-CN" altLang="en-US" smtClean="0"/>
              <a:t>‹#›</a:t>
            </a:fld>
            <a:endParaRPr lang="zh-CN" altLang="en-US"/>
          </a:p>
        </p:txBody>
      </p:sp>
    </p:spTree>
    <p:extLst>
      <p:ext uri="{BB962C8B-B14F-4D97-AF65-F5344CB8AC3E}">
        <p14:creationId xmlns:p14="http://schemas.microsoft.com/office/powerpoint/2010/main" val="261694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refinitiv.cn/zh/islamic-financ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5AF454-C1DB-447C-9EEC-A5F3AC4DF9C4}" type="slidenum">
              <a:rPr lang="zh-CN" altLang="en-US" smtClean="0"/>
              <a:t>1</a:t>
            </a:fld>
            <a:endParaRPr lang="zh-CN" altLang="en-US"/>
          </a:p>
        </p:txBody>
      </p:sp>
      <p:sp>
        <p:nvSpPr>
          <p:cNvPr id="5" name="日期占位符 4"/>
          <p:cNvSpPr>
            <a:spLocks noGrp="1"/>
          </p:cNvSpPr>
          <p:nvPr>
            <p:ph type="dt" idx="11"/>
          </p:nvPr>
        </p:nvSpPr>
        <p:spPr/>
        <p:txBody>
          <a:bodyPr/>
          <a:lstStyle/>
          <a:p>
            <a:fld id="{4F232916-7BBE-428C-9A96-F948B8121BBC}" type="datetime1">
              <a:rPr lang="en-JM" altLang="zh-CN" smtClean="0"/>
              <a:t>18/10/2020</a:t>
            </a:fld>
            <a:endParaRPr lang="en-JM"/>
          </a:p>
        </p:txBody>
      </p:sp>
      <p:sp>
        <p:nvSpPr>
          <p:cNvPr id="6" name="页脚占位符 5"/>
          <p:cNvSpPr>
            <a:spLocks noGrp="1"/>
          </p:cNvSpPr>
          <p:nvPr>
            <p:ph type="ftr" sz="quarter" idx="12"/>
          </p:nvPr>
        </p:nvSpPr>
        <p:spPr/>
        <p:txBody>
          <a:bodyPr/>
          <a:lstStyle/>
          <a:p>
            <a:r>
              <a:rPr lang="en-JM"/>
              <a:t>123</a:t>
            </a:r>
          </a:p>
        </p:txBody>
      </p:sp>
    </p:spTree>
    <p:extLst>
      <p:ext uri="{BB962C8B-B14F-4D97-AF65-F5344CB8AC3E}">
        <p14:creationId xmlns:p14="http://schemas.microsoft.com/office/powerpoint/2010/main" val="926688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u="sng" kern="1200" dirty="0" err="1">
                <a:solidFill>
                  <a:schemeClr val="tx1"/>
                </a:solidFill>
                <a:effectLst/>
                <a:latin typeface="+mn-lt"/>
                <a:ea typeface="+mn-ea"/>
                <a:cs typeface="+mn-cs"/>
                <a:hlinkClick r:id="rId3"/>
              </a:rPr>
              <a:t>Refinitiv</a:t>
            </a:r>
            <a:endParaRPr lang="en-US" altLang="zh-CN" sz="1200" b="1"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金融服务以利息为基础</a:t>
            </a:r>
          </a:p>
          <a:p>
            <a:r>
              <a:rPr lang="zh-CN" altLang="en-US" sz="1200" b="0" i="0" kern="1200" dirty="0">
                <a:solidFill>
                  <a:schemeClr val="tx1"/>
                </a:solidFill>
                <a:effectLst/>
                <a:latin typeface="+mn-lt"/>
                <a:ea typeface="+mn-ea"/>
                <a:cs typeface="+mn-cs"/>
              </a:rPr>
              <a:t>博彩业</a:t>
            </a:r>
          </a:p>
          <a:p>
            <a:r>
              <a:rPr lang="zh-CN" altLang="en-US" sz="1200" b="0" i="0" kern="1200" dirty="0">
                <a:solidFill>
                  <a:schemeClr val="tx1"/>
                </a:solidFill>
                <a:effectLst/>
                <a:latin typeface="+mn-lt"/>
                <a:ea typeface="+mn-ea"/>
                <a:cs typeface="+mn-cs"/>
              </a:rPr>
              <a:t>生产或售卖非清真产品或相关产品</a:t>
            </a:r>
          </a:p>
          <a:p>
            <a:r>
              <a:rPr lang="zh-CN" altLang="en-US" sz="1200" b="0" i="0" kern="1200" dirty="0">
                <a:solidFill>
                  <a:schemeClr val="tx1"/>
                </a:solidFill>
                <a:effectLst/>
                <a:latin typeface="+mn-lt"/>
                <a:ea typeface="+mn-ea"/>
                <a:cs typeface="+mn-cs"/>
              </a:rPr>
              <a:t>统保险</a:t>
            </a:r>
          </a:p>
          <a:p>
            <a:r>
              <a:rPr lang="zh-CN" altLang="en-US" sz="1200" b="0" i="0" kern="1200" dirty="0">
                <a:solidFill>
                  <a:schemeClr val="tx1"/>
                </a:solidFill>
                <a:effectLst/>
                <a:latin typeface="+mn-lt"/>
                <a:ea typeface="+mn-ea"/>
                <a:cs typeface="+mn-cs"/>
              </a:rPr>
              <a:t>伊斯兰教义下不允许的娱乐活动</a:t>
            </a:r>
          </a:p>
          <a:p>
            <a:r>
              <a:rPr lang="zh-CN" altLang="en-US" sz="1200" b="0" i="0" kern="1200" dirty="0">
                <a:solidFill>
                  <a:schemeClr val="tx1"/>
                </a:solidFill>
                <a:effectLst/>
                <a:latin typeface="+mn-lt"/>
                <a:ea typeface="+mn-ea"/>
                <a:cs typeface="+mn-cs"/>
              </a:rPr>
              <a:t>生产或售卖烟草为基本的产品或相关产品</a:t>
            </a:r>
          </a:p>
          <a:p>
            <a:r>
              <a:rPr lang="zh-CN" altLang="en-US" sz="1200" b="0" i="0" kern="1200" dirty="0">
                <a:solidFill>
                  <a:schemeClr val="tx1"/>
                </a:solidFill>
                <a:effectLst/>
                <a:latin typeface="+mn-lt"/>
                <a:ea typeface="+mn-ea"/>
                <a:cs typeface="+mn-cs"/>
              </a:rPr>
              <a:t>股票经纪或股票交易涉及不符合伊斯兰教义股项，以及</a:t>
            </a:r>
          </a:p>
          <a:p>
            <a:r>
              <a:rPr lang="zh-CN" altLang="en-US" sz="1200" b="0" i="0" kern="1200" dirty="0">
                <a:solidFill>
                  <a:schemeClr val="tx1"/>
                </a:solidFill>
                <a:effectLst/>
                <a:latin typeface="+mn-lt"/>
                <a:ea typeface="+mn-ea"/>
                <a:cs typeface="+mn-cs"/>
              </a:rPr>
              <a:t>其他被视为不被伊斯兰教义允许的活动</a:t>
            </a:r>
          </a:p>
          <a:p>
            <a:endParaRPr lang="zh-CN" altLang="en-US" dirty="0"/>
          </a:p>
        </p:txBody>
      </p:sp>
      <p:sp>
        <p:nvSpPr>
          <p:cNvPr id="4" name="灯片编号占位符 3"/>
          <p:cNvSpPr>
            <a:spLocks noGrp="1"/>
          </p:cNvSpPr>
          <p:nvPr>
            <p:ph type="sldNum" sz="quarter" idx="5"/>
          </p:nvPr>
        </p:nvSpPr>
        <p:spPr/>
        <p:txBody>
          <a:bodyPr/>
          <a:lstStyle/>
          <a:p>
            <a:fld id="{6574F92D-AE40-4510-BAE1-F88B19A2A823}" type="slidenum">
              <a:rPr lang="zh-CN" altLang="en-US" smtClean="0"/>
              <a:t>2</a:t>
            </a:fld>
            <a:endParaRPr lang="zh-CN" altLang="en-US"/>
          </a:p>
        </p:txBody>
      </p:sp>
    </p:spTree>
    <p:extLst>
      <p:ext uri="{BB962C8B-B14F-4D97-AF65-F5344CB8AC3E}">
        <p14:creationId xmlns:p14="http://schemas.microsoft.com/office/powerpoint/2010/main" val="1346416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kern="100" dirty="0">
                <a:latin typeface="Arial Black" panose="020B0A04020102020204" pitchFamily="34" charset="0"/>
                <a:cs typeface="+mn-ea"/>
                <a:sym typeface="+mn-lt"/>
              </a:rPr>
              <a:t>Most of the existing researcher only analyze the relationship between the two markets from the perspective of oil prices, paying insufficient attention to uncertainty from the entire oil market. Meanwhile,</a:t>
            </a:r>
            <a:r>
              <a:rPr lang="zh-CN" altLang="en-US" kern="100" dirty="0">
                <a:latin typeface="Arial Black" panose="020B0A04020102020204" pitchFamily="34" charset="0"/>
                <a:cs typeface="+mn-ea"/>
                <a:sym typeface="+mn-lt"/>
              </a:rPr>
              <a:t> </a:t>
            </a:r>
            <a:r>
              <a:rPr lang="en-US" altLang="zh-CN" kern="100" dirty="0">
                <a:latin typeface="Arial Black" panose="020B0A04020102020204" pitchFamily="34" charset="0"/>
                <a:cs typeface="+mn-ea"/>
                <a:sym typeface="+mn-lt"/>
              </a:rPr>
              <a:t>research on the analysis of Islamic stocks from the national level is also lacking.  So we want to fill in this gap.</a:t>
            </a:r>
          </a:p>
          <a:p>
            <a:endParaRPr lang="zh-CN" altLang="en-US" dirty="0"/>
          </a:p>
        </p:txBody>
      </p:sp>
      <p:sp>
        <p:nvSpPr>
          <p:cNvPr id="4" name="灯片编号占位符 3"/>
          <p:cNvSpPr>
            <a:spLocks noGrp="1"/>
          </p:cNvSpPr>
          <p:nvPr>
            <p:ph type="sldNum" sz="quarter" idx="5"/>
          </p:nvPr>
        </p:nvSpPr>
        <p:spPr/>
        <p:txBody>
          <a:bodyPr/>
          <a:lstStyle/>
          <a:p>
            <a:fld id="{6574F92D-AE40-4510-BAE1-F88B19A2A823}" type="slidenum">
              <a:rPr lang="zh-CN" altLang="en-US" smtClean="0"/>
              <a:t>4</a:t>
            </a:fld>
            <a:endParaRPr lang="zh-CN" altLang="en-US"/>
          </a:p>
        </p:txBody>
      </p:sp>
    </p:spTree>
    <p:extLst>
      <p:ext uri="{BB962C8B-B14F-4D97-AF65-F5344CB8AC3E}">
        <p14:creationId xmlns:p14="http://schemas.microsoft.com/office/powerpoint/2010/main" val="1058350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74F92D-AE40-4510-BAE1-F88B19A2A823}" type="slidenum">
              <a:rPr lang="zh-CN" altLang="en-US" smtClean="0"/>
              <a:t>9</a:t>
            </a:fld>
            <a:endParaRPr lang="zh-CN" altLang="en-US"/>
          </a:p>
        </p:txBody>
      </p:sp>
    </p:spTree>
    <p:extLst>
      <p:ext uri="{BB962C8B-B14F-4D97-AF65-F5344CB8AC3E}">
        <p14:creationId xmlns:p14="http://schemas.microsoft.com/office/powerpoint/2010/main" val="1202476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more international investors and non-Muslim participating markets</a:t>
            </a:r>
            <a:endParaRPr lang="zh-CN" altLang="en-US" dirty="0"/>
          </a:p>
        </p:txBody>
      </p:sp>
      <p:sp>
        <p:nvSpPr>
          <p:cNvPr id="4" name="灯片编号占位符 3"/>
          <p:cNvSpPr>
            <a:spLocks noGrp="1"/>
          </p:cNvSpPr>
          <p:nvPr>
            <p:ph type="sldNum" sz="quarter" idx="5"/>
          </p:nvPr>
        </p:nvSpPr>
        <p:spPr/>
        <p:txBody>
          <a:bodyPr/>
          <a:lstStyle/>
          <a:p>
            <a:fld id="{6574F92D-AE40-4510-BAE1-F88B19A2A823}" type="slidenum">
              <a:rPr lang="zh-CN" altLang="en-US" smtClean="0"/>
              <a:t>10</a:t>
            </a:fld>
            <a:endParaRPr lang="zh-CN" altLang="en-US"/>
          </a:p>
        </p:txBody>
      </p:sp>
    </p:spTree>
    <p:extLst>
      <p:ext uri="{BB962C8B-B14F-4D97-AF65-F5344CB8AC3E}">
        <p14:creationId xmlns:p14="http://schemas.microsoft.com/office/powerpoint/2010/main" val="1692353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74F92D-AE40-4510-BAE1-F88B19A2A823}" type="slidenum">
              <a:rPr lang="zh-CN" altLang="en-US" smtClean="0"/>
              <a:t>12</a:t>
            </a:fld>
            <a:endParaRPr lang="zh-CN" altLang="en-US"/>
          </a:p>
        </p:txBody>
      </p:sp>
    </p:spTree>
    <p:extLst>
      <p:ext uri="{BB962C8B-B14F-4D97-AF65-F5344CB8AC3E}">
        <p14:creationId xmlns:p14="http://schemas.microsoft.com/office/powerpoint/2010/main" val="296672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700B2-E20D-4B60-A81D-F696C5C2C57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F6EF07F-02EE-4BF0-B7E6-1CB232257E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4B8D478-E016-42C9-80FF-0AC85EA7C015}"/>
              </a:ext>
            </a:extLst>
          </p:cNvPr>
          <p:cNvSpPr>
            <a:spLocks noGrp="1"/>
          </p:cNvSpPr>
          <p:nvPr>
            <p:ph type="dt" sz="half" idx="10"/>
          </p:nvPr>
        </p:nvSpPr>
        <p:spPr/>
        <p:txBody>
          <a:bodyPr/>
          <a:lstStyle/>
          <a:p>
            <a:fld id="{4580A311-6ED0-4974-9459-A854A795CBDB}" type="datetimeFigureOut">
              <a:rPr lang="zh-CN" altLang="en-US" smtClean="0"/>
              <a:t>2020/10/18</a:t>
            </a:fld>
            <a:endParaRPr lang="zh-CN" altLang="en-US"/>
          </a:p>
        </p:txBody>
      </p:sp>
      <p:sp>
        <p:nvSpPr>
          <p:cNvPr id="5" name="页脚占位符 4">
            <a:extLst>
              <a:ext uri="{FF2B5EF4-FFF2-40B4-BE49-F238E27FC236}">
                <a16:creationId xmlns:a16="http://schemas.microsoft.com/office/drawing/2014/main" id="{8A6F7D0E-C973-4EC2-90EE-5BFE4A38D8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9C300F-CA41-433E-AE38-01813E02C361}"/>
              </a:ext>
            </a:extLst>
          </p:cNvPr>
          <p:cNvSpPr>
            <a:spLocks noGrp="1"/>
          </p:cNvSpPr>
          <p:nvPr>
            <p:ph type="sldNum" sz="quarter" idx="12"/>
          </p:nvPr>
        </p:nvSpPr>
        <p:spPr/>
        <p:txBody>
          <a:bodyPr/>
          <a:lstStyle/>
          <a:p>
            <a:fld id="{D162C7E5-D92B-40DF-B81A-5140A0A61367}" type="slidenum">
              <a:rPr lang="zh-CN" altLang="en-US" smtClean="0"/>
              <a:t>‹#›</a:t>
            </a:fld>
            <a:endParaRPr lang="zh-CN" altLang="en-US"/>
          </a:p>
        </p:txBody>
      </p:sp>
    </p:spTree>
    <p:extLst>
      <p:ext uri="{BB962C8B-B14F-4D97-AF65-F5344CB8AC3E}">
        <p14:creationId xmlns:p14="http://schemas.microsoft.com/office/powerpoint/2010/main" val="4267503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64C5B-13E7-4119-8CA1-EB38C681C6D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57C5B1-13D2-42CF-BD37-4543084A9A3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E71641-176D-4384-ACFB-9E89CE2B7234}"/>
              </a:ext>
            </a:extLst>
          </p:cNvPr>
          <p:cNvSpPr>
            <a:spLocks noGrp="1"/>
          </p:cNvSpPr>
          <p:nvPr>
            <p:ph type="dt" sz="half" idx="10"/>
          </p:nvPr>
        </p:nvSpPr>
        <p:spPr/>
        <p:txBody>
          <a:bodyPr/>
          <a:lstStyle/>
          <a:p>
            <a:fld id="{4580A311-6ED0-4974-9459-A854A795CBDB}" type="datetimeFigureOut">
              <a:rPr lang="zh-CN" altLang="en-US" smtClean="0"/>
              <a:t>2020/10/18</a:t>
            </a:fld>
            <a:endParaRPr lang="zh-CN" altLang="en-US"/>
          </a:p>
        </p:txBody>
      </p:sp>
      <p:sp>
        <p:nvSpPr>
          <p:cNvPr id="5" name="页脚占位符 4">
            <a:extLst>
              <a:ext uri="{FF2B5EF4-FFF2-40B4-BE49-F238E27FC236}">
                <a16:creationId xmlns:a16="http://schemas.microsoft.com/office/drawing/2014/main" id="{3EEBAE60-4C0A-4B54-81E9-7A00C9E7CA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A318B3-6075-4F29-AC7F-B3DA809540E4}"/>
              </a:ext>
            </a:extLst>
          </p:cNvPr>
          <p:cNvSpPr>
            <a:spLocks noGrp="1"/>
          </p:cNvSpPr>
          <p:nvPr>
            <p:ph type="sldNum" sz="quarter" idx="12"/>
          </p:nvPr>
        </p:nvSpPr>
        <p:spPr/>
        <p:txBody>
          <a:bodyPr/>
          <a:lstStyle/>
          <a:p>
            <a:fld id="{D162C7E5-D92B-40DF-B81A-5140A0A61367}" type="slidenum">
              <a:rPr lang="zh-CN" altLang="en-US" smtClean="0"/>
              <a:t>‹#›</a:t>
            </a:fld>
            <a:endParaRPr lang="zh-CN" altLang="en-US"/>
          </a:p>
        </p:txBody>
      </p:sp>
    </p:spTree>
    <p:extLst>
      <p:ext uri="{BB962C8B-B14F-4D97-AF65-F5344CB8AC3E}">
        <p14:creationId xmlns:p14="http://schemas.microsoft.com/office/powerpoint/2010/main" val="1426436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27909D9-BF31-4BC9-82A1-874F5C4828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41BECC9-C018-4ABE-81D0-D8A607A45B9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5DABDB-3228-4361-8E00-D173D6A0B264}"/>
              </a:ext>
            </a:extLst>
          </p:cNvPr>
          <p:cNvSpPr>
            <a:spLocks noGrp="1"/>
          </p:cNvSpPr>
          <p:nvPr>
            <p:ph type="dt" sz="half" idx="10"/>
          </p:nvPr>
        </p:nvSpPr>
        <p:spPr/>
        <p:txBody>
          <a:bodyPr/>
          <a:lstStyle/>
          <a:p>
            <a:fld id="{4580A311-6ED0-4974-9459-A854A795CBDB}" type="datetimeFigureOut">
              <a:rPr lang="zh-CN" altLang="en-US" smtClean="0"/>
              <a:t>2020/10/18</a:t>
            </a:fld>
            <a:endParaRPr lang="zh-CN" altLang="en-US"/>
          </a:p>
        </p:txBody>
      </p:sp>
      <p:sp>
        <p:nvSpPr>
          <p:cNvPr id="5" name="页脚占位符 4">
            <a:extLst>
              <a:ext uri="{FF2B5EF4-FFF2-40B4-BE49-F238E27FC236}">
                <a16:creationId xmlns:a16="http://schemas.microsoft.com/office/drawing/2014/main" id="{5996AF2B-7445-4DBD-9751-DBE0629F3C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35CD62-47D3-42BC-BD73-6D5AE6A19877}"/>
              </a:ext>
            </a:extLst>
          </p:cNvPr>
          <p:cNvSpPr>
            <a:spLocks noGrp="1"/>
          </p:cNvSpPr>
          <p:nvPr>
            <p:ph type="sldNum" sz="quarter" idx="12"/>
          </p:nvPr>
        </p:nvSpPr>
        <p:spPr/>
        <p:txBody>
          <a:bodyPr/>
          <a:lstStyle/>
          <a:p>
            <a:fld id="{D162C7E5-D92B-40DF-B81A-5140A0A61367}" type="slidenum">
              <a:rPr lang="zh-CN" altLang="en-US" smtClean="0"/>
              <a:t>‹#›</a:t>
            </a:fld>
            <a:endParaRPr lang="zh-CN" altLang="en-US"/>
          </a:p>
        </p:txBody>
      </p:sp>
    </p:spTree>
    <p:extLst>
      <p:ext uri="{BB962C8B-B14F-4D97-AF65-F5344CB8AC3E}">
        <p14:creationId xmlns:p14="http://schemas.microsoft.com/office/powerpoint/2010/main" val="3178659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bg bwMode="auto">
      <p:bgRef idx="1001">
        <a:schemeClr val="bg1"/>
      </p:bgRef>
    </p:bg>
    <p:spTree>
      <p:nvGrpSpPr>
        <p:cNvPr id="1" name=""/>
        <p:cNvGrpSpPr/>
        <p:nvPr/>
      </p:nvGrpSpPr>
      <p:grpSpPr>
        <a:xfrm>
          <a:off x="0" y="0"/>
          <a:ext cx="0" cy="0"/>
          <a:chOff x="0" y="0"/>
          <a:chExt cx="0" cy="0"/>
        </a:xfrm>
      </p:grpSpPr>
      <p:cxnSp>
        <p:nvCxnSpPr>
          <p:cNvPr id="11" name="直接连接符 10"/>
          <p:cNvCxnSpPr/>
          <p:nvPr userDrawn="1"/>
        </p:nvCxnSpPr>
        <p:spPr>
          <a:xfrm>
            <a:off x="0" y="787400"/>
            <a:ext cx="12192000" cy="0"/>
          </a:xfrm>
          <a:prstGeom prst="line">
            <a:avLst/>
          </a:prstGeom>
          <a:ln w="9525">
            <a:solidFill>
              <a:srgbClr val="00057C"/>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2"/>
          <a:stretch>
            <a:fillRect/>
          </a:stretch>
        </p:blipFill>
        <p:spPr>
          <a:xfrm>
            <a:off x="101600" y="101615"/>
            <a:ext cx="2972600" cy="565212"/>
          </a:xfrm>
          <a:prstGeom prst="rect">
            <a:avLst/>
          </a:prstGeom>
        </p:spPr>
      </p:pic>
      <p:pic>
        <p:nvPicPr>
          <p:cNvPr id="24" name="图片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44000" y="156531"/>
            <a:ext cx="2841083" cy="510296"/>
          </a:xfrm>
          <a:prstGeom prst="rect">
            <a:avLst/>
          </a:prstGeom>
        </p:spPr>
      </p:pic>
    </p:spTree>
    <p:extLst>
      <p:ext uri="{BB962C8B-B14F-4D97-AF65-F5344CB8AC3E}">
        <p14:creationId xmlns:p14="http://schemas.microsoft.com/office/powerpoint/2010/main" val="1702320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75140D-17C8-4123-A826-E89FA8E012B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D598C4-0645-42CC-9449-968DA256C03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6C84D3-B210-46BD-A46A-A71A2B30C974}"/>
              </a:ext>
            </a:extLst>
          </p:cNvPr>
          <p:cNvSpPr>
            <a:spLocks noGrp="1"/>
          </p:cNvSpPr>
          <p:nvPr>
            <p:ph type="dt" sz="half" idx="10"/>
          </p:nvPr>
        </p:nvSpPr>
        <p:spPr/>
        <p:txBody>
          <a:bodyPr/>
          <a:lstStyle/>
          <a:p>
            <a:fld id="{4580A311-6ED0-4974-9459-A854A795CBDB}" type="datetimeFigureOut">
              <a:rPr lang="zh-CN" altLang="en-US" smtClean="0"/>
              <a:t>2020/10/18</a:t>
            </a:fld>
            <a:endParaRPr lang="zh-CN" altLang="en-US"/>
          </a:p>
        </p:txBody>
      </p:sp>
      <p:sp>
        <p:nvSpPr>
          <p:cNvPr id="5" name="页脚占位符 4">
            <a:extLst>
              <a:ext uri="{FF2B5EF4-FFF2-40B4-BE49-F238E27FC236}">
                <a16:creationId xmlns:a16="http://schemas.microsoft.com/office/drawing/2014/main" id="{53D2A544-B9D2-4F75-A6CA-244395116C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727901-0345-4677-91A2-068C3D926254}"/>
              </a:ext>
            </a:extLst>
          </p:cNvPr>
          <p:cNvSpPr>
            <a:spLocks noGrp="1"/>
          </p:cNvSpPr>
          <p:nvPr>
            <p:ph type="sldNum" sz="quarter" idx="12"/>
          </p:nvPr>
        </p:nvSpPr>
        <p:spPr/>
        <p:txBody>
          <a:bodyPr/>
          <a:lstStyle/>
          <a:p>
            <a:fld id="{D162C7E5-D92B-40DF-B81A-5140A0A61367}" type="slidenum">
              <a:rPr lang="zh-CN" altLang="en-US" smtClean="0"/>
              <a:t>‹#›</a:t>
            </a:fld>
            <a:endParaRPr lang="zh-CN" altLang="en-US"/>
          </a:p>
        </p:txBody>
      </p:sp>
    </p:spTree>
    <p:extLst>
      <p:ext uri="{BB962C8B-B14F-4D97-AF65-F5344CB8AC3E}">
        <p14:creationId xmlns:p14="http://schemas.microsoft.com/office/powerpoint/2010/main" val="58296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37390-EA0E-4554-A5DF-6B9CA53B746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B3E9DB9-94E7-4009-A520-83F1E34A87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2521365-B432-42B7-B5C3-D6E3D5D442B4}"/>
              </a:ext>
            </a:extLst>
          </p:cNvPr>
          <p:cNvSpPr>
            <a:spLocks noGrp="1"/>
          </p:cNvSpPr>
          <p:nvPr>
            <p:ph type="dt" sz="half" idx="10"/>
          </p:nvPr>
        </p:nvSpPr>
        <p:spPr/>
        <p:txBody>
          <a:bodyPr/>
          <a:lstStyle/>
          <a:p>
            <a:fld id="{4580A311-6ED0-4974-9459-A854A795CBDB}" type="datetimeFigureOut">
              <a:rPr lang="zh-CN" altLang="en-US" smtClean="0"/>
              <a:t>2020/10/18</a:t>
            </a:fld>
            <a:endParaRPr lang="zh-CN" altLang="en-US"/>
          </a:p>
        </p:txBody>
      </p:sp>
      <p:sp>
        <p:nvSpPr>
          <p:cNvPr id="5" name="页脚占位符 4">
            <a:extLst>
              <a:ext uri="{FF2B5EF4-FFF2-40B4-BE49-F238E27FC236}">
                <a16:creationId xmlns:a16="http://schemas.microsoft.com/office/drawing/2014/main" id="{D425D904-3B9A-42FD-B699-47313DD58F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4902AC-7ACD-45F7-BC34-C9A7662487CC}"/>
              </a:ext>
            </a:extLst>
          </p:cNvPr>
          <p:cNvSpPr>
            <a:spLocks noGrp="1"/>
          </p:cNvSpPr>
          <p:nvPr>
            <p:ph type="sldNum" sz="quarter" idx="12"/>
          </p:nvPr>
        </p:nvSpPr>
        <p:spPr/>
        <p:txBody>
          <a:bodyPr/>
          <a:lstStyle/>
          <a:p>
            <a:fld id="{D162C7E5-D92B-40DF-B81A-5140A0A61367}" type="slidenum">
              <a:rPr lang="zh-CN" altLang="en-US" smtClean="0"/>
              <a:t>‹#›</a:t>
            </a:fld>
            <a:endParaRPr lang="zh-CN" altLang="en-US"/>
          </a:p>
        </p:txBody>
      </p:sp>
    </p:spTree>
    <p:extLst>
      <p:ext uri="{BB962C8B-B14F-4D97-AF65-F5344CB8AC3E}">
        <p14:creationId xmlns:p14="http://schemas.microsoft.com/office/powerpoint/2010/main" val="3318403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CB3A8-0173-4232-8701-8DAF0D4825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FD9882-2AB9-4C17-8706-DE6E28127FF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39A88DF-8D70-4DC9-A8A5-A59DDD41374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E87F016-C8F0-4DF9-BDF5-4439BCC1712B}"/>
              </a:ext>
            </a:extLst>
          </p:cNvPr>
          <p:cNvSpPr>
            <a:spLocks noGrp="1"/>
          </p:cNvSpPr>
          <p:nvPr>
            <p:ph type="dt" sz="half" idx="10"/>
          </p:nvPr>
        </p:nvSpPr>
        <p:spPr/>
        <p:txBody>
          <a:bodyPr/>
          <a:lstStyle/>
          <a:p>
            <a:fld id="{4580A311-6ED0-4974-9459-A854A795CBDB}" type="datetimeFigureOut">
              <a:rPr lang="zh-CN" altLang="en-US" smtClean="0"/>
              <a:t>2020/10/18</a:t>
            </a:fld>
            <a:endParaRPr lang="zh-CN" altLang="en-US"/>
          </a:p>
        </p:txBody>
      </p:sp>
      <p:sp>
        <p:nvSpPr>
          <p:cNvPr id="6" name="页脚占位符 5">
            <a:extLst>
              <a:ext uri="{FF2B5EF4-FFF2-40B4-BE49-F238E27FC236}">
                <a16:creationId xmlns:a16="http://schemas.microsoft.com/office/drawing/2014/main" id="{26FA2858-5FAD-4861-92AA-F00B089437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219403-F445-4565-8188-0589216D076C}"/>
              </a:ext>
            </a:extLst>
          </p:cNvPr>
          <p:cNvSpPr>
            <a:spLocks noGrp="1"/>
          </p:cNvSpPr>
          <p:nvPr>
            <p:ph type="sldNum" sz="quarter" idx="12"/>
          </p:nvPr>
        </p:nvSpPr>
        <p:spPr/>
        <p:txBody>
          <a:bodyPr/>
          <a:lstStyle/>
          <a:p>
            <a:fld id="{D162C7E5-D92B-40DF-B81A-5140A0A61367}" type="slidenum">
              <a:rPr lang="zh-CN" altLang="en-US" smtClean="0"/>
              <a:t>‹#›</a:t>
            </a:fld>
            <a:endParaRPr lang="zh-CN" altLang="en-US"/>
          </a:p>
        </p:txBody>
      </p:sp>
    </p:spTree>
    <p:extLst>
      <p:ext uri="{BB962C8B-B14F-4D97-AF65-F5344CB8AC3E}">
        <p14:creationId xmlns:p14="http://schemas.microsoft.com/office/powerpoint/2010/main" val="29519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32436-4A9B-4075-8C3B-F19B8379494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38E897-4690-4918-A355-2B566104B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47B61D2-B27B-42BB-87F6-1EE09D6DF1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0675BF1-AF1B-469E-BC3B-B8C8A25AAE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F4532BC-4833-44B4-A269-676BBA0732E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28A46D6-7FB3-4ECD-A159-CF035DDB4192}"/>
              </a:ext>
            </a:extLst>
          </p:cNvPr>
          <p:cNvSpPr>
            <a:spLocks noGrp="1"/>
          </p:cNvSpPr>
          <p:nvPr>
            <p:ph type="dt" sz="half" idx="10"/>
          </p:nvPr>
        </p:nvSpPr>
        <p:spPr/>
        <p:txBody>
          <a:bodyPr/>
          <a:lstStyle/>
          <a:p>
            <a:fld id="{4580A311-6ED0-4974-9459-A854A795CBDB}" type="datetimeFigureOut">
              <a:rPr lang="zh-CN" altLang="en-US" smtClean="0"/>
              <a:t>2020/10/18</a:t>
            </a:fld>
            <a:endParaRPr lang="zh-CN" altLang="en-US"/>
          </a:p>
        </p:txBody>
      </p:sp>
      <p:sp>
        <p:nvSpPr>
          <p:cNvPr id="8" name="页脚占位符 7">
            <a:extLst>
              <a:ext uri="{FF2B5EF4-FFF2-40B4-BE49-F238E27FC236}">
                <a16:creationId xmlns:a16="http://schemas.microsoft.com/office/drawing/2014/main" id="{5B597DA4-6118-4FDD-95B0-A7FE9D95E0D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9184CEB-BD8D-4690-8596-2F0EFD7953D0}"/>
              </a:ext>
            </a:extLst>
          </p:cNvPr>
          <p:cNvSpPr>
            <a:spLocks noGrp="1"/>
          </p:cNvSpPr>
          <p:nvPr>
            <p:ph type="sldNum" sz="quarter" idx="12"/>
          </p:nvPr>
        </p:nvSpPr>
        <p:spPr/>
        <p:txBody>
          <a:bodyPr/>
          <a:lstStyle/>
          <a:p>
            <a:fld id="{D162C7E5-D92B-40DF-B81A-5140A0A61367}" type="slidenum">
              <a:rPr lang="zh-CN" altLang="en-US" smtClean="0"/>
              <a:t>‹#›</a:t>
            </a:fld>
            <a:endParaRPr lang="zh-CN" altLang="en-US"/>
          </a:p>
        </p:txBody>
      </p:sp>
    </p:spTree>
    <p:extLst>
      <p:ext uri="{BB962C8B-B14F-4D97-AF65-F5344CB8AC3E}">
        <p14:creationId xmlns:p14="http://schemas.microsoft.com/office/powerpoint/2010/main" val="209166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C28F5-88FA-4B72-B912-1B08B399EE4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DEEEFB9-1F47-4146-9CC3-BB2113C2F284}"/>
              </a:ext>
            </a:extLst>
          </p:cNvPr>
          <p:cNvSpPr>
            <a:spLocks noGrp="1"/>
          </p:cNvSpPr>
          <p:nvPr>
            <p:ph type="dt" sz="half" idx="10"/>
          </p:nvPr>
        </p:nvSpPr>
        <p:spPr/>
        <p:txBody>
          <a:bodyPr/>
          <a:lstStyle/>
          <a:p>
            <a:fld id="{4580A311-6ED0-4974-9459-A854A795CBDB}" type="datetimeFigureOut">
              <a:rPr lang="zh-CN" altLang="en-US" smtClean="0"/>
              <a:t>2020/10/18</a:t>
            </a:fld>
            <a:endParaRPr lang="zh-CN" altLang="en-US"/>
          </a:p>
        </p:txBody>
      </p:sp>
      <p:sp>
        <p:nvSpPr>
          <p:cNvPr id="4" name="页脚占位符 3">
            <a:extLst>
              <a:ext uri="{FF2B5EF4-FFF2-40B4-BE49-F238E27FC236}">
                <a16:creationId xmlns:a16="http://schemas.microsoft.com/office/drawing/2014/main" id="{401DFC48-683B-45FF-AA55-F05EFAD3B4C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F64201-9A00-48B3-9C00-481A90FA4597}"/>
              </a:ext>
            </a:extLst>
          </p:cNvPr>
          <p:cNvSpPr>
            <a:spLocks noGrp="1"/>
          </p:cNvSpPr>
          <p:nvPr>
            <p:ph type="sldNum" sz="quarter" idx="12"/>
          </p:nvPr>
        </p:nvSpPr>
        <p:spPr/>
        <p:txBody>
          <a:bodyPr/>
          <a:lstStyle/>
          <a:p>
            <a:fld id="{D162C7E5-D92B-40DF-B81A-5140A0A61367}" type="slidenum">
              <a:rPr lang="zh-CN" altLang="en-US" smtClean="0"/>
              <a:t>‹#›</a:t>
            </a:fld>
            <a:endParaRPr lang="zh-CN" altLang="en-US"/>
          </a:p>
        </p:txBody>
      </p:sp>
    </p:spTree>
    <p:extLst>
      <p:ext uri="{BB962C8B-B14F-4D97-AF65-F5344CB8AC3E}">
        <p14:creationId xmlns:p14="http://schemas.microsoft.com/office/powerpoint/2010/main" val="1810865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D009008-0148-4C30-9809-8E4B4544B012}"/>
              </a:ext>
            </a:extLst>
          </p:cNvPr>
          <p:cNvSpPr>
            <a:spLocks noGrp="1"/>
          </p:cNvSpPr>
          <p:nvPr>
            <p:ph type="dt" sz="half" idx="10"/>
          </p:nvPr>
        </p:nvSpPr>
        <p:spPr/>
        <p:txBody>
          <a:bodyPr/>
          <a:lstStyle/>
          <a:p>
            <a:fld id="{4580A311-6ED0-4974-9459-A854A795CBDB}" type="datetimeFigureOut">
              <a:rPr lang="zh-CN" altLang="en-US" smtClean="0"/>
              <a:t>2020/10/18</a:t>
            </a:fld>
            <a:endParaRPr lang="zh-CN" altLang="en-US"/>
          </a:p>
        </p:txBody>
      </p:sp>
      <p:sp>
        <p:nvSpPr>
          <p:cNvPr id="3" name="页脚占位符 2">
            <a:extLst>
              <a:ext uri="{FF2B5EF4-FFF2-40B4-BE49-F238E27FC236}">
                <a16:creationId xmlns:a16="http://schemas.microsoft.com/office/drawing/2014/main" id="{A9EBE1FF-BABC-4017-AEA5-318CC3F0CA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3E4A414-315B-4313-BFC2-83E0AA461CF4}"/>
              </a:ext>
            </a:extLst>
          </p:cNvPr>
          <p:cNvSpPr>
            <a:spLocks noGrp="1"/>
          </p:cNvSpPr>
          <p:nvPr>
            <p:ph type="sldNum" sz="quarter" idx="12"/>
          </p:nvPr>
        </p:nvSpPr>
        <p:spPr/>
        <p:txBody>
          <a:bodyPr/>
          <a:lstStyle/>
          <a:p>
            <a:fld id="{D162C7E5-D92B-40DF-B81A-5140A0A61367}" type="slidenum">
              <a:rPr lang="zh-CN" altLang="en-US" smtClean="0"/>
              <a:t>‹#›</a:t>
            </a:fld>
            <a:endParaRPr lang="zh-CN" altLang="en-US"/>
          </a:p>
        </p:txBody>
      </p:sp>
    </p:spTree>
    <p:extLst>
      <p:ext uri="{BB962C8B-B14F-4D97-AF65-F5344CB8AC3E}">
        <p14:creationId xmlns:p14="http://schemas.microsoft.com/office/powerpoint/2010/main" val="1988509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A0671F-CB3D-40E8-A43F-5288F3E4A39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4B24CBC-FAFA-463A-B2EB-298176139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D1283DC-32B3-46AA-93A7-8D82B13AD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B12AE48-CDD0-4407-A800-36BF511BF8E4}"/>
              </a:ext>
            </a:extLst>
          </p:cNvPr>
          <p:cNvSpPr>
            <a:spLocks noGrp="1"/>
          </p:cNvSpPr>
          <p:nvPr>
            <p:ph type="dt" sz="half" idx="10"/>
          </p:nvPr>
        </p:nvSpPr>
        <p:spPr/>
        <p:txBody>
          <a:bodyPr/>
          <a:lstStyle/>
          <a:p>
            <a:fld id="{4580A311-6ED0-4974-9459-A854A795CBDB}" type="datetimeFigureOut">
              <a:rPr lang="zh-CN" altLang="en-US" smtClean="0"/>
              <a:t>2020/10/18</a:t>
            </a:fld>
            <a:endParaRPr lang="zh-CN" altLang="en-US"/>
          </a:p>
        </p:txBody>
      </p:sp>
      <p:sp>
        <p:nvSpPr>
          <p:cNvPr id="6" name="页脚占位符 5">
            <a:extLst>
              <a:ext uri="{FF2B5EF4-FFF2-40B4-BE49-F238E27FC236}">
                <a16:creationId xmlns:a16="http://schemas.microsoft.com/office/drawing/2014/main" id="{C42EA505-87A6-4592-AF72-B71F17B8C0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1A8C6B-9D4A-4557-A270-696DCE006F4B}"/>
              </a:ext>
            </a:extLst>
          </p:cNvPr>
          <p:cNvSpPr>
            <a:spLocks noGrp="1"/>
          </p:cNvSpPr>
          <p:nvPr>
            <p:ph type="sldNum" sz="quarter" idx="12"/>
          </p:nvPr>
        </p:nvSpPr>
        <p:spPr/>
        <p:txBody>
          <a:bodyPr/>
          <a:lstStyle/>
          <a:p>
            <a:fld id="{D162C7E5-D92B-40DF-B81A-5140A0A61367}" type="slidenum">
              <a:rPr lang="zh-CN" altLang="en-US" smtClean="0"/>
              <a:t>‹#›</a:t>
            </a:fld>
            <a:endParaRPr lang="zh-CN" altLang="en-US"/>
          </a:p>
        </p:txBody>
      </p:sp>
    </p:spTree>
    <p:extLst>
      <p:ext uri="{BB962C8B-B14F-4D97-AF65-F5344CB8AC3E}">
        <p14:creationId xmlns:p14="http://schemas.microsoft.com/office/powerpoint/2010/main" val="1452536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14C6B-EFAB-4509-9A67-47A24D6BAFE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ACD9AC8-DCA7-4DEA-AFE1-BF25EBA6AA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6A254F3-39D7-4283-A5FB-EF59C4070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7C14456-BA18-4BDD-B024-DA8ACB039D1C}"/>
              </a:ext>
            </a:extLst>
          </p:cNvPr>
          <p:cNvSpPr>
            <a:spLocks noGrp="1"/>
          </p:cNvSpPr>
          <p:nvPr>
            <p:ph type="dt" sz="half" idx="10"/>
          </p:nvPr>
        </p:nvSpPr>
        <p:spPr/>
        <p:txBody>
          <a:bodyPr/>
          <a:lstStyle/>
          <a:p>
            <a:fld id="{4580A311-6ED0-4974-9459-A854A795CBDB}" type="datetimeFigureOut">
              <a:rPr lang="zh-CN" altLang="en-US" smtClean="0"/>
              <a:t>2020/10/18</a:t>
            </a:fld>
            <a:endParaRPr lang="zh-CN" altLang="en-US"/>
          </a:p>
        </p:txBody>
      </p:sp>
      <p:sp>
        <p:nvSpPr>
          <p:cNvPr id="6" name="页脚占位符 5">
            <a:extLst>
              <a:ext uri="{FF2B5EF4-FFF2-40B4-BE49-F238E27FC236}">
                <a16:creationId xmlns:a16="http://schemas.microsoft.com/office/drawing/2014/main" id="{B9AA803B-AFAB-4E08-907C-BA07597437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289379-7987-4E95-AEA3-F15CE2A8F6F1}"/>
              </a:ext>
            </a:extLst>
          </p:cNvPr>
          <p:cNvSpPr>
            <a:spLocks noGrp="1"/>
          </p:cNvSpPr>
          <p:nvPr>
            <p:ph type="sldNum" sz="quarter" idx="12"/>
          </p:nvPr>
        </p:nvSpPr>
        <p:spPr/>
        <p:txBody>
          <a:bodyPr/>
          <a:lstStyle/>
          <a:p>
            <a:fld id="{D162C7E5-D92B-40DF-B81A-5140A0A61367}" type="slidenum">
              <a:rPr lang="zh-CN" altLang="en-US" smtClean="0"/>
              <a:t>‹#›</a:t>
            </a:fld>
            <a:endParaRPr lang="zh-CN" altLang="en-US"/>
          </a:p>
        </p:txBody>
      </p:sp>
    </p:spTree>
    <p:extLst>
      <p:ext uri="{BB962C8B-B14F-4D97-AF65-F5344CB8AC3E}">
        <p14:creationId xmlns:p14="http://schemas.microsoft.com/office/powerpoint/2010/main" val="1888257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E6CABCD-27FC-4C03-8B88-AD6BE0B58A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D3AAAA7-8DC1-4444-B055-7F854EB828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EA4442-68BB-426C-B2AF-B3BCF162D8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0A311-6ED0-4974-9459-A854A795CBDB}" type="datetimeFigureOut">
              <a:rPr lang="zh-CN" altLang="en-US" smtClean="0"/>
              <a:t>2020/10/18</a:t>
            </a:fld>
            <a:endParaRPr lang="zh-CN" altLang="en-US"/>
          </a:p>
        </p:txBody>
      </p:sp>
      <p:sp>
        <p:nvSpPr>
          <p:cNvPr id="5" name="页脚占位符 4">
            <a:extLst>
              <a:ext uri="{FF2B5EF4-FFF2-40B4-BE49-F238E27FC236}">
                <a16:creationId xmlns:a16="http://schemas.microsoft.com/office/drawing/2014/main" id="{B296B266-E5C9-41DA-AE70-5C7FCEAA8E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9DBCD70-A0EF-40AC-844D-52A4F8B75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62C7E5-D92B-40DF-B81A-5140A0A61367}" type="slidenum">
              <a:rPr lang="zh-CN" altLang="en-US" smtClean="0"/>
              <a:t>‹#›</a:t>
            </a:fld>
            <a:endParaRPr lang="zh-CN" altLang="en-US"/>
          </a:p>
        </p:txBody>
      </p:sp>
    </p:spTree>
    <p:extLst>
      <p:ext uri="{BB962C8B-B14F-4D97-AF65-F5344CB8AC3E}">
        <p14:creationId xmlns:p14="http://schemas.microsoft.com/office/powerpoint/2010/main" val="851330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1298081" y="1705303"/>
            <a:ext cx="9595837" cy="2308324"/>
          </a:xfrm>
          <a:prstGeom prst="rect">
            <a:avLst/>
          </a:prstGeom>
          <a:noFill/>
        </p:spPr>
        <p:txBody>
          <a:bodyPr wrap="square" rtlCol="0">
            <a:spAutoFit/>
          </a:bodyPr>
          <a:lstStyle/>
          <a:p>
            <a:pPr algn="ctr"/>
            <a:r>
              <a:rPr lang="en-US" altLang="zh-CN" sz="3600" dirty="0">
                <a:latin typeface="Arial Black" panose="020B0A04020102020204" pitchFamily="34" charset="0"/>
              </a:rPr>
              <a:t>The Linkages Between Oil Market Uncertainty and Islamic Stock Markets: Evidence from Quantile-on-Quantile Approach</a:t>
            </a:r>
            <a:endParaRPr lang="zh-CN" altLang="zh-CN" sz="3600" dirty="0">
              <a:latin typeface="Arial Black" panose="020B0A04020102020204" pitchFamily="34" charset="0"/>
            </a:endParaRPr>
          </a:p>
        </p:txBody>
      </p:sp>
      <p:sp>
        <p:nvSpPr>
          <p:cNvPr id="32" name="矩形 31"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2297296" y="4720697"/>
            <a:ext cx="7944679" cy="1200329"/>
          </a:xfrm>
          <a:prstGeom prst="rect">
            <a:avLst/>
          </a:prstGeom>
        </p:spPr>
        <p:txBody>
          <a:bodyPr wrap="square">
            <a:spAutoFit/>
          </a:bodyPr>
          <a:lstStyle/>
          <a:p>
            <a:pPr algn="ctr"/>
            <a:r>
              <a:rPr lang="en-US" altLang="zh-CN" sz="2400" dirty="0">
                <a:latin typeface="Arial Black" panose="020B0A04020102020204" pitchFamily="34" charset="0"/>
                <a:ea typeface="等线" panose="02010600030101010101" pitchFamily="2" charset="-122"/>
                <a:cs typeface="Times New Roman" panose="02020603050405020304" pitchFamily="18" charset="0"/>
                <a:sym typeface="+mn-lt"/>
              </a:rPr>
              <a:t>Authors:</a:t>
            </a:r>
            <a:r>
              <a:rPr lang="zh-CN" altLang="en-US" sz="2400" dirty="0">
                <a:latin typeface="Arial Black" panose="020B0A04020102020204" pitchFamily="34" charset="0"/>
                <a:ea typeface="等线" panose="02010600030101010101" pitchFamily="2" charset="-122"/>
                <a:cs typeface="Times New Roman" panose="02020603050405020304" pitchFamily="18" charset="0"/>
                <a:sym typeface="+mn-lt"/>
              </a:rPr>
              <a:t> </a:t>
            </a:r>
            <a:r>
              <a:rPr lang="en-US" altLang="zh-CN" sz="2400" dirty="0" err="1">
                <a:latin typeface="Arial Black" panose="020B0A04020102020204" pitchFamily="34" charset="0"/>
                <a:ea typeface="等线" panose="02010600030101010101" pitchFamily="2" charset="-122"/>
                <a:cs typeface="Times New Roman" panose="02020603050405020304" pitchFamily="18" charset="0"/>
                <a:sym typeface="+mn-lt"/>
              </a:rPr>
              <a:t>Boqiang</a:t>
            </a:r>
            <a:r>
              <a:rPr lang="en-US" altLang="zh-CN" sz="2400" dirty="0">
                <a:latin typeface="Arial Black" panose="020B0A04020102020204" pitchFamily="34" charset="0"/>
                <a:ea typeface="等线" panose="02010600030101010101" pitchFamily="2" charset="-122"/>
                <a:cs typeface="Times New Roman" panose="02020603050405020304" pitchFamily="18" charset="0"/>
                <a:sym typeface="+mn-lt"/>
              </a:rPr>
              <a:t> Lin,</a:t>
            </a:r>
            <a:r>
              <a:rPr lang="zh-CN" altLang="en-US" sz="2400" dirty="0">
                <a:latin typeface="Arial Black" panose="020B0A04020102020204" pitchFamily="34" charset="0"/>
                <a:ea typeface="等线" panose="02010600030101010101" pitchFamily="2" charset="-122"/>
                <a:cs typeface="Times New Roman" panose="02020603050405020304" pitchFamily="18" charset="0"/>
                <a:sym typeface="+mn-lt"/>
              </a:rPr>
              <a:t> </a:t>
            </a:r>
            <a:r>
              <a:rPr lang="en-US" altLang="zh-CN" sz="2400" dirty="0">
                <a:latin typeface="Arial Black" panose="020B0A04020102020204" pitchFamily="34" charset="0"/>
                <a:ea typeface="等线" panose="02010600030101010101" pitchFamily="2" charset="-122"/>
                <a:cs typeface="Times New Roman" panose="02020603050405020304" pitchFamily="18" charset="0"/>
                <a:sym typeface="+mn-lt"/>
              </a:rPr>
              <a:t>Tong Su</a:t>
            </a:r>
          </a:p>
          <a:p>
            <a:pPr algn="ctr"/>
            <a:endParaRPr lang="en-US" altLang="zh-CN" sz="2400" dirty="0">
              <a:latin typeface="Arial Black" panose="020B0A04020102020204" pitchFamily="34" charset="0"/>
              <a:ea typeface="等线" panose="02010600030101010101" pitchFamily="2" charset="-122"/>
              <a:cs typeface="Times New Roman" panose="02020603050405020304" pitchFamily="18" charset="0"/>
              <a:sym typeface="+mn-lt"/>
            </a:endParaRPr>
          </a:p>
          <a:p>
            <a:pPr algn="ctr"/>
            <a:r>
              <a:rPr lang="en-US" altLang="zh-CN" sz="2400" dirty="0">
                <a:latin typeface="Arial Black" panose="020B0A04020102020204" pitchFamily="34" charset="0"/>
                <a:cs typeface="Times New Roman" panose="02020603050405020304" pitchFamily="18" charset="0"/>
                <a:sym typeface="+mn-lt"/>
              </a:rPr>
              <a:t>Presenter: </a:t>
            </a:r>
            <a:r>
              <a:rPr lang="en-US" altLang="zh-CN" sz="2400" dirty="0">
                <a:latin typeface="Arial Black" panose="020B0A04020102020204" pitchFamily="34" charset="0"/>
                <a:ea typeface="等线" panose="02010600030101010101" pitchFamily="2" charset="-122"/>
                <a:cs typeface="Times New Roman" panose="02020603050405020304" pitchFamily="18" charset="0"/>
                <a:sym typeface="+mn-lt"/>
              </a:rPr>
              <a:t>Tong Su</a:t>
            </a:r>
            <a:endParaRPr lang="zh-CN" altLang="en-US" sz="2400" dirty="0">
              <a:latin typeface="Arial Black" panose="020B0A04020102020204" pitchFamily="34" charset="0"/>
              <a:ea typeface="等线" panose="02010600030101010101" pitchFamily="2" charset="-122"/>
              <a:cs typeface="Times New Roman" panose="02020603050405020304" pitchFamily="18" charset="0"/>
              <a:sym typeface="+mn-lt"/>
            </a:endParaRPr>
          </a:p>
        </p:txBody>
      </p:sp>
    </p:spTree>
    <p:extLst>
      <p:ext uri="{BB962C8B-B14F-4D97-AF65-F5344CB8AC3E}">
        <p14:creationId xmlns:p14="http://schemas.microsoft.com/office/powerpoint/2010/main" val="29079985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9A1B83D-14B7-4C05-86FF-98C982DD6873}"/>
              </a:ext>
            </a:extLst>
          </p:cNvPr>
          <p:cNvPicPr>
            <a:picLocks noChangeAspect="1"/>
          </p:cNvPicPr>
          <p:nvPr/>
        </p:nvPicPr>
        <p:blipFill>
          <a:blip r:embed="rId3"/>
          <a:stretch>
            <a:fillRect/>
          </a:stretch>
        </p:blipFill>
        <p:spPr>
          <a:xfrm>
            <a:off x="7036665" y="1848184"/>
            <a:ext cx="4871083" cy="2659671"/>
          </a:xfrm>
          <a:prstGeom prst="rect">
            <a:avLst/>
          </a:prstGeom>
          <a:ln>
            <a:noFill/>
          </a:ln>
          <a:effectLst>
            <a:outerShdw blurRad="292100" dist="139700" dir="2700000" algn="tl" rotWithShape="0">
              <a:srgbClr val="333333">
                <a:alpha val="65000"/>
              </a:srgbClr>
            </a:outerShdw>
          </a:effectLst>
        </p:spPr>
      </p:pic>
      <p:pic>
        <p:nvPicPr>
          <p:cNvPr id="7" name="图片 6">
            <a:extLst>
              <a:ext uri="{FF2B5EF4-FFF2-40B4-BE49-F238E27FC236}">
                <a16:creationId xmlns:a16="http://schemas.microsoft.com/office/drawing/2014/main" id="{026686CF-990E-4322-91E2-1E7B701B3BD5}"/>
              </a:ext>
            </a:extLst>
          </p:cNvPr>
          <p:cNvPicPr>
            <a:picLocks noChangeAspect="1"/>
          </p:cNvPicPr>
          <p:nvPr/>
        </p:nvPicPr>
        <p:blipFill>
          <a:blip r:embed="rId4"/>
          <a:stretch>
            <a:fillRect/>
          </a:stretch>
        </p:blipFill>
        <p:spPr>
          <a:xfrm>
            <a:off x="828470" y="1848185"/>
            <a:ext cx="5931925" cy="4429170"/>
          </a:xfrm>
          <a:prstGeom prst="rect">
            <a:avLst/>
          </a:prstGeom>
          <a:ln>
            <a:noFill/>
          </a:ln>
          <a:effectLst>
            <a:outerShdw blurRad="292100" dist="139700" dir="2700000" algn="tl" rotWithShape="0">
              <a:srgbClr val="333333">
                <a:alpha val="65000"/>
              </a:srgbClr>
            </a:outerShdw>
          </a:effectLst>
        </p:spPr>
      </p:pic>
      <p:sp>
        <p:nvSpPr>
          <p:cNvPr id="4" name="文本框 3"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67DF663E-D48A-445A-94E5-7B6CE817C145}"/>
              </a:ext>
            </a:extLst>
          </p:cNvPr>
          <p:cNvSpPr txBox="1"/>
          <p:nvPr/>
        </p:nvSpPr>
        <p:spPr>
          <a:xfrm>
            <a:off x="562476" y="1098934"/>
            <a:ext cx="3156770" cy="523220"/>
          </a:xfrm>
          <a:prstGeom prst="rect">
            <a:avLst/>
          </a:prstGeom>
          <a:noFill/>
        </p:spPr>
        <p:txBody>
          <a:bodyPr wrap="square" rtlCol="0">
            <a:spAutoFit/>
          </a:bodyPr>
          <a:lstStyle/>
          <a:p>
            <a:pPr algn="ctr"/>
            <a:r>
              <a:rPr lang="en-US" altLang="zh-CN" sz="2800" dirty="0">
                <a:latin typeface="Arial Black" panose="020B0A04020102020204" pitchFamily="34" charset="0"/>
              </a:rPr>
              <a:t>Results: USA</a:t>
            </a:r>
            <a:endParaRPr lang="zh-CN" altLang="zh-CN" sz="2800" dirty="0">
              <a:latin typeface="Arial Black" panose="020B0A04020102020204" pitchFamily="34" charset="0"/>
            </a:endParaRPr>
          </a:p>
        </p:txBody>
      </p:sp>
      <p:sp>
        <p:nvSpPr>
          <p:cNvPr id="10" name="椭圆 9">
            <a:extLst>
              <a:ext uri="{FF2B5EF4-FFF2-40B4-BE49-F238E27FC236}">
                <a16:creationId xmlns:a16="http://schemas.microsoft.com/office/drawing/2014/main" id="{39901F48-3AC8-4F69-AE34-FCA0A4ED295F}"/>
              </a:ext>
            </a:extLst>
          </p:cNvPr>
          <p:cNvSpPr/>
          <p:nvPr/>
        </p:nvSpPr>
        <p:spPr>
          <a:xfrm>
            <a:off x="1512823" y="4549099"/>
            <a:ext cx="602091" cy="6020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79A48437-ADB3-421E-BF50-6B6AE7DBDF2C}"/>
              </a:ext>
            </a:extLst>
          </p:cNvPr>
          <p:cNvSpPr/>
          <p:nvPr/>
        </p:nvSpPr>
        <p:spPr>
          <a:xfrm>
            <a:off x="3102879" y="4323068"/>
            <a:ext cx="602091" cy="6020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C9B31FD2-E857-42A7-AF0B-7DBFDFAE6CEE}"/>
              </a:ext>
            </a:extLst>
          </p:cNvPr>
          <p:cNvGrpSpPr/>
          <p:nvPr/>
        </p:nvGrpSpPr>
        <p:grpSpPr>
          <a:xfrm>
            <a:off x="5728802" y="3169996"/>
            <a:ext cx="5441391" cy="3239367"/>
            <a:chOff x="5625288" y="3127954"/>
            <a:chExt cx="5471333" cy="3239367"/>
          </a:xfrm>
        </p:grpSpPr>
        <p:sp>
          <p:nvSpPr>
            <p:cNvPr id="15" name="椭圆 14">
              <a:extLst>
                <a:ext uri="{FF2B5EF4-FFF2-40B4-BE49-F238E27FC236}">
                  <a16:creationId xmlns:a16="http://schemas.microsoft.com/office/drawing/2014/main" id="{4784C627-709B-4C5E-99BE-EB2828F74222}"/>
                </a:ext>
              </a:extLst>
            </p:cNvPr>
            <p:cNvSpPr/>
            <p:nvPr/>
          </p:nvSpPr>
          <p:spPr>
            <a:xfrm>
              <a:off x="5625288" y="3127954"/>
              <a:ext cx="602091" cy="6020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57D0D6F6-14E8-4A09-9257-A5F688B02A25}"/>
                </a:ext>
              </a:extLst>
            </p:cNvPr>
            <p:cNvSpPr/>
            <p:nvPr/>
          </p:nvSpPr>
          <p:spPr>
            <a:xfrm>
              <a:off x="7493877" y="4656083"/>
              <a:ext cx="3602744" cy="1711238"/>
            </a:xfrm>
            <a:prstGeom prst="rect">
              <a:avLst/>
            </a:prstGeom>
          </p:spPr>
          <p:txBody>
            <a:bodyPr wrap="square">
              <a:spAutoFit/>
            </a:bodyPr>
            <a:lstStyle/>
            <a:p>
              <a:pPr marL="285750" indent="-285750" algn="just">
                <a:lnSpc>
                  <a:spcPct val="150000"/>
                </a:lnSpc>
                <a:buFont typeface="Wingdings" panose="05000000000000000000" pitchFamily="2" charset="2"/>
                <a:buChar char="u"/>
              </a:pPr>
              <a:r>
                <a:rPr lang="en-US" altLang="zh-CN" kern="100" dirty="0">
                  <a:latin typeface="Arial Black" panose="020B0A04020102020204" pitchFamily="34" charset="0"/>
                  <a:cs typeface="+mn-ea"/>
                  <a:sym typeface="+mn-lt"/>
                </a:rPr>
                <a:t>Overall negative effect</a:t>
              </a:r>
            </a:p>
            <a:p>
              <a:pPr marL="285750" indent="-285750" algn="just">
                <a:lnSpc>
                  <a:spcPct val="150000"/>
                </a:lnSpc>
                <a:buFont typeface="Wingdings" panose="05000000000000000000" pitchFamily="2" charset="2"/>
                <a:buChar char="u"/>
              </a:pPr>
              <a:r>
                <a:rPr lang="en-US" altLang="zh-CN" kern="100" dirty="0">
                  <a:latin typeface="Arial Black" panose="020B0A04020102020204" pitchFamily="34" charset="0"/>
                  <a:cs typeface="+mn-ea"/>
                  <a:sym typeface="+mn-lt"/>
                </a:rPr>
                <a:t>Underreact</a:t>
              </a:r>
            </a:p>
            <a:p>
              <a:pPr marL="285750" indent="-285750" algn="just">
                <a:lnSpc>
                  <a:spcPct val="150000"/>
                </a:lnSpc>
                <a:buFont typeface="Wingdings" panose="05000000000000000000" pitchFamily="2" charset="2"/>
                <a:buChar char="u"/>
              </a:pPr>
              <a:r>
                <a:rPr lang="en-US" altLang="zh-CN" kern="100" dirty="0">
                  <a:latin typeface="Arial Black" panose="020B0A04020102020204" pitchFamily="34" charset="0"/>
                  <a:cs typeface="+mn-ea"/>
                  <a:sym typeface="+mn-lt"/>
                </a:rPr>
                <a:t>Overreact</a:t>
              </a:r>
            </a:p>
            <a:p>
              <a:pPr marL="285750" indent="-285750" algn="just">
                <a:lnSpc>
                  <a:spcPct val="150000"/>
                </a:lnSpc>
                <a:buFont typeface="Wingdings" panose="05000000000000000000" pitchFamily="2" charset="2"/>
                <a:buChar char="u"/>
              </a:pPr>
              <a:r>
                <a:rPr lang="en-US" altLang="zh-CN" kern="100" dirty="0">
                  <a:latin typeface="Arial Black" panose="020B0A04020102020204" pitchFamily="34" charset="0"/>
                  <a:cs typeface="+mn-ea"/>
                  <a:sym typeface="+mn-lt"/>
                </a:rPr>
                <a:t>Robustness</a:t>
              </a:r>
            </a:p>
          </p:txBody>
        </p:sp>
        <p:cxnSp>
          <p:nvCxnSpPr>
            <p:cNvPr id="17" name="直接箭头连接符 16">
              <a:extLst>
                <a:ext uri="{FF2B5EF4-FFF2-40B4-BE49-F238E27FC236}">
                  <a16:creationId xmlns:a16="http://schemas.microsoft.com/office/drawing/2014/main" id="{51459C1B-7E5C-4806-86E9-FDE8E85EC414}"/>
                </a:ext>
              </a:extLst>
            </p:cNvPr>
            <p:cNvCxnSpPr>
              <a:cxnSpLocks/>
              <a:stCxn id="15" idx="4"/>
            </p:cNvCxnSpPr>
            <p:nvPr/>
          </p:nvCxnSpPr>
          <p:spPr>
            <a:xfrm>
              <a:off x="5926334" y="3730045"/>
              <a:ext cx="1567542" cy="122708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 name="直接箭头连接符 17">
            <a:extLst>
              <a:ext uri="{FF2B5EF4-FFF2-40B4-BE49-F238E27FC236}">
                <a16:creationId xmlns:a16="http://schemas.microsoft.com/office/drawing/2014/main" id="{F8CC0B6E-D35E-4367-A90E-48CC0DA5CFB4}"/>
              </a:ext>
            </a:extLst>
          </p:cNvPr>
          <p:cNvCxnSpPr>
            <a:cxnSpLocks/>
            <a:stCxn id="10" idx="6"/>
          </p:cNvCxnSpPr>
          <p:nvPr/>
        </p:nvCxnSpPr>
        <p:spPr>
          <a:xfrm>
            <a:off x="2114914" y="4850145"/>
            <a:ext cx="5389472" cy="9725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126EA30-9E04-410B-B118-FDB4A2FD1750}"/>
              </a:ext>
            </a:extLst>
          </p:cNvPr>
          <p:cNvCxnSpPr>
            <a:cxnSpLocks/>
            <a:stCxn id="11" idx="6"/>
          </p:cNvCxnSpPr>
          <p:nvPr/>
        </p:nvCxnSpPr>
        <p:spPr>
          <a:xfrm>
            <a:off x="3704970" y="4624114"/>
            <a:ext cx="3799416" cy="8281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509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6D2C34C8-51DB-4D9D-B469-36FE7B79AE23}"/>
              </a:ext>
            </a:extLst>
          </p:cNvPr>
          <p:cNvPicPr>
            <a:picLocks noChangeAspect="1"/>
          </p:cNvPicPr>
          <p:nvPr/>
        </p:nvPicPr>
        <p:blipFill>
          <a:blip r:embed="rId2"/>
          <a:stretch>
            <a:fillRect/>
          </a:stretch>
        </p:blipFill>
        <p:spPr>
          <a:xfrm>
            <a:off x="710365" y="1828125"/>
            <a:ext cx="5951341" cy="4422131"/>
          </a:xfrm>
          <a:prstGeom prst="rect">
            <a:avLst/>
          </a:prstGeom>
          <a:ln>
            <a:noFill/>
          </a:ln>
          <a:effectLst>
            <a:outerShdw blurRad="292100" dist="139700" dir="2700000" algn="tl" rotWithShape="0">
              <a:srgbClr val="333333">
                <a:alpha val="65000"/>
              </a:srgbClr>
            </a:outerShdw>
          </a:effectLst>
        </p:spPr>
      </p:pic>
      <p:sp>
        <p:nvSpPr>
          <p:cNvPr id="5" name="椭圆 4">
            <a:extLst>
              <a:ext uri="{FF2B5EF4-FFF2-40B4-BE49-F238E27FC236}">
                <a16:creationId xmlns:a16="http://schemas.microsoft.com/office/drawing/2014/main" id="{CD6D2C4A-E5B8-4A21-B1B2-3A458AF53934}"/>
              </a:ext>
            </a:extLst>
          </p:cNvPr>
          <p:cNvSpPr/>
          <p:nvPr/>
        </p:nvSpPr>
        <p:spPr>
          <a:xfrm>
            <a:off x="3036074" y="4432840"/>
            <a:ext cx="602091" cy="6020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a:extLst>
              <a:ext uri="{FF2B5EF4-FFF2-40B4-BE49-F238E27FC236}">
                <a16:creationId xmlns:a16="http://schemas.microsoft.com/office/drawing/2014/main" id="{8B0100E3-E013-4744-ADE7-21B3FB931E82}"/>
              </a:ext>
            </a:extLst>
          </p:cNvPr>
          <p:cNvCxnSpPr>
            <a:cxnSpLocks/>
            <a:stCxn id="5" idx="6"/>
          </p:cNvCxnSpPr>
          <p:nvPr/>
        </p:nvCxnSpPr>
        <p:spPr>
          <a:xfrm>
            <a:off x="3638165" y="4733886"/>
            <a:ext cx="3508869" cy="3531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6868CE8E-6AF8-4AD8-9E90-FE131F98CCC9}"/>
              </a:ext>
            </a:extLst>
          </p:cNvPr>
          <p:cNvSpPr/>
          <p:nvPr/>
        </p:nvSpPr>
        <p:spPr>
          <a:xfrm>
            <a:off x="7147034" y="4817509"/>
            <a:ext cx="4216496" cy="880241"/>
          </a:xfrm>
          <a:prstGeom prst="rect">
            <a:avLst/>
          </a:prstGeom>
        </p:spPr>
        <p:txBody>
          <a:bodyPr wrap="square">
            <a:spAutoFit/>
          </a:bodyPr>
          <a:lstStyle/>
          <a:p>
            <a:pPr marL="285750" indent="-285750" algn="just">
              <a:lnSpc>
                <a:spcPct val="150000"/>
              </a:lnSpc>
              <a:buFont typeface="Wingdings" panose="05000000000000000000" pitchFamily="2" charset="2"/>
              <a:buChar char="u"/>
            </a:pPr>
            <a:r>
              <a:rPr lang="en-US" altLang="zh-CN" kern="100" dirty="0">
                <a:latin typeface="Arial Black" panose="020B0A04020102020204" pitchFamily="34" charset="0"/>
                <a:cs typeface="+mn-ea"/>
                <a:sym typeface="+mn-lt"/>
              </a:rPr>
              <a:t>Less underreaction</a:t>
            </a:r>
          </a:p>
          <a:p>
            <a:pPr marL="285750" indent="-285750" algn="just">
              <a:lnSpc>
                <a:spcPct val="150000"/>
              </a:lnSpc>
              <a:buFont typeface="Wingdings" panose="05000000000000000000" pitchFamily="2" charset="2"/>
              <a:buChar char="u"/>
            </a:pPr>
            <a:endParaRPr lang="en-US" altLang="zh-CN" kern="100" dirty="0">
              <a:latin typeface="Arial Black" panose="020B0A04020102020204" pitchFamily="34" charset="0"/>
              <a:cs typeface="+mn-ea"/>
              <a:sym typeface="+mn-lt"/>
            </a:endParaRPr>
          </a:p>
        </p:txBody>
      </p:sp>
      <p:sp>
        <p:nvSpPr>
          <p:cNvPr id="12" name="椭圆 11">
            <a:extLst>
              <a:ext uri="{FF2B5EF4-FFF2-40B4-BE49-F238E27FC236}">
                <a16:creationId xmlns:a16="http://schemas.microsoft.com/office/drawing/2014/main" id="{D98D9B5E-7846-4115-8DEC-96FA5A1999D5}"/>
              </a:ext>
            </a:extLst>
          </p:cNvPr>
          <p:cNvSpPr/>
          <p:nvPr/>
        </p:nvSpPr>
        <p:spPr>
          <a:xfrm>
            <a:off x="3521402" y="2944443"/>
            <a:ext cx="602091" cy="6020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216F9971-D01D-4AE0-8136-C7F6046A2BF6}"/>
              </a:ext>
            </a:extLst>
          </p:cNvPr>
          <p:cNvCxnSpPr>
            <a:cxnSpLocks/>
          </p:cNvCxnSpPr>
          <p:nvPr/>
        </p:nvCxnSpPr>
        <p:spPr>
          <a:xfrm>
            <a:off x="4078158" y="3314700"/>
            <a:ext cx="3068876" cy="150280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31C8C700-7C7D-49BA-A508-09D2DDA86EC9}"/>
              </a:ext>
            </a:extLst>
          </p:cNvPr>
          <p:cNvSpPr txBox="1"/>
          <p:nvPr/>
        </p:nvSpPr>
        <p:spPr>
          <a:xfrm>
            <a:off x="562475" y="1098934"/>
            <a:ext cx="3516365" cy="523220"/>
          </a:xfrm>
          <a:prstGeom prst="rect">
            <a:avLst/>
          </a:prstGeom>
          <a:noFill/>
        </p:spPr>
        <p:txBody>
          <a:bodyPr wrap="square" rtlCol="0">
            <a:spAutoFit/>
          </a:bodyPr>
          <a:lstStyle/>
          <a:p>
            <a:pPr algn="ctr"/>
            <a:r>
              <a:rPr lang="en-US" altLang="zh-CN" sz="2800" dirty="0">
                <a:latin typeface="Arial Black" panose="020B0A04020102020204" pitchFamily="34" charset="0"/>
              </a:rPr>
              <a:t>Results: British</a:t>
            </a:r>
            <a:endParaRPr lang="zh-CN" altLang="zh-CN" sz="2800" dirty="0">
              <a:latin typeface="Arial Black" panose="020B0A04020102020204" pitchFamily="34" charset="0"/>
            </a:endParaRPr>
          </a:p>
        </p:txBody>
      </p:sp>
      <p:pic>
        <p:nvPicPr>
          <p:cNvPr id="14" name="图片 13">
            <a:extLst>
              <a:ext uri="{FF2B5EF4-FFF2-40B4-BE49-F238E27FC236}">
                <a16:creationId xmlns:a16="http://schemas.microsoft.com/office/drawing/2014/main" id="{0FF44EF8-D1AF-4714-8C1D-E9EED125F31F}"/>
              </a:ext>
            </a:extLst>
          </p:cNvPr>
          <p:cNvPicPr>
            <a:picLocks noChangeAspect="1"/>
          </p:cNvPicPr>
          <p:nvPr/>
        </p:nvPicPr>
        <p:blipFill>
          <a:blip r:embed="rId3"/>
          <a:stretch>
            <a:fillRect/>
          </a:stretch>
        </p:blipFill>
        <p:spPr>
          <a:xfrm>
            <a:off x="7036665" y="1848185"/>
            <a:ext cx="4871083" cy="26596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59759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C27F8FC-FB9A-4D7C-99B6-5D8538E3676A}"/>
              </a:ext>
            </a:extLst>
          </p:cNvPr>
          <p:cNvPicPr>
            <a:picLocks noChangeAspect="1"/>
          </p:cNvPicPr>
          <p:nvPr/>
        </p:nvPicPr>
        <p:blipFill>
          <a:blip r:embed="rId3"/>
          <a:stretch>
            <a:fillRect/>
          </a:stretch>
        </p:blipFill>
        <p:spPr>
          <a:xfrm>
            <a:off x="801609" y="1848186"/>
            <a:ext cx="5958786" cy="4422130"/>
          </a:xfrm>
          <a:prstGeom prst="rect">
            <a:avLst/>
          </a:prstGeom>
          <a:ln>
            <a:noFill/>
          </a:ln>
          <a:effectLst>
            <a:outerShdw blurRad="292100" dist="139700" dir="2700000" algn="tl" rotWithShape="0">
              <a:srgbClr val="333333">
                <a:alpha val="65000"/>
              </a:srgbClr>
            </a:outerShdw>
          </a:effectLst>
        </p:spPr>
      </p:pic>
      <p:pic>
        <p:nvPicPr>
          <p:cNvPr id="3" name="图片 2">
            <a:extLst>
              <a:ext uri="{FF2B5EF4-FFF2-40B4-BE49-F238E27FC236}">
                <a16:creationId xmlns:a16="http://schemas.microsoft.com/office/drawing/2014/main" id="{DD8C2BB0-EA1E-4050-9A8D-CD40E1BE5AE4}"/>
              </a:ext>
            </a:extLst>
          </p:cNvPr>
          <p:cNvPicPr>
            <a:picLocks noChangeAspect="1"/>
          </p:cNvPicPr>
          <p:nvPr/>
        </p:nvPicPr>
        <p:blipFill>
          <a:blip r:embed="rId4"/>
          <a:stretch>
            <a:fillRect/>
          </a:stretch>
        </p:blipFill>
        <p:spPr>
          <a:xfrm>
            <a:off x="7036665" y="1848184"/>
            <a:ext cx="4871083" cy="2659671"/>
          </a:xfrm>
          <a:prstGeom prst="rect">
            <a:avLst/>
          </a:prstGeom>
          <a:ln>
            <a:noFill/>
          </a:ln>
          <a:effectLst>
            <a:outerShdw blurRad="292100" dist="139700" dir="2700000" algn="tl" rotWithShape="0">
              <a:srgbClr val="333333">
                <a:alpha val="65000"/>
              </a:srgbClr>
            </a:outerShdw>
          </a:effectLst>
        </p:spPr>
      </p:pic>
      <p:sp>
        <p:nvSpPr>
          <p:cNvPr id="4" name="文本框 3"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67DF663E-D48A-445A-94E5-7B6CE817C145}"/>
              </a:ext>
            </a:extLst>
          </p:cNvPr>
          <p:cNvSpPr txBox="1"/>
          <p:nvPr/>
        </p:nvSpPr>
        <p:spPr>
          <a:xfrm>
            <a:off x="562475" y="1098934"/>
            <a:ext cx="3599622" cy="523220"/>
          </a:xfrm>
          <a:prstGeom prst="rect">
            <a:avLst/>
          </a:prstGeom>
          <a:noFill/>
        </p:spPr>
        <p:txBody>
          <a:bodyPr wrap="square" rtlCol="0">
            <a:spAutoFit/>
          </a:bodyPr>
          <a:lstStyle/>
          <a:p>
            <a:pPr algn="ctr"/>
            <a:r>
              <a:rPr lang="en-US" altLang="zh-CN" sz="2800" dirty="0">
                <a:latin typeface="Arial Black" panose="020B0A04020102020204" pitchFamily="34" charset="0"/>
              </a:rPr>
              <a:t>Results: Malaysia</a:t>
            </a:r>
            <a:endParaRPr lang="zh-CN" altLang="zh-CN" sz="2800" dirty="0">
              <a:latin typeface="Arial Black" panose="020B0A04020102020204" pitchFamily="34" charset="0"/>
            </a:endParaRPr>
          </a:p>
        </p:txBody>
      </p:sp>
      <p:sp>
        <p:nvSpPr>
          <p:cNvPr id="5" name="矩形 4">
            <a:extLst>
              <a:ext uri="{FF2B5EF4-FFF2-40B4-BE49-F238E27FC236}">
                <a16:creationId xmlns:a16="http://schemas.microsoft.com/office/drawing/2014/main" id="{A79FB5FB-199A-4081-8CDA-842BE757AFCF}"/>
              </a:ext>
            </a:extLst>
          </p:cNvPr>
          <p:cNvSpPr/>
          <p:nvPr/>
        </p:nvSpPr>
        <p:spPr>
          <a:xfrm>
            <a:off x="7147034" y="4817509"/>
            <a:ext cx="4871082" cy="1711238"/>
          </a:xfrm>
          <a:prstGeom prst="rect">
            <a:avLst/>
          </a:prstGeom>
        </p:spPr>
        <p:txBody>
          <a:bodyPr wrap="square">
            <a:spAutoFit/>
          </a:bodyPr>
          <a:lstStyle/>
          <a:p>
            <a:pPr marL="285750" indent="-285750" algn="just">
              <a:lnSpc>
                <a:spcPct val="150000"/>
              </a:lnSpc>
              <a:buFont typeface="Wingdings" panose="05000000000000000000" pitchFamily="2" charset="2"/>
              <a:buChar char="u"/>
            </a:pPr>
            <a:r>
              <a:rPr lang="en-US" altLang="zh-CN" kern="100" dirty="0">
                <a:latin typeface="Arial Black" panose="020B0A04020102020204" pitchFamily="34" charset="0"/>
                <a:cs typeface="+mn-ea"/>
                <a:sym typeface="+mn-lt"/>
              </a:rPr>
              <a:t>Inverted U shape linkages</a:t>
            </a:r>
          </a:p>
          <a:p>
            <a:pPr marL="285750" indent="-285750" algn="just">
              <a:lnSpc>
                <a:spcPct val="150000"/>
              </a:lnSpc>
              <a:buFont typeface="Wingdings" panose="05000000000000000000" pitchFamily="2" charset="2"/>
              <a:buChar char="u"/>
            </a:pPr>
            <a:endParaRPr lang="en-US" altLang="zh-CN" kern="100" dirty="0">
              <a:latin typeface="Arial Black" panose="020B0A04020102020204" pitchFamily="34" charset="0"/>
              <a:cs typeface="+mn-ea"/>
              <a:sym typeface="+mn-lt"/>
            </a:endParaRPr>
          </a:p>
          <a:p>
            <a:pPr marL="285750" indent="-285750" algn="just">
              <a:lnSpc>
                <a:spcPct val="150000"/>
              </a:lnSpc>
              <a:buFont typeface="Wingdings" panose="05000000000000000000" pitchFamily="2" charset="2"/>
              <a:buChar char="u"/>
            </a:pPr>
            <a:r>
              <a:rPr lang="en-US" altLang="zh-CN" kern="100" dirty="0">
                <a:latin typeface="Arial Black" panose="020B0A04020102020204" pitchFamily="34" charset="0"/>
                <a:cs typeface="+mn-ea"/>
                <a:sym typeface="+mn-lt"/>
              </a:rPr>
              <a:t>Weak effect in middle quantiles of oil market uncertainty </a:t>
            </a:r>
          </a:p>
        </p:txBody>
      </p:sp>
      <p:sp>
        <p:nvSpPr>
          <p:cNvPr id="7" name="椭圆 6">
            <a:extLst>
              <a:ext uri="{FF2B5EF4-FFF2-40B4-BE49-F238E27FC236}">
                <a16:creationId xmlns:a16="http://schemas.microsoft.com/office/drawing/2014/main" id="{E0CD69CB-94E8-4A89-A6F6-55489322C28A}"/>
              </a:ext>
            </a:extLst>
          </p:cNvPr>
          <p:cNvSpPr/>
          <p:nvPr/>
        </p:nvSpPr>
        <p:spPr>
          <a:xfrm>
            <a:off x="9390346" y="2058002"/>
            <a:ext cx="602091" cy="6020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D0F4F87F-F8CA-4132-8798-6ED07E5837E2}"/>
              </a:ext>
            </a:extLst>
          </p:cNvPr>
          <p:cNvCxnSpPr>
            <a:cxnSpLocks/>
            <a:endCxn id="5" idx="0"/>
          </p:cNvCxnSpPr>
          <p:nvPr/>
        </p:nvCxnSpPr>
        <p:spPr>
          <a:xfrm flipH="1">
            <a:off x="9582575" y="2660093"/>
            <a:ext cx="132925" cy="21574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052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3E728B8-5864-4FCD-96D3-D25CE1250651}"/>
              </a:ext>
            </a:extLst>
          </p:cNvPr>
          <p:cNvPicPr>
            <a:picLocks noChangeAspect="1"/>
          </p:cNvPicPr>
          <p:nvPr/>
        </p:nvPicPr>
        <p:blipFill>
          <a:blip r:embed="rId2"/>
          <a:stretch>
            <a:fillRect/>
          </a:stretch>
        </p:blipFill>
        <p:spPr>
          <a:xfrm>
            <a:off x="809053" y="1848183"/>
            <a:ext cx="5957143" cy="4422131"/>
          </a:xfrm>
          <a:prstGeom prst="rect">
            <a:avLst/>
          </a:prstGeom>
          <a:ln>
            <a:noFill/>
          </a:ln>
          <a:effectLst>
            <a:outerShdw blurRad="292100" dist="139700" dir="2700000" algn="tl" rotWithShape="0">
              <a:srgbClr val="333333">
                <a:alpha val="65000"/>
              </a:srgbClr>
            </a:outerShdw>
          </a:effectLst>
        </p:spPr>
      </p:pic>
      <p:pic>
        <p:nvPicPr>
          <p:cNvPr id="3" name="图片 2">
            <a:extLst>
              <a:ext uri="{FF2B5EF4-FFF2-40B4-BE49-F238E27FC236}">
                <a16:creationId xmlns:a16="http://schemas.microsoft.com/office/drawing/2014/main" id="{A92B6853-7593-416C-91AE-B1793AA8FA70}"/>
              </a:ext>
            </a:extLst>
          </p:cNvPr>
          <p:cNvPicPr>
            <a:picLocks noChangeAspect="1"/>
          </p:cNvPicPr>
          <p:nvPr/>
        </p:nvPicPr>
        <p:blipFill>
          <a:blip r:embed="rId3"/>
          <a:stretch>
            <a:fillRect/>
          </a:stretch>
        </p:blipFill>
        <p:spPr>
          <a:xfrm>
            <a:off x="7036665" y="1848184"/>
            <a:ext cx="4871083" cy="2659671"/>
          </a:xfrm>
          <a:prstGeom prst="rect">
            <a:avLst/>
          </a:prstGeom>
          <a:ln>
            <a:noFill/>
          </a:ln>
          <a:effectLst>
            <a:outerShdw blurRad="292100" dist="139700" dir="2700000" algn="tl" rotWithShape="0">
              <a:srgbClr val="333333">
                <a:alpha val="65000"/>
              </a:srgbClr>
            </a:outerShdw>
          </a:effectLst>
        </p:spPr>
      </p:pic>
      <p:sp>
        <p:nvSpPr>
          <p:cNvPr id="4" name="文本框 3"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67DF663E-D48A-445A-94E5-7B6CE817C145}"/>
              </a:ext>
            </a:extLst>
          </p:cNvPr>
          <p:cNvSpPr txBox="1"/>
          <p:nvPr/>
        </p:nvSpPr>
        <p:spPr>
          <a:xfrm>
            <a:off x="562476" y="1098934"/>
            <a:ext cx="3200228" cy="523220"/>
          </a:xfrm>
          <a:prstGeom prst="rect">
            <a:avLst/>
          </a:prstGeom>
          <a:noFill/>
        </p:spPr>
        <p:txBody>
          <a:bodyPr wrap="square" rtlCol="0">
            <a:spAutoFit/>
          </a:bodyPr>
          <a:lstStyle/>
          <a:p>
            <a:pPr algn="ctr"/>
            <a:r>
              <a:rPr lang="en-US" altLang="zh-CN" sz="2800" dirty="0">
                <a:latin typeface="Arial Black" panose="020B0A04020102020204" pitchFamily="34" charset="0"/>
              </a:rPr>
              <a:t>Results: Turkey </a:t>
            </a:r>
            <a:endParaRPr lang="zh-CN" altLang="zh-CN" sz="2800" dirty="0">
              <a:latin typeface="Arial Black" panose="020B0A04020102020204" pitchFamily="34" charset="0"/>
            </a:endParaRPr>
          </a:p>
        </p:txBody>
      </p:sp>
      <p:sp>
        <p:nvSpPr>
          <p:cNvPr id="5" name="椭圆 4">
            <a:extLst>
              <a:ext uri="{FF2B5EF4-FFF2-40B4-BE49-F238E27FC236}">
                <a16:creationId xmlns:a16="http://schemas.microsoft.com/office/drawing/2014/main" id="{A432E724-03C5-443C-B3CB-6343A2901102}"/>
              </a:ext>
            </a:extLst>
          </p:cNvPr>
          <p:cNvSpPr/>
          <p:nvPr/>
        </p:nvSpPr>
        <p:spPr>
          <a:xfrm>
            <a:off x="3160613" y="2492342"/>
            <a:ext cx="602091" cy="6020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24F35595-3F61-4C15-8391-16C9713054A1}"/>
              </a:ext>
            </a:extLst>
          </p:cNvPr>
          <p:cNvCxnSpPr>
            <a:cxnSpLocks/>
            <a:stCxn id="5" idx="5"/>
          </p:cNvCxnSpPr>
          <p:nvPr/>
        </p:nvCxnSpPr>
        <p:spPr>
          <a:xfrm>
            <a:off x="3674530" y="3006259"/>
            <a:ext cx="3697820" cy="22629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A534C16A-B447-4364-8F6B-7900130C1CAB}"/>
              </a:ext>
            </a:extLst>
          </p:cNvPr>
          <p:cNvSpPr/>
          <p:nvPr/>
        </p:nvSpPr>
        <p:spPr>
          <a:xfrm>
            <a:off x="7147034" y="4817509"/>
            <a:ext cx="4871082" cy="1711238"/>
          </a:xfrm>
          <a:prstGeom prst="rect">
            <a:avLst/>
          </a:prstGeom>
        </p:spPr>
        <p:txBody>
          <a:bodyPr wrap="square">
            <a:spAutoFit/>
          </a:bodyPr>
          <a:lstStyle/>
          <a:p>
            <a:pPr marL="285750" indent="-285750" algn="just">
              <a:lnSpc>
                <a:spcPct val="150000"/>
              </a:lnSpc>
              <a:buFont typeface="Wingdings" panose="05000000000000000000" pitchFamily="2" charset="2"/>
              <a:buChar char="u"/>
            </a:pPr>
            <a:r>
              <a:rPr lang="en-US" altLang="zh-CN" kern="100" dirty="0">
                <a:latin typeface="Arial Black" panose="020B0A04020102020204" pitchFamily="34" charset="0"/>
                <a:cs typeface="+mn-ea"/>
                <a:sym typeface="+mn-lt"/>
              </a:rPr>
              <a:t>More obvious in high quantiles of oil market uncertainty, reflecting “risk-sharing” principle can help to hedge the risk from oil market.</a:t>
            </a:r>
          </a:p>
        </p:txBody>
      </p:sp>
    </p:spTree>
    <p:extLst>
      <p:ext uri="{BB962C8B-B14F-4D97-AF65-F5344CB8AC3E}">
        <p14:creationId xmlns:p14="http://schemas.microsoft.com/office/powerpoint/2010/main" val="28148421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9F8227E-2134-4EFF-9334-99D79356A269}"/>
              </a:ext>
            </a:extLst>
          </p:cNvPr>
          <p:cNvPicPr>
            <a:picLocks noChangeAspect="1"/>
          </p:cNvPicPr>
          <p:nvPr/>
        </p:nvPicPr>
        <p:blipFill>
          <a:blip r:embed="rId2"/>
          <a:stretch>
            <a:fillRect/>
          </a:stretch>
        </p:blipFill>
        <p:spPr>
          <a:xfrm>
            <a:off x="827977" y="1845615"/>
            <a:ext cx="5913493" cy="4422131"/>
          </a:xfrm>
          <a:prstGeom prst="rect">
            <a:avLst/>
          </a:prstGeom>
          <a:ln>
            <a:noFill/>
          </a:ln>
          <a:effectLst>
            <a:outerShdw blurRad="292100" dist="139700" dir="2700000" algn="tl" rotWithShape="0">
              <a:srgbClr val="333333">
                <a:alpha val="65000"/>
              </a:srgbClr>
            </a:outerShdw>
          </a:effectLst>
        </p:spPr>
      </p:pic>
      <p:pic>
        <p:nvPicPr>
          <p:cNvPr id="5" name="图片 4">
            <a:extLst>
              <a:ext uri="{FF2B5EF4-FFF2-40B4-BE49-F238E27FC236}">
                <a16:creationId xmlns:a16="http://schemas.microsoft.com/office/drawing/2014/main" id="{F0720B8E-E4AD-41C3-988F-ABFE57672B8C}"/>
              </a:ext>
            </a:extLst>
          </p:cNvPr>
          <p:cNvPicPr>
            <a:picLocks noChangeAspect="1"/>
          </p:cNvPicPr>
          <p:nvPr/>
        </p:nvPicPr>
        <p:blipFill>
          <a:blip r:embed="rId3"/>
          <a:stretch>
            <a:fillRect/>
          </a:stretch>
        </p:blipFill>
        <p:spPr>
          <a:xfrm>
            <a:off x="7036665" y="1845615"/>
            <a:ext cx="4871082" cy="2659670"/>
          </a:xfrm>
          <a:prstGeom prst="rect">
            <a:avLst/>
          </a:prstGeom>
          <a:ln>
            <a:noFill/>
          </a:ln>
          <a:effectLst>
            <a:outerShdw blurRad="292100" dist="139700" dir="2700000" algn="tl" rotWithShape="0">
              <a:srgbClr val="333333">
                <a:alpha val="65000"/>
              </a:srgbClr>
            </a:outerShdw>
          </a:effectLst>
        </p:spPr>
      </p:pic>
      <p:sp>
        <p:nvSpPr>
          <p:cNvPr id="4" name="文本框 3"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67DF663E-D48A-445A-94E5-7B6CE817C145}"/>
              </a:ext>
            </a:extLst>
          </p:cNvPr>
          <p:cNvSpPr txBox="1"/>
          <p:nvPr/>
        </p:nvSpPr>
        <p:spPr>
          <a:xfrm>
            <a:off x="562475" y="1098934"/>
            <a:ext cx="3516365" cy="523220"/>
          </a:xfrm>
          <a:prstGeom prst="rect">
            <a:avLst/>
          </a:prstGeom>
          <a:noFill/>
        </p:spPr>
        <p:txBody>
          <a:bodyPr wrap="square" rtlCol="0">
            <a:spAutoFit/>
          </a:bodyPr>
          <a:lstStyle/>
          <a:p>
            <a:pPr algn="ctr"/>
            <a:r>
              <a:rPr lang="en-US" altLang="zh-CN" sz="2800" dirty="0">
                <a:latin typeface="Arial Black" panose="020B0A04020102020204" pitchFamily="34" charset="0"/>
              </a:rPr>
              <a:t>Results: Kuwait</a:t>
            </a:r>
            <a:endParaRPr lang="zh-CN" altLang="zh-CN" sz="2800" dirty="0">
              <a:latin typeface="Arial Black" panose="020B0A04020102020204" pitchFamily="34" charset="0"/>
            </a:endParaRPr>
          </a:p>
        </p:txBody>
      </p:sp>
      <p:sp>
        <p:nvSpPr>
          <p:cNvPr id="8" name="椭圆 7">
            <a:extLst>
              <a:ext uri="{FF2B5EF4-FFF2-40B4-BE49-F238E27FC236}">
                <a16:creationId xmlns:a16="http://schemas.microsoft.com/office/drawing/2014/main" id="{8B55F77F-A08C-49BA-812D-4E763ACFE674}"/>
              </a:ext>
            </a:extLst>
          </p:cNvPr>
          <p:cNvSpPr/>
          <p:nvPr/>
        </p:nvSpPr>
        <p:spPr>
          <a:xfrm>
            <a:off x="4266393" y="2826909"/>
            <a:ext cx="602091" cy="6020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8A75725-30D7-4A25-A8CF-D7B469999CE3}"/>
              </a:ext>
            </a:extLst>
          </p:cNvPr>
          <p:cNvSpPr/>
          <p:nvPr/>
        </p:nvSpPr>
        <p:spPr>
          <a:xfrm>
            <a:off x="7255387" y="4656083"/>
            <a:ext cx="4652359" cy="2126736"/>
          </a:xfrm>
          <a:prstGeom prst="rect">
            <a:avLst/>
          </a:prstGeom>
        </p:spPr>
        <p:txBody>
          <a:bodyPr wrap="square">
            <a:spAutoFit/>
          </a:bodyPr>
          <a:lstStyle/>
          <a:p>
            <a:pPr marL="285750" indent="-285750" algn="just">
              <a:lnSpc>
                <a:spcPct val="150000"/>
              </a:lnSpc>
              <a:buFont typeface="Wingdings" panose="05000000000000000000" pitchFamily="2" charset="2"/>
              <a:buChar char="u"/>
            </a:pPr>
            <a:r>
              <a:rPr lang="en-US" altLang="zh-CN" kern="100" dirty="0">
                <a:latin typeface="Arial Black" panose="020B0A04020102020204" pitchFamily="34" charset="0"/>
                <a:cs typeface="+mn-ea"/>
                <a:sym typeface="+mn-lt"/>
              </a:rPr>
              <a:t>There are even positive effects in bullish market of Islamic stock. (When the stock market rises, the possibility of higher oil prices is greater.)</a:t>
            </a:r>
          </a:p>
        </p:txBody>
      </p:sp>
      <p:cxnSp>
        <p:nvCxnSpPr>
          <p:cNvPr id="10" name="直接箭头连接符 9">
            <a:extLst>
              <a:ext uri="{FF2B5EF4-FFF2-40B4-BE49-F238E27FC236}">
                <a16:creationId xmlns:a16="http://schemas.microsoft.com/office/drawing/2014/main" id="{97FB33DE-726D-466F-919B-D95279F977CB}"/>
              </a:ext>
            </a:extLst>
          </p:cNvPr>
          <p:cNvCxnSpPr>
            <a:cxnSpLocks/>
            <a:stCxn id="8" idx="5"/>
          </p:cNvCxnSpPr>
          <p:nvPr/>
        </p:nvCxnSpPr>
        <p:spPr>
          <a:xfrm>
            <a:off x="4780310" y="3340826"/>
            <a:ext cx="2616769" cy="14729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3917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67DF663E-D48A-445A-94E5-7B6CE817C145}"/>
              </a:ext>
            </a:extLst>
          </p:cNvPr>
          <p:cNvSpPr txBox="1"/>
          <p:nvPr/>
        </p:nvSpPr>
        <p:spPr>
          <a:xfrm>
            <a:off x="562476" y="1098934"/>
            <a:ext cx="2612240" cy="523220"/>
          </a:xfrm>
          <a:prstGeom prst="rect">
            <a:avLst/>
          </a:prstGeom>
          <a:noFill/>
        </p:spPr>
        <p:txBody>
          <a:bodyPr wrap="square" rtlCol="0">
            <a:spAutoFit/>
          </a:bodyPr>
          <a:lstStyle/>
          <a:p>
            <a:pPr algn="ctr"/>
            <a:r>
              <a:rPr lang="en-US" altLang="zh-CN" sz="2800" dirty="0">
                <a:latin typeface="Arial Black" panose="020B0A04020102020204" pitchFamily="34" charset="0"/>
              </a:rPr>
              <a:t>Conclusion:</a:t>
            </a:r>
            <a:endParaRPr lang="zh-CN" altLang="zh-CN" sz="2800" dirty="0">
              <a:latin typeface="Arial Black" panose="020B0A04020102020204" pitchFamily="34" charset="0"/>
            </a:endParaRPr>
          </a:p>
        </p:txBody>
      </p:sp>
      <p:sp>
        <p:nvSpPr>
          <p:cNvPr id="7" name="矩形 6">
            <a:extLst>
              <a:ext uri="{FF2B5EF4-FFF2-40B4-BE49-F238E27FC236}">
                <a16:creationId xmlns:a16="http://schemas.microsoft.com/office/drawing/2014/main" id="{6EDAA838-0C2A-464D-83CC-59320D02769E}"/>
              </a:ext>
            </a:extLst>
          </p:cNvPr>
          <p:cNvSpPr/>
          <p:nvPr/>
        </p:nvSpPr>
        <p:spPr>
          <a:xfrm>
            <a:off x="562476" y="1622154"/>
            <a:ext cx="9730100" cy="5866221"/>
          </a:xfrm>
          <a:prstGeom prst="rect">
            <a:avLst/>
          </a:prstGeom>
        </p:spPr>
        <p:txBody>
          <a:bodyPr wrap="square">
            <a:spAutoFit/>
          </a:bodyPr>
          <a:lstStyle/>
          <a:p>
            <a:pPr marL="285750" indent="-285750" algn="just">
              <a:lnSpc>
                <a:spcPct val="150000"/>
              </a:lnSpc>
              <a:buFont typeface="Wingdings" panose="05000000000000000000" pitchFamily="2" charset="2"/>
              <a:buChar char="u"/>
            </a:pPr>
            <a:r>
              <a:rPr lang="en-US" altLang="zh-CN" kern="100" dirty="0">
                <a:latin typeface="Arial Black" panose="020B0A04020102020204" pitchFamily="34" charset="0"/>
                <a:cs typeface="+mn-ea"/>
                <a:sym typeface="+mn-lt"/>
              </a:rPr>
              <a:t>The increase in oil market uncertainty will significantly negatively affect the Islamic stock market, which can be proved by all samples. </a:t>
            </a:r>
          </a:p>
          <a:p>
            <a:pPr marL="285750" indent="-285750" algn="just">
              <a:lnSpc>
                <a:spcPct val="150000"/>
              </a:lnSpc>
              <a:buFont typeface="Wingdings" panose="05000000000000000000" pitchFamily="2" charset="2"/>
              <a:buChar char="u"/>
            </a:pPr>
            <a:endParaRPr lang="en-US" altLang="zh-CN" kern="100" dirty="0">
              <a:latin typeface="Arial Black" panose="020B0A04020102020204" pitchFamily="34" charset="0"/>
              <a:cs typeface="+mn-ea"/>
              <a:sym typeface="+mn-lt"/>
            </a:endParaRPr>
          </a:p>
          <a:p>
            <a:pPr marL="285750" indent="-285750" algn="just">
              <a:lnSpc>
                <a:spcPct val="150000"/>
              </a:lnSpc>
              <a:buFont typeface="Wingdings" panose="05000000000000000000" pitchFamily="2" charset="2"/>
              <a:buChar char="u"/>
            </a:pPr>
            <a:r>
              <a:rPr lang="en-US" altLang="zh-CN" kern="100" dirty="0">
                <a:latin typeface="Arial Black" panose="020B0A04020102020204" pitchFamily="34" charset="0"/>
                <a:cs typeface="+mn-ea"/>
                <a:sym typeface="+mn-lt"/>
              </a:rPr>
              <a:t>The relationship </a:t>
            </a:r>
            <a:r>
              <a:rPr lang="en-US" altLang="zh-CN" kern="100">
                <a:latin typeface="Arial Black" panose="020B0A04020102020204" pitchFamily="34" charset="0"/>
                <a:cs typeface="+mn-ea"/>
                <a:sym typeface="+mn-lt"/>
              </a:rPr>
              <a:t>between </a:t>
            </a:r>
            <a:r>
              <a:rPr lang="en-US" altLang="zh-CN" kern="100" dirty="0">
                <a:latin typeface="Arial Black" panose="020B0A04020102020204" pitchFamily="34" charset="0"/>
                <a:cs typeface="+mn-ea"/>
                <a:sym typeface="+mn-lt"/>
              </a:rPr>
              <a:t>o</a:t>
            </a:r>
            <a:r>
              <a:rPr lang="en-US" altLang="zh-CN" kern="100">
                <a:latin typeface="Arial Black" panose="020B0A04020102020204" pitchFamily="34" charset="0"/>
                <a:cs typeface="+mn-ea"/>
                <a:sym typeface="+mn-lt"/>
              </a:rPr>
              <a:t>il </a:t>
            </a:r>
            <a:r>
              <a:rPr lang="en-US" altLang="zh-CN" kern="100" dirty="0">
                <a:latin typeface="Arial Black" panose="020B0A04020102020204" pitchFamily="34" charset="0"/>
                <a:cs typeface="+mn-ea"/>
                <a:sym typeface="+mn-lt"/>
              </a:rPr>
              <a:t>market uncertainty and the Islamic stock markets does have heterogeneity. That is, the impacts between different markets are different, which are influenced by the situation of countries’ Islamic degree and oil trade.</a:t>
            </a:r>
          </a:p>
          <a:p>
            <a:pPr marL="285750" indent="-285750" algn="just">
              <a:lnSpc>
                <a:spcPct val="150000"/>
              </a:lnSpc>
              <a:buFont typeface="Wingdings" panose="05000000000000000000" pitchFamily="2" charset="2"/>
              <a:buChar char="u"/>
            </a:pPr>
            <a:endParaRPr lang="en-US" altLang="zh-CN" kern="100" dirty="0">
              <a:latin typeface="Arial Black" panose="020B0A04020102020204" pitchFamily="34" charset="0"/>
              <a:cs typeface="+mn-ea"/>
              <a:sym typeface="+mn-lt"/>
            </a:endParaRPr>
          </a:p>
          <a:p>
            <a:pPr marL="285750" indent="-285750" algn="just">
              <a:lnSpc>
                <a:spcPct val="150000"/>
              </a:lnSpc>
              <a:buFont typeface="Wingdings" panose="05000000000000000000" pitchFamily="2" charset="2"/>
              <a:buChar char="u"/>
            </a:pPr>
            <a:r>
              <a:rPr lang="en-US" altLang="zh-CN" kern="100" dirty="0">
                <a:latin typeface="Arial Black" panose="020B0A04020102020204" pitchFamily="34" charset="0"/>
                <a:cs typeface="+mn-ea"/>
                <a:sym typeface="+mn-lt"/>
              </a:rPr>
              <a:t>The relationship between oil market uncertainty and the Islamic stock markets does have asymmetry. That is, the impacts from positive and negative uncertainty shocks are different, which can be  explained by some behavioral theory.</a:t>
            </a:r>
          </a:p>
          <a:p>
            <a:pPr marL="285750" indent="-285750" algn="just">
              <a:lnSpc>
                <a:spcPct val="150000"/>
              </a:lnSpc>
              <a:buFont typeface="Wingdings" panose="05000000000000000000" pitchFamily="2" charset="2"/>
              <a:buChar char="u"/>
            </a:pPr>
            <a:endParaRPr lang="en-US" altLang="zh-CN" kern="100" dirty="0">
              <a:latin typeface="Arial Black" panose="020B0A04020102020204" pitchFamily="34" charset="0"/>
              <a:cs typeface="+mn-ea"/>
              <a:sym typeface="+mn-lt"/>
            </a:endParaRPr>
          </a:p>
          <a:p>
            <a:pPr marL="285750" indent="-285750" algn="just">
              <a:lnSpc>
                <a:spcPct val="150000"/>
              </a:lnSpc>
              <a:buFont typeface="Wingdings" panose="05000000000000000000" pitchFamily="2" charset="2"/>
              <a:buChar char="u"/>
            </a:pPr>
            <a:endParaRPr lang="en-US" altLang="zh-CN" kern="100" dirty="0">
              <a:latin typeface="Arial Black" panose="020B0A04020102020204" pitchFamily="34" charset="0"/>
              <a:cs typeface="+mn-ea"/>
              <a:sym typeface="+mn-lt"/>
            </a:endParaRPr>
          </a:p>
        </p:txBody>
      </p:sp>
    </p:spTree>
    <p:extLst>
      <p:ext uri="{BB962C8B-B14F-4D97-AF65-F5344CB8AC3E}">
        <p14:creationId xmlns:p14="http://schemas.microsoft.com/office/powerpoint/2010/main" val="6646778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452080" y="2524137"/>
            <a:ext cx="8839200" cy="1809726"/>
          </a:xfrm>
          <a:prstGeom prst="rect">
            <a:avLst/>
          </a:prstGeom>
        </p:spPr>
        <p:txBody>
          <a:bodyPr wrap="square">
            <a:spAutoFit/>
          </a:bodyPr>
          <a:lstStyle/>
          <a:p>
            <a:pPr algn="ctr">
              <a:lnSpc>
                <a:spcPct val="150000"/>
              </a:lnSpc>
              <a:spcAft>
                <a:spcPts val="1600"/>
              </a:spcAft>
            </a:pPr>
            <a:r>
              <a:rPr lang="en-US" altLang="zh-CN" sz="4400" kern="0" dirty="0">
                <a:latin typeface="Arial Black" panose="020B0A04020102020204" pitchFamily="34" charset="0"/>
                <a:ea typeface="+mj-ea"/>
              </a:rPr>
              <a:t>Thanks for your watching</a:t>
            </a:r>
          </a:p>
          <a:p>
            <a:pPr algn="ctr">
              <a:lnSpc>
                <a:spcPct val="150000"/>
              </a:lnSpc>
              <a:spcAft>
                <a:spcPts val="1600"/>
              </a:spcAft>
            </a:pPr>
            <a:r>
              <a:rPr lang="en-US" altLang="zh-CN" sz="2400" kern="0" dirty="0">
                <a:latin typeface="Arial Black" panose="020B0A04020102020204" pitchFamily="34" charset="0"/>
                <a:ea typeface="+mj-ea"/>
              </a:rPr>
              <a:t>Presenter: Tong Su</a:t>
            </a:r>
          </a:p>
        </p:txBody>
      </p:sp>
    </p:spTree>
    <p:extLst>
      <p:ext uri="{BB962C8B-B14F-4D97-AF65-F5344CB8AC3E}">
        <p14:creationId xmlns:p14="http://schemas.microsoft.com/office/powerpoint/2010/main" val="558671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83D7C631-AB8E-4EAF-9C40-3AD4F4E12430}"/>
              </a:ext>
            </a:extLst>
          </p:cNvPr>
          <p:cNvSpPr txBox="1"/>
          <p:nvPr/>
        </p:nvSpPr>
        <p:spPr>
          <a:xfrm>
            <a:off x="781001" y="1135119"/>
            <a:ext cx="5531718" cy="523220"/>
          </a:xfrm>
          <a:prstGeom prst="rect">
            <a:avLst/>
          </a:prstGeom>
          <a:noFill/>
        </p:spPr>
        <p:txBody>
          <a:bodyPr wrap="square" rtlCol="0">
            <a:spAutoFit/>
          </a:bodyPr>
          <a:lstStyle/>
          <a:p>
            <a:pPr algn="ctr"/>
            <a:r>
              <a:rPr lang="en-US" altLang="zh-CN" sz="2800" dirty="0">
                <a:latin typeface="Arial Black" panose="020B0A04020102020204" pitchFamily="34" charset="0"/>
              </a:rPr>
              <a:t>Background and Motivation</a:t>
            </a:r>
            <a:endParaRPr lang="zh-CN" altLang="zh-CN" sz="2800" dirty="0">
              <a:latin typeface="Arial Black" panose="020B0A04020102020204" pitchFamily="34" charset="0"/>
            </a:endParaRPr>
          </a:p>
        </p:txBody>
      </p:sp>
      <p:sp>
        <p:nvSpPr>
          <p:cNvPr id="7" name="文本框 6">
            <a:extLst>
              <a:ext uri="{FF2B5EF4-FFF2-40B4-BE49-F238E27FC236}">
                <a16:creationId xmlns:a16="http://schemas.microsoft.com/office/drawing/2014/main" id="{988D846E-47A9-4D77-9AFD-F19ABD4E6D53}"/>
              </a:ext>
            </a:extLst>
          </p:cNvPr>
          <p:cNvSpPr txBox="1"/>
          <p:nvPr/>
        </p:nvSpPr>
        <p:spPr>
          <a:xfrm>
            <a:off x="895498" y="1944568"/>
            <a:ext cx="3819251" cy="523220"/>
          </a:xfrm>
          <a:prstGeom prst="rect">
            <a:avLst/>
          </a:prstGeom>
          <a:noFill/>
        </p:spPr>
        <p:txBody>
          <a:bodyPr wrap="none" rtlCol="0">
            <a:spAutoFit/>
          </a:bodyPr>
          <a:lstStyle/>
          <a:p>
            <a:r>
              <a:rPr lang="en-US" altLang="zh-CN" sz="2800" dirty="0">
                <a:latin typeface="Arial Black" panose="020B0A04020102020204" pitchFamily="34" charset="0"/>
              </a:rPr>
              <a:t>2018:</a:t>
            </a:r>
            <a:r>
              <a:rPr lang="zh-CN" altLang="en-US" sz="2800" dirty="0">
                <a:latin typeface="Arial Black" panose="020B0A04020102020204" pitchFamily="34" charset="0"/>
              </a:rPr>
              <a:t> </a:t>
            </a:r>
            <a:r>
              <a:rPr lang="en-US" altLang="zh-CN" sz="2800" dirty="0">
                <a:latin typeface="Arial Black" panose="020B0A04020102020204" pitchFamily="34" charset="0"/>
              </a:rPr>
              <a:t>$</a:t>
            </a:r>
            <a:r>
              <a:rPr lang="zh-CN" altLang="en-US" sz="2800" dirty="0">
                <a:latin typeface="Arial Black" panose="020B0A04020102020204" pitchFamily="34" charset="0"/>
              </a:rPr>
              <a:t> </a:t>
            </a:r>
            <a:r>
              <a:rPr lang="en-US" altLang="zh-CN" sz="2800" dirty="0">
                <a:latin typeface="Arial Black" panose="020B0A04020102020204" pitchFamily="34" charset="0"/>
              </a:rPr>
              <a:t>2.4 Trillion</a:t>
            </a:r>
            <a:endParaRPr lang="zh-CN" altLang="en-US" sz="2800" dirty="0">
              <a:latin typeface="Arial Black" panose="020B0A04020102020204" pitchFamily="34" charset="0"/>
            </a:endParaRPr>
          </a:p>
        </p:txBody>
      </p:sp>
      <p:sp>
        <p:nvSpPr>
          <p:cNvPr id="10" name="矩形 9">
            <a:extLst>
              <a:ext uri="{FF2B5EF4-FFF2-40B4-BE49-F238E27FC236}">
                <a16:creationId xmlns:a16="http://schemas.microsoft.com/office/drawing/2014/main" id="{11FCAE77-FCB0-45D4-85EE-E772259CE40B}"/>
              </a:ext>
            </a:extLst>
          </p:cNvPr>
          <p:cNvSpPr/>
          <p:nvPr/>
        </p:nvSpPr>
        <p:spPr>
          <a:xfrm>
            <a:off x="729656" y="5438260"/>
            <a:ext cx="9865953" cy="880241"/>
          </a:xfrm>
          <a:prstGeom prst="rect">
            <a:avLst/>
          </a:prstGeom>
        </p:spPr>
        <p:txBody>
          <a:bodyPr wrap="square">
            <a:spAutoFit/>
          </a:bodyPr>
          <a:lstStyle/>
          <a:p>
            <a:pPr marL="285750" indent="-285750" algn="just">
              <a:lnSpc>
                <a:spcPct val="150000"/>
              </a:lnSpc>
              <a:buFont typeface="Wingdings" panose="05000000000000000000" pitchFamily="2" charset="2"/>
              <a:buChar char="u"/>
            </a:pPr>
            <a:r>
              <a:rPr lang="en-US" altLang="zh-CN" kern="100" dirty="0">
                <a:latin typeface="Arial Black" panose="020B0A04020102020204" pitchFamily="34" charset="0"/>
                <a:cs typeface="+mn-ea"/>
                <a:sym typeface="+mn-lt"/>
              </a:rPr>
              <a:t>Islamic financial assets have achieved a huge volume and Islamic stock market gains rapid growth so that  attracting many international investors. </a:t>
            </a:r>
          </a:p>
        </p:txBody>
      </p:sp>
      <p:sp>
        <p:nvSpPr>
          <p:cNvPr id="11" name="箭头: 下 10">
            <a:extLst>
              <a:ext uri="{FF2B5EF4-FFF2-40B4-BE49-F238E27FC236}">
                <a16:creationId xmlns:a16="http://schemas.microsoft.com/office/drawing/2014/main" id="{1FA88445-99BE-431E-B784-75B212D9B657}"/>
              </a:ext>
            </a:extLst>
          </p:cNvPr>
          <p:cNvSpPr/>
          <p:nvPr/>
        </p:nvSpPr>
        <p:spPr>
          <a:xfrm>
            <a:off x="1886064" y="2652551"/>
            <a:ext cx="1838120" cy="2012604"/>
          </a:xfrm>
          <a:prstGeom prst="downArrow">
            <a:avLst>
              <a:gd name="adj1" fmla="val 50000"/>
              <a:gd name="adj2" fmla="val 39564"/>
            </a:avLst>
          </a:prstGeom>
          <a:solidFill>
            <a:srgbClr val="4472C4"/>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CN" altLang="en-US" sz="1400" dirty="0">
              <a:solidFill>
                <a:schemeClr val="bg1"/>
              </a:solidFill>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id="{32108B47-1BCD-43C6-9442-9F8150812CD6}"/>
              </a:ext>
            </a:extLst>
          </p:cNvPr>
          <p:cNvSpPr txBox="1"/>
          <p:nvPr/>
        </p:nvSpPr>
        <p:spPr>
          <a:xfrm>
            <a:off x="785940" y="4665155"/>
            <a:ext cx="3819251" cy="523220"/>
          </a:xfrm>
          <a:prstGeom prst="rect">
            <a:avLst/>
          </a:prstGeom>
          <a:noFill/>
        </p:spPr>
        <p:txBody>
          <a:bodyPr wrap="none" rtlCol="0">
            <a:spAutoFit/>
          </a:bodyPr>
          <a:lstStyle/>
          <a:p>
            <a:r>
              <a:rPr lang="en-US" altLang="zh-CN" sz="2800" dirty="0">
                <a:latin typeface="Arial Black" panose="020B0A04020102020204" pitchFamily="34" charset="0"/>
              </a:rPr>
              <a:t>2023: $</a:t>
            </a:r>
            <a:r>
              <a:rPr lang="zh-CN" altLang="en-US" sz="2800" dirty="0">
                <a:latin typeface="Arial Black" panose="020B0A04020102020204" pitchFamily="34" charset="0"/>
              </a:rPr>
              <a:t> </a:t>
            </a:r>
            <a:r>
              <a:rPr lang="en-US" altLang="zh-CN" sz="2800" dirty="0">
                <a:latin typeface="Arial Black" panose="020B0A04020102020204" pitchFamily="34" charset="0"/>
              </a:rPr>
              <a:t>3.8 Trillion</a:t>
            </a:r>
            <a:endParaRPr lang="zh-CN" altLang="en-US" sz="2800" dirty="0">
              <a:latin typeface="Arial Black" panose="020B0A04020102020204" pitchFamily="34" charset="0"/>
            </a:endParaRPr>
          </a:p>
        </p:txBody>
      </p:sp>
      <p:sp>
        <p:nvSpPr>
          <p:cNvPr id="109" name="矩形 108">
            <a:extLst>
              <a:ext uri="{FF2B5EF4-FFF2-40B4-BE49-F238E27FC236}">
                <a16:creationId xmlns:a16="http://schemas.microsoft.com/office/drawing/2014/main" id="{819CD469-8CF0-4AD1-A5FE-A507097FA789}"/>
              </a:ext>
            </a:extLst>
          </p:cNvPr>
          <p:cNvSpPr/>
          <p:nvPr/>
        </p:nvSpPr>
        <p:spPr>
          <a:xfrm>
            <a:off x="2329962" y="3040417"/>
            <a:ext cx="971741" cy="523220"/>
          </a:xfrm>
          <a:prstGeom prst="rect">
            <a:avLst/>
          </a:prstGeom>
        </p:spPr>
        <p:txBody>
          <a:bodyPr wrap="none">
            <a:spAutoFit/>
          </a:bodyPr>
          <a:lstStyle/>
          <a:p>
            <a:pPr algn="ctr"/>
            <a:r>
              <a:rPr lang="en-US" altLang="zh-CN" sz="1400" b="1" dirty="0">
                <a:solidFill>
                  <a:schemeClr val="bg1"/>
                </a:solidFill>
                <a:latin typeface="Arial" panose="020B0604020202020204" pitchFamily="34" charset="0"/>
                <a:cs typeface="Arial" panose="020B0604020202020204" pitchFamily="34" charset="0"/>
              </a:rPr>
              <a:t>ISLAMIC</a:t>
            </a:r>
            <a:r>
              <a:rPr lang="en-US" altLang="zh-CN" sz="1400" b="1" dirty="0">
                <a:latin typeface="Arial" panose="020B0604020202020204" pitchFamily="34" charset="0"/>
                <a:cs typeface="Arial" panose="020B0604020202020204" pitchFamily="34" charset="0"/>
              </a:rPr>
              <a:t> </a:t>
            </a:r>
          </a:p>
          <a:p>
            <a:pPr algn="ctr"/>
            <a:r>
              <a:rPr lang="en-US" altLang="zh-CN" sz="1400" b="1" dirty="0">
                <a:solidFill>
                  <a:schemeClr val="bg1"/>
                </a:solidFill>
                <a:latin typeface="Arial" panose="020B0604020202020204" pitchFamily="34" charset="0"/>
                <a:cs typeface="Arial" panose="020B0604020202020204" pitchFamily="34" charset="0"/>
              </a:rPr>
              <a:t>ASSETS</a:t>
            </a:r>
            <a:endParaRPr lang="zh-CN" altLang="en-US" sz="1400" b="1" dirty="0">
              <a:solidFill>
                <a:schemeClr val="bg1"/>
              </a:solidFill>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9BFC6490-F029-476C-AE4E-7887D279D8BA}"/>
              </a:ext>
            </a:extLst>
          </p:cNvPr>
          <p:cNvPicPr>
            <a:picLocks noChangeAspect="1"/>
          </p:cNvPicPr>
          <p:nvPr/>
        </p:nvPicPr>
        <p:blipFill>
          <a:blip r:embed="rId3"/>
          <a:stretch>
            <a:fillRect/>
          </a:stretch>
        </p:blipFill>
        <p:spPr>
          <a:xfrm>
            <a:off x="5014284" y="1938898"/>
            <a:ext cx="6607632" cy="3249477"/>
          </a:xfrm>
          <a:prstGeom prst="rect">
            <a:avLst/>
          </a:prstGeom>
        </p:spPr>
      </p:pic>
    </p:spTree>
    <p:extLst>
      <p:ext uri="{BB962C8B-B14F-4D97-AF65-F5344CB8AC3E}">
        <p14:creationId xmlns:p14="http://schemas.microsoft.com/office/powerpoint/2010/main" val="1273699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AF1BDC92-CF8F-44BF-AC24-41B2D5F2FAA2}"/>
              </a:ext>
            </a:extLst>
          </p:cNvPr>
          <p:cNvSpPr/>
          <p:nvPr/>
        </p:nvSpPr>
        <p:spPr>
          <a:xfrm>
            <a:off x="767137" y="1656964"/>
            <a:ext cx="3178139" cy="464743"/>
          </a:xfrm>
          <a:prstGeom prst="rect">
            <a:avLst/>
          </a:prstGeom>
        </p:spPr>
        <p:txBody>
          <a:bodyPr wrap="square">
            <a:spAutoFit/>
          </a:bodyPr>
          <a:lstStyle/>
          <a:p>
            <a:pPr marL="285750" indent="-285750" algn="just">
              <a:lnSpc>
                <a:spcPct val="150000"/>
              </a:lnSpc>
              <a:buFont typeface="Wingdings" panose="05000000000000000000" pitchFamily="2" charset="2"/>
              <a:buChar char="u"/>
            </a:pPr>
            <a:r>
              <a:rPr lang="en-US" altLang="zh-CN" kern="100" dirty="0">
                <a:latin typeface="Arial Black" panose="020B0A04020102020204" pitchFamily="34" charset="0"/>
                <a:cs typeface="+mn-ea"/>
                <a:sym typeface="+mn-lt"/>
              </a:rPr>
              <a:t>It’s still a new area</a:t>
            </a:r>
          </a:p>
        </p:txBody>
      </p:sp>
      <p:pic>
        <p:nvPicPr>
          <p:cNvPr id="2" name="图片 1">
            <a:extLst>
              <a:ext uri="{FF2B5EF4-FFF2-40B4-BE49-F238E27FC236}">
                <a16:creationId xmlns:a16="http://schemas.microsoft.com/office/drawing/2014/main" id="{2CB04109-1070-4A72-BBCB-D1B7070C5CB0}"/>
              </a:ext>
            </a:extLst>
          </p:cNvPr>
          <p:cNvPicPr>
            <a:picLocks noChangeAspect="1"/>
          </p:cNvPicPr>
          <p:nvPr/>
        </p:nvPicPr>
        <p:blipFill rotWithShape="1">
          <a:blip r:embed="rId2"/>
          <a:srcRect b="23112"/>
          <a:stretch/>
        </p:blipFill>
        <p:spPr>
          <a:xfrm>
            <a:off x="4993722" y="2212421"/>
            <a:ext cx="3962400" cy="3024619"/>
          </a:xfrm>
          <a:prstGeom prst="rect">
            <a:avLst/>
          </a:prstGeom>
        </p:spPr>
      </p:pic>
      <p:pic>
        <p:nvPicPr>
          <p:cNvPr id="3" name="图片 2">
            <a:extLst>
              <a:ext uri="{FF2B5EF4-FFF2-40B4-BE49-F238E27FC236}">
                <a16:creationId xmlns:a16="http://schemas.microsoft.com/office/drawing/2014/main" id="{6E0B3E8E-24AA-4D92-B8A2-D18743AA3206}"/>
              </a:ext>
            </a:extLst>
          </p:cNvPr>
          <p:cNvPicPr>
            <a:picLocks noChangeAspect="1"/>
          </p:cNvPicPr>
          <p:nvPr/>
        </p:nvPicPr>
        <p:blipFill rotWithShape="1">
          <a:blip r:embed="rId3"/>
          <a:srcRect l="258" r="-258" b="23299"/>
          <a:stretch/>
        </p:blipFill>
        <p:spPr>
          <a:xfrm>
            <a:off x="904126" y="2212422"/>
            <a:ext cx="3981450" cy="3024619"/>
          </a:xfrm>
          <a:prstGeom prst="rect">
            <a:avLst/>
          </a:prstGeom>
        </p:spPr>
      </p:pic>
      <p:sp>
        <p:nvSpPr>
          <p:cNvPr id="9" name="矩形 8">
            <a:extLst>
              <a:ext uri="{FF2B5EF4-FFF2-40B4-BE49-F238E27FC236}">
                <a16:creationId xmlns:a16="http://schemas.microsoft.com/office/drawing/2014/main" id="{94E62E79-ABE2-47E0-A703-6686D6C66D73}"/>
              </a:ext>
            </a:extLst>
          </p:cNvPr>
          <p:cNvSpPr/>
          <p:nvPr/>
        </p:nvSpPr>
        <p:spPr>
          <a:xfrm>
            <a:off x="767137" y="5215683"/>
            <a:ext cx="10784441" cy="1295739"/>
          </a:xfrm>
          <a:prstGeom prst="rect">
            <a:avLst/>
          </a:prstGeom>
        </p:spPr>
        <p:txBody>
          <a:bodyPr wrap="square">
            <a:spAutoFit/>
          </a:bodyPr>
          <a:lstStyle/>
          <a:p>
            <a:pPr marL="285750" indent="-285750" algn="just">
              <a:lnSpc>
                <a:spcPct val="150000"/>
              </a:lnSpc>
              <a:buFont typeface="Wingdings" panose="05000000000000000000" pitchFamily="2" charset="2"/>
              <a:buChar char="u"/>
            </a:pPr>
            <a:r>
              <a:rPr lang="en-US" altLang="zh-CN" kern="100" dirty="0">
                <a:latin typeface="Arial Black" panose="020B0A04020102020204" pitchFamily="34" charset="0"/>
                <a:cs typeface="+mn-ea"/>
                <a:sym typeface="+mn-lt"/>
              </a:rPr>
              <a:t>There are thousands of literatures investigate the oil-stock nexus, but in which Islamic stock markets still gained little attention. At the same time, relevant researches in this field are gradually emerging.</a:t>
            </a:r>
          </a:p>
        </p:txBody>
      </p:sp>
      <p:graphicFrame>
        <p:nvGraphicFramePr>
          <p:cNvPr id="10" name="图表 9">
            <a:extLst>
              <a:ext uri="{FF2B5EF4-FFF2-40B4-BE49-F238E27FC236}">
                <a16:creationId xmlns:a16="http://schemas.microsoft.com/office/drawing/2014/main" id="{C9490022-FC28-45F7-85DD-92C2A6B02DED}"/>
              </a:ext>
            </a:extLst>
          </p:cNvPr>
          <p:cNvGraphicFramePr/>
          <p:nvPr>
            <p:extLst>
              <p:ext uri="{D42A27DB-BD31-4B8C-83A1-F6EECF244321}">
                <p14:modId xmlns:p14="http://schemas.microsoft.com/office/powerpoint/2010/main" val="1730368297"/>
              </p:ext>
            </p:extLst>
          </p:nvPr>
        </p:nvGraphicFramePr>
        <p:xfrm>
          <a:off x="8845087" y="2193734"/>
          <a:ext cx="3480477" cy="3069977"/>
        </p:xfrm>
        <a:graphic>
          <a:graphicData uri="http://schemas.openxmlformats.org/drawingml/2006/chart">
            <c:chart xmlns:c="http://schemas.openxmlformats.org/drawingml/2006/chart" xmlns:r="http://schemas.openxmlformats.org/officeDocument/2006/relationships" r:id="rId4"/>
          </a:graphicData>
        </a:graphic>
      </p:graphicFrame>
      <p:sp>
        <p:nvSpPr>
          <p:cNvPr id="13" name="文本框 12"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0FD0A5E6-596A-4DF1-91B5-6B6E3A641B60}"/>
              </a:ext>
            </a:extLst>
          </p:cNvPr>
          <p:cNvSpPr txBox="1"/>
          <p:nvPr/>
        </p:nvSpPr>
        <p:spPr>
          <a:xfrm>
            <a:off x="767137" y="1097739"/>
            <a:ext cx="5531718" cy="523220"/>
          </a:xfrm>
          <a:prstGeom prst="rect">
            <a:avLst/>
          </a:prstGeom>
          <a:noFill/>
        </p:spPr>
        <p:txBody>
          <a:bodyPr wrap="square" rtlCol="0">
            <a:spAutoFit/>
          </a:bodyPr>
          <a:lstStyle/>
          <a:p>
            <a:pPr algn="ctr"/>
            <a:r>
              <a:rPr lang="en-US" altLang="zh-CN" sz="2800" dirty="0">
                <a:latin typeface="Arial Black" panose="020B0A04020102020204" pitchFamily="34" charset="0"/>
              </a:rPr>
              <a:t>Background and Motivation</a:t>
            </a:r>
            <a:endParaRPr lang="zh-CN" altLang="zh-CN" sz="2800" dirty="0">
              <a:latin typeface="Arial Black" panose="020B0A04020102020204" pitchFamily="34" charset="0"/>
            </a:endParaRPr>
          </a:p>
        </p:txBody>
      </p:sp>
    </p:spTree>
    <p:extLst>
      <p:ext uri="{BB962C8B-B14F-4D97-AF65-F5344CB8AC3E}">
        <p14:creationId xmlns:p14="http://schemas.microsoft.com/office/powerpoint/2010/main" val="42753524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C2F0AF68-9B01-4641-B4D6-70A79F773190}"/>
              </a:ext>
            </a:extLst>
          </p:cNvPr>
          <p:cNvGraphicFramePr>
            <a:graphicFrameLocks noGrp="1"/>
          </p:cNvGraphicFramePr>
          <p:nvPr>
            <p:extLst>
              <p:ext uri="{D42A27DB-BD31-4B8C-83A1-F6EECF244321}">
                <p14:modId xmlns:p14="http://schemas.microsoft.com/office/powerpoint/2010/main" val="2449864687"/>
              </p:ext>
            </p:extLst>
          </p:nvPr>
        </p:nvGraphicFramePr>
        <p:xfrm>
          <a:off x="781001" y="1610541"/>
          <a:ext cx="7091760" cy="5120640"/>
        </p:xfrm>
        <a:graphic>
          <a:graphicData uri="http://schemas.openxmlformats.org/drawingml/2006/table">
            <a:tbl>
              <a:tblPr firstRow="1" bandRow="1">
                <a:tableStyleId>{5FD0F851-EC5A-4D38-B0AD-8093EC10F338}</a:tableStyleId>
              </a:tblPr>
              <a:tblGrid>
                <a:gridCol w="1505186">
                  <a:extLst>
                    <a:ext uri="{9D8B030D-6E8A-4147-A177-3AD203B41FA5}">
                      <a16:colId xmlns:a16="http://schemas.microsoft.com/office/drawing/2014/main" val="1332257671"/>
                    </a:ext>
                  </a:extLst>
                </a:gridCol>
                <a:gridCol w="5586574">
                  <a:extLst>
                    <a:ext uri="{9D8B030D-6E8A-4147-A177-3AD203B41FA5}">
                      <a16:colId xmlns:a16="http://schemas.microsoft.com/office/drawing/2014/main" val="4093880343"/>
                    </a:ext>
                  </a:extLst>
                </a:gridCol>
              </a:tblGrid>
              <a:tr h="344125">
                <a:tc>
                  <a:txBody>
                    <a:bodyPr/>
                    <a:lstStyle/>
                    <a:p>
                      <a:pPr algn="ctr"/>
                      <a:r>
                        <a:rPr lang="en-US" altLang="zh-CN" dirty="0">
                          <a:latin typeface="times" panose="02020603050405020304" pitchFamily="18" charset="0"/>
                          <a:cs typeface="times" panose="02020603050405020304" pitchFamily="18" charset="0"/>
                        </a:rPr>
                        <a:t>Literatures</a:t>
                      </a:r>
                      <a:endParaRPr lang="zh-CN" altLang="en-US" dirty="0">
                        <a:solidFill>
                          <a:schemeClr val="tx1"/>
                        </a:solidFill>
                        <a:latin typeface="times" panose="02020603050405020304" pitchFamily="18" charset="0"/>
                        <a:cs typeface="times" panose="02020603050405020304" pitchFamily="18" charset="0"/>
                      </a:endParaRPr>
                    </a:p>
                  </a:txBody>
                  <a:tcPr/>
                </a:tc>
                <a:tc>
                  <a:txBody>
                    <a:bodyPr/>
                    <a:lstStyle/>
                    <a:p>
                      <a:pPr algn="ctr"/>
                      <a:r>
                        <a:rPr lang="en-US" altLang="zh-CN" dirty="0">
                          <a:latin typeface="times" panose="02020603050405020304" pitchFamily="18" charset="0"/>
                          <a:cs typeface="times" panose="02020603050405020304" pitchFamily="18" charset="0"/>
                        </a:rPr>
                        <a:t>Main findings</a:t>
                      </a:r>
                      <a:endParaRPr lang="zh-CN" altLang="en-US" dirty="0">
                        <a:solidFill>
                          <a:schemeClr val="tx1"/>
                        </a:solidFill>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3286085479"/>
                  </a:ext>
                </a:extLst>
              </a:tr>
              <a:tr h="344125">
                <a:tc>
                  <a:txBody>
                    <a:bodyPr/>
                    <a:lstStyle/>
                    <a:p>
                      <a:pPr marL="0" algn="ctr" defTabSz="914400" rtl="0" eaLnBrk="1" latinLnBrk="0" hangingPunct="1"/>
                      <a:r>
                        <a:rPr lang="en-US" altLang="zh-CN" sz="1800" i="1" kern="1200" dirty="0" err="1">
                          <a:solidFill>
                            <a:schemeClr val="tx1"/>
                          </a:solidFill>
                          <a:effectLst/>
                          <a:latin typeface="times" panose="02020603050405020304" pitchFamily="18" charset="0"/>
                          <a:ea typeface="+mn-ea"/>
                          <a:cs typeface="times" panose="02020603050405020304" pitchFamily="18" charset="0"/>
                        </a:rPr>
                        <a:t>Mongi</a:t>
                      </a:r>
                      <a:r>
                        <a:rPr lang="en-US" altLang="zh-CN" sz="1800" i="1" kern="1200" dirty="0">
                          <a:solidFill>
                            <a:schemeClr val="tx1"/>
                          </a:solidFill>
                          <a:effectLst/>
                          <a:latin typeface="times" panose="02020603050405020304" pitchFamily="18" charset="0"/>
                          <a:ea typeface="+mn-ea"/>
                          <a:cs typeface="times" panose="02020603050405020304" pitchFamily="18" charset="0"/>
                        </a:rPr>
                        <a:t>, A.  (2019)</a:t>
                      </a:r>
                      <a:endParaRPr lang="zh-CN" altLang="en-US" sz="1800" i="1" kern="1200" dirty="0">
                        <a:solidFill>
                          <a:schemeClr val="tx1"/>
                        </a:solidFill>
                        <a:effectLst/>
                        <a:latin typeface="times" panose="02020603050405020304" pitchFamily="18" charset="0"/>
                        <a:ea typeface="+mn-ea"/>
                        <a:cs typeface="times" panose="02020603050405020304" pitchFamily="18" charset="0"/>
                      </a:endParaRPr>
                    </a:p>
                  </a:txBody>
                  <a:tcPr/>
                </a:tc>
                <a:tc>
                  <a:txBody>
                    <a:bodyPr/>
                    <a:lstStyle/>
                    <a:p>
                      <a:r>
                        <a:rPr lang="en-US" altLang="zh-CN" dirty="0">
                          <a:latin typeface="times" panose="02020603050405020304" pitchFamily="18" charset="0"/>
                          <a:cs typeface="times" panose="02020603050405020304" pitchFamily="18" charset="0"/>
                        </a:rPr>
                        <a:t>There is a long-term relationship between DJIM Emerging Markets Index and oil futures prices.</a:t>
                      </a:r>
                      <a:endParaRPr lang="zh-CN" altLang="en-US" dirty="0">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3952300284"/>
                  </a:ext>
                </a:extLst>
              </a:tr>
              <a:tr h="344125">
                <a:tc>
                  <a:txBody>
                    <a:bodyPr/>
                    <a:lstStyle/>
                    <a:p>
                      <a:pPr marL="0" algn="ctr" defTabSz="914400" rtl="0" eaLnBrk="1" latinLnBrk="0" hangingPunct="1"/>
                      <a:r>
                        <a:rPr lang="en-US" altLang="zh-CN" sz="1800" i="1" kern="1200" dirty="0">
                          <a:solidFill>
                            <a:schemeClr val="tx1"/>
                          </a:solidFill>
                          <a:effectLst/>
                          <a:latin typeface="times" panose="02020603050405020304" pitchFamily="18" charset="0"/>
                          <a:ea typeface="+mn-ea"/>
                          <a:cs typeface="times" panose="02020603050405020304" pitchFamily="18" charset="0"/>
                        </a:rPr>
                        <a:t>Narayan et. al (2019)</a:t>
                      </a:r>
                      <a:endParaRPr lang="zh-CN" altLang="en-US" sz="1800" i="1" kern="1200" dirty="0">
                        <a:solidFill>
                          <a:schemeClr val="tx1"/>
                        </a:solidFill>
                        <a:effectLst/>
                        <a:latin typeface="times" panose="02020603050405020304" pitchFamily="18" charset="0"/>
                        <a:ea typeface="+mn-ea"/>
                        <a:cs typeface="times" panose="02020603050405020304" pitchFamily="18" charset="0"/>
                      </a:endParaRPr>
                    </a:p>
                  </a:txBody>
                  <a:tcPr/>
                </a:tc>
                <a:tc>
                  <a:txBody>
                    <a:bodyPr/>
                    <a:lstStyle/>
                    <a:p>
                      <a:r>
                        <a:rPr lang="en-US" altLang="zh-CN" dirty="0">
                          <a:latin typeface="times" panose="02020603050405020304" pitchFamily="18" charset="0"/>
                          <a:cs typeface="times" panose="02020603050405020304" pitchFamily="18" charset="0"/>
                        </a:rPr>
                        <a:t>Oil prices will affect some Islamic stock returns, and oil prices have a predictive effect on Islamic stock indices.</a:t>
                      </a:r>
                      <a:endParaRPr lang="zh-CN" altLang="en-US" dirty="0">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3510167126"/>
                  </a:ext>
                </a:extLst>
              </a:tr>
              <a:tr h="344125">
                <a:tc>
                  <a:txBody>
                    <a:bodyPr/>
                    <a:lstStyle/>
                    <a:p>
                      <a:pPr marL="0" algn="ctr" defTabSz="914400" rtl="0" eaLnBrk="1" latinLnBrk="0" hangingPunct="1"/>
                      <a:r>
                        <a:rPr lang="en-US" altLang="zh-CN" sz="1800" i="1" kern="1200" dirty="0">
                          <a:solidFill>
                            <a:schemeClr val="tx1"/>
                          </a:solidFill>
                          <a:effectLst/>
                          <a:latin typeface="times" panose="02020603050405020304" pitchFamily="18" charset="0"/>
                          <a:ea typeface="+mn-ea"/>
                          <a:cs typeface="times" panose="02020603050405020304" pitchFamily="18" charset="0"/>
                        </a:rPr>
                        <a:t>Mishra et. Al (2019)</a:t>
                      </a:r>
                      <a:endParaRPr lang="zh-CN" altLang="en-US" sz="1800" i="1" kern="1200" dirty="0">
                        <a:solidFill>
                          <a:schemeClr val="tx1"/>
                        </a:solidFill>
                        <a:effectLst/>
                        <a:latin typeface="times" panose="02020603050405020304" pitchFamily="18" charset="0"/>
                        <a:ea typeface="+mn-ea"/>
                        <a:cs typeface="times" panose="02020603050405020304" pitchFamily="18" charset="0"/>
                      </a:endParaRPr>
                    </a:p>
                  </a:txBody>
                  <a:tcPr/>
                </a:tc>
                <a:tc>
                  <a:txBody>
                    <a:bodyPr/>
                    <a:lstStyle/>
                    <a:p>
                      <a:r>
                        <a:rPr lang="en-US" altLang="zh-CN" dirty="0">
                          <a:latin typeface="times" panose="02020603050405020304" pitchFamily="18" charset="0"/>
                          <a:cs typeface="times" panose="02020603050405020304" pitchFamily="18" charset="0"/>
                        </a:rPr>
                        <a:t>The impact of global crude oil prices on the DJIM Islamic stock index is asymmetric, heterogeneous.</a:t>
                      </a:r>
                      <a:endParaRPr lang="zh-CN" altLang="en-US" dirty="0">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1226627445"/>
                  </a:ext>
                </a:extLst>
              </a:tr>
              <a:tr h="344125">
                <a:tc>
                  <a:txBody>
                    <a:bodyPr/>
                    <a:lstStyle/>
                    <a:p>
                      <a:pPr marL="0" algn="ctr" defTabSz="914400" rtl="0" eaLnBrk="1" latinLnBrk="0" hangingPunct="1"/>
                      <a:r>
                        <a:rPr lang="en-US" altLang="zh-CN" sz="1800" i="1" kern="1200" dirty="0">
                          <a:solidFill>
                            <a:schemeClr val="tx1"/>
                          </a:solidFill>
                          <a:effectLst/>
                          <a:latin typeface="times" panose="02020603050405020304" pitchFamily="18" charset="0"/>
                          <a:ea typeface="+mn-ea"/>
                          <a:cs typeface="times" panose="02020603050405020304" pitchFamily="18" charset="0"/>
                        </a:rPr>
                        <a:t>Hassan et. Al (2019)</a:t>
                      </a:r>
                      <a:endParaRPr lang="zh-CN" altLang="en-US" sz="1800" i="1" kern="1200" dirty="0">
                        <a:solidFill>
                          <a:schemeClr val="tx1"/>
                        </a:solidFill>
                        <a:effectLst/>
                        <a:latin typeface="times" panose="02020603050405020304" pitchFamily="18" charset="0"/>
                        <a:ea typeface="+mn-ea"/>
                        <a:cs typeface="times" panose="02020603050405020304" pitchFamily="18" charset="0"/>
                      </a:endParaRPr>
                    </a:p>
                  </a:txBody>
                  <a:tcPr/>
                </a:tc>
                <a:tc>
                  <a:txBody>
                    <a:bodyPr/>
                    <a:lstStyle/>
                    <a:p>
                      <a:r>
                        <a:rPr lang="en-US" altLang="zh-CN" dirty="0">
                          <a:latin typeface="times" panose="02020603050405020304" pitchFamily="18" charset="0"/>
                          <a:cs typeface="times" panose="02020603050405020304" pitchFamily="18" charset="0"/>
                        </a:rPr>
                        <a:t>The correlation between oil prices and the BRIC Islamic stock indices is not high, especially in China and India.</a:t>
                      </a:r>
                      <a:endParaRPr lang="zh-CN" altLang="en-US" dirty="0">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1179736258"/>
                  </a:ext>
                </a:extLst>
              </a:tr>
              <a:tr h="344125">
                <a:tc>
                  <a:txBody>
                    <a:bodyPr/>
                    <a:lstStyle/>
                    <a:p>
                      <a:pPr marL="0" algn="ctr" defTabSz="914400" rtl="0" eaLnBrk="1" latinLnBrk="0" hangingPunct="1"/>
                      <a:r>
                        <a:rPr lang="it-IT" altLang="zh-CN" sz="1800" i="1" kern="1200" dirty="0">
                          <a:solidFill>
                            <a:schemeClr val="tx1"/>
                          </a:solidFill>
                          <a:effectLst/>
                          <a:latin typeface="times" panose="02020603050405020304" pitchFamily="18" charset="0"/>
                          <a:ea typeface="+mn-ea"/>
                          <a:cs typeface="times" panose="02020603050405020304" pitchFamily="18" charset="0"/>
                        </a:rPr>
                        <a:t>Ftiti and Hadhri (2019)</a:t>
                      </a:r>
                      <a:endParaRPr lang="zh-CN" altLang="en-US" sz="1800" i="1" kern="1200" dirty="0">
                        <a:solidFill>
                          <a:schemeClr val="tx1"/>
                        </a:solidFill>
                        <a:effectLst/>
                        <a:latin typeface="times" panose="02020603050405020304" pitchFamily="18" charset="0"/>
                        <a:ea typeface="+mn-ea"/>
                        <a:cs typeface="times" panose="02020603050405020304" pitchFamily="18" charset="0"/>
                      </a:endParaRPr>
                    </a:p>
                  </a:txBody>
                  <a:tcPr/>
                </a:tc>
                <a:tc>
                  <a:txBody>
                    <a:bodyPr/>
                    <a:lstStyle/>
                    <a:p>
                      <a:r>
                        <a:rPr lang="en-US" altLang="zh-CN" dirty="0">
                          <a:latin typeface="times" panose="02020603050405020304" pitchFamily="18" charset="0"/>
                          <a:cs typeface="times" panose="02020603050405020304" pitchFamily="18" charset="0"/>
                        </a:rPr>
                        <a:t>Brent crude oil price Granger leads to Islamic index.</a:t>
                      </a:r>
                      <a:endParaRPr lang="zh-CN" altLang="en-US" dirty="0">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245739593"/>
                  </a:ext>
                </a:extLst>
              </a:tr>
              <a:tr h="344125">
                <a:tc>
                  <a:txBody>
                    <a:bodyPr/>
                    <a:lstStyle/>
                    <a:p>
                      <a:pPr marL="0" algn="ctr" defTabSz="914400" rtl="0" eaLnBrk="1" latinLnBrk="0" hangingPunct="1"/>
                      <a:r>
                        <a:rPr lang="en-US" altLang="zh-CN" sz="1800" i="1" kern="1200" dirty="0" err="1">
                          <a:solidFill>
                            <a:schemeClr val="tx1"/>
                          </a:solidFill>
                          <a:effectLst/>
                          <a:latin typeface="times" panose="02020603050405020304" pitchFamily="18" charset="0"/>
                          <a:ea typeface="+mn-ea"/>
                          <a:cs typeface="times" panose="02020603050405020304" pitchFamily="18" charset="0"/>
                        </a:rPr>
                        <a:t>Badeeb</a:t>
                      </a:r>
                      <a:r>
                        <a:rPr lang="en-US" altLang="zh-CN" sz="1800" i="1" kern="1200" dirty="0">
                          <a:solidFill>
                            <a:schemeClr val="tx1"/>
                          </a:solidFill>
                          <a:effectLst/>
                          <a:latin typeface="times" panose="02020603050405020304" pitchFamily="18" charset="0"/>
                          <a:ea typeface="+mn-ea"/>
                          <a:cs typeface="times" panose="02020603050405020304" pitchFamily="18" charset="0"/>
                        </a:rPr>
                        <a:t> and Lean (2018)</a:t>
                      </a:r>
                      <a:endParaRPr lang="zh-CN" altLang="en-US" sz="1800" i="1" kern="1200" dirty="0">
                        <a:solidFill>
                          <a:schemeClr val="tx1"/>
                        </a:solidFill>
                        <a:effectLst/>
                        <a:latin typeface="times" panose="02020603050405020304" pitchFamily="18" charset="0"/>
                        <a:ea typeface="+mn-ea"/>
                        <a:cs typeface="times" panose="02020603050405020304" pitchFamily="18" charset="0"/>
                      </a:endParaRPr>
                    </a:p>
                  </a:txBody>
                  <a:tcPr/>
                </a:tc>
                <a:tc>
                  <a:txBody>
                    <a:bodyPr/>
                    <a:lstStyle/>
                    <a:p>
                      <a:r>
                        <a:rPr lang="en-US" altLang="zh-CN" dirty="0">
                          <a:latin typeface="times" panose="02020603050405020304" pitchFamily="18" charset="0"/>
                          <a:cs typeface="times" panose="02020603050405020304" pitchFamily="18" charset="0"/>
                        </a:rPr>
                        <a:t>The nature and sensitivity of Islamic stock price responses to oil price shocks vary widely between sectors.</a:t>
                      </a:r>
                      <a:endParaRPr lang="zh-CN" altLang="en-US" dirty="0">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1113310818"/>
                  </a:ext>
                </a:extLst>
              </a:tr>
              <a:tr h="344125">
                <a:tc>
                  <a:txBody>
                    <a:bodyPr/>
                    <a:lstStyle/>
                    <a:p>
                      <a:pPr marL="0" algn="ctr" defTabSz="914400" rtl="0" eaLnBrk="1" latinLnBrk="0" hangingPunct="1"/>
                      <a:r>
                        <a:rPr lang="en-US" altLang="zh-CN" sz="1800" i="1" kern="1200" dirty="0">
                          <a:solidFill>
                            <a:schemeClr val="tx1"/>
                          </a:solidFill>
                          <a:effectLst/>
                          <a:latin typeface="times" panose="02020603050405020304" pitchFamily="18" charset="0"/>
                          <a:ea typeface="+mn-ea"/>
                          <a:cs typeface="times" panose="02020603050405020304" pitchFamily="18" charset="0"/>
                        </a:rPr>
                        <a:t>Shahzad (2018)</a:t>
                      </a:r>
                      <a:endParaRPr lang="zh-CN" altLang="en-US" sz="1800" i="1" kern="1200" dirty="0">
                        <a:solidFill>
                          <a:schemeClr val="tx1"/>
                        </a:solidFill>
                        <a:effectLst/>
                        <a:latin typeface="times" panose="02020603050405020304" pitchFamily="18" charset="0"/>
                        <a:ea typeface="+mn-ea"/>
                        <a:cs typeface="times" panose="02020603050405020304" pitchFamily="18" charset="0"/>
                      </a:endParaRPr>
                    </a:p>
                  </a:txBody>
                  <a:tcPr/>
                </a:tc>
                <a:tc>
                  <a:txBody>
                    <a:bodyPr/>
                    <a:lstStyle/>
                    <a:p>
                      <a:r>
                        <a:rPr lang="en-US" altLang="zh-CN" dirty="0">
                          <a:latin typeface="times" panose="02020603050405020304" pitchFamily="18" charset="0"/>
                          <a:cs typeface="times" panose="02020603050405020304" pitchFamily="18" charset="0"/>
                        </a:rPr>
                        <a:t>There are upside and downside risk spillovers from the oil to Islamic stock markets</a:t>
                      </a:r>
                      <a:r>
                        <a:rPr lang="zh-CN" altLang="en-US" dirty="0">
                          <a:latin typeface="times" panose="02020603050405020304" pitchFamily="18" charset="0"/>
                          <a:cs typeface="times" panose="02020603050405020304" pitchFamily="18" charset="0"/>
                        </a:rPr>
                        <a:t>， </a:t>
                      </a:r>
                      <a:r>
                        <a:rPr lang="en-US" altLang="zh-CN" dirty="0">
                          <a:latin typeface="times" panose="02020603050405020304" pitchFamily="18" charset="0"/>
                          <a:cs typeface="times" panose="02020603050405020304" pitchFamily="18" charset="0"/>
                        </a:rPr>
                        <a:t>while downside risk spillovers are always more considerable.</a:t>
                      </a:r>
                      <a:endParaRPr lang="zh-CN" altLang="en-US" dirty="0">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3727981207"/>
                  </a:ext>
                </a:extLst>
              </a:tr>
            </a:tbl>
          </a:graphicData>
        </a:graphic>
      </p:graphicFrame>
      <p:sp>
        <p:nvSpPr>
          <p:cNvPr id="14" name="文本框 13"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6ECB5BDD-02E2-498A-9E59-DE74DB792F62}"/>
              </a:ext>
            </a:extLst>
          </p:cNvPr>
          <p:cNvSpPr txBox="1"/>
          <p:nvPr/>
        </p:nvSpPr>
        <p:spPr>
          <a:xfrm>
            <a:off x="781001" y="1026800"/>
            <a:ext cx="5547880" cy="523220"/>
          </a:xfrm>
          <a:prstGeom prst="rect">
            <a:avLst/>
          </a:prstGeom>
          <a:noFill/>
        </p:spPr>
        <p:txBody>
          <a:bodyPr wrap="square" rtlCol="0">
            <a:spAutoFit/>
          </a:bodyPr>
          <a:lstStyle/>
          <a:p>
            <a:pPr algn="ctr"/>
            <a:r>
              <a:rPr lang="en-US" altLang="zh-CN" sz="2800" dirty="0">
                <a:latin typeface="Arial Black" panose="020B0A04020102020204" pitchFamily="34" charset="0"/>
              </a:rPr>
              <a:t>Background and Motivation</a:t>
            </a:r>
            <a:endParaRPr lang="zh-CN" altLang="zh-CN" sz="2800" dirty="0">
              <a:latin typeface="Arial Black" panose="020B0A04020102020204" pitchFamily="34" charset="0"/>
            </a:endParaRPr>
          </a:p>
        </p:txBody>
      </p:sp>
      <p:graphicFrame>
        <p:nvGraphicFramePr>
          <p:cNvPr id="2" name="图示 1">
            <a:extLst>
              <a:ext uri="{FF2B5EF4-FFF2-40B4-BE49-F238E27FC236}">
                <a16:creationId xmlns:a16="http://schemas.microsoft.com/office/drawing/2014/main" id="{F9A092BF-EDF5-47C6-850D-CDC2336D22A3}"/>
              </a:ext>
            </a:extLst>
          </p:cNvPr>
          <p:cNvGraphicFramePr/>
          <p:nvPr>
            <p:extLst>
              <p:ext uri="{D42A27DB-BD31-4B8C-83A1-F6EECF244321}">
                <p14:modId xmlns:p14="http://schemas.microsoft.com/office/powerpoint/2010/main" val="2153224212"/>
              </p:ext>
            </p:extLst>
          </p:nvPr>
        </p:nvGraphicFramePr>
        <p:xfrm>
          <a:off x="8116949" y="1550020"/>
          <a:ext cx="4033748" cy="52289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933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0F44DEF4-3F89-4705-9AE8-22B609BBEB50}"/>
              </a:ext>
            </a:extLst>
          </p:cNvPr>
          <p:cNvSpPr/>
          <p:nvPr/>
        </p:nvSpPr>
        <p:spPr>
          <a:xfrm>
            <a:off x="846615" y="1151606"/>
            <a:ext cx="5848476" cy="523220"/>
          </a:xfrm>
          <a:prstGeom prst="rect">
            <a:avLst/>
          </a:prstGeom>
          <a:noFill/>
        </p:spPr>
        <p:txBody>
          <a:bodyPr wrap="square" rtlCol="0">
            <a:spAutoFit/>
          </a:bodyPr>
          <a:lstStyle/>
          <a:p>
            <a:pPr algn="ctr"/>
            <a:r>
              <a:rPr lang="en-US" altLang="zh-CN" sz="2800" dirty="0">
                <a:latin typeface="Arial Black" panose="020B0A04020102020204" pitchFamily="34" charset="0"/>
              </a:rPr>
              <a:t>Core question and derivation</a:t>
            </a:r>
            <a:endParaRPr lang="zh-CN" altLang="en-US" sz="2800" dirty="0">
              <a:latin typeface="Arial Black" panose="020B0A04020102020204" pitchFamily="34" charset="0"/>
            </a:endParaRPr>
          </a:p>
        </p:txBody>
      </p:sp>
      <p:sp>
        <p:nvSpPr>
          <p:cNvPr id="15" name="矩形 14">
            <a:extLst>
              <a:ext uri="{FF2B5EF4-FFF2-40B4-BE49-F238E27FC236}">
                <a16:creationId xmlns:a16="http://schemas.microsoft.com/office/drawing/2014/main" id="{A0149828-87EE-4950-A673-1E0A57E69C67}"/>
              </a:ext>
            </a:extLst>
          </p:cNvPr>
          <p:cNvSpPr/>
          <p:nvPr/>
        </p:nvSpPr>
        <p:spPr>
          <a:xfrm>
            <a:off x="846614" y="1667651"/>
            <a:ext cx="9957942" cy="923330"/>
          </a:xfrm>
          <a:prstGeom prst="rect">
            <a:avLst/>
          </a:prstGeom>
        </p:spPr>
        <p:txBody>
          <a:bodyPr wrap="square">
            <a:spAutoFit/>
          </a:bodyPr>
          <a:lstStyle/>
          <a:p>
            <a:pPr marL="285750" indent="-285750" algn="just">
              <a:buFont typeface="Wingdings" panose="05000000000000000000" pitchFamily="2" charset="2"/>
              <a:buChar char="u"/>
            </a:pPr>
            <a:r>
              <a:rPr lang="en-US" altLang="zh-CN" kern="100" dirty="0">
                <a:latin typeface="Arial Black" panose="020B0A04020102020204" pitchFamily="34" charset="0"/>
                <a:cs typeface="+mn-ea"/>
              </a:rPr>
              <a:t>How are the linkages between the oil market uncertainty and national Islamic stock indices? Especially the asymmetry and heterogeneity between them.</a:t>
            </a:r>
            <a:endParaRPr lang="zh-CN" altLang="en-US" kern="100" dirty="0">
              <a:latin typeface="Arial Black" panose="020B0A04020102020204" pitchFamily="34" charset="0"/>
              <a:cs typeface="+mn-ea"/>
            </a:endParaRPr>
          </a:p>
        </p:txBody>
      </p:sp>
      <p:sp>
        <p:nvSpPr>
          <p:cNvPr id="4" name="流程图: 可选过程 3">
            <a:extLst>
              <a:ext uri="{FF2B5EF4-FFF2-40B4-BE49-F238E27FC236}">
                <a16:creationId xmlns:a16="http://schemas.microsoft.com/office/drawing/2014/main" id="{58813FF8-4581-4572-A68A-2C87506D1371}"/>
              </a:ext>
            </a:extLst>
          </p:cNvPr>
          <p:cNvSpPr/>
          <p:nvPr/>
        </p:nvSpPr>
        <p:spPr>
          <a:xfrm>
            <a:off x="831104" y="3144643"/>
            <a:ext cx="4356007" cy="56871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Volatility feedback  theory</a:t>
            </a:r>
          </a:p>
        </p:txBody>
      </p:sp>
      <p:sp>
        <p:nvSpPr>
          <p:cNvPr id="5" name="矩形: 圆角 4">
            <a:extLst>
              <a:ext uri="{FF2B5EF4-FFF2-40B4-BE49-F238E27FC236}">
                <a16:creationId xmlns:a16="http://schemas.microsoft.com/office/drawing/2014/main" id="{E1F8A6B3-63FA-4B6F-8DA9-BDB90C7725F8}"/>
              </a:ext>
            </a:extLst>
          </p:cNvPr>
          <p:cNvSpPr/>
          <p:nvPr/>
        </p:nvSpPr>
        <p:spPr>
          <a:xfrm>
            <a:off x="846614" y="3844075"/>
            <a:ext cx="4356007" cy="1862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Times New Roman" panose="02020603050405020304" pitchFamily="18" charset="0"/>
                <a:cs typeface="Times New Roman" panose="02020603050405020304" pitchFamily="18" charset="0"/>
              </a:rPr>
              <a:t>The increase in uncertainty (expected volatility) will decrease the current stockholders' expected return, causing the stock price to fall</a:t>
            </a:r>
            <a:r>
              <a:rPr lang="en-US" altLang="zh-CN" sz="2000" dirty="0"/>
              <a:t>.</a:t>
            </a:r>
            <a:endParaRPr lang="zh-CN" altLang="en-US" sz="2000" dirty="0"/>
          </a:p>
        </p:txBody>
      </p:sp>
      <p:sp>
        <p:nvSpPr>
          <p:cNvPr id="6" name="矩形 5">
            <a:extLst>
              <a:ext uri="{FF2B5EF4-FFF2-40B4-BE49-F238E27FC236}">
                <a16:creationId xmlns:a16="http://schemas.microsoft.com/office/drawing/2014/main" id="{671BDA05-D1B4-4113-8740-973A6F3F4EB1}"/>
              </a:ext>
            </a:extLst>
          </p:cNvPr>
          <p:cNvSpPr/>
          <p:nvPr/>
        </p:nvSpPr>
        <p:spPr>
          <a:xfrm>
            <a:off x="831104" y="5843237"/>
            <a:ext cx="4356007" cy="735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The linkages or effect will be  </a:t>
            </a:r>
            <a:r>
              <a:rPr lang="en-US" altLang="zh-CN" sz="2800"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0" name="流程图: 可选过程 9">
            <a:extLst>
              <a:ext uri="{FF2B5EF4-FFF2-40B4-BE49-F238E27FC236}">
                <a16:creationId xmlns:a16="http://schemas.microsoft.com/office/drawing/2014/main" id="{43A135A0-F422-4606-8F7E-7AF5E338BC4A}"/>
              </a:ext>
            </a:extLst>
          </p:cNvPr>
          <p:cNvSpPr/>
          <p:nvPr/>
        </p:nvSpPr>
        <p:spPr>
          <a:xfrm>
            <a:off x="6527839" y="3144643"/>
            <a:ext cx="4156181" cy="56871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Conservative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bias</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theory</a:t>
            </a:r>
          </a:p>
        </p:txBody>
      </p:sp>
      <p:sp>
        <p:nvSpPr>
          <p:cNvPr id="11" name="矩形: 圆角 10">
            <a:extLst>
              <a:ext uri="{FF2B5EF4-FFF2-40B4-BE49-F238E27FC236}">
                <a16:creationId xmlns:a16="http://schemas.microsoft.com/office/drawing/2014/main" id="{894CB416-F20D-4339-A7FE-A22EA411535D}"/>
              </a:ext>
            </a:extLst>
          </p:cNvPr>
          <p:cNvSpPr/>
          <p:nvPr/>
        </p:nvSpPr>
        <p:spPr>
          <a:xfrm>
            <a:off x="6543349" y="3844075"/>
            <a:ext cx="4156181" cy="1862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Times New Roman" panose="02020603050405020304" pitchFamily="18" charset="0"/>
                <a:cs typeface="Times New Roman" panose="02020603050405020304" pitchFamily="18" charset="0"/>
              </a:rPr>
              <a:t>After receiving the positive (bad) news, the investors will remain (deteriorate) their  passive (optimistic) attitude for the stocks that were previously bullish (bearish)</a:t>
            </a:r>
            <a:endParaRPr lang="zh-CN" altLang="en-US" sz="2000" dirty="0"/>
          </a:p>
        </p:txBody>
      </p:sp>
      <p:sp>
        <p:nvSpPr>
          <p:cNvPr id="12" name="矩形 11">
            <a:extLst>
              <a:ext uri="{FF2B5EF4-FFF2-40B4-BE49-F238E27FC236}">
                <a16:creationId xmlns:a16="http://schemas.microsoft.com/office/drawing/2014/main" id="{0D8B7C7E-1DFD-439A-9645-7A76B69459C6}"/>
              </a:ext>
            </a:extLst>
          </p:cNvPr>
          <p:cNvSpPr/>
          <p:nvPr/>
        </p:nvSpPr>
        <p:spPr>
          <a:xfrm>
            <a:off x="6527839" y="5843237"/>
            <a:ext cx="4156181" cy="735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There may be overreaction/ underreaction in their links</a:t>
            </a:r>
            <a:endParaRPr lang="zh-CN" altLang="en-US"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3914D919-4BFA-47D3-A15D-B7EF9C1C9E8B}"/>
              </a:ext>
            </a:extLst>
          </p:cNvPr>
          <p:cNvSpPr/>
          <p:nvPr/>
        </p:nvSpPr>
        <p:spPr>
          <a:xfrm>
            <a:off x="798044" y="2746956"/>
            <a:ext cx="5426486" cy="369332"/>
          </a:xfrm>
          <a:prstGeom prst="rect">
            <a:avLst/>
          </a:prstGeom>
        </p:spPr>
        <p:txBody>
          <a:bodyPr wrap="none">
            <a:spAutoFit/>
          </a:bodyPr>
          <a:lstStyle/>
          <a:p>
            <a:r>
              <a:rPr lang="en-US" altLang="zh-CN" dirty="0">
                <a:latin typeface="Arial Black" panose="020B0A04020102020204" pitchFamily="34" charset="0"/>
              </a:rPr>
              <a:t> From the perspective of financial theory </a:t>
            </a:r>
            <a:endParaRPr lang="zh-CN" altLang="en-US" dirty="0"/>
          </a:p>
        </p:txBody>
      </p:sp>
    </p:spTree>
    <p:extLst>
      <p:ext uri="{BB962C8B-B14F-4D97-AF65-F5344CB8AC3E}">
        <p14:creationId xmlns:p14="http://schemas.microsoft.com/office/powerpoint/2010/main" val="3073415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0E423D0-6956-4551-ACB3-4703DC1CB4AA}"/>
              </a:ext>
            </a:extLst>
          </p:cNvPr>
          <p:cNvSpPr/>
          <p:nvPr/>
        </p:nvSpPr>
        <p:spPr>
          <a:xfrm>
            <a:off x="846614" y="1151606"/>
            <a:ext cx="8040531" cy="523220"/>
          </a:xfrm>
          <a:prstGeom prst="rect">
            <a:avLst/>
          </a:prstGeom>
          <a:noFill/>
        </p:spPr>
        <p:txBody>
          <a:bodyPr wrap="square" rtlCol="0">
            <a:spAutoFit/>
          </a:bodyPr>
          <a:lstStyle/>
          <a:p>
            <a:pPr algn="ctr"/>
            <a:r>
              <a:rPr lang="en-US" altLang="zh-CN" sz="2800" dirty="0">
                <a:latin typeface="Arial Black" panose="020B0A04020102020204" pitchFamily="34" charset="0"/>
              </a:rPr>
              <a:t>Core question and theoretical derivation</a:t>
            </a:r>
            <a:endParaRPr lang="zh-CN" altLang="en-US" sz="2800" dirty="0">
              <a:latin typeface="Arial Black" panose="020B0A04020102020204" pitchFamily="34" charset="0"/>
            </a:endParaRPr>
          </a:p>
        </p:txBody>
      </p:sp>
      <p:sp>
        <p:nvSpPr>
          <p:cNvPr id="11" name="流程图: 可选过程 10">
            <a:extLst>
              <a:ext uri="{FF2B5EF4-FFF2-40B4-BE49-F238E27FC236}">
                <a16:creationId xmlns:a16="http://schemas.microsoft.com/office/drawing/2014/main" id="{6D31818D-7608-4321-A69A-4AC0282CAA71}"/>
              </a:ext>
            </a:extLst>
          </p:cNvPr>
          <p:cNvSpPr/>
          <p:nvPr/>
        </p:nvSpPr>
        <p:spPr>
          <a:xfrm>
            <a:off x="3839884" y="2200236"/>
            <a:ext cx="3443784" cy="56871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Risk sharing</a:t>
            </a:r>
          </a:p>
        </p:txBody>
      </p:sp>
      <p:sp>
        <p:nvSpPr>
          <p:cNvPr id="12" name="矩形: 圆角 11">
            <a:extLst>
              <a:ext uri="{FF2B5EF4-FFF2-40B4-BE49-F238E27FC236}">
                <a16:creationId xmlns:a16="http://schemas.microsoft.com/office/drawing/2014/main" id="{E93EA21A-25AC-4728-B2C3-3D12D8BBBEA8}"/>
              </a:ext>
            </a:extLst>
          </p:cNvPr>
          <p:cNvSpPr/>
          <p:nvPr/>
        </p:nvSpPr>
        <p:spPr>
          <a:xfrm>
            <a:off x="3839883" y="2952943"/>
            <a:ext cx="3443785" cy="2881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Times New Roman" panose="02020603050405020304" pitchFamily="18" charset="0"/>
                <a:cs typeface="Times New Roman" panose="02020603050405020304" pitchFamily="18" charset="0"/>
              </a:rPr>
              <a:t>Islamic stocks are risk-sharing, so the impact of a minor risk shock should not be particularly noticeable. At the same time, the phenomenon of overreaction and insufficient reaction will be relatively small.</a:t>
            </a:r>
            <a:endParaRPr lang="zh-CN" altLang="en-US" sz="2000" dirty="0"/>
          </a:p>
        </p:txBody>
      </p:sp>
      <p:sp>
        <p:nvSpPr>
          <p:cNvPr id="13" name="矩形 12">
            <a:extLst>
              <a:ext uri="{FF2B5EF4-FFF2-40B4-BE49-F238E27FC236}">
                <a16:creationId xmlns:a16="http://schemas.microsoft.com/office/drawing/2014/main" id="{1DB6E201-1658-4508-B1C0-27A868069AEC}"/>
              </a:ext>
            </a:extLst>
          </p:cNvPr>
          <p:cNvSpPr/>
          <p:nvPr/>
        </p:nvSpPr>
        <p:spPr>
          <a:xfrm>
            <a:off x="3839884" y="6018916"/>
            <a:ext cx="3443784" cy="64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Market reaction may be different for countries specific situation</a:t>
            </a:r>
            <a:endParaRPr lang="zh-CN" altLang="en-US" dirty="0">
              <a:latin typeface="Times New Roman" panose="02020603050405020304" pitchFamily="18" charset="0"/>
              <a:cs typeface="Times New Roman" panose="02020603050405020304" pitchFamily="18" charset="0"/>
            </a:endParaRPr>
          </a:p>
        </p:txBody>
      </p:sp>
      <p:sp>
        <p:nvSpPr>
          <p:cNvPr id="14" name="流程图: 可选过程 13">
            <a:extLst>
              <a:ext uri="{FF2B5EF4-FFF2-40B4-BE49-F238E27FC236}">
                <a16:creationId xmlns:a16="http://schemas.microsoft.com/office/drawing/2014/main" id="{5ED64230-D96E-4ACD-8EB0-98A34A1796B4}"/>
              </a:ext>
            </a:extLst>
          </p:cNvPr>
          <p:cNvSpPr/>
          <p:nvPr/>
        </p:nvSpPr>
        <p:spPr>
          <a:xfrm>
            <a:off x="7897510" y="2194660"/>
            <a:ext cx="3600806" cy="56871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Oil trade</a:t>
            </a:r>
          </a:p>
        </p:txBody>
      </p:sp>
      <p:sp>
        <p:nvSpPr>
          <p:cNvPr id="15" name="矩形: 圆角 14">
            <a:extLst>
              <a:ext uri="{FF2B5EF4-FFF2-40B4-BE49-F238E27FC236}">
                <a16:creationId xmlns:a16="http://schemas.microsoft.com/office/drawing/2014/main" id="{9F5908D1-7044-4BE6-AA0A-E46F3A4EB53B}"/>
              </a:ext>
            </a:extLst>
          </p:cNvPr>
          <p:cNvSpPr/>
          <p:nvPr/>
        </p:nvSpPr>
        <p:spPr>
          <a:xfrm>
            <a:off x="7897509" y="2947367"/>
            <a:ext cx="3600807" cy="2881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Times New Roman" panose="02020603050405020304" pitchFamily="18" charset="0"/>
                <a:cs typeface="Times New Roman" panose="02020603050405020304" pitchFamily="18" charset="0"/>
              </a:rPr>
              <a:t>The stock market of oil-exporting countries is more closely linked to the oil market, so the overall impact on Islamic stock markets will be greater.</a:t>
            </a:r>
            <a:endParaRPr lang="zh-CN" altLang="en-US" sz="2000" dirty="0"/>
          </a:p>
        </p:txBody>
      </p:sp>
      <p:sp>
        <p:nvSpPr>
          <p:cNvPr id="16" name="矩形 15">
            <a:extLst>
              <a:ext uri="{FF2B5EF4-FFF2-40B4-BE49-F238E27FC236}">
                <a16:creationId xmlns:a16="http://schemas.microsoft.com/office/drawing/2014/main" id="{49B12F30-8394-4103-979D-A3145556299E}"/>
              </a:ext>
            </a:extLst>
          </p:cNvPr>
          <p:cNvSpPr/>
          <p:nvPr/>
        </p:nvSpPr>
        <p:spPr>
          <a:xfrm>
            <a:off x="7951849" y="6018914"/>
            <a:ext cx="3546468" cy="64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Market reaction may be greater for net oil exporters.</a:t>
            </a: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2291C0CC-3896-4B25-906A-E01CF9C1197B}"/>
              </a:ext>
            </a:extLst>
          </p:cNvPr>
          <p:cNvSpPr/>
          <p:nvPr/>
        </p:nvSpPr>
        <p:spPr>
          <a:xfrm>
            <a:off x="846614" y="1750077"/>
            <a:ext cx="4172874" cy="369332"/>
          </a:xfrm>
          <a:prstGeom prst="rect">
            <a:avLst/>
          </a:prstGeom>
        </p:spPr>
        <p:txBody>
          <a:bodyPr wrap="none">
            <a:spAutoFit/>
          </a:bodyPr>
          <a:lstStyle/>
          <a:p>
            <a:r>
              <a:rPr lang="en-US" altLang="zh-CN" dirty="0">
                <a:latin typeface="Arial Black" panose="020B0A04020102020204" pitchFamily="34" charset="0"/>
              </a:rPr>
              <a:t> From the perspective of reality</a:t>
            </a:r>
            <a:endParaRPr lang="zh-CN" altLang="en-US" dirty="0"/>
          </a:p>
        </p:txBody>
      </p:sp>
      <p:pic>
        <p:nvPicPr>
          <p:cNvPr id="2" name="图片 1">
            <a:extLst>
              <a:ext uri="{FF2B5EF4-FFF2-40B4-BE49-F238E27FC236}">
                <a16:creationId xmlns:a16="http://schemas.microsoft.com/office/drawing/2014/main" id="{8CEA7B1B-D301-4C96-8AFC-796093316581}"/>
              </a:ext>
            </a:extLst>
          </p:cNvPr>
          <p:cNvPicPr>
            <a:picLocks noChangeAspect="1"/>
          </p:cNvPicPr>
          <p:nvPr/>
        </p:nvPicPr>
        <p:blipFill rotWithShape="1">
          <a:blip r:embed="rId2"/>
          <a:srcRect t="8539"/>
          <a:stretch/>
        </p:blipFill>
        <p:spPr>
          <a:xfrm>
            <a:off x="572080" y="4962960"/>
            <a:ext cx="2805964" cy="1705494"/>
          </a:xfrm>
          <a:prstGeom prst="rect">
            <a:avLst/>
          </a:prstGeom>
        </p:spPr>
      </p:pic>
      <p:pic>
        <p:nvPicPr>
          <p:cNvPr id="3" name="图片 2">
            <a:extLst>
              <a:ext uri="{FF2B5EF4-FFF2-40B4-BE49-F238E27FC236}">
                <a16:creationId xmlns:a16="http://schemas.microsoft.com/office/drawing/2014/main" id="{8C040C04-4022-4D0E-9412-9E81B197A0BE}"/>
              </a:ext>
            </a:extLst>
          </p:cNvPr>
          <p:cNvPicPr>
            <a:picLocks noChangeAspect="1"/>
          </p:cNvPicPr>
          <p:nvPr/>
        </p:nvPicPr>
        <p:blipFill rotWithShape="1">
          <a:blip r:embed="rId3"/>
          <a:srcRect l="39499"/>
          <a:stretch/>
        </p:blipFill>
        <p:spPr>
          <a:xfrm>
            <a:off x="572080" y="2385559"/>
            <a:ext cx="2847217" cy="2353033"/>
          </a:xfrm>
          <a:prstGeom prst="rect">
            <a:avLst/>
          </a:prstGeom>
        </p:spPr>
      </p:pic>
    </p:spTree>
    <p:extLst>
      <p:ext uri="{BB962C8B-B14F-4D97-AF65-F5344CB8AC3E}">
        <p14:creationId xmlns:p14="http://schemas.microsoft.com/office/powerpoint/2010/main" val="2773391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0F44DEF4-3F89-4705-9AE8-22B609BBEB50}"/>
              </a:ext>
            </a:extLst>
          </p:cNvPr>
          <p:cNvSpPr/>
          <p:nvPr/>
        </p:nvSpPr>
        <p:spPr>
          <a:xfrm>
            <a:off x="641132" y="1158680"/>
            <a:ext cx="3879497" cy="523220"/>
          </a:xfrm>
          <a:prstGeom prst="rect">
            <a:avLst/>
          </a:prstGeom>
          <a:noFill/>
        </p:spPr>
        <p:txBody>
          <a:bodyPr wrap="square" rtlCol="0">
            <a:spAutoFit/>
          </a:bodyPr>
          <a:lstStyle/>
          <a:p>
            <a:pPr algn="ctr"/>
            <a:r>
              <a:rPr lang="en-US" altLang="zh-CN" sz="2800" dirty="0">
                <a:latin typeface="Arial Black" panose="020B0A04020102020204" pitchFamily="34" charset="0"/>
              </a:rPr>
              <a:t>Variables and data</a:t>
            </a:r>
            <a:endParaRPr lang="zh-CN" altLang="en-US" sz="2800" dirty="0">
              <a:latin typeface="Arial Black" panose="020B0A04020102020204" pitchFamily="34" charset="0"/>
            </a:endParaRPr>
          </a:p>
        </p:txBody>
      </p:sp>
      <p:sp>
        <p:nvSpPr>
          <p:cNvPr id="3" name="矩形 2">
            <a:extLst>
              <a:ext uri="{FF2B5EF4-FFF2-40B4-BE49-F238E27FC236}">
                <a16:creationId xmlns:a16="http://schemas.microsoft.com/office/drawing/2014/main" id="{F04E6C20-535C-4AC6-B6A0-5CEF83336FD4}"/>
              </a:ext>
            </a:extLst>
          </p:cNvPr>
          <p:cNvSpPr/>
          <p:nvPr/>
        </p:nvSpPr>
        <p:spPr>
          <a:xfrm>
            <a:off x="836341" y="2044556"/>
            <a:ext cx="2774022" cy="606175"/>
          </a:xfrm>
          <a:prstGeom prst="rect">
            <a:avLst/>
          </a:prstGeom>
          <a:solidFill>
            <a:srgbClr val="4472C4"/>
          </a:solidFill>
          <a:ln w="38100">
            <a:solidFill>
              <a:srgbClr val="00000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b="1" dirty="0">
                <a:latin typeface="Arial" panose="020B0604020202020204" pitchFamily="34" charset="0"/>
                <a:cs typeface="Arial" panose="020B0604020202020204" pitchFamily="34" charset="0"/>
              </a:rPr>
              <a:t>Dependent Variable</a:t>
            </a:r>
            <a:endParaRPr lang="zh-CN" altLang="en-US" b="1" dirty="0">
              <a:latin typeface="Arial" panose="020B0604020202020204" pitchFamily="34" charset="0"/>
              <a:cs typeface="Arial" panose="020B0604020202020204" pitchFamily="34" charset="0"/>
            </a:endParaRPr>
          </a:p>
        </p:txBody>
      </p:sp>
      <p:sp>
        <p:nvSpPr>
          <p:cNvPr id="4" name="矩形 3">
            <a:extLst>
              <a:ext uri="{FF2B5EF4-FFF2-40B4-BE49-F238E27FC236}">
                <a16:creationId xmlns:a16="http://schemas.microsoft.com/office/drawing/2014/main" id="{C53A39AA-0818-4429-9BA0-8B89B7BBF45C}"/>
              </a:ext>
            </a:extLst>
          </p:cNvPr>
          <p:cNvSpPr/>
          <p:nvPr/>
        </p:nvSpPr>
        <p:spPr>
          <a:xfrm>
            <a:off x="836341" y="2958355"/>
            <a:ext cx="2774022" cy="3226686"/>
          </a:xfrm>
          <a:prstGeom prst="rect">
            <a:avLst/>
          </a:prstGeom>
          <a:solidFill>
            <a:srgbClr val="4472C4"/>
          </a:solidFill>
          <a:ln w="38100">
            <a:solidFill>
              <a:srgbClr val="000000"/>
            </a:solidFill>
          </a:ln>
        </p:spPr>
        <p:style>
          <a:lnRef idx="1">
            <a:schemeClr val="accent5"/>
          </a:lnRef>
          <a:fillRef idx="3">
            <a:schemeClr val="accent5"/>
          </a:fillRef>
          <a:effectRef idx="2">
            <a:schemeClr val="accent5"/>
          </a:effectRef>
          <a:fontRef idx="minor">
            <a:schemeClr val="lt1"/>
          </a:fontRef>
        </p:style>
        <p:txBody>
          <a:bodyPr rtlCol="0" anchor="t" anchorCtr="0"/>
          <a:lstStyle/>
          <a:p>
            <a:pPr algn="ctr">
              <a:spcAft>
                <a:spcPts val="3000"/>
              </a:spcAft>
            </a:pPr>
            <a:r>
              <a:rPr lang="en-US" altLang="zh-CN" b="1" dirty="0">
                <a:latin typeface="Arial" panose="020B0604020202020204" pitchFamily="34" charset="0"/>
                <a:cs typeface="Arial" panose="020B0604020202020204" pitchFamily="34" charset="0"/>
              </a:rPr>
              <a:t>Islamic stock indices:</a:t>
            </a:r>
          </a:p>
          <a:p>
            <a:pPr algn="ctr">
              <a:spcAft>
                <a:spcPts val="3000"/>
              </a:spcAft>
            </a:pPr>
            <a:r>
              <a:rPr lang="en-US" altLang="zh-CN" b="1" dirty="0" err="1">
                <a:latin typeface="Arial" panose="020B0604020202020204" pitchFamily="34" charset="0"/>
                <a:cs typeface="Arial" panose="020B0604020202020204" pitchFamily="34" charset="0"/>
              </a:rPr>
              <a:t>DowJones</a:t>
            </a:r>
            <a:r>
              <a:rPr lang="en-US" altLang="zh-CN" b="1" dirty="0">
                <a:latin typeface="Arial" panose="020B0604020202020204" pitchFamily="34" charset="0"/>
                <a:cs typeface="Arial" panose="020B0604020202020204" pitchFamily="34" charset="0"/>
              </a:rPr>
              <a:t> Islamic stock indices</a:t>
            </a:r>
          </a:p>
          <a:p>
            <a:pPr algn="ctr">
              <a:spcAft>
                <a:spcPts val="3000"/>
              </a:spcAft>
            </a:pPr>
            <a:r>
              <a:rPr lang="en-US" altLang="zh-CN" b="1" dirty="0">
                <a:latin typeface="Arial" panose="020B0604020202020204" pitchFamily="34" charset="0"/>
                <a:cs typeface="Arial" panose="020B0604020202020204" pitchFamily="34" charset="0"/>
              </a:rPr>
              <a:t>(The national samples are USA, British, Malaysia, Turkey and Kuwait, since they are representative)</a:t>
            </a:r>
          </a:p>
          <a:p>
            <a:pPr algn="ctr"/>
            <a:endParaRPr lang="en-US" altLang="zh-CN" b="1" dirty="0">
              <a:solidFill>
                <a:schemeClr val="lt1"/>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FDCA7526-B568-4ED3-ADA0-0D3B0A9786BF}"/>
              </a:ext>
            </a:extLst>
          </p:cNvPr>
          <p:cNvSpPr/>
          <p:nvPr/>
        </p:nvSpPr>
        <p:spPr>
          <a:xfrm>
            <a:off x="4212406" y="2958355"/>
            <a:ext cx="2774022" cy="3226687"/>
          </a:xfrm>
          <a:prstGeom prst="rect">
            <a:avLst/>
          </a:prstGeom>
          <a:solidFill>
            <a:srgbClr val="4472C4"/>
          </a:solidFill>
          <a:ln w="38100">
            <a:solidFill>
              <a:srgbClr val="000000"/>
            </a:solidFill>
          </a:ln>
        </p:spPr>
        <p:style>
          <a:lnRef idx="1">
            <a:schemeClr val="accent5"/>
          </a:lnRef>
          <a:fillRef idx="3">
            <a:schemeClr val="accent5"/>
          </a:fillRef>
          <a:effectRef idx="2">
            <a:schemeClr val="accent5"/>
          </a:effectRef>
          <a:fontRef idx="minor">
            <a:schemeClr val="lt1"/>
          </a:fontRef>
        </p:style>
        <p:txBody>
          <a:bodyPr rtlCol="0" anchor="t" anchorCtr="0"/>
          <a:lstStyle/>
          <a:p>
            <a:pPr algn="ctr">
              <a:spcAft>
                <a:spcPts val="3000"/>
              </a:spcAft>
            </a:pPr>
            <a:r>
              <a:rPr lang="en-US" altLang="zh-CN" b="1" dirty="0">
                <a:latin typeface="Arial" panose="020B0604020202020204" pitchFamily="34" charset="0"/>
                <a:cs typeface="Arial" panose="020B0604020202020204" pitchFamily="34" charset="0"/>
              </a:rPr>
              <a:t>Oil market uncertainty:</a:t>
            </a:r>
          </a:p>
          <a:p>
            <a:pPr algn="ctr">
              <a:spcAft>
                <a:spcPts val="3000"/>
              </a:spcAft>
            </a:pPr>
            <a:r>
              <a:rPr lang="en-US" altLang="zh-CN" b="1" dirty="0">
                <a:latin typeface="Arial" panose="020B0604020202020204" pitchFamily="34" charset="0"/>
                <a:cs typeface="Arial" panose="020B0604020202020204" pitchFamily="34" charset="0"/>
              </a:rPr>
              <a:t>OVX index</a:t>
            </a:r>
          </a:p>
          <a:p>
            <a:pPr algn="ctr">
              <a:spcAft>
                <a:spcPts val="3000"/>
              </a:spcAft>
            </a:pPr>
            <a:r>
              <a:rPr lang="en-US" altLang="zh-CN" b="1" dirty="0">
                <a:latin typeface="Arial" panose="020B0604020202020204" pitchFamily="34" charset="0"/>
                <a:cs typeface="Arial" panose="020B0604020202020204" pitchFamily="34" charset="0"/>
              </a:rPr>
              <a:t>(Since that it contains both historical and future information thus has a better capability to measure the oil market uncertainty)</a:t>
            </a:r>
            <a:endParaRPr lang="zh-CN" altLang="en-US" b="1" dirty="0">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02B9B974-4B60-4D03-A16F-301DD668F9FB}"/>
              </a:ext>
            </a:extLst>
          </p:cNvPr>
          <p:cNvSpPr/>
          <p:nvPr/>
        </p:nvSpPr>
        <p:spPr>
          <a:xfrm>
            <a:off x="4188433" y="2044556"/>
            <a:ext cx="2774022" cy="606175"/>
          </a:xfrm>
          <a:prstGeom prst="rect">
            <a:avLst/>
          </a:prstGeom>
          <a:solidFill>
            <a:srgbClr val="4472C4"/>
          </a:solidFill>
          <a:ln w="38100">
            <a:solidFill>
              <a:srgbClr val="00000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b="1" dirty="0">
                <a:latin typeface="Arial" panose="020B0604020202020204" pitchFamily="34" charset="0"/>
                <a:cs typeface="Arial" panose="020B0604020202020204" pitchFamily="34" charset="0"/>
              </a:rPr>
              <a:t>Independent Variable</a:t>
            </a:r>
            <a:endParaRPr lang="zh-CN" altLang="en-US" b="1" dirty="0">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86A5D83E-B1D8-4F13-B80B-D0C58271B932}"/>
              </a:ext>
            </a:extLst>
          </p:cNvPr>
          <p:cNvSpPr/>
          <p:nvPr/>
        </p:nvSpPr>
        <p:spPr>
          <a:xfrm>
            <a:off x="7324148" y="2044556"/>
            <a:ext cx="4183909" cy="4204228"/>
          </a:xfrm>
          <a:prstGeom prst="rect">
            <a:avLst/>
          </a:prstGeom>
        </p:spPr>
        <p:txBody>
          <a:bodyPr wrap="square">
            <a:spAutoFit/>
          </a:bodyPr>
          <a:lstStyle/>
          <a:p>
            <a:pPr marL="285750" indent="-285750" algn="just">
              <a:lnSpc>
                <a:spcPct val="150000"/>
              </a:lnSpc>
              <a:buFont typeface="Wingdings" panose="05000000000000000000" pitchFamily="2" charset="2"/>
              <a:buChar char="u"/>
            </a:pPr>
            <a:r>
              <a:rPr lang="en-US" altLang="zh-CN" kern="100" dirty="0">
                <a:latin typeface="Arial Black" panose="020B0A04020102020204" pitchFamily="34" charset="0"/>
                <a:cs typeface="+mn-ea"/>
                <a:sym typeface="+mn-lt"/>
              </a:rPr>
              <a:t>All the daily data are from the </a:t>
            </a:r>
            <a:r>
              <a:rPr lang="en-US" altLang="zh-CN" kern="100" dirty="0" err="1">
                <a:latin typeface="Arial Black" panose="020B0A04020102020204" pitchFamily="34" charset="0"/>
                <a:cs typeface="+mn-ea"/>
                <a:sym typeface="+mn-lt"/>
              </a:rPr>
              <a:t>Datastream</a:t>
            </a:r>
            <a:r>
              <a:rPr lang="en-US" altLang="zh-CN" kern="100" dirty="0">
                <a:latin typeface="Arial Black" panose="020B0A04020102020204" pitchFamily="34" charset="0"/>
                <a:cs typeface="+mn-ea"/>
                <a:sym typeface="+mn-lt"/>
              </a:rPr>
              <a:t> database,  the sample periods are same from </a:t>
            </a:r>
            <a:r>
              <a:rPr lang="en-US" altLang="zh-CN" kern="100" dirty="0">
                <a:latin typeface="Arial Black" panose="020B0A04020102020204" pitchFamily="34" charset="0"/>
                <a:cs typeface="+mn-ea"/>
              </a:rPr>
              <a:t>25 April 2013 to 15 April 2019 (In accordance with the availability of data) . All the time series are calculated as the logarithmic difference to represent the continuously returns.</a:t>
            </a:r>
            <a:endParaRPr lang="en-US" altLang="zh-CN" kern="100" dirty="0">
              <a:latin typeface="Arial Black" panose="020B0A04020102020204" pitchFamily="34" charset="0"/>
              <a:cs typeface="+mn-ea"/>
              <a:sym typeface="+mn-lt"/>
            </a:endParaRPr>
          </a:p>
        </p:txBody>
      </p:sp>
    </p:spTree>
    <p:extLst>
      <p:ext uri="{BB962C8B-B14F-4D97-AF65-F5344CB8AC3E}">
        <p14:creationId xmlns:p14="http://schemas.microsoft.com/office/powerpoint/2010/main" val="2051935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67DF663E-D48A-445A-94E5-7B6CE817C145}"/>
              </a:ext>
            </a:extLst>
          </p:cNvPr>
          <p:cNvSpPr txBox="1"/>
          <p:nvPr/>
        </p:nvSpPr>
        <p:spPr>
          <a:xfrm>
            <a:off x="716588" y="1098934"/>
            <a:ext cx="6187646" cy="523220"/>
          </a:xfrm>
          <a:prstGeom prst="rect">
            <a:avLst/>
          </a:prstGeom>
          <a:noFill/>
        </p:spPr>
        <p:txBody>
          <a:bodyPr wrap="square" rtlCol="0">
            <a:spAutoFit/>
          </a:bodyPr>
          <a:lstStyle/>
          <a:p>
            <a:pPr algn="ctr"/>
            <a:r>
              <a:rPr lang="en-US" altLang="zh-CN" sz="2800" dirty="0">
                <a:latin typeface="Arial Black" panose="020B0A04020102020204" pitchFamily="34" charset="0"/>
              </a:rPr>
              <a:t>Descriptive and Basic Analysis</a:t>
            </a:r>
            <a:endParaRPr lang="zh-CN" altLang="zh-CN" sz="2800" dirty="0">
              <a:latin typeface="Arial Black" panose="020B0A04020102020204" pitchFamily="34" charset="0"/>
            </a:endParaRPr>
          </a:p>
        </p:txBody>
      </p:sp>
      <p:graphicFrame>
        <p:nvGraphicFramePr>
          <p:cNvPr id="10" name="表格 9">
            <a:extLst>
              <a:ext uri="{FF2B5EF4-FFF2-40B4-BE49-F238E27FC236}">
                <a16:creationId xmlns:a16="http://schemas.microsoft.com/office/drawing/2014/main" id="{4403944F-3F10-488C-8AAE-62258190BC7C}"/>
              </a:ext>
            </a:extLst>
          </p:cNvPr>
          <p:cNvGraphicFramePr>
            <a:graphicFrameLocks noGrp="1"/>
          </p:cNvGraphicFramePr>
          <p:nvPr>
            <p:extLst>
              <p:ext uri="{D42A27DB-BD31-4B8C-83A1-F6EECF244321}">
                <p14:modId xmlns:p14="http://schemas.microsoft.com/office/powerpoint/2010/main" val="2793544548"/>
              </p:ext>
            </p:extLst>
          </p:nvPr>
        </p:nvGraphicFramePr>
        <p:xfrm>
          <a:off x="808446" y="4200604"/>
          <a:ext cx="10358662" cy="2005885"/>
        </p:xfrm>
        <a:graphic>
          <a:graphicData uri="http://schemas.openxmlformats.org/drawingml/2006/table">
            <a:tbl>
              <a:tblPr firstRow="1" firstCol="1" bandRow="1">
                <a:tableStyleId>{69012ECD-51FC-41F1-AA8D-1B2483CD663E}</a:tableStyleId>
              </a:tblPr>
              <a:tblGrid>
                <a:gridCol w="3078800">
                  <a:extLst>
                    <a:ext uri="{9D8B030D-6E8A-4147-A177-3AD203B41FA5}">
                      <a16:colId xmlns:a16="http://schemas.microsoft.com/office/drawing/2014/main" val="1940239991"/>
                    </a:ext>
                  </a:extLst>
                </a:gridCol>
                <a:gridCol w="1439940">
                  <a:extLst>
                    <a:ext uri="{9D8B030D-6E8A-4147-A177-3AD203B41FA5}">
                      <a16:colId xmlns:a16="http://schemas.microsoft.com/office/drawing/2014/main" val="735915347"/>
                    </a:ext>
                  </a:extLst>
                </a:gridCol>
                <a:gridCol w="1439940">
                  <a:extLst>
                    <a:ext uri="{9D8B030D-6E8A-4147-A177-3AD203B41FA5}">
                      <a16:colId xmlns:a16="http://schemas.microsoft.com/office/drawing/2014/main" val="4178593022"/>
                    </a:ext>
                  </a:extLst>
                </a:gridCol>
                <a:gridCol w="1439940">
                  <a:extLst>
                    <a:ext uri="{9D8B030D-6E8A-4147-A177-3AD203B41FA5}">
                      <a16:colId xmlns:a16="http://schemas.microsoft.com/office/drawing/2014/main" val="2133289410"/>
                    </a:ext>
                  </a:extLst>
                </a:gridCol>
                <a:gridCol w="1523070">
                  <a:extLst>
                    <a:ext uri="{9D8B030D-6E8A-4147-A177-3AD203B41FA5}">
                      <a16:colId xmlns:a16="http://schemas.microsoft.com/office/drawing/2014/main" val="82376316"/>
                    </a:ext>
                  </a:extLst>
                </a:gridCol>
                <a:gridCol w="1436972">
                  <a:extLst>
                    <a:ext uri="{9D8B030D-6E8A-4147-A177-3AD203B41FA5}">
                      <a16:colId xmlns:a16="http://schemas.microsoft.com/office/drawing/2014/main" val="3302550939"/>
                    </a:ext>
                  </a:extLst>
                </a:gridCol>
              </a:tblGrid>
              <a:tr h="342063">
                <a:tc>
                  <a:txBody>
                    <a:bodyPr/>
                    <a:lstStyle/>
                    <a:p>
                      <a:pPr indent="127000" algn="l">
                        <a:lnSpc>
                          <a:spcPts val="1200"/>
                        </a:lnSpc>
                        <a:spcAft>
                          <a:spcPts val="500"/>
                        </a:spcAft>
                      </a:pPr>
                      <a:r>
                        <a:rPr lang="en-US" sz="1400" dirty="0">
                          <a:effectLst/>
                          <a:latin typeface="Tahoma" panose="020B0604030504040204" pitchFamily="34" charset="0"/>
                          <a:ea typeface="Tahoma" panose="020B0604030504040204" pitchFamily="34" charset="0"/>
                          <a:cs typeface="Tahoma" panose="020B0604030504040204" pitchFamily="34" charset="0"/>
                        </a:rPr>
                        <a:t>Islamic stock market</a:t>
                      </a:r>
                      <a:endParaRPr lang="zh-CN" sz="1400" dirty="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a:effectLst/>
                          <a:latin typeface="Tahoma" panose="020B0604030504040204" pitchFamily="34" charset="0"/>
                          <a:ea typeface="Tahoma" panose="020B0604030504040204" pitchFamily="34" charset="0"/>
                          <a:cs typeface="Tahoma" panose="020B0604030504040204" pitchFamily="34" charset="0"/>
                        </a:rPr>
                        <a:t>British</a:t>
                      </a:r>
                      <a:endParaRPr lang="zh-CN" sz="140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a:effectLst/>
                          <a:latin typeface="Tahoma" panose="020B0604030504040204" pitchFamily="34" charset="0"/>
                          <a:ea typeface="Tahoma" panose="020B0604030504040204" pitchFamily="34" charset="0"/>
                          <a:cs typeface="Tahoma" panose="020B0604030504040204" pitchFamily="34" charset="0"/>
                        </a:rPr>
                        <a:t>USA</a:t>
                      </a:r>
                      <a:endParaRPr lang="zh-CN" sz="140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dirty="0">
                          <a:effectLst/>
                          <a:latin typeface="Tahoma" panose="020B0604030504040204" pitchFamily="34" charset="0"/>
                          <a:ea typeface="Tahoma" panose="020B0604030504040204" pitchFamily="34" charset="0"/>
                          <a:cs typeface="Tahoma" panose="020B0604030504040204" pitchFamily="34" charset="0"/>
                        </a:rPr>
                        <a:t>Kuwait</a:t>
                      </a:r>
                      <a:endParaRPr lang="zh-CN" sz="1400" dirty="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a:effectLst/>
                          <a:latin typeface="Tahoma" panose="020B0604030504040204" pitchFamily="34" charset="0"/>
                          <a:ea typeface="Tahoma" panose="020B0604030504040204" pitchFamily="34" charset="0"/>
                          <a:cs typeface="Tahoma" panose="020B0604030504040204" pitchFamily="34" charset="0"/>
                        </a:rPr>
                        <a:t>Malaysia</a:t>
                      </a:r>
                      <a:endParaRPr lang="zh-CN" sz="140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dirty="0">
                          <a:effectLst/>
                          <a:latin typeface="Tahoma" panose="020B0604030504040204" pitchFamily="34" charset="0"/>
                          <a:ea typeface="Tahoma" panose="020B0604030504040204" pitchFamily="34" charset="0"/>
                          <a:cs typeface="Tahoma" panose="020B0604030504040204" pitchFamily="34" charset="0"/>
                        </a:rPr>
                        <a:t>Turkey</a:t>
                      </a:r>
                      <a:endParaRPr lang="zh-CN" sz="1400" dirty="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2969542794"/>
                  </a:ext>
                </a:extLst>
              </a:tr>
              <a:tr h="226158">
                <a:tc>
                  <a:txBody>
                    <a:bodyPr/>
                    <a:lstStyle/>
                    <a:p>
                      <a:pPr indent="127000" algn="l">
                        <a:lnSpc>
                          <a:spcPts val="1200"/>
                        </a:lnSpc>
                        <a:spcAft>
                          <a:spcPts val="500"/>
                        </a:spcAft>
                      </a:pPr>
                      <a:r>
                        <a:rPr lang="en-US" sz="1400" dirty="0">
                          <a:effectLst/>
                          <a:latin typeface="Tahoma" panose="020B0604030504040204" pitchFamily="34" charset="0"/>
                          <a:ea typeface="Tahoma" panose="020B0604030504040204" pitchFamily="34" charset="0"/>
                          <a:cs typeface="Tahoma" panose="020B0604030504040204" pitchFamily="34" charset="0"/>
                        </a:rPr>
                        <a:t>r</a:t>
                      </a:r>
                      <a:r>
                        <a:rPr lang="en-US" sz="1400" baseline="-25000" dirty="0">
                          <a:effectLst/>
                          <a:latin typeface="Tahoma" panose="020B0604030504040204" pitchFamily="34" charset="0"/>
                          <a:ea typeface="Tahoma" panose="020B0604030504040204" pitchFamily="34" charset="0"/>
                          <a:cs typeface="Tahoma" panose="020B0604030504040204" pitchFamily="34" charset="0"/>
                        </a:rPr>
                        <a:t>t-1</a:t>
                      </a:r>
                      <a:endParaRPr lang="zh-CN" sz="1400" dirty="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dirty="0">
                          <a:effectLst/>
                          <a:latin typeface="Tahoma" panose="020B0604030504040204" pitchFamily="34" charset="0"/>
                          <a:ea typeface="Tahoma" panose="020B0604030504040204" pitchFamily="34" charset="0"/>
                          <a:cs typeface="Tahoma" panose="020B0604030504040204" pitchFamily="34" charset="0"/>
                        </a:rPr>
                        <a:t>0.0434 </a:t>
                      </a:r>
                      <a:endParaRPr lang="zh-CN" sz="1400" dirty="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dirty="0">
                          <a:effectLst/>
                          <a:latin typeface="Tahoma" panose="020B0604030504040204" pitchFamily="34" charset="0"/>
                          <a:ea typeface="Tahoma" panose="020B0604030504040204" pitchFamily="34" charset="0"/>
                          <a:cs typeface="Tahoma" panose="020B0604030504040204" pitchFamily="34" charset="0"/>
                        </a:rPr>
                        <a:t>-0.0347 </a:t>
                      </a:r>
                      <a:endParaRPr lang="zh-CN" sz="1400" dirty="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a:effectLst/>
                          <a:latin typeface="Tahoma" panose="020B0604030504040204" pitchFamily="34" charset="0"/>
                          <a:ea typeface="Tahoma" panose="020B0604030504040204" pitchFamily="34" charset="0"/>
                          <a:cs typeface="Tahoma" panose="020B0604030504040204" pitchFamily="34" charset="0"/>
                        </a:rPr>
                        <a:t>0.0116 </a:t>
                      </a:r>
                      <a:endParaRPr lang="zh-CN" sz="140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a:effectLst/>
                          <a:latin typeface="Tahoma" panose="020B0604030504040204" pitchFamily="34" charset="0"/>
                          <a:ea typeface="Tahoma" panose="020B0604030504040204" pitchFamily="34" charset="0"/>
                          <a:cs typeface="Tahoma" panose="020B0604030504040204" pitchFamily="34" charset="0"/>
                        </a:rPr>
                        <a:t>0.1014 </a:t>
                      </a:r>
                      <a:endParaRPr lang="zh-CN" sz="140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a:effectLst/>
                          <a:latin typeface="Tahoma" panose="020B0604030504040204" pitchFamily="34" charset="0"/>
                          <a:ea typeface="Tahoma" panose="020B0604030504040204" pitchFamily="34" charset="0"/>
                          <a:cs typeface="Tahoma" panose="020B0604030504040204" pitchFamily="34" charset="0"/>
                        </a:rPr>
                        <a:t>0.0395 </a:t>
                      </a:r>
                      <a:endParaRPr lang="zh-CN" sz="140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3034809377"/>
                  </a:ext>
                </a:extLst>
              </a:tr>
              <a:tr h="308721">
                <a:tc>
                  <a:txBody>
                    <a:bodyPr/>
                    <a:lstStyle/>
                    <a:p>
                      <a:pPr>
                        <a:lnSpc>
                          <a:spcPct val="107000"/>
                        </a:lnSpc>
                      </a:pPr>
                      <a:r>
                        <a:rPr lang="en-US" altLang="zh-CN" sz="1400" dirty="0">
                          <a:effectLst/>
                          <a:latin typeface="Tahoma" panose="020B0604030504040204" pitchFamily="34" charset="0"/>
                          <a:cs typeface="Tahoma" panose="020B0604030504040204" pitchFamily="34" charset="0"/>
                        </a:rPr>
                        <a:t>(p-value)</a:t>
                      </a:r>
                      <a:endParaRPr lang="zh-CN" sz="1400" dirty="0">
                        <a:effectLst/>
                        <a:latin typeface="Tahoma" panose="020B0604030504040204" pitchFamily="34" charset="0"/>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dirty="0">
                          <a:effectLst/>
                          <a:latin typeface="Tahoma" panose="020B0604030504040204" pitchFamily="34" charset="0"/>
                          <a:ea typeface="Tahoma" panose="020B0604030504040204" pitchFamily="34" charset="0"/>
                          <a:cs typeface="Tahoma" panose="020B0604030504040204" pitchFamily="34" charset="0"/>
                        </a:rPr>
                        <a:t>(0.0920)</a:t>
                      </a:r>
                      <a:endParaRPr lang="zh-CN" sz="1400" dirty="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dirty="0">
                          <a:effectLst/>
                          <a:latin typeface="Tahoma" panose="020B0604030504040204" pitchFamily="34" charset="0"/>
                          <a:ea typeface="Tahoma" panose="020B0604030504040204" pitchFamily="34" charset="0"/>
                          <a:cs typeface="Tahoma" panose="020B0604030504040204" pitchFamily="34" charset="0"/>
                        </a:rPr>
                        <a:t>(0.1700)</a:t>
                      </a:r>
                      <a:endParaRPr lang="zh-CN" sz="1400" dirty="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a:effectLst/>
                          <a:latin typeface="Tahoma" panose="020B0604030504040204" pitchFamily="34" charset="0"/>
                          <a:ea typeface="Tahoma" panose="020B0604030504040204" pitchFamily="34" charset="0"/>
                          <a:cs typeface="Tahoma" panose="020B0604030504040204" pitchFamily="34" charset="0"/>
                        </a:rPr>
                        <a:t>(0.6630)</a:t>
                      </a:r>
                      <a:endParaRPr lang="zh-CN" sz="140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a:effectLst/>
                          <a:latin typeface="Tahoma" panose="020B0604030504040204" pitchFamily="34" charset="0"/>
                          <a:ea typeface="Tahoma" panose="020B0604030504040204" pitchFamily="34" charset="0"/>
                          <a:cs typeface="Tahoma" panose="020B0604030504040204" pitchFamily="34" charset="0"/>
                        </a:rPr>
                        <a:t>(0.0000)</a:t>
                      </a:r>
                      <a:endParaRPr lang="zh-CN" sz="140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dirty="0">
                          <a:effectLst/>
                          <a:latin typeface="Tahoma" panose="020B0604030504040204" pitchFamily="34" charset="0"/>
                          <a:ea typeface="Tahoma" panose="020B0604030504040204" pitchFamily="34" charset="0"/>
                          <a:cs typeface="Tahoma" panose="020B0604030504040204" pitchFamily="34" charset="0"/>
                        </a:rPr>
                        <a:t>(0.1320)</a:t>
                      </a:r>
                      <a:endParaRPr lang="zh-CN" sz="1400" dirty="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1991100904"/>
                  </a:ext>
                </a:extLst>
              </a:tr>
              <a:tr h="285343">
                <a:tc>
                  <a:txBody>
                    <a:bodyPr/>
                    <a:lstStyle/>
                    <a:p>
                      <a:pPr indent="127000" algn="l">
                        <a:lnSpc>
                          <a:spcPts val="1200"/>
                        </a:lnSpc>
                        <a:spcAft>
                          <a:spcPts val="500"/>
                        </a:spcAft>
                      </a:pPr>
                      <a:r>
                        <a:rPr lang="en-US" altLang="zh-CN" sz="1400" dirty="0">
                          <a:effectLst/>
                          <a:latin typeface="Tahoma" panose="020B0604030504040204" pitchFamily="34" charset="0"/>
                          <a:ea typeface="Tahoma" panose="020B0604030504040204" pitchFamily="34" charset="0"/>
                          <a:cs typeface="Tahoma" panose="020B0604030504040204" pitchFamily="34" charset="0"/>
                        </a:rPr>
                        <a:t>Oil market uncertainty</a:t>
                      </a:r>
                      <a:endParaRPr lang="zh-CN" sz="1400" dirty="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dirty="0">
                          <a:solidFill>
                            <a:srgbClr val="FF0000"/>
                          </a:solidFill>
                          <a:effectLst/>
                          <a:latin typeface="Tahoma" panose="020B0604030504040204" pitchFamily="34" charset="0"/>
                          <a:ea typeface="Tahoma" panose="020B0604030504040204" pitchFamily="34" charset="0"/>
                          <a:cs typeface="Tahoma" panose="020B0604030504040204" pitchFamily="34" charset="0"/>
                        </a:rPr>
                        <a:t>-0.0585 </a:t>
                      </a:r>
                      <a:endParaRPr lang="zh-CN" sz="1400" dirty="0">
                        <a:solidFill>
                          <a:srgbClr val="FF0000"/>
                        </a:solidFill>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dirty="0">
                          <a:solidFill>
                            <a:srgbClr val="FF0000"/>
                          </a:solidFill>
                          <a:effectLst/>
                          <a:latin typeface="Tahoma" panose="020B0604030504040204" pitchFamily="34" charset="0"/>
                          <a:ea typeface="Tahoma" panose="020B0604030504040204" pitchFamily="34" charset="0"/>
                          <a:cs typeface="Tahoma" panose="020B0604030504040204" pitchFamily="34" charset="0"/>
                        </a:rPr>
                        <a:t>-0.0616 </a:t>
                      </a:r>
                      <a:endParaRPr lang="zh-CN" sz="1400" dirty="0">
                        <a:solidFill>
                          <a:srgbClr val="FF0000"/>
                        </a:solidFill>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dirty="0">
                          <a:solidFill>
                            <a:srgbClr val="FF0000"/>
                          </a:solidFill>
                          <a:effectLst/>
                          <a:latin typeface="Tahoma" panose="020B0604030504040204" pitchFamily="34" charset="0"/>
                          <a:ea typeface="Tahoma" panose="020B0604030504040204" pitchFamily="34" charset="0"/>
                          <a:cs typeface="Tahoma" panose="020B0604030504040204" pitchFamily="34" charset="0"/>
                        </a:rPr>
                        <a:t>-0.0103 </a:t>
                      </a:r>
                      <a:endParaRPr lang="zh-CN" sz="1400" dirty="0">
                        <a:solidFill>
                          <a:srgbClr val="FF0000"/>
                        </a:solidFill>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dirty="0">
                          <a:solidFill>
                            <a:srgbClr val="FF0000"/>
                          </a:solidFill>
                          <a:effectLst/>
                          <a:latin typeface="Tahoma" panose="020B0604030504040204" pitchFamily="34" charset="0"/>
                          <a:ea typeface="Tahoma" panose="020B0604030504040204" pitchFamily="34" charset="0"/>
                          <a:cs typeface="Tahoma" panose="020B0604030504040204" pitchFamily="34" charset="0"/>
                        </a:rPr>
                        <a:t>-0.0294 </a:t>
                      </a:r>
                      <a:endParaRPr lang="zh-CN" sz="1400" dirty="0">
                        <a:solidFill>
                          <a:srgbClr val="FF0000"/>
                        </a:solidFill>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dirty="0">
                          <a:solidFill>
                            <a:srgbClr val="FF0000"/>
                          </a:solidFill>
                          <a:effectLst/>
                          <a:latin typeface="Tahoma" panose="020B0604030504040204" pitchFamily="34" charset="0"/>
                          <a:ea typeface="Tahoma" panose="020B0604030504040204" pitchFamily="34" charset="0"/>
                          <a:cs typeface="Tahoma" panose="020B0604030504040204" pitchFamily="34" charset="0"/>
                        </a:rPr>
                        <a:t>-0.0711 </a:t>
                      </a:r>
                      <a:endParaRPr lang="zh-CN" sz="1400" dirty="0">
                        <a:solidFill>
                          <a:srgbClr val="FF0000"/>
                        </a:solidFill>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2305446516"/>
                  </a:ext>
                </a:extLst>
              </a:tr>
              <a:tr h="308721">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altLang="zh-CN" sz="1400" dirty="0">
                          <a:effectLst/>
                          <a:latin typeface="Tahoma" panose="020B0604030504040204" pitchFamily="34" charset="0"/>
                          <a:cs typeface="Tahoma" panose="020B0604030504040204" pitchFamily="34" charset="0"/>
                        </a:rPr>
                        <a:t>(p-value)</a:t>
                      </a:r>
                      <a:endParaRPr lang="zh-CN" altLang="zh-CN" sz="1400" dirty="0">
                        <a:effectLst/>
                        <a:latin typeface="Tahoma" panose="020B0604030504040204" pitchFamily="34" charset="0"/>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dirty="0">
                          <a:solidFill>
                            <a:srgbClr val="FF0000"/>
                          </a:solidFill>
                          <a:effectLst/>
                          <a:latin typeface="Tahoma" panose="020B0604030504040204" pitchFamily="34" charset="0"/>
                          <a:ea typeface="Tahoma" panose="020B0604030504040204" pitchFamily="34" charset="0"/>
                          <a:cs typeface="Tahoma" panose="020B0604030504040204" pitchFamily="34" charset="0"/>
                        </a:rPr>
                        <a:t>(0.0000)</a:t>
                      </a:r>
                      <a:endParaRPr lang="zh-CN" sz="1400" dirty="0">
                        <a:solidFill>
                          <a:srgbClr val="FF0000"/>
                        </a:solidFill>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dirty="0">
                          <a:solidFill>
                            <a:srgbClr val="FF0000"/>
                          </a:solidFill>
                          <a:effectLst/>
                          <a:latin typeface="Tahoma" panose="020B0604030504040204" pitchFamily="34" charset="0"/>
                          <a:ea typeface="Tahoma" panose="020B0604030504040204" pitchFamily="34" charset="0"/>
                          <a:cs typeface="Tahoma" panose="020B0604030504040204" pitchFamily="34" charset="0"/>
                        </a:rPr>
                        <a:t>(0.0000)</a:t>
                      </a:r>
                      <a:endParaRPr lang="zh-CN" sz="1400" dirty="0">
                        <a:solidFill>
                          <a:srgbClr val="FF0000"/>
                        </a:solidFill>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dirty="0">
                          <a:solidFill>
                            <a:srgbClr val="FF0000"/>
                          </a:solidFill>
                          <a:effectLst/>
                          <a:latin typeface="Tahoma" panose="020B0604030504040204" pitchFamily="34" charset="0"/>
                          <a:ea typeface="Tahoma" panose="020B0604030504040204" pitchFamily="34" charset="0"/>
                          <a:cs typeface="Tahoma" panose="020B0604030504040204" pitchFamily="34" charset="0"/>
                        </a:rPr>
                        <a:t>(0.0300)</a:t>
                      </a:r>
                      <a:endParaRPr lang="zh-CN" sz="1400" dirty="0">
                        <a:solidFill>
                          <a:srgbClr val="FF0000"/>
                        </a:solidFill>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dirty="0">
                          <a:solidFill>
                            <a:srgbClr val="FF0000"/>
                          </a:solidFill>
                          <a:effectLst/>
                          <a:latin typeface="Tahoma" panose="020B0604030504040204" pitchFamily="34" charset="0"/>
                          <a:ea typeface="Tahoma" panose="020B0604030504040204" pitchFamily="34" charset="0"/>
                          <a:cs typeface="Tahoma" panose="020B0604030504040204" pitchFamily="34" charset="0"/>
                        </a:rPr>
                        <a:t>(0.0000)</a:t>
                      </a:r>
                      <a:endParaRPr lang="zh-CN" sz="1400" dirty="0">
                        <a:solidFill>
                          <a:srgbClr val="FF0000"/>
                        </a:solidFill>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dirty="0">
                          <a:solidFill>
                            <a:srgbClr val="FF0000"/>
                          </a:solidFill>
                          <a:effectLst/>
                          <a:latin typeface="Tahoma" panose="020B0604030504040204" pitchFamily="34" charset="0"/>
                          <a:ea typeface="Tahoma" panose="020B0604030504040204" pitchFamily="34" charset="0"/>
                          <a:cs typeface="Tahoma" panose="020B0604030504040204" pitchFamily="34" charset="0"/>
                        </a:rPr>
                        <a:t>(0.0000)</a:t>
                      </a:r>
                      <a:endParaRPr lang="zh-CN" sz="1400" dirty="0">
                        <a:solidFill>
                          <a:srgbClr val="FF0000"/>
                        </a:solidFill>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553991613"/>
                  </a:ext>
                </a:extLst>
              </a:tr>
              <a:tr h="226158">
                <a:tc>
                  <a:txBody>
                    <a:bodyPr/>
                    <a:lstStyle/>
                    <a:p>
                      <a:pPr indent="127000" algn="l">
                        <a:lnSpc>
                          <a:spcPts val="1200"/>
                        </a:lnSpc>
                        <a:spcAft>
                          <a:spcPts val="500"/>
                        </a:spcAft>
                      </a:pPr>
                      <a:r>
                        <a:rPr lang="en-US" sz="1400">
                          <a:effectLst/>
                          <a:latin typeface="Tahoma" panose="020B0604030504040204" pitchFamily="34" charset="0"/>
                          <a:ea typeface="Tahoma" panose="020B0604030504040204" pitchFamily="34" charset="0"/>
                          <a:cs typeface="Tahoma" panose="020B0604030504040204" pitchFamily="34" charset="0"/>
                        </a:rPr>
                        <a:t>Constant</a:t>
                      </a:r>
                      <a:endParaRPr lang="zh-CN" sz="140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a:effectLst/>
                          <a:latin typeface="Tahoma" panose="020B0604030504040204" pitchFamily="34" charset="0"/>
                          <a:ea typeface="Tahoma" panose="020B0604030504040204" pitchFamily="34" charset="0"/>
                          <a:cs typeface="Tahoma" panose="020B0604030504040204" pitchFamily="34" charset="0"/>
                        </a:rPr>
                        <a:t>0.0001 </a:t>
                      </a:r>
                      <a:endParaRPr lang="zh-CN" sz="140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dirty="0">
                          <a:effectLst/>
                          <a:latin typeface="Tahoma" panose="020B0604030504040204" pitchFamily="34" charset="0"/>
                          <a:ea typeface="Tahoma" panose="020B0604030504040204" pitchFamily="34" charset="0"/>
                          <a:cs typeface="Tahoma" panose="020B0604030504040204" pitchFamily="34" charset="0"/>
                        </a:rPr>
                        <a:t>0.0004 </a:t>
                      </a:r>
                      <a:endParaRPr lang="zh-CN" sz="1400" dirty="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dirty="0">
                          <a:effectLst/>
                          <a:latin typeface="Tahoma" panose="020B0604030504040204" pitchFamily="34" charset="0"/>
                          <a:ea typeface="Tahoma" panose="020B0604030504040204" pitchFamily="34" charset="0"/>
                          <a:cs typeface="Tahoma" panose="020B0604030504040204" pitchFamily="34" charset="0"/>
                        </a:rPr>
                        <a:t>-0.0001 </a:t>
                      </a:r>
                      <a:endParaRPr lang="zh-CN" sz="1400" dirty="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dirty="0">
                          <a:effectLst/>
                          <a:latin typeface="Tahoma" panose="020B0604030504040204" pitchFamily="34" charset="0"/>
                          <a:ea typeface="Tahoma" panose="020B0604030504040204" pitchFamily="34" charset="0"/>
                          <a:cs typeface="Tahoma" panose="020B0604030504040204" pitchFamily="34" charset="0"/>
                        </a:rPr>
                        <a:t>-0.0002 </a:t>
                      </a:r>
                      <a:endParaRPr lang="zh-CN" sz="1400" dirty="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a:effectLst/>
                          <a:latin typeface="Tahoma" panose="020B0604030504040204" pitchFamily="34" charset="0"/>
                          <a:ea typeface="Tahoma" panose="020B0604030504040204" pitchFamily="34" charset="0"/>
                          <a:cs typeface="Tahoma" panose="020B0604030504040204" pitchFamily="34" charset="0"/>
                        </a:rPr>
                        <a:t>-0.0005 </a:t>
                      </a:r>
                      <a:endParaRPr lang="zh-CN" sz="140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12515931"/>
                  </a:ext>
                </a:extLst>
              </a:tr>
              <a:tr h="308721">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altLang="zh-CN" sz="1400" dirty="0">
                          <a:effectLst/>
                          <a:latin typeface="Tahoma" panose="020B0604030504040204" pitchFamily="34" charset="0"/>
                          <a:cs typeface="Tahoma" panose="020B0604030504040204" pitchFamily="34" charset="0"/>
                        </a:rPr>
                        <a:t>(p-value)</a:t>
                      </a:r>
                      <a:endParaRPr lang="zh-CN" altLang="zh-CN" sz="1400" dirty="0">
                        <a:effectLst/>
                        <a:latin typeface="Tahoma" panose="020B0604030504040204" pitchFamily="34" charset="0"/>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a:effectLst/>
                          <a:latin typeface="Tahoma" panose="020B0604030504040204" pitchFamily="34" charset="0"/>
                          <a:ea typeface="Tahoma" panose="020B0604030504040204" pitchFamily="34" charset="0"/>
                          <a:cs typeface="Tahoma" panose="020B0604030504040204" pitchFamily="34" charset="0"/>
                        </a:rPr>
                        <a:t>(0.7980)</a:t>
                      </a:r>
                      <a:endParaRPr lang="zh-CN" sz="140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a:effectLst/>
                          <a:latin typeface="Tahoma" panose="020B0604030504040204" pitchFamily="34" charset="0"/>
                          <a:ea typeface="Tahoma" panose="020B0604030504040204" pitchFamily="34" charset="0"/>
                          <a:cs typeface="Tahoma" panose="020B0604030504040204" pitchFamily="34" charset="0"/>
                        </a:rPr>
                        <a:t>(0.0440)</a:t>
                      </a:r>
                      <a:endParaRPr lang="zh-CN" sz="140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dirty="0">
                          <a:effectLst/>
                          <a:latin typeface="Tahoma" panose="020B0604030504040204" pitchFamily="34" charset="0"/>
                          <a:ea typeface="Tahoma" panose="020B0604030504040204" pitchFamily="34" charset="0"/>
                          <a:cs typeface="Tahoma" panose="020B0604030504040204" pitchFamily="34" charset="0"/>
                        </a:rPr>
                        <a:t>(0.6290)</a:t>
                      </a:r>
                      <a:endParaRPr lang="zh-CN" sz="1400" dirty="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dirty="0">
                          <a:effectLst/>
                          <a:latin typeface="Tahoma" panose="020B0604030504040204" pitchFamily="34" charset="0"/>
                          <a:ea typeface="Tahoma" panose="020B0604030504040204" pitchFamily="34" charset="0"/>
                          <a:cs typeface="Tahoma" panose="020B0604030504040204" pitchFamily="34" charset="0"/>
                        </a:rPr>
                        <a:t>(0.3780)</a:t>
                      </a:r>
                      <a:endParaRPr lang="zh-CN" sz="1400" dirty="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tc>
                  <a:txBody>
                    <a:bodyPr/>
                    <a:lstStyle/>
                    <a:p>
                      <a:pPr indent="127000" algn="l">
                        <a:lnSpc>
                          <a:spcPts val="1200"/>
                        </a:lnSpc>
                        <a:spcAft>
                          <a:spcPts val="500"/>
                        </a:spcAft>
                      </a:pPr>
                      <a:r>
                        <a:rPr lang="en-US" sz="1400" dirty="0">
                          <a:effectLst/>
                          <a:latin typeface="Tahoma" panose="020B0604030504040204" pitchFamily="34" charset="0"/>
                          <a:ea typeface="Tahoma" panose="020B0604030504040204" pitchFamily="34" charset="0"/>
                          <a:cs typeface="Tahoma" panose="020B0604030504040204" pitchFamily="34" charset="0"/>
                        </a:rPr>
                        <a:t>(0.3340)</a:t>
                      </a:r>
                      <a:endParaRPr lang="zh-CN" sz="1400" dirty="0">
                        <a:effectLst/>
                        <a:latin typeface="Tahoma" panose="020B0604030504040204" pitchFamily="34" charset="0"/>
                        <a:ea typeface="宋体" panose="0201060003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2832431295"/>
                  </a:ext>
                </a:extLst>
              </a:tr>
            </a:tbl>
          </a:graphicData>
        </a:graphic>
      </p:graphicFrame>
      <p:graphicFrame>
        <p:nvGraphicFramePr>
          <p:cNvPr id="11" name="表格 10">
            <a:extLst>
              <a:ext uri="{FF2B5EF4-FFF2-40B4-BE49-F238E27FC236}">
                <a16:creationId xmlns:a16="http://schemas.microsoft.com/office/drawing/2014/main" id="{A6336FEE-FCB6-4B4A-A9D6-FB2C94781718}"/>
              </a:ext>
            </a:extLst>
          </p:cNvPr>
          <p:cNvGraphicFramePr>
            <a:graphicFrameLocks noGrp="1"/>
          </p:cNvGraphicFramePr>
          <p:nvPr>
            <p:extLst>
              <p:ext uri="{D42A27DB-BD31-4B8C-83A1-F6EECF244321}">
                <p14:modId xmlns:p14="http://schemas.microsoft.com/office/powerpoint/2010/main" val="3867473765"/>
              </p:ext>
            </p:extLst>
          </p:nvPr>
        </p:nvGraphicFramePr>
        <p:xfrm>
          <a:off x="808445" y="1712020"/>
          <a:ext cx="10358663" cy="2496912"/>
        </p:xfrm>
        <a:graphic>
          <a:graphicData uri="http://schemas.openxmlformats.org/drawingml/2006/table">
            <a:tbl>
              <a:tblPr firstRow="1" firstCol="1" bandRow="1">
                <a:tableStyleId>{69012ECD-51FC-41F1-AA8D-1B2483CD663E}</a:tableStyleId>
              </a:tblPr>
              <a:tblGrid>
                <a:gridCol w="1762042">
                  <a:extLst>
                    <a:ext uri="{9D8B030D-6E8A-4147-A177-3AD203B41FA5}">
                      <a16:colId xmlns:a16="http://schemas.microsoft.com/office/drawing/2014/main" val="3987363275"/>
                    </a:ext>
                  </a:extLst>
                </a:gridCol>
                <a:gridCol w="1408934">
                  <a:extLst>
                    <a:ext uri="{9D8B030D-6E8A-4147-A177-3AD203B41FA5}">
                      <a16:colId xmlns:a16="http://schemas.microsoft.com/office/drawing/2014/main" val="2698046406"/>
                    </a:ext>
                  </a:extLst>
                </a:gridCol>
                <a:gridCol w="1450783">
                  <a:extLst>
                    <a:ext uri="{9D8B030D-6E8A-4147-A177-3AD203B41FA5}">
                      <a16:colId xmlns:a16="http://schemas.microsoft.com/office/drawing/2014/main" val="531680475"/>
                    </a:ext>
                  </a:extLst>
                </a:gridCol>
                <a:gridCol w="1469881">
                  <a:extLst>
                    <a:ext uri="{9D8B030D-6E8A-4147-A177-3AD203B41FA5}">
                      <a16:colId xmlns:a16="http://schemas.microsoft.com/office/drawing/2014/main" val="260456540"/>
                    </a:ext>
                  </a:extLst>
                </a:gridCol>
                <a:gridCol w="1422341">
                  <a:extLst>
                    <a:ext uri="{9D8B030D-6E8A-4147-A177-3AD203B41FA5}">
                      <a16:colId xmlns:a16="http://schemas.microsoft.com/office/drawing/2014/main" val="1736658426"/>
                    </a:ext>
                  </a:extLst>
                </a:gridCol>
                <a:gridCol w="1422341">
                  <a:extLst>
                    <a:ext uri="{9D8B030D-6E8A-4147-A177-3AD203B41FA5}">
                      <a16:colId xmlns:a16="http://schemas.microsoft.com/office/drawing/2014/main" val="3928384078"/>
                    </a:ext>
                  </a:extLst>
                </a:gridCol>
                <a:gridCol w="1422341">
                  <a:extLst>
                    <a:ext uri="{9D8B030D-6E8A-4147-A177-3AD203B41FA5}">
                      <a16:colId xmlns:a16="http://schemas.microsoft.com/office/drawing/2014/main" val="2919331198"/>
                    </a:ext>
                  </a:extLst>
                </a:gridCol>
              </a:tblGrid>
              <a:tr h="312114">
                <a:tc>
                  <a:txBody>
                    <a:bodyPr/>
                    <a:lstStyle/>
                    <a:p>
                      <a:pPr algn="l">
                        <a:lnSpc>
                          <a:spcPct val="107000"/>
                        </a:lnSpc>
                      </a:pPr>
                      <a:endParaRPr lang="zh-CN" sz="1400" i="0" dirty="0">
                        <a:effectLst/>
                        <a:latin typeface="Tahoma" panose="020B0604030504040204" pitchFamily="34" charset="0"/>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OVX</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British</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USA</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Kuwait</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Malaysia</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Turkey</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extLst>
                  <a:ext uri="{0D108BD9-81ED-4DB2-BD59-A6C34878D82A}">
                    <a16:rowId xmlns:a16="http://schemas.microsoft.com/office/drawing/2014/main" val="2787370484"/>
                  </a:ext>
                </a:extLst>
              </a:tr>
              <a:tr h="312114">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Mean</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0.0000 </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0.0000 </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0.0003 </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-0.0001 </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-0.0002 </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-0.0005 </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extLst>
                  <a:ext uri="{0D108BD9-81ED-4DB2-BD59-A6C34878D82A}">
                    <a16:rowId xmlns:a16="http://schemas.microsoft.com/office/drawing/2014/main" val="3817492408"/>
                  </a:ext>
                </a:extLst>
              </a:tr>
              <a:tr h="312114">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Std.Dev</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0.048 </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0.015 </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-0.097 </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0.008 </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0.008 </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0.018 </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extLst>
                  <a:ext uri="{0D108BD9-81ED-4DB2-BD59-A6C34878D82A}">
                    <a16:rowId xmlns:a16="http://schemas.microsoft.com/office/drawing/2014/main" val="1501490651"/>
                  </a:ext>
                </a:extLst>
              </a:tr>
              <a:tr h="312114">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Minimum</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-0.440 </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-0.100 </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0.117 </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-0.052 </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-0.046 </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-0.167 </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extLst>
                  <a:ext uri="{0D108BD9-81ED-4DB2-BD59-A6C34878D82A}">
                    <a16:rowId xmlns:a16="http://schemas.microsoft.com/office/drawing/2014/main" val="2726602986"/>
                  </a:ext>
                </a:extLst>
              </a:tr>
              <a:tr h="312114">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Maximum</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0.425 </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0.117 </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0.012 </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0.079 </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0.050 </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0.080 </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extLst>
                  <a:ext uri="{0D108BD9-81ED-4DB2-BD59-A6C34878D82A}">
                    <a16:rowId xmlns:a16="http://schemas.microsoft.com/office/drawing/2014/main" val="4001764828"/>
                  </a:ext>
                </a:extLst>
              </a:tr>
              <a:tr h="312114">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Skewness</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0.765 </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-0.181 </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-0.197 </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0.134 </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0.113 </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-0.783 </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extLst>
                  <a:ext uri="{0D108BD9-81ED-4DB2-BD59-A6C34878D82A}">
                    <a16:rowId xmlns:a16="http://schemas.microsoft.com/office/drawing/2014/main" val="442737229"/>
                  </a:ext>
                </a:extLst>
              </a:tr>
              <a:tr h="312114">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Kurtosis</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13.034 </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11.364 </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13.925 </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13.479 </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7.217 </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10.444 </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extLst>
                  <a:ext uri="{0D108BD9-81ED-4DB2-BD59-A6C34878D82A}">
                    <a16:rowId xmlns:a16="http://schemas.microsoft.com/office/drawing/2014/main" val="1821777968"/>
                  </a:ext>
                </a:extLst>
              </a:tr>
              <a:tr h="312114">
                <a:tc>
                  <a:txBody>
                    <a:bodyPr/>
                    <a:lstStyle/>
                    <a:p>
                      <a:pPr indent="127000" algn="l">
                        <a:lnSpc>
                          <a:spcPts val="2000"/>
                        </a:lnSpc>
                        <a:spcAft>
                          <a:spcPts val="0"/>
                        </a:spcAft>
                      </a:pPr>
                      <a:r>
                        <a:rPr lang="en-US" sz="1400" i="0" dirty="0" err="1">
                          <a:effectLst/>
                          <a:latin typeface="Tahoma" panose="020B0604030504040204" pitchFamily="34" charset="0"/>
                          <a:ea typeface="Tahoma" panose="020B0604030504040204" pitchFamily="34" charset="0"/>
                          <a:cs typeface="Tahoma" panose="020B0604030504040204" pitchFamily="34" charset="0"/>
                        </a:rPr>
                        <a:t>Jarque-Bera</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a:effectLst/>
                          <a:latin typeface="Tahoma" panose="020B0604030504040204" pitchFamily="34" charset="0"/>
                          <a:ea typeface="Tahoma" panose="020B0604030504040204" pitchFamily="34" charset="0"/>
                          <a:cs typeface="Tahoma" panose="020B0604030504040204" pitchFamily="34" charset="0"/>
                        </a:rPr>
                        <a:t>1400.50</a:t>
                      </a:r>
                      <a:r>
                        <a:rPr lang="en-US" sz="1400" i="0" baseline="30000">
                          <a:effectLst/>
                          <a:latin typeface="Tahoma" panose="020B0604030504040204" pitchFamily="34" charset="0"/>
                          <a:ea typeface="Tahoma" panose="020B0604030504040204" pitchFamily="34" charset="0"/>
                          <a:cs typeface="Tahoma" panose="020B0604030504040204" pitchFamily="34" charset="0"/>
                        </a:rPr>
                        <a:t>***</a:t>
                      </a:r>
                      <a:r>
                        <a:rPr lang="en-US" sz="1400" i="0">
                          <a:effectLst/>
                          <a:latin typeface="Tahoma" panose="020B0604030504040204" pitchFamily="34" charset="0"/>
                          <a:ea typeface="Tahoma" panose="020B0604030504040204" pitchFamily="34" charset="0"/>
                          <a:cs typeface="Tahoma" panose="020B0604030504040204" pitchFamily="34" charset="0"/>
                        </a:rPr>
                        <a:t> </a:t>
                      </a:r>
                      <a:endParaRPr lang="zh-CN" sz="1400" i="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9088.70</a:t>
                      </a:r>
                      <a:r>
                        <a:rPr lang="en-US" sz="1400" i="0" baseline="30000" dirty="0">
                          <a:effectLst/>
                          <a:latin typeface="Tahoma" panose="020B0604030504040204" pitchFamily="34" charset="0"/>
                          <a:ea typeface="Tahoma" panose="020B0604030504040204" pitchFamily="34" charset="0"/>
                          <a:cs typeface="Tahoma" panose="020B0604030504040204" pitchFamily="34" charset="0"/>
                        </a:rPr>
                        <a:t>***</a:t>
                      </a:r>
                      <a:r>
                        <a:rPr lang="en-US" sz="1400" i="0" dirty="0">
                          <a:effectLst/>
                          <a:latin typeface="Tahoma" panose="020B0604030504040204" pitchFamily="34" charset="0"/>
                          <a:ea typeface="Tahoma" panose="020B0604030504040204" pitchFamily="34" charset="0"/>
                          <a:cs typeface="Tahoma" panose="020B0604030504040204" pitchFamily="34" charset="0"/>
                        </a:rPr>
                        <a:t> </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15497.00</a:t>
                      </a:r>
                      <a:r>
                        <a:rPr lang="en-US" sz="1400" i="0" baseline="30000" dirty="0">
                          <a:effectLst/>
                          <a:latin typeface="Tahoma" panose="020B0604030504040204" pitchFamily="34" charset="0"/>
                          <a:ea typeface="Tahoma" panose="020B0604030504040204" pitchFamily="34" charset="0"/>
                          <a:cs typeface="Tahoma" panose="020B0604030504040204" pitchFamily="34" charset="0"/>
                        </a:rPr>
                        <a:t>***</a:t>
                      </a:r>
                      <a:r>
                        <a:rPr lang="en-US" sz="1400" i="0" dirty="0">
                          <a:effectLst/>
                          <a:latin typeface="Tahoma" panose="020B0604030504040204" pitchFamily="34" charset="0"/>
                          <a:ea typeface="Tahoma" panose="020B0604030504040204" pitchFamily="34" charset="0"/>
                          <a:cs typeface="Tahoma" panose="020B0604030504040204" pitchFamily="34" charset="0"/>
                        </a:rPr>
                        <a:t> </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6432.50</a:t>
                      </a:r>
                      <a:r>
                        <a:rPr lang="en-US" sz="1400" i="0" baseline="30000" dirty="0">
                          <a:effectLst/>
                          <a:latin typeface="Tahoma" panose="020B0604030504040204" pitchFamily="34" charset="0"/>
                          <a:ea typeface="Tahoma" panose="020B0604030504040204" pitchFamily="34" charset="0"/>
                          <a:cs typeface="Tahoma" panose="020B0604030504040204" pitchFamily="34" charset="0"/>
                        </a:rPr>
                        <a:t>***</a:t>
                      </a:r>
                      <a:r>
                        <a:rPr lang="en-US" sz="1400" i="0" dirty="0">
                          <a:effectLst/>
                          <a:latin typeface="Tahoma" panose="020B0604030504040204" pitchFamily="34" charset="0"/>
                          <a:ea typeface="Tahoma" panose="020B0604030504040204" pitchFamily="34" charset="0"/>
                          <a:cs typeface="Tahoma" panose="020B0604030504040204" pitchFamily="34" charset="0"/>
                        </a:rPr>
                        <a:t> </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1044.30</a:t>
                      </a:r>
                      <a:r>
                        <a:rPr lang="en-US" sz="1400" i="0" baseline="30000" dirty="0">
                          <a:effectLst/>
                          <a:latin typeface="Tahoma" panose="020B0604030504040204" pitchFamily="34" charset="0"/>
                          <a:ea typeface="Tahoma" panose="020B0604030504040204" pitchFamily="34" charset="0"/>
                          <a:cs typeface="Tahoma" panose="020B0604030504040204" pitchFamily="34" charset="0"/>
                        </a:rPr>
                        <a:t>***</a:t>
                      </a:r>
                      <a:r>
                        <a:rPr lang="en-US" sz="1400" i="0" dirty="0">
                          <a:effectLst/>
                          <a:latin typeface="Tahoma" panose="020B0604030504040204" pitchFamily="34" charset="0"/>
                          <a:ea typeface="Tahoma" panose="020B0604030504040204" pitchFamily="34" charset="0"/>
                          <a:cs typeface="Tahoma" panose="020B0604030504040204" pitchFamily="34" charset="0"/>
                        </a:rPr>
                        <a:t> </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tc>
                  <a:txBody>
                    <a:bodyPr/>
                    <a:lstStyle/>
                    <a:p>
                      <a:pPr indent="127000" algn="l">
                        <a:lnSpc>
                          <a:spcPts val="2000"/>
                        </a:lnSpc>
                        <a:spcAft>
                          <a:spcPts val="0"/>
                        </a:spcAft>
                      </a:pPr>
                      <a:r>
                        <a:rPr lang="en-US" sz="1400" i="0" dirty="0">
                          <a:effectLst/>
                          <a:latin typeface="Tahoma" panose="020B0604030504040204" pitchFamily="34" charset="0"/>
                          <a:ea typeface="Tahoma" panose="020B0604030504040204" pitchFamily="34" charset="0"/>
                          <a:cs typeface="Tahoma" panose="020B0604030504040204" pitchFamily="34" charset="0"/>
                        </a:rPr>
                        <a:t>3387.70</a:t>
                      </a:r>
                      <a:r>
                        <a:rPr lang="en-US" sz="1400" i="0" baseline="30000" dirty="0">
                          <a:effectLst/>
                          <a:latin typeface="Tahoma" panose="020B0604030504040204" pitchFamily="34" charset="0"/>
                          <a:ea typeface="Tahoma" panose="020B0604030504040204" pitchFamily="34" charset="0"/>
                          <a:cs typeface="Tahoma" panose="020B0604030504040204" pitchFamily="34" charset="0"/>
                        </a:rPr>
                        <a:t>***</a:t>
                      </a:r>
                      <a:r>
                        <a:rPr lang="en-US" sz="1400" i="0" dirty="0">
                          <a:effectLst/>
                          <a:latin typeface="Tahoma" panose="020B0604030504040204" pitchFamily="34" charset="0"/>
                          <a:ea typeface="Tahoma" panose="020B0604030504040204" pitchFamily="34" charset="0"/>
                          <a:cs typeface="Tahoma" panose="020B0604030504040204" pitchFamily="34" charset="0"/>
                        </a:rPr>
                        <a:t> </a:t>
                      </a:r>
                      <a:endParaRPr lang="zh-CN" sz="1400" i="0" dirty="0">
                        <a:effectLst/>
                        <a:latin typeface="Tahoma" panose="020B0604030504040204" pitchFamily="34" charset="0"/>
                        <a:ea typeface="宋体" panose="02010600030101010101" pitchFamily="2" charset="-122"/>
                        <a:cs typeface="Tahoma" panose="020B0604030504040204" pitchFamily="34" charset="0"/>
                      </a:endParaRPr>
                    </a:p>
                  </a:txBody>
                  <a:tcPr marL="0" marR="0" marT="0" marB="0" anchor="ctr"/>
                </a:tc>
                <a:extLst>
                  <a:ext uri="{0D108BD9-81ED-4DB2-BD59-A6C34878D82A}">
                    <a16:rowId xmlns:a16="http://schemas.microsoft.com/office/drawing/2014/main" val="498609757"/>
                  </a:ext>
                </a:extLst>
              </a:tr>
            </a:tbl>
          </a:graphicData>
        </a:graphic>
      </p:graphicFrame>
    </p:spTree>
    <p:extLst>
      <p:ext uri="{BB962C8B-B14F-4D97-AF65-F5344CB8AC3E}">
        <p14:creationId xmlns:p14="http://schemas.microsoft.com/office/powerpoint/2010/main" val="18523421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67DF663E-D48A-445A-94E5-7B6CE817C145}"/>
              </a:ext>
            </a:extLst>
          </p:cNvPr>
          <p:cNvSpPr txBox="1"/>
          <p:nvPr/>
        </p:nvSpPr>
        <p:spPr>
          <a:xfrm>
            <a:off x="779533" y="1136758"/>
            <a:ext cx="2754778" cy="523220"/>
          </a:xfrm>
          <a:prstGeom prst="rect">
            <a:avLst/>
          </a:prstGeom>
          <a:noFill/>
        </p:spPr>
        <p:txBody>
          <a:bodyPr wrap="square" rtlCol="0">
            <a:spAutoFit/>
          </a:bodyPr>
          <a:lstStyle/>
          <a:p>
            <a:pPr algn="ctr"/>
            <a:r>
              <a:rPr lang="en-US" altLang="zh-CN" sz="2800" dirty="0">
                <a:latin typeface="Arial Black" panose="020B0A04020102020204" pitchFamily="34" charset="0"/>
              </a:rPr>
              <a:t>Methodology</a:t>
            </a:r>
            <a:endParaRPr lang="zh-CN" altLang="zh-CN" sz="2800" dirty="0">
              <a:latin typeface="Arial Black" panose="020B0A04020102020204" pitchFamily="34" charset="0"/>
            </a:endParaRPr>
          </a:p>
        </p:txBody>
      </p:sp>
      <p:sp>
        <p:nvSpPr>
          <p:cNvPr id="5" name="矩形 4">
            <a:extLst>
              <a:ext uri="{FF2B5EF4-FFF2-40B4-BE49-F238E27FC236}">
                <a16:creationId xmlns:a16="http://schemas.microsoft.com/office/drawing/2014/main" id="{1716058F-FD6D-472F-9669-7CD3690BE694}"/>
              </a:ext>
            </a:extLst>
          </p:cNvPr>
          <p:cNvSpPr/>
          <p:nvPr/>
        </p:nvSpPr>
        <p:spPr>
          <a:xfrm>
            <a:off x="967522" y="1865950"/>
            <a:ext cx="5765103" cy="2957733"/>
          </a:xfrm>
          <a:prstGeom prst="rect">
            <a:avLst/>
          </a:prstGeom>
          <a:solidFill>
            <a:srgbClr val="4472C4"/>
          </a:solidFill>
          <a:ln w="38100">
            <a:solidFill>
              <a:schemeClr val="tx1"/>
            </a:solidFill>
          </a:ln>
        </p:spPr>
        <p:txBody>
          <a:bodyPr wrap="square">
            <a:spAutoFit/>
          </a:bodyPr>
          <a:lstStyle/>
          <a:p>
            <a:pPr marL="285750" indent="-285750" algn="just">
              <a:lnSpc>
                <a:spcPct val="150000"/>
              </a:lnSpc>
              <a:buFont typeface="Wingdings" panose="05000000000000000000" pitchFamily="2" charset="2"/>
              <a:buChar char="u"/>
            </a:pPr>
            <a:r>
              <a:rPr lang="en-US" altLang="zh-CN" kern="100" dirty="0">
                <a:solidFill>
                  <a:schemeClr val="bg1"/>
                </a:solidFill>
                <a:latin typeface="Arial Black" panose="020B0A04020102020204" pitchFamily="34" charset="0"/>
                <a:cs typeface="+mn-ea"/>
                <a:sym typeface="+mn-lt"/>
              </a:rPr>
              <a:t>Nonlinear (nonparametric) estimation</a:t>
            </a:r>
          </a:p>
          <a:p>
            <a:pPr algn="just">
              <a:lnSpc>
                <a:spcPct val="150000"/>
              </a:lnSpc>
            </a:pPr>
            <a:endParaRPr lang="en-US" altLang="zh-CN" kern="100" dirty="0">
              <a:solidFill>
                <a:schemeClr val="bg1"/>
              </a:solidFill>
              <a:latin typeface="Arial Black" panose="020B0A04020102020204" pitchFamily="34" charset="0"/>
              <a:cs typeface="+mn-ea"/>
              <a:sym typeface="+mn-lt"/>
            </a:endParaRPr>
          </a:p>
          <a:p>
            <a:pPr marL="285750" indent="-285750" algn="just">
              <a:lnSpc>
                <a:spcPct val="150000"/>
              </a:lnSpc>
              <a:buFont typeface="Wingdings" panose="05000000000000000000" pitchFamily="2" charset="2"/>
              <a:buChar char="u"/>
            </a:pPr>
            <a:r>
              <a:rPr lang="en-US" altLang="zh-CN" kern="100" dirty="0">
                <a:solidFill>
                  <a:schemeClr val="bg1"/>
                </a:solidFill>
                <a:latin typeface="Arial Black" panose="020B0A04020102020204" pitchFamily="34" charset="0"/>
                <a:cs typeface="+mn-ea"/>
                <a:sym typeface="+mn-lt"/>
              </a:rPr>
              <a:t>Detect complexities and heterogeneities in the linkages </a:t>
            </a:r>
          </a:p>
          <a:p>
            <a:pPr marL="285750" indent="-285750" algn="just">
              <a:lnSpc>
                <a:spcPct val="150000"/>
              </a:lnSpc>
              <a:buFont typeface="Wingdings" panose="05000000000000000000" pitchFamily="2" charset="2"/>
              <a:buChar char="u"/>
            </a:pPr>
            <a:endParaRPr lang="en-US" altLang="zh-CN" kern="100" dirty="0">
              <a:solidFill>
                <a:schemeClr val="bg1"/>
              </a:solidFill>
              <a:latin typeface="Arial Black" panose="020B0A04020102020204" pitchFamily="34" charset="0"/>
              <a:cs typeface="+mn-ea"/>
              <a:sym typeface="+mn-lt"/>
            </a:endParaRPr>
          </a:p>
          <a:p>
            <a:pPr marL="285750" indent="-285750" algn="just">
              <a:lnSpc>
                <a:spcPct val="150000"/>
              </a:lnSpc>
              <a:buFont typeface="Wingdings" panose="05000000000000000000" pitchFamily="2" charset="2"/>
              <a:buChar char="u"/>
            </a:pPr>
            <a:r>
              <a:rPr lang="en-US" altLang="zh-CN" kern="100" dirty="0">
                <a:solidFill>
                  <a:schemeClr val="bg1"/>
                </a:solidFill>
                <a:latin typeface="Arial Black" panose="020B0A04020102020204" pitchFamily="34" charset="0"/>
                <a:cs typeface="+mn-ea"/>
                <a:sym typeface="+mn-lt"/>
              </a:rPr>
              <a:t>Visualize relationships between variables</a:t>
            </a:r>
          </a:p>
          <a:p>
            <a:pPr marL="285750" indent="-285750" algn="just">
              <a:lnSpc>
                <a:spcPct val="150000"/>
              </a:lnSpc>
              <a:buFont typeface="Wingdings" panose="05000000000000000000" pitchFamily="2" charset="2"/>
              <a:buChar char="u"/>
            </a:pPr>
            <a:endParaRPr lang="en-US" altLang="zh-CN" kern="100" dirty="0">
              <a:latin typeface="Arial Black" panose="020B0A04020102020204" pitchFamily="34" charset="0"/>
              <a:cs typeface="+mn-ea"/>
              <a:sym typeface="+mn-lt"/>
            </a:endParaRPr>
          </a:p>
        </p:txBody>
      </p:sp>
      <p:pic>
        <p:nvPicPr>
          <p:cNvPr id="18" name="图片 17">
            <a:extLst>
              <a:ext uri="{FF2B5EF4-FFF2-40B4-BE49-F238E27FC236}">
                <a16:creationId xmlns:a16="http://schemas.microsoft.com/office/drawing/2014/main" id="{17DAA5C5-E44C-4DDD-8784-628CCA530D87}"/>
              </a:ext>
            </a:extLst>
          </p:cNvPr>
          <p:cNvPicPr>
            <a:picLocks noChangeAspect="1"/>
          </p:cNvPicPr>
          <p:nvPr/>
        </p:nvPicPr>
        <p:blipFill rotWithShape="1">
          <a:blip r:embed="rId4"/>
          <a:srcRect r="25364" b="51374"/>
          <a:stretch/>
        </p:blipFill>
        <p:spPr>
          <a:xfrm>
            <a:off x="102741" y="4896536"/>
            <a:ext cx="8596367" cy="860196"/>
          </a:xfrm>
          <a:prstGeom prst="rect">
            <a:avLst/>
          </a:prstGeom>
        </p:spPr>
      </p:pic>
      <p:grpSp>
        <p:nvGrpSpPr>
          <p:cNvPr id="24" name="组合 23">
            <a:extLst>
              <a:ext uri="{FF2B5EF4-FFF2-40B4-BE49-F238E27FC236}">
                <a16:creationId xmlns:a16="http://schemas.microsoft.com/office/drawing/2014/main" id="{30715205-A0DA-402B-ABB8-8B8C773EF034}"/>
              </a:ext>
            </a:extLst>
          </p:cNvPr>
          <p:cNvGrpSpPr/>
          <p:nvPr/>
        </p:nvGrpSpPr>
        <p:grpSpPr>
          <a:xfrm>
            <a:off x="8699108" y="2618548"/>
            <a:ext cx="3183650" cy="1620903"/>
            <a:chOff x="7449776" y="2806804"/>
            <a:chExt cx="3183650" cy="1620903"/>
          </a:xfrm>
        </p:grpSpPr>
        <p:sp>
          <p:nvSpPr>
            <p:cNvPr id="7" name="矩形 6">
              <a:extLst>
                <a:ext uri="{FF2B5EF4-FFF2-40B4-BE49-F238E27FC236}">
                  <a16:creationId xmlns:a16="http://schemas.microsoft.com/office/drawing/2014/main" id="{97F5CFCC-66E4-4930-8D70-09B4A9D2FE6D}"/>
                </a:ext>
              </a:extLst>
            </p:cNvPr>
            <p:cNvSpPr/>
            <p:nvPr/>
          </p:nvSpPr>
          <p:spPr>
            <a:xfrm>
              <a:off x="7449776" y="4058375"/>
              <a:ext cx="3183650" cy="369332"/>
            </a:xfrm>
            <a:prstGeom prst="rect">
              <a:avLst/>
            </a:prstGeom>
          </p:spPr>
          <p:txBody>
            <a:bodyPr wrap="square">
              <a:spAutoFit/>
            </a:bodyPr>
            <a:lstStyle/>
            <a:p>
              <a:pPr algn="ctr"/>
              <a:r>
                <a:rPr lang="en-US" altLang="zh-CN" kern="100" dirty="0">
                  <a:latin typeface="Arial Black" panose="020B0A04020102020204" pitchFamily="34" charset="0"/>
                  <a:cs typeface="+mn-ea"/>
                </a:rPr>
                <a:t>By Sim and Zhou (2015)</a:t>
              </a:r>
              <a:endParaRPr lang="zh-CN" altLang="en-US" kern="100" dirty="0">
                <a:latin typeface="Arial Black" panose="020B0A04020102020204" pitchFamily="34" charset="0"/>
                <a:cs typeface="+mn-ea"/>
              </a:endParaRPr>
            </a:p>
          </p:txBody>
        </p:sp>
        <p:sp>
          <p:nvSpPr>
            <p:cNvPr id="23" name="矩形: 圆角 22">
              <a:extLst>
                <a:ext uri="{FF2B5EF4-FFF2-40B4-BE49-F238E27FC236}">
                  <a16:creationId xmlns:a16="http://schemas.microsoft.com/office/drawing/2014/main" id="{077C6362-0267-4B1D-B9CD-4002BAC13578}"/>
                </a:ext>
              </a:extLst>
            </p:cNvPr>
            <p:cNvSpPr/>
            <p:nvPr/>
          </p:nvSpPr>
          <p:spPr>
            <a:xfrm>
              <a:off x="7607358" y="2806804"/>
              <a:ext cx="2812431" cy="1256665"/>
            </a:xfrm>
            <a:prstGeom prst="roundRect">
              <a:avLst/>
            </a:prstGeom>
            <a:solidFill>
              <a:srgbClr val="4472C4"/>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altLang="zh-CN" kern="100" dirty="0">
                  <a:solidFill>
                    <a:schemeClr val="bg1"/>
                  </a:solidFill>
                  <a:latin typeface="Arial Black" panose="020B0A04020102020204" pitchFamily="34" charset="0"/>
                  <a:cs typeface="+mn-ea"/>
                </a:rPr>
                <a:t>Quantile-on-quantile regression </a:t>
              </a:r>
            </a:p>
            <a:p>
              <a:pPr lvl="0" algn="ctr"/>
              <a:r>
                <a:rPr lang="en-US" altLang="zh-CN" kern="100" dirty="0">
                  <a:solidFill>
                    <a:schemeClr val="bg1"/>
                  </a:solidFill>
                  <a:latin typeface="Arial Black" panose="020B0A04020102020204" pitchFamily="34" charset="0"/>
                  <a:cs typeface="+mn-ea"/>
                </a:rPr>
                <a:t>(QQR)</a:t>
              </a:r>
              <a:endParaRPr lang="zh-CN" altLang="en-US" kern="100" dirty="0">
                <a:solidFill>
                  <a:schemeClr val="bg1"/>
                </a:solidFill>
                <a:latin typeface="Arial Black" panose="020B0A04020102020204" pitchFamily="34" charset="0"/>
                <a:cs typeface="+mn-ea"/>
              </a:endParaRPr>
            </a:p>
          </p:txBody>
        </p:sp>
      </p:grpSp>
      <p:sp>
        <p:nvSpPr>
          <p:cNvPr id="25" name="箭头: 下 24">
            <a:extLst>
              <a:ext uri="{FF2B5EF4-FFF2-40B4-BE49-F238E27FC236}">
                <a16:creationId xmlns:a16="http://schemas.microsoft.com/office/drawing/2014/main" id="{DA3506A4-0C5B-4F0A-860A-2F3037C5F88C}"/>
              </a:ext>
            </a:extLst>
          </p:cNvPr>
          <p:cNvSpPr/>
          <p:nvPr/>
        </p:nvSpPr>
        <p:spPr>
          <a:xfrm rot="17064920">
            <a:off x="7509492" y="1481609"/>
            <a:ext cx="634277" cy="1704807"/>
          </a:xfrm>
          <a:prstGeom prst="downArrow">
            <a:avLst/>
          </a:prstGeom>
          <a:solidFill>
            <a:schemeClr val="accent5">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100">
              <a:solidFill>
                <a:prstClr val="black"/>
              </a:solidFill>
              <a:latin typeface="Arial Black" panose="020B0A04020102020204" pitchFamily="34" charset="0"/>
              <a:cs typeface="+mn-ea"/>
            </a:endParaRPr>
          </a:p>
        </p:txBody>
      </p:sp>
      <p:sp>
        <p:nvSpPr>
          <p:cNvPr id="28" name="箭头: 下 27">
            <a:extLst>
              <a:ext uri="{FF2B5EF4-FFF2-40B4-BE49-F238E27FC236}">
                <a16:creationId xmlns:a16="http://schemas.microsoft.com/office/drawing/2014/main" id="{4A9935BC-DD10-4332-9F3B-37DCBA7953A7}"/>
              </a:ext>
            </a:extLst>
          </p:cNvPr>
          <p:cNvSpPr/>
          <p:nvPr/>
        </p:nvSpPr>
        <p:spPr>
          <a:xfrm rot="16200000">
            <a:off x="7462043" y="2423111"/>
            <a:ext cx="634277" cy="1704809"/>
          </a:xfrm>
          <a:prstGeom prst="downArrow">
            <a:avLst/>
          </a:prstGeom>
          <a:solidFill>
            <a:schemeClr val="accent5">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100">
              <a:solidFill>
                <a:prstClr val="black"/>
              </a:solidFill>
              <a:latin typeface="Arial Black" panose="020B0A04020102020204" pitchFamily="34" charset="0"/>
              <a:cs typeface="+mn-ea"/>
            </a:endParaRPr>
          </a:p>
        </p:txBody>
      </p:sp>
      <p:sp>
        <p:nvSpPr>
          <p:cNvPr id="29" name="箭头: 下 28">
            <a:extLst>
              <a:ext uri="{FF2B5EF4-FFF2-40B4-BE49-F238E27FC236}">
                <a16:creationId xmlns:a16="http://schemas.microsoft.com/office/drawing/2014/main" id="{6F8FF871-AA35-4355-BD2F-DD1E536F6FC1}"/>
              </a:ext>
            </a:extLst>
          </p:cNvPr>
          <p:cNvSpPr/>
          <p:nvPr/>
        </p:nvSpPr>
        <p:spPr>
          <a:xfrm rot="15394459">
            <a:off x="7516066" y="3391187"/>
            <a:ext cx="634277" cy="1704807"/>
          </a:xfrm>
          <a:prstGeom prst="downArrow">
            <a:avLst/>
          </a:prstGeom>
          <a:solidFill>
            <a:schemeClr val="accent5">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100">
              <a:solidFill>
                <a:prstClr val="black"/>
              </a:solidFill>
              <a:latin typeface="Arial Black" panose="020B0A04020102020204" pitchFamily="34" charset="0"/>
              <a:cs typeface="+mn-ea"/>
            </a:endParaRPr>
          </a:p>
        </p:txBody>
      </p:sp>
      <p:graphicFrame>
        <p:nvGraphicFramePr>
          <p:cNvPr id="9" name="对象 8">
            <a:extLst>
              <a:ext uri="{FF2B5EF4-FFF2-40B4-BE49-F238E27FC236}">
                <a16:creationId xmlns:a16="http://schemas.microsoft.com/office/drawing/2014/main" id="{FEBF3875-E74C-4B8A-A2C9-D39110A1E604}"/>
              </a:ext>
            </a:extLst>
          </p:cNvPr>
          <p:cNvGraphicFramePr>
            <a:graphicFrameLocks noChangeAspect="1"/>
          </p:cNvGraphicFramePr>
          <p:nvPr>
            <p:extLst>
              <p:ext uri="{D42A27DB-BD31-4B8C-83A1-F6EECF244321}">
                <p14:modId xmlns:p14="http://schemas.microsoft.com/office/powerpoint/2010/main" val="1866910229"/>
              </p:ext>
            </p:extLst>
          </p:nvPr>
        </p:nvGraphicFramePr>
        <p:xfrm>
          <a:off x="967523" y="5829585"/>
          <a:ext cx="3660233" cy="860196"/>
        </p:xfrm>
        <a:graphic>
          <a:graphicData uri="http://schemas.openxmlformats.org/presentationml/2006/ole">
            <mc:AlternateContent xmlns:mc="http://schemas.openxmlformats.org/markup-compatibility/2006">
              <mc:Choice xmlns:v="urn:schemas-microsoft-com:vml" Requires="v">
                <p:oleObj spid="_x0000_s1137" r:id="rId5" imgW="1854200" imgH="419100" progId="Equation.DSMT4">
                  <p:embed/>
                </p:oleObj>
              </mc:Choice>
              <mc:Fallback>
                <p:oleObj r:id="rId5" imgW="1854200" imgH="4191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7523" y="5829585"/>
                        <a:ext cx="3660233" cy="860196"/>
                      </a:xfrm>
                      <a:prstGeom prst="rect">
                        <a:avLst/>
                      </a:prstGeom>
                      <a:noFill/>
                    </p:spPr>
                  </p:pic>
                </p:oleObj>
              </mc:Fallback>
            </mc:AlternateContent>
          </a:graphicData>
        </a:graphic>
      </p:graphicFrame>
      <p:sp>
        <p:nvSpPr>
          <p:cNvPr id="10" name="文本框 9">
            <a:extLst>
              <a:ext uri="{FF2B5EF4-FFF2-40B4-BE49-F238E27FC236}">
                <a16:creationId xmlns:a16="http://schemas.microsoft.com/office/drawing/2014/main" id="{C6C73847-08E0-4EF2-8FCF-6B8AD6AB1E84}"/>
              </a:ext>
            </a:extLst>
          </p:cNvPr>
          <p:cNvSpPr txBox="1"/>
          <p:nvPr/>
        </p:nvSpPr>
        <p:spPr>
          <a:xfrm>
            <a:off x="8833649" y="5260189"/>
            <a:ext cx="3166755" cy="461665"/>
          </a:xfrm>
          <a:prstGeom prst="rect">
            <a:avLst/>
          </a:prstGeom>
          <a:noFill/>
        </p:spPr>
        <p:txBody>
          <a:bodyPr wrap="square" rtlCol="0">
            <a:spAutoFit/>
          </a:bodyPr>
          <a:lstStyle/>
          <a:p>
            <a:r>
              <a:rPr lang="en-US" altLang="zh-CN" sz="2400" b="1" dirty="0">
                <a:latin typeface="times" panose="02020603050405020304" pitchFamily="18" charset="0"/>
                <a:cs typeface="times" panose="02020603050405020304" pitchFamily="18" charset="0"/>
              </a:rPr>
              <a:t>(Main QQR function)</a:t>
            </a:r>
            <a:endParaRPr lang="zh-CN" altLang="en-US" sz="2400" b="1" dirty="0">
              <a:latin typeface="times" panose="02020603050405020304" pitchFamily="18" charset="0"/>
              <a:cs typeface="times" panose="02020603050405020304" pitchFamily="18" charset="0"/>
            </a:endParaRPr>
          </a:p>
        </p:txBody>
      </p:sp>
      <p:sp>
        <p:nvSpPr>
          <p:cNvPr id="19" name="文本框 18">
            <a:extLst>
              <a:ext uri="{FF2B5EF4-FFF2-40B4-BE49-F238E27FC236}">
                <a16:creationId xmlns:a16="http://schemas.microsoft.com/office/drawing/2014/main" id="{471E4E54-2CA9-4845-B7D6-622788064C01}"/>
              </a:ext>
            </a:extLst>
          </p:cNvPr>
          <p:cNvSpPr txBox="1"/>
          <p:nvPr/>
        </p:nvSpPr>
        <p:spPr>
          <a:xfrm>
            <a:off x="8340171" y="6228116"/>
            <a:ext cx="3660233" cy="461665"/>
          </a:xfrm>
          <a:prstGeom prst="rect">
            <a:avLst/>
          </a:prstGeom>
          <a:noFill/>
        </p:spPr>
        <p:txBody>
          <a:bodyPr wrap="square" rtlCol="0">
            <a:spAutoFit/>
          </a:bodyPr>
          <a:lstStyle/>
          <a:p>
            <a:r>
              <a:rPr lang="en-US" altLang="zh-CN" sz="2400" b="1" dirty="0">
                <a:latin typeface="times" panose="02020603050405020304" pitchFamily="18" charset="0"/>
                <a:cs typeface="times" panose="02020603050405020304" pitchFamily="18" charset="0"/>
              </a:rPr>
              <a:t>(Robustness test function)</a:t>
            </a:r>
            <a:endParaRPr lang="zh-CN" altLang="en-US" sz="2400" b="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09879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2626</TotalTime>
  <Words>1206</Words>
  <Application>Microsoft Office PowerPoint</Application>
  <PresentationFormat>宽屏</PresentationFormat>
  <Paragraphs>213</Paragraphs>
  <Slides>16</Slides>
  <Notes>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6" baseType="lpstr">
      <vt:lpstr>等线</vt:lpstr>
      <vt:lpstr>等线 Light</vt:lpstr>
      <vt:lpstr>Arial</vt:lpstr>
      <vt:lpstr>Arial Black</vt:lpstr>
      <vt:lpstr>Tahoma</vt:lpstr>
      <vt:lpstr>times</vt:lpstr>
      <vt:lpstr>Times New Roman</vt:lpstr>
      <vt:lpstr>Wingdings</vt:lpstr>
      <vt:lpstr>Office 主题​​</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 tong</dc:creator>
  <cp:lastModifiedBy>su tong</cp:lastModifiedBy>
  <cp:revision>161</cp:revision>
  <dcterms:created xsi:type="dcterms:W3CDTF">2019-10-03T14:22:41Z</dcterms:created>
  <dcterms:modified xsi:type="dcterms:W3CDTF">2020-10-18T03:48:20Z</dcterms:modified>
</cp:coreProperties>
</file>