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936-B44F-406D-BACF-6CCE04139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6FC92-7A1E-4A99-80A2-3555F3BD6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1794-92FD-4FA4-B668-416E64A7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EDC1-AC38-4152-80C6-27D06879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89E3-EF53-422E-98EC-0E171697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000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8B9-7A45-4C36-ACBF-0B3930FE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F251-94D8-43A1-B16C-FE561CB52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8509-BF94-4EC0-B9D7-AE47221F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BF8A-B99F-4FA2-A797-0C547019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6244-5332-4185-8FD1-07C5FD1F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16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CF901-0FB9-4C9D-91D9-16D3E09DC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24EE2-E17F-4C5B-B9AA-8C1E84DDA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8902-C799-4176-A4E2-DA194BEB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268F-380C-4CFF-BC66-09BAD49F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1873-02CF-4004-9638-F5C037D9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572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7608-CEB5-499C-B820-6C8D4B55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8C78-878A-4DC1-9316-4A5AAD26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AFB1-4F1C-48F5-B085-BA78528D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A0F5-1B25-4E36-BF89-5C0657E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7BCE-740F-4BDF-9280-982A1C9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29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B3C3-2AAA-42ED-807D-F8D6EE1A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EA62-E773-4163-A705-AC25A838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447A-A65A-4180-9D66-C87FC6FA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C3AA-AFA9-459B-A15E-53689957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437D-4C06-4F76-8E81-AA40A28C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35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C56E-D9DA-409F-A094-2017A26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1206-8CD4-49CA-A50C-EBE16A90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BCC36-FD27-4A01-86A2-C254D940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54F66-7CF2-44B8-86ED-04BCDE2F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85CEE-8FDF-4935-9AFD-5F1BA78C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CF115-3F33-4DB1-8AC6-906EF202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967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6114-2958-4650-9556-BA0BDC89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6D84-A264-4E85-AC6A-CF8F9B40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09E0-D2CF-46B3-BA60-10FF5C616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0C654-92D9-46C7-9933-5416AE1A5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DECA3-D536-43C9-9EA6-A4CE1466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78DE6-8B2D-4F3D-ADEB-27F9A2B5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12794-270A-4EB7-8ACF-627A2E51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C1EF5-03C7-4252-8AE6-49F6FC39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53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829-16C4-45F9-BAB0-BF9CFFE0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7FF48-CFD3-4DE6-9D90-744470D5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7CC3F-CF53-4CA5-B62A-E55CA4C8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7CC59-30F0-4D84-99E2-A6E8F12E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34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0A872-7264-49BA-B191-D8FB0A0D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F3FF1-BDE0-49DC-BCE1-6D2F743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0BE5-660E-4640-9855-E685AC6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04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9BE8-3018-4E20-BF16-D011EDF9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6102-797C-4174-AED8-F9C5204B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C33EE-A221-438B-B1C7-B8E273D5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98053-4420-4C62-9408-61B12329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D311-03FB-4D7B-A414-683723D9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55A7-BFD4-44BB-9822-1AE53535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52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551B-D89F-4307-9178-934F5CEA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62000-638D-43A0-89C2-33C205D18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00D6-95AC-49F9-B2BC-686B32AB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D375C-3C51-4832-A41A-B59F0EC7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F58E6-30B3-4EDA-ACBC-55546AB7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1568-6AA3-4B66-84ED-BF2629CF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09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FCE71-2E59-421D-882C-2F88CDF5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9095-4819-4994-BB95-CC11E3A7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316B-487F-4276-902A-2FE4F685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D2483-20D7-435B-8845-759CE4A85591}" type="datetimeFigureOut">
              <a:rPr lang="en-DE" smtClean="0"/>
              <a:t>01/12/2023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DA51-E307-47C7-A784-8DDFEC58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9E5F-F864-4CD4-B7D3-4EABFBDB4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70C2-41CD-480B-98CF-B1ED9018BC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57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E0923-6F50-4C5F-B16F-6B71D00B9B66}"/>
              </a:ext>
            </a:extLst>
          </p:cNvPr>
          <p:cNvSpPr/>
          <p:nvPr/>
        </p:nvSpPr>
        <p:spPr>
          <a:xfrm>
            <a:off x="665825" y="1711170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49F7A-7E14-4337-A87A-77858A3725CE}"/>
              </a:ext>
            </a:extLst>
          </p:cNvPr>
          <p:cNvSpPr/>
          <p:nvPr/>
        </p:nvSpPr>
        <p:spPr>
          <a:xfrm>
            <a:off x="2701771" y="1713390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Coding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74C6F-A4C1-4DF2-A57F-5063F0637F1A}"/>
              </a:ext>
            </a:extLst>
          </p:cNvPr>
          <p:cNvSpPr/>
          <p:nvPr/>
        </p:nvSpPr>
        <p:spPr>
          <a:xfrm>
            <a:off x="4489142" y="1713389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QAM Modulator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39ED0-D2DB-4951-8DFD-431C5BFB9DFC}"/>
              </a:ext>
            </a:extLst>
          </p:cNvPr>
          <p:cNvSpPr/>
          <p:nvPr/>
        </p:nvSpPr>
        <p:spPr>
          <a:xfrm>
            <a:off x="6276513" y="1713389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OFDM Transmitter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11BA8-D627-4F39-9E7F-3FEB1E5E65EB}"/>
              </a:ext>
            </a:extLst>
          </p:cNvPr>
          <p:cNvSpPr/>
          <p:nvPr/>
        </p:nvSpPr>
        <p:spPr>
          <a:xfrm>
            <a:off x="8565472" y="2954044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Channel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CCB44-01BA-4FDF-B995-AD2770E34109}"/>
              </a:ext>
            </a:extLst>
          </p:cNvPr>
          <p:cNvSpPr/>
          <p:nvPr/>
        </p:nvSpPr>
        <p:spPr>
          <a:xfrm>
            <a:off x="6829888" y="4120712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OFDM Receiver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43E0F-7464-44D2-836F-0AFB1BE26A46}"/>
              </a:ext>
            </a:extLst>
          </p:cNvPr>
          <p:cNvSpPr/>
          <p:nvPr/>
        </p:nvSpPr>
        <p:spPr>
          <a:xfrm>
            <a:off x="4489142" y="4120716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QAM Demodulator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43AC0-A355-4349-92F4-50AF5F54F676}"/>
              </a:ext>
            </a:extLst>
          </p:cNvPr>
          <p:cNvSpPr/>
          <p:nvPr/>
        </p:nvSpPr>
        <p:spPr>
          <a:xfrm>
            <a:off x="2701771" y="4120715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Viterbi Decoder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3CF9E-930A-4391-98A9-EF1BEB8ED85D}"/>
              </a:ext>
            </a:extLst>
          </p:cNvPr>
          <p:cNvSpPr/>
          <p:nvPr/>
        </p:nvSpPr>
        <p:spPr>
          <a:xfrm>
            <a:off x="665825" y="4120713"/>
            <a:ext cx="1482571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Received data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5BB60B-CAE5-420C-9F1E-F5F2D99AB79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48396" y="2186126"/>
            <a:ext cx="553375" cy="22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80EFF2-463B-46C6-A774-14429C807F1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84342" y="2188345"/>
            <a:ext cx="3048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921AD8-B0D7-4C50-93D3-AA3B5919BCA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71713" y="2188345"/>
            <a:ext cx="304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168E3D3-738E-4CFB-A66B-F25F9EAF15D8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759084" y="2188345"/>
            <a:ext cx="1547674" cy="7656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0DB89F-AA96-4A97-A6E9-183D1ECBEE4B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2148396" y="4595669"/>
            <a:ext cx="55337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14CECC-0C37-4631-9BE9-BDD5FCDACCD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4342" y="4595669"/>
            <a:ext cx="374344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1B132C-0025-4377-B993-20331F7B8304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971713" y="4595668"/>
            <a:ext cx="858175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EE6046-FC1F-46D8-9835-1E67B9CA883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463753" y="3752662"/>
            <a:ext cx="691713" cy="9942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DDF4984-922C-4945-8DCB-A64A667F18D6}"/>
              </a:ext>
            </a:extLst>
          </p:cNvPr>
          <p:cNvSpPr/>
          <p:nvPr/>
        </p:nvSpPr>
        <p:spPr>
          <a:xfrm>
            <a:off x="8389399" y="2004133"/>
            <a:ext cx="363984" cy="3639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4204BC-6AB4-4AFA-BDBD-9F2B94D3B9DF}"/>
              </a:ext>
            </a:extLst>
          </p:cNvPr>
          <p:cNvSpPr/>
          <p:nvPr/>
        </p:nvSpPr>
        <p:spPr>
          <a:xfrm>
            <a:off x="2220158" y="1995992"/>
            <a:ext cx="363984" cy="3639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127AB4-8179-463A-9D0F-2103EA98C600}"/>
              </a:ext>
            </a:extLst>
          </p:cNvPr>
          <p:cNvSpPr/>
          <p:nvPr/>
        </p:nvSpPr>
        <p:spPr>
          <a:xfrm>
            <a:off x="6249880" y="4413674"/>
            <a:ext cx="363984" cy="3639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EB9A20-EA3A-4FBE-907B-1BF6BCABAD59}"/>
              </a:ext>
            </a:extLst>
          </p:cNvPr>
          <p:cNvSpPr txBox="1"/>
          <p:nvPr/>
        </p:nvSpPr>
        <p:spPr>
          <a:xfrm>
            <a:off x="1597356" y="1170206"/>
            <a:ext cx="165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Transmitter bits</a:t>
            </a:r>
            <a:endParaRPr lang="en-D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63AFA9-07CB-48CB-B30F-E597573C450E}"/>
              </a:ext>
            </a:extLst>
          </p:cNvPr>
          <p:cNvSpPr txBox="1"/>
          <p:nvPr/>
        </p:nvSpPr>
        <p:spPr>
          <a:xfrm>
            <a:off x="5673686" y="5360909"/>
            <a:ext cx="24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Receiver Coded Symbols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DB1239-FED7-45BE-86C4-B3A8D853650E}"/>
              </a:ext>
            </a:extLst>
          </p:cNvPr>
          <p:cNvSpPr txBox="1"/>
          <p:nvPr/>
        </p:nvSpPr>
        <p:spPr>
          <a:xfrm>
            <a:off x="8312459" y="1577095"/>
            <a:ext cx="27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Transmitter OFDM symbols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A8485C-A18A-4FD9-8A10-C1EF22C41F03}"/>
              </a:ext>
            </a:extLst>
          </p:cNvPr>
          <p:cNvSpPr txBox="1"/>
          <p:nvPr/>
        </p:nvSpPr>
        <p:spPr>
          <a:xfrm>
            <a:off x="569792" y="292785"/>
            <a:ext cx="291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Files and its locations: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40525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19FC8-7266-4869-8827-82BDD7235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55102"/>
              </p:ext>
            </p:extLst>
          </p:nvPr>
        </p:nvGraphicFramePr>
        <p:xfrm>
          <a:off x="661346" y="902836"/>
          <a:ext cx="1061695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253">
                  <a:extLst>
                    <a:ext uri="{9D8B030D-6E8A-4147-A177-3AD203B41FA5}">
                      <a16:colId xmlns:a16="http://schemas.microsoft.com/office/drawing/2014/main" val="712081350"/>
                    </a:ext>
                  </a:extLst>
                </a:gridCol>
                <a:gridCol w="1752970">
                  <a:extLst>
                    <a:ext uri="{9D8B030D-6E8A-4147-A177-3AD203B41FA5}">
                      <a16:colId xmlns:a16="http://schemas.microsoft.com/office/drawing/2014/main" val="411872035"/>
                    </a:ext>
                  </a:extLst>
                </a:gridCol>
                <a:gridCol w="3036163">
                  <a:extLst>
                    <a:ext uri="{9D8B030D-6E8A-4147-A177-3AD203B41FA5}">
                      <a16:colId xmlns:a16="http://schemas.microsoft.com/office/drawing/2014/main" val="1958019443"/>
                    </a:ext>
                  </a:extLst>
                </a:gridCol>
                <a:gridCol w="3097567">
                  <a:extLst>
                    <a:ext uri="{9D8B030D-6E8A-4147-A177-3AD203B41FA5}">
                      <a16:colId xmlns:a16="http://schemas.microsoft.com/office/drawing/2014/main" val="402447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Parametes</a:t>
                      </a:r>
                      <a:r>
                        <a:rPr lang="en-GB" dirty="0"/>
                        <a:t>: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OFDM Symbols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Transmitter Bits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Receiver Coded Symbols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9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Sample Time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highlight>
                            <a:srgbClr val="FFFF00"/>
                          </a:highlight>
                        </a:rPr>
                        <a:t>tS</a:t>
                      </a:r>
                      <a:endParaRPr lang="en-DE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tS</a:t>
                      </a:r>
                      <a:r>
                        <a:rPr lang="en-US" dirty="0"/>
                        <a:t>/(</a:t>
                      </a:r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48*20</a:t>
                      </a:r>
                      <a:r>
                        <a:rPr lang="en-US" dirty="0"/>
                        <a:t>*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log2(M)</a:t>
                      </a:r>
                      <a:r>
                        <a:rPr lang="en-US" dirty="0"/>
                        <a:t>*</a:t>
                      </a:r>
                      <a:r>
                        <a:rPr lang="en-US" dirty="0" err="1">
                          <a:highlight>
                            <a:srgbClr val="800080"/>
                          </a:highlight>
                        </a:rPr>
                        <a:t>codeRate</a:t>
                      </a:r>
                      <a:r>
                        <a:rPr lang="en-US" dirty="0">
                          <a:highlight>
                            <a:srgbClr val="FF00FF"/>
                          </a:highlight>
                        </a:rPr>
                        <a:t>)*64*24</a:t>
                      </a:r>
                      <a:endParaRPr lang="en-DE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tS</a:t>
                      </a:r>
                      <a:r>
                        <a:rPr lang="en-US" dirty="0"/>
                        <a:t>/(</a:t>
                      </a:r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48*20</a:t>
                      </a:r>
                      <a:r>
                        <a:rPr lang="en-US" dirty="0"/>
                        <a:t>)*</a:t>
                      </a:r>
                      <a:r>
                        <a:rPr lang="en-US" dirty="0">
                          <a:highlight>
                            <a:srgbClr val="FF00FF"/>
                          </a:highlight>
                        </a:rPr>
                        <a:t>64*24</a:t>
                      </a:r>
                      <a:endParaRPr lang="en-DE" dirty="0">
                        <a:highlight>
                          <a:srgbClr val="FF00FF"/>
                        </a:highlight>
                      </a:endParaRPr>
                    </a:p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Output buffer size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64*24</a:t>
                      </a:r>
                      <a:endParaRPr lang="en-DE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48*20</a:t>
                      </a:r>
                      <a:r>
                        <a:rPr lang="en-US" dirty="0"/>
                        <a:t>*</a:t>
                      </a:r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log2(M)</a:t>
                      </a:r>
                      <a:r>
                        <a:rPr lang="en-US" dirty="0"/>
                        <a:t>*</a:t>
                      </a:r>
                      <a:r>
                        <a:rPr lang="en-US" dirty="0" err="1">
                          <a:highlight>
                            <a:srgbClr val="800080"/>
                          </a:highlight>
                        </a:rPr>
                        <a:t>codeRate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highlight>
                            <a:srgbClr val="008000"/>
                          </a:highlight>
                        </a:rPr>
                        <a:t>48*20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Error Rate Calculation</a:t>
                      </a:r>
                    </a:p>
                    <a:p>
                      <a:r>
                        <a:rPr lang="en-GB" dirty="0"/>
                        <a:t>Computation Delay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(48*20*log2(M)*</a:t>
                      </a:r>
                      <a:r>
                        <a:rPr lang="en-US" dirty="0" err="1"/>
                        <a:t>codeRate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197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F87139-6232-49F6-A046-5C1094CB01EC}"/>
              </a:ext>
            </a:extLst>
          </p:cNvPr>
          <p:cNvSpPr txBox="1"/>
          <p:nvPr/>
        </p:nvSpPr>
        <p:spPr>
          <a:xfrm>
            <a:off x="762699" y="3125428"/>
            <a:ext cx="600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Time </a:t>
            </a:r>
            <a:r>
              <a:rPr lang="en-GB" dirty="0" err="1">
                <a:highlight>
                  <a:srgbClr val="FFFF00"/>
                </a:highlight>
              </a:rPr>
              <a:t>tS</a:t>
            </a:r>
            <a:r>
              <a:rPr lang="en-GB" dirty="0">
                <a:highlight>
                  <a:srgbClr val="FFFF00"/>
                </a:highlight>
              </a:rPr>
              <a:t> =</a:t>
            </a:r>
            <a:r>
              <a:rPr lang="en-GB" dirty="0"/>
              <a:t> 1/</a:t>
            </a:r>
            <a:r>
              <a:rPr lang="en-GB" dirty="0" err="1"/>
              <a:t>fS</a:t>
            </a:r>
            <a:r>
              <a:rPr lang="en-GB" dirty="0"/>
              <a:t>, where </a:t>
            </a:r>
            <a:r>
              <a:rPr lang="en-GB" dirty="0" err="1"/>
              <a:t>fS</a:t>
            </a:r>
            <a:r>
              <a:rPr lang="en-GB" dirty="0"/>
              <a:t> is sample frequency (20 MHz)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EB47D-EB10-4C04-82B9-662D89FA4381}"/>
              </a:ext>
            </a:extLst>
          </p:cNvPr>
          <p:cNvSpPr txBox="1"/>
          <p:nvPr/>
        </p:nvSpPr>
        <p:spPr>
          <a:xfrm>
            <a:off x="762699" y="3695512"/>
            <a:ext cx="92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00FF"/>
                </a:highlight>
              </a:rPr>
              <a:t>64*24</a:t>
            </a:r>
            <a:r>
              <a:rPr lang="en-GB" dirty="0"/>
              <a:t> – 64 carrier (frequency domain) for 24 samples (time domain) – is size of one OFDM-frame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8EE6B-58E8-4342-BEE5-1C08A6B31130}"/>
              </a:ext>
            </a:extLst>
          </p:cNvPr>
          <p:cNvSpPr txBox="1"/>
          <p:nvPr/>
        </p:nvSpPr>
        <p:spPr>
          <a:xfrm>
            <a:off x="762699" y="4167508"/>
            <a:ext cx="871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008000"/>
                </a:highlight>
              </a:rPr>
              <a:t>48*20</a:t>
            </a:r>
            <a:r>
              <a:rPr lang="en-GB" dirty="0"/>
              <a:t> – 48 carrier with data (frequency domain) for 20 samples with date (time domain) – </a:t>
            </a:r>
          </a:p>
          <a:p>
            <a:r>
              <a:rPr lang="en-GB" dirty="0"/>
              <a:t>is size of one OFDM-frame that consist of data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EE7D0-7729-42BC-8DDE-4B9142E3B8FB}"/>
              </a:ext>
            </a:extLst>
          </p:cNvPr>
          <p:cNvSpPr/>
          <p:nvPr/>
        </p:nvSpPr>
        <p:spPr>
          <a:xfrm>
            <a:off x="762699" y="4916503"/>
            <a:ext cx="5433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log2(M) </a:t>
            </a:r>
            <a:r>
              <a:rPr lang="en-US" dirty="0"/>
              <a:t>– because for frame was used OAM modulation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D3E09-81F1-4DD3-AD41-09DB307E49B1}"/>
              </a:ext>
            </a:extLst>
          </p:cNvPr>
          <p:cNvSpPr/>
          <p:nvPr/>
        </p:nvSpPr>
        <p:spPr>
          <a:xfrm>
            <a:off x="762699" y="5388499"/>
            <a:ext cx="634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ighlight>
                  <a:srgbClr val="800080"/>
                </a:highlight>
              </a:rPr>
              <a:t>codeRate</a:t>
            </a:r>
            <a:r>
              <a:rPr lang="en-US" dirty="0">
                <a:highlight>
                  <a:srgbClr val="800080"/>
                </a:highlight>
              </a:rPr>
              <a:t> </a:t>
            </a:r>
            <a:r>
              <a:rPr lang="en-US" dirty="0"/>
              <a:t>– using</a:t>
            </a:r>
            <a:r>
              <a:rPr lang="en-GB" dirty="0"/>
              <a:t> Encoder increases number of transmitted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1FC7A-4484-4EFC-A608-0B968463D2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7" y="879252"/>
            <a:ext cx="6359247" cy="5072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1BDB4-C1C5-47AC-A1FD-16BDC3D79577}"/>
              </a:ext>
            </a:extLst>
          </p:cNvPr>
          <p:cNvSpPr/>
          <p:nvPr/>
        </p:nvSpPr>
        <p:spPr>
          <a:xfrm>
            <a:off x="4032504" y="640080"/>
            <a:ext cx="109728" cy="580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E8D1A-1429-4AB1-A92A-FB213E6206A0}"/>
              </a:ext>
            </a:extLst>
          </p:cNvPr>
          <p:cNvSpPr/>
          <p:nvPr/>
        </p:nvSpPr>
        <p:spPr>
          <a:xfrm>
            <a:off x="4457700" y="129444"/>
            <a:ext cx="2635440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OFDM Receiver: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DD65-19D5-4E46-9F3B-D091FC5F9D19}"/>
              </a:ext>
            </a:extLst>
          </p:cNvPr>
          <p:cNvSpPr/>
          <p:nvPr/>
        </p:nvSpPr>
        <p:spPr>
          <a:xfrm>
            <a:off x="7642764" y="129444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 Split Preamble and Data in 2 row vectors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AAF0B-6490-4513-BE2E-7FA67FB50317}"/>
              </a:ext>
            </a:extLst>
          </p:cNvPr>
          <p:cNvSpPr/>
          <p:nvPr/>
        </p:nvSpPr>
        <p:spPr>
          <a:xfrm>
            <a:off x="7642764" y="1296828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 Reshape Data in 2D matrix with 64 carriers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D289E-6517-421E-9EF9-2A3F85794D0A}"/>
              </a:ext>
            </a:extLst>
          </p:cNvPr>
          <p:cNvSpPr/>
          <p:nvPr/>
        </p:nvSpPr>
        <p:spPr>
          <a:xfrm>
            <a:off x="7642764" y="2372772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 FFT + normalization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8870E-9042-4267-B74A-B6E5296D8A5F}"/>
              </a:ext>
            </a:extLst>
          </p:cNvPr>
          <p:cNvSpPr/>
          <p:nvPr/>
        </p:nvSpPr>
        <p:spPr>
          <a:xfrm>
            <a:off x="7642764" y="3448716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 Shift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F7375-C1A9-49AC-AF74-71A5EF3C0E00}"/>
              </a:ext>
            </a:extLst>
          </p:cNvPr>
          <p:cNvSpPr/>
          <p:nvPr/>
        </p:nvSpPr>
        <p:spPr>
          <a:xfrm>
            <a:off x="7656075" y="4524660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5. Remove zeros, pilots and DC carrier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17E3B-3526-4E33-B5F7-4EC1009EB927}"/>
              </a:ext>
            </a:extLst>
          </p:cNvPr>
          <p:cNvSpPr/>
          <p:nvPr/>
        </p:nvSpPr>
        <p:spPr>
          <a:xfrm>
            <a:off x="7656075" y="5600604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6. Reshape in one column vector 2D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70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BF33BB-1AD7-4AB6-B258-6256D772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6" y="0"/>
            <a:ext cx="6534978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A33F2A-E6C8-40AF-A45D-5E467384E74D}"/>
              </a:ext>
            </a:extLst>
          </p:cNvPr>
          <p:cNvCxnSpPr>
            <a:cxnSpLocks/>
          </p:cNvCxnSpPr>
          <p:nvPr/>
        </p:nvCxnSpPr>
        <p:spPr>
          <a:xfrm>
            <a:off x="6879336" y="1911861"/>
            <a:ext cx="13898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38A33-9C6F-4949-97DB-81B236510E0E}"/>
              </a:ext>
            </a:extLst>
          </p:cNvPr>
          <p:cNvCxnSpPr>
            <a:cxnSpLocks/>
          </p:cNvCxnSpPr>
          <p:nvPr/>
        </p:nvCxnSpPr>
        <p:spPr>
          <a:xfrm>
            <a:off x="8269224" y="1911861"/>
            <a:ext cx="303276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047C1F-A13F-4387-B77C-F86208AEEB3A}"/>
              </a:ext>
            </a:extLst>
          </p:cNvPr>
          <p:cNvSpPr txBox="1"/>
          <p:nvPr/>
        </p:nvSpPr>
        <p:spPr>
          <a:xfrm>
            <a:off x="6699504" y="1450196"/>
            <a:ext cx="460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Index: </a:t>
            </a:r>
          </a:p>
          <a:p>
            <a:endParaRPr lang="en-GB" dirty="0"/>
          </a:p>
          <a:p>
            <a:pPr algn="ctr"/>
            <a:r>
              <a:rPr lang="en-GB" dirty="0"/>
              <a:t>1…	64*4, 64*20+1	…	64*24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26BE3-F8C9-4B7A-86E8-651522878D4C}"/>
              </a:ext>
            </a:extLst>
          </p:cNvPr>
          <p:cNvSpPr/>
          <p:nvPr/>
        </p:nvSpPr>
        <p:spPr>
          <a:xfrm>
            <a:off x="7629144" y="645632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 Split Preamble and Data</a:t>
            </a:r>
            <a:endParaRPr lang="en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3DDD3-6FE4-451D-A44E-6C4A91396AE4}"/>
              </a:ext>
            </a:extLst>
          </p:cNvPr>
          <p:cNvSpPr/>
          <p:nvPr/>
        </p:nvSpPr>
        <p:spPr>
          <a:xfrm>
            <a:off x="7738780" y="3979952"/>
            <a:ext cx="2304288" cy="17099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4A051-B5B7-4972-9FE5-0CD8C1F15772}"/>
              </a:ext>
            </a:extLst>
          </p:cNvPr>
          <p:cNvSpPr txBox="1"/>
          <p:nvPr/>
        </p:nvSpPr>
        <p:spPr>
          <a:xfrm>
            <a:off x="8691676" y="57634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55D82-2D51-48A3-8C9E-6257177A2AEF}"/>
              </a:ext>
            </a:extLst>
          </p:cNvPr>
          <p:cNvSpPr txBox="1"/>
          <p:nvPr/>
        </p:nvSpPr>
        <p:spPr>
          <a:xfrm>
            <a:off x="7122352" y="4671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</a:t>
            </a:r>
            <a:endParaRPr lang="en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A855C-F9CB-4D2C-B6A9-522BF4A5EB5C}"/>
              </a:ext>
            </a:extLst>
          </p:cNvPr>
          <p:cNvSpPr/>
          <p:nvPr/>
        </p:nvSpPr>
        <p:spPr>
          <a:xfrm>
            <a:off x="7122352" y="2973343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 Reshape Data in 2D matrix with 64 carriers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2379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82995D-539D-4C34-97B4-88CC375F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5" y="119849"/>
            <a:ext cx="4897425" cy="67381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D818E-CC40-472D-937E-E3EA3755D0E6}"/>
              </a:ext>
            </a:extLst>
          </p:cNvPr>
          <p:cNvSpPr/>
          <p:nvPr/>
        </p:nvSpPr>
        <p:spPr>
          <a:xfrm>
            <a:off x="1891105" y="5480687"/>
            <a:ext cx="870012" cy="96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Auto</a:t>
            </a:r>
          </a:p>
          <a:p>
            <a:pPr algn="ctr"/>
            <a:r>
              <a:rPr lang="en-GB" sz="1400" dirty="0"/>
              <a:t>Shift by FFT</a:t>
            </a:r>
            <a:endParaRPr lang="en-D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3F17C-1600-48DC-B00B-6E24C74BA8FB}"/>
              </a:ext>
            </a:extLst>
          </p:cNvPr>
          <p:cNvSpPr/>
          <p:nvPr/>
        </p:nvSpPr>
        <p:spPr>
          <a:xfrm>
            <a:off x="3363295" y="5456437"/>
            <a:ext cx="870012" cy="96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Manuel</a:t>
            </a:r>
          </a:p>
          <a:p>
            <a:pPr algn="ctr"/>
            <a:r>
              <a:rPr lang="en-GB" sz="1600" dirty="0"/>
              <a:t>Shift</a:t>
            </a:r>
            <a:endParaRPr lang="en-DE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F4EB699-EE4C-4863-97B2-80C9B148E6FC}"/>
              </a:ext>
            </a:extLst>
          </p:cNvPr>
          <p:cNvCxnSpPr>
            <a:cxnSpLocks/>
          </p:cNvCxnSpPr>
          <p:nvPr/>
        </p:nvCxnSpPr>
        <p:spPr>
          <a:xfrm flipV="1">
            <a:off x="3261307" y="1404893"/>
            <a:ext cx="972000" cy="32492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FE38710-F5DA-4B5E-BE09-A75FAE11229A}"/>
              </a:ext>
            </a:extLst>
          </p:cNvPr>
          <p:cNvCxnSpPr>
            <a:cxnSpLocks/>
          </p:cNvCxnSpPr>
          <p:nvPr/>
        </p:nvCxnSpPr>
        <p:spPr>
          <a:xfrm>
            <a:off x="1789118" y="1924241"/>
            <a:ext cx="972000" cy="26640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F6284-1B07-4274-B3C6-A960BD0A8FCB}"/>
              </a:ext>
            </a:extLst>
          </p:cNvPr>
          <p:cNvSpPr/>
          <p:nvPr/>
        </p:nvSpPr>
        <p:spPr>
          <a:xfrm>
            <a:off x="6416424" y="261632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 Shift</a:t>
            </a:r>
            <a:endParaRPr lang="en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58D757-81BD-4AB0-927E-8CA5A501DB01}"/>
              </a:ext>
            </a:extLst>
          </p:cNvPr>
          <p:cNvSpPr/>
          <p:nvPr/>
        </p:nvSpPr>
        <p:spPr>
          <a:xfrm>
            <a:off x="6416424" y="1993903"/>
            <a:ext cx="3723228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5. Remove zeros, pilots and DC carrier</a:t>
            </a:r>
            <a:endParaRPr lang="en-D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EDA1E-849F-4427-88BF-A7BB6C868688}"/>
              </a:ext>
            </a:extLst>
          </p:cNvPr>
          <p:cNvCxnSpPr>
            <a:cxnSpLocks/>
          </p:cNvCxnSpPr>
          <p:nvPr/>
        </p:nvCxnSpPr>
        <p:spPr>
          <a:xfrm>
            <a:off x="4935984" y="1322773"/>
            <a:ext cx="0" cy="479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D5CD0A-3A55-4320-A81D-F09D07378386}"/>
              </a:ext>
            </a:extLst>
          </p:cNvPr>
          <p:cNvCxnSpPr>
            <a:cxnSpLocks/>
          </p:cNvCxnSpPr>
          <p:nvPr/>
        </p:nvCxnSpPr>
        <p:spPr>
          <a:xfrm>
            <a:off x="4935984" y="2016711"/>
            <a:ext cx="0" cy="69097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A0DABD-B7A0-402D-9E5A-21B147EB00AF}"/>
              </a:ext>
            </a:extLst>
          </p:cNvPr>
          <p:cNvCxnSpPr>
            <a:cxnSpLocks/>
          </p:cNvCxnSpPr>
          <p:nvPr/>
        </p:nvCxnSpPr>
        <p:spPr>
          <a:xfrm>
            <a:off x="4946341" y="2949606"/>
            <a:ext cx="0" cy="479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A8A5DB-A20E-493D-969D-20DF8FDE86A9}"/>
              </a:ext>
            </a:extLst>
          </p:cNvPr>
          <p:cNvCxnSpPr>
            <a:cxnSpLocks/>
          </p:cNvCxnSpPr>
          <p:nvPr/>
        </p:nvCxnSpPr>
        <p:spPr>
          <a:xfrm>
            <a:off x="4946341" y="3559947"/>
            <a:ext cx="0" cy="479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806A2-38F7-4D58-92D9-15422EAE6489}"/>
              </a:ext>
            </a:extLst>
          </p:cNvPr>
          <p:cNvCxnSpPr>
            <a:cxnSpLocks/>
          </p:cNvCxnSpPr>
          <p:nvPr/>
        </p:nvCxnSpPr>
        <p:spPr>
          <a:xfrm>
            <a:off x="4946341" y="4242752"/>
            <a:ext cx="0" cy="69097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B2C18-D195-45C1-A10A-4ACD7B05EAA8}"/>
              </a:ext>
            </a:extLst>
          </p:cNvPr>
          <p:cNvCxnSpPr>
            <a:cxnSpLocks/>
          </p:cNvCxnSpPr>
          <p:nvPr/>
        </p:nvCxnSpPr>
        <p:spPr>
          <a:xfrm>
            <a:off x="4946341" y="5150530"/>
            <a:ext cx="0" cy="4793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9AA6533-1A31-4780-B8A5-43A6A57F90FB}"/>
              </a:ext>
            </a:extLst>
          </p:cNvPr>
          <p:cNvSpPr/>
          <p:nvPr/>
        </p:nvSpPr>
        <p:spPr>
          <a:xfrm>
            <a:off x="4816135" y="1781423"/>
            <a:ext cx="239698" cy="2241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B9F1CAB7-6724-4705-B46D-D211EA7DF40B}"/>
              </a:ext>
            </a:extLst>
          </p:cNvPr>
          <p:cNvSpPr/>
          <p:nvPr/>
        </p:nvSpPr>
        <p:spPr>
          <a:xfrm>
            <a:off x="4816135" y="2706581"/>
            <a:ext cx="239698" cy="2241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80766B4-04EB-4CB9-801D-FA05781ACF62}"/>
              </a:ext>
            </a:extLst>
          </p:cNvPr>
          <p:cNvSpPr/>
          <p:nvPr/>
        </p:nvSpPr>
        <p:spPr>
          <a:xfrm>
            <a:off x="4816830" y="3407584"/>
            <a:ext cx="239698" cy="2241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6AFA07A4-B7F4-41E2-8F04-E617C278709D}"/>
              </a:ext>
            </a:extLst>
          </p:cNvPr>
          <p:cNvSpPr/>
          <p:nvPr/>
        </p:nvSpPr>
        <p:spPr>
          <a:xfrm>
            <a:off x="4816135" y="4018597"/>
            <a:ext cx="239698" cy="2241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99AEAECE-138C-4A89-B884-8FB3CE7C14C1}"/>
              </a:ext>
            </a:extLst>
          </p:cNvPr>
          <p:cNvSpPr/>
          <p:nvPr/>
        </p:nvSpPr>
        <p:spPr>
          <a:xfrm>
            <a:off x="4826492" y="4912986"/>
            <a:ext cx="239698" cy="2241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2F3998E-0E9B-4BFB-8A09-10F765A9F846}"/>
              </a:ext>
            </a:extLst>
          </p:cNvPr>
          <p:cNvSpPr/>
          <p:nvPr/>
        </p:nvSpPr>
        <p:spPr>
          <a:xfrm>
            <a:off x="4826492" y="5909513"/>
            <a:ext cx="239698" cy="2241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EDDBF-DC40-4483-A003-261905A47F5B}"/>
              </a:ext>
            </a:extLst>
          </p:cNvPr>
          <p:cNvSpPr txBox="1"/>
          <p:nvPr/>
        </p:nvSpPr>
        <p:spPr>
          <a:xfrm>
            <a:off x="6125203" y="5029759"/>
            <a:ext cx="4305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for both procedure – it’s still matrix now, you are working with 2 dimensions, and in time domain wants all samples for the given frequencies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A95D6-30E6-4AC2-AB0A-D673A19AB755}"/>
              </a:ext>
            </a:extLst>
          </p:cNvPr>
          <p:cNvSpPr txBox="1"/>
          <p:nvPr/>
        </p:nvSpPr>
        <p:spPr>
          <a:xfrm>
            <a:off x="6125203" y="3195509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Just select the indexes with data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1183E-A3C6-4287-868A-AB2AF68BC407}"/>
              </a:ext>
            </a:extLst>
          </p:cNvPr>
          <p:cNvSpPr txBox="1"/>
          <p:nvPr/>
        </p:nvSpPr>
        <p:spPr>
          <a:xfrm>
            <a:off x="6125203" y="1193138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Manually  -Using Selector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515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HelenBrait</dc:creator>
  <cp:lastModifiedBy>HelenBrait</cp:lastModifiedBy>
  <cp:revision>6</cp:revision>
  <dcterms:created xsi:type="dcterms:W3CDTF">2021-12-09T13:08:31Z</dcterms:created>
  <dcterms:modified xsi:type="dcterms:W3CDTF">2023-12-01T13:12:35Z</dcterms:modified>
</cp:coreProperties>
</file>