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265"/>
    <a:srgbClr val="00B48D"/>
    <a:srgbClr val="7FF9E2"/>
    <a:srgbClr val="C140FF"/>
    <a:srgbClr val="FEC901"/>
    <a:srgbClr val="FF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66" y="66"/>
      </p:cViewPr>
      <p:guideLst>
        <p:guide orient="horz" pos="2183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8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32C8-1E80-4DDD-9F35-58D448A372D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F5012-DC7D-4F9C-BE13-504B800651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la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93" y="1303949"/>
            <a:ext cx="1362708" cy="6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114" y="1560459"/>
            <a:ext cx="551250" cy="483750"/>
          </a:xfrm>
          <a:prstGeom prst="rect">
            <a:avLst/>
          </a:prstGeom>
        </p:spPr>
      </p:pic>
      <p:pic>
        <p:nvPicPr>
          <p:cNvPr id="1028" name="Picture 4" descr="Resultado de imagem para zendesk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34" y="1842628"/>
            <a:ext cx="1418783" cy="2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6761627" y="3516664"/>
            <a:ext cx="1659040" cy="1530614"/>
            <a:chOff x="7258611" y="4556585"/>
            <a:chExt cx="641250" cy="6075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611" y="4556585"/>
              <a:ext cx="641250" cy="60750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7463658" y="4660927"/>
              <a:ext cx="222250" cy="2222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ie 24"/>
            <p:cNvSpPr/>
            <p:nvPr/>
          </p:nvSpPr>
          <p:spPr>
            <a:xfrm>
              <a:off x="7418388" y="4627562"/>
              <a:ext cx="301625" cy="290513"/>
            </a:xfrm>
            <a:prstGeom prst="pie">
              <a:avLst>
                <a:gd name="adj1" fmla="val 16170992"/>
                <a:gd name="adj2" fmla="val 58078"/>
              </a:avLst>
            </a:prstGeom>
            <a:solidFill>
              <a:schemeClr val="bg1"/>
            </a:solidFill>
            <a:ln w="25400">
              <a:solidFill>
                <a:srgbClr val="00B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744597" y="4631282"/>
            <a:ext cx="2072353" cy="1679876"/>
            <a:chOff x="3984247" y="3308439"/>
            <a:chExt cx="2072353" cy="1679876"/>
          </a:xfrm>
        </p:grpSpPr>
        <p:sp>
          <p:nvSpPr>
            <p:cNvPr id="35" name="Rounded Rectangle 34"/>
            <p:cNvSpPr/>
            <p:nvPr/>
          </p:nvSpPr>
          <p:spPr>
            <a:xfrm>
              <a:off x="3984247" y="3308439"/>
              <a:ext cx="2072353" cy="1679876"/>
            </a:xfrm>
            <a:prstGeom prst="roundRect">
              <a:avLst>
                <a:gd name="adj" fmla="val 0"/>
              </a:avLst>
            </a:prstGeom>
            <a:solidFill>
              <a:srgbClr val="FEC901"/>
            </a:solidFill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2728" y="3422650"/>
              <a:ext cx="2010625" cy="230832"/>
            </a:xfrm>
            <a:prstGeom prst="rect">
              <a:avLst/>
            </a:prstGeom>
            <a:solidFill>
              <a:srgbClr val="FF8300"/>
            </a:solidFill>
            <a:ln>
              <a:solidFill>
                <a:srgbClr val="FF8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OSHI</a:t>
              </a:r>
              <a:endParaRPr lang="en-US" sz="1100" b="1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84247" y="4226747"/>
              <a:ext cx="956053" cy="230832"/>
            </a:xfrm>
            <a:prstGeom prst="rect">
              <a:avLst/>
            </a:prstGeom>
            <a:solidFill>
              <a:srgbClr val="FF8300"/>
            </a:solidFill>
            <a:ln>
              <a:solidFill>
                <a:srgbClr val="FF8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LOG</a:t>
              </a:r>
              <a:endParaRPr lang="en-US" sz="1100" b="1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48250" y="4226747"/>
              <a:ext cx="995103" cy="230832"/>
            </a:xfrm>
            <a:prstGeom prst="rect">
              <a:avLst/>
            </a:prstGeom>
            <a:solidFill>
              <a:srgbClr val="FF8300"/>
            </a:solidFill>
            <a:ln>
              <a:solidFill>
                <a:srgbClr val="FF8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SWING</a:t>
              </a:r>
              <a:endParaRPr lang="en-US" sz="1100" b="1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84247" y="3834531"/>
              <a:ext cx="2059107" cy="230832"/>
            </a:xfrm>
            <a:prstGeom prst="rect">
              <a:avLst/>
            </a:prstGeom>
            <a:solidFill>
              <a:srgbClr val="FF8300"/>
            </a:solidFill>
            <a:ln>
              <a:solidFill>
                <a:srgbClr val="FF8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JDBC</a:t>
              </a:r>
              <a:endParaRPr lang="en-US" sz="1100" b="1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5484131" y="4563041"/>
              <a:ext cx="3148" cy="410325"/>
            </a:xfrm>
            <a:prstGeom prst="line">
              <a:avLst/>
            </a:prstGeom>
            <a:ln w="76200">
              <a:solidFill>
                <a:srgbClr val="FEC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546643" y="4566189"/>
              <a:ext cx="3148" cy="410325"/>
            </a:xfrm>
            <a:prstGeom prst="line">
              <a:avLst/>
            </a:prstGeom>
            <a:ln w="76200">
              <a:solidFill>
                <a:srgbClr val="FEC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013200" y="4960666"/>
              <a:ext cx="2030153" cy="0"/>
            </a:xfrm>
            <a:prstGeom prst="line">
              <a:avLst/>
            </a:prstGeom>
            <a:ln w="28575">
              <a:solidFill>
                <a:srgbClr val="FEC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013200" y="3422650"/>
              <a:ext cx="0" cy="1550716"/>
            </a:xfrm>
            <a:prstGeom prst="line">
              <a:avLst/>
            </a:prstGeom>
            <a:ln w="28575">
              <a:solidFill>
                <a:srgbClr val="FEC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29325" y="3422650"/>
              <a:ext cx="4096" cy="1550716"/>
            </a:xfrm>
            <a:prstGeom prst="line">
              <a:avLst/>
            </a:prstGeom>
            <a:ln w="28575">
              <a:solidFill>
                <a:srgbClr val="FEC9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036"/>
            <p:cNvSpPr/>
            <p:nvPr/>
          </p:nvSpPr>
          <p:spPr>
            <a:xfrm>
              <a:off x="4036378" y="4618963"/>
              <a:ext cx="467777" cy="321967"/>
            </a:xfrm>
            <a:prstGeom prst="rect">
              <a:avLst/>
            </a:prstGeom>
            <a:solidFill>
              <a:srgbClr val="C1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89573" y="463922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SO</a:t>
              </a:r>
              <a:endParaRPr lang="en-US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551615" y="4619029"/>
              <a:ext cx="467777" cy="321967"/>
            </a:xfrm>
            <a:prstGeom prst="rect">
              <a:avLst/>
            </a:prstGeom>
            <a:solidFill>
              <a:srgbClr val="C1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54704" y="4639228"/>
              <a:ext cx="474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VM’s</a:t>
              </a:r>
              <a:endParaRPr lang="en-US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17623" y="4618963"/>
              <a:ext cx="820872" cy="321967"/>
            </a:xfrm>
            <a:prstGeom prst="rect">
              <a:avLst/>
            </a:prstGeom>
            <a:solidFill>
              <a:srgbClr val="C14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10300" y="4640337"/>
              <a:ext cx="854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MetricHPE Medium" panose="020B0603030202060203" pitchFamily="34" charset="0"/>
                </a:rPr>
                <a:t>(WIN/LNX)</a:t>
              </a:r>
              <a:endParaRPr lang="en-US" dirty="0">
                <a:solidFill>
                  <a:schemeClr val="bg1"/>
                </a:solidFill>
                <a:latin typeface="MetricHPE Medium" panose="020B0603030202060203" pitchFamily="34" charset="0"/>
              </a:endParaRPr>
            </a:p>
          </p:txBody>
        </p:sp>
      </p:grpSp>
      <p:cxnSp>
        <p:nvCxnSpPr>
          <p:cNvPr id="1052" name="Straight Connector 1051"/>
          <p:cNvCxnSpPr>
            <a:cxnSpLocks/>
          </p:cNvCxnSpPr>
          <p:nvPr/>
        </p:nvCxnSpPr>
        <p:spPr>
          <a:xfrm flipV="1">
            <a:off x="7536725" y="2087918"/>
            <a:ext cx="0" cy="1123491"/>
          </a:xfrm>
          <a:prstGeom prst="line">
            <a:avLst/>
          </a:prstGeom>
          <a:ln w="19050">
            <a:solidFill>
              <a:srgbClr val="0D526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V="1">
            <a:off x="8708022" y="1483758"/>
            <a:ext cx="0" cy="653928"/>
          </a:xfrm>
          <a:prstGeom prst="line">
            <a:avLst/>
          </a:prstGeom>
          <a:ln w="19050">
            <a:solidFill>
              <a:srgbClr val="0D52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8139886" y="1810722"/>
            <a:ext cx="558279" cy="0"/>
          </a:xfrm>
          <a:prstGeom prst="straightConnector1">
            <a:avLst/>
          </a:prstGeom>
          <a:ln w="19050">
            <a:solidFill>
              <a:srgbClr val="0D52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376499" y="582459"/>
            <a:ext cx="1642906" cy="1267890"/>
            <a:chOff x="9209837" y="1615853"/>
            <a:chExt cx="1642906" cy="1267890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9837" y="1615853"/>
              <a:ext cx="1302853" cy="732854"/>
            </a:xfrm>
            <a:prstGeom prst="rect">
              <a:avLst/>
            </a:prstGeom>
          </p:spPr>
        </p:pic>
        <p:grpSp>
          <p:nvGrpSpPr>
            <p:cNvPr id="187" name="Group 186"/>
            <p:cNvGrpSpPr/>
            <p:nvPr/>
          </p:nvGrpSpPr>
          <p:grpSpPr>
            <a:xfrm>
              <a:off x="9894407" y="2070830"/>
              <a:ext cx="958336" cy="812913"/>
              <a:chOff x="4624370" y="1515956"/>
              <a:chExt cx="958336" cy="812913"/>
            </a:xfrm>
          </p:grpSpPr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370" y="1515956"/>
                <a:ext cx="958336" cy="640731"/>
              </a:xfrm>
              <a:prstGeom prst="rect">
                <a:avLst/>
              </a:prstGeom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4940825" y="1923794"/>
                <a:ext cx="318411" cy="405075"/>
                <a:chOff x="4376739" y="2388273"/>
                <a:chExt cx="247656" cy="368367"/>
              </a:xfrm>
              <a:solidFill>
                <a:schemeClr val="bg1"/>
              </a:solidFill>
            </p:grpSpPr>
            <p:sp>
              <p:nvSpPr>
                <p:cNvPr id="190" name="Flowchart: Magnetic Disk 189"/>
                <p:cNvSpPr/>
                <p:nvPr/>
              </p:nvSpPr>
              <p:spPr>
                <a:xfrm>
                  <a:off x="4376739" y="2590714"/>
                  <a:ext cx="247650" cy="165926"/>
                </a:xfrm>
                <a:prstGeom prst="flowChartMagneticDisk">
                  <a:avLst/>
                </a:prstGeom>
                <a:grpFill/>
                <a:ln w="38100">
                  <a:solidFill>
                    <a:srgbClr val="00B4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lowchart: Magnetic Disk 190"/>
                <p:cNvSpPr/>
                <p:nvPr/>
              </p:nvSpPr>
              <p:spPr>
                <a:xfrm>
                  <a:off x="4376745" y="2501189"/>
                  <a:ext cx="247650" cy="165926"/>
                </a:xfrm>
                <a:prstGeom prst="flowChartMagneticDisk">
                  <a:avLst/>
                </a:prstGeom>
                <a:grpFill/>
                <a:ln w="38100">
                  <a:solidFill>
                    <a:srgbClr val="00B4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lowchart: Magnetic Disk 1083"/>
                <p:cNvSpPr/>
                <p:nvPr/>
              </p:nvSpPr>
              <p:spPr>
                <a:xfrm>
                  <a:off x="4376741" y="2388273"/>
                  <a:ext cx="247651" cy="177043"/>
                </a:xfrm>
                <a:custGeom>
                  <a:avLst/>
                  <a:gdLst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10000 w 10000"/>
                    <a:gd name="connsiteY0" fmla="*/ 1667 h 10000"/>
                    <a:gd name="connsiteX1" fmla="*/ 5000 w 10000"/>
                    <a:gd name="connsiteY1" fmla="*/ 3334 h 10000"/>
                    <a:gd name="connsiteX2" fmla="*/ 0 w 10000"/>
                    <a:gd name="connsiteY2" fmla="*/ 1667 h 10000"/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10000 w 10000"/>
                    <a:gd name="connsiteY0" fmla="*/ 1667 h 10000"/>
                    <a:gd name="connsiteX1" fmla="*/ 5128 w 10000"/>
                    <a:gd name="connsiteY1" fmla="*/ 4291 h 10000"/>
                    <a:gd name="connsiteX2" fmla="*/ 0 w 10000"/>
                    <a:gd name="connsiteY2" fmla="*/ 1667 h 10000"/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0 w 10000"/>
                    <a:gd name="connsiteY0" fmla="*/ 2337 h 10670"/>
                    <a:gd name="connsiteX1" fmla="*/ 5000 w 10000"/>
                    <a:gd name="connsiteY1" fmla="*/ 670 h 10670"/>
                    <a:gd name="connsiteX2" fmla="*/ 10000 w 10000"/>
                    <a:gd name="connsiteY2" fmla="*/ 2337 h 10670"/>
                    <a:gd name="connsiteX3" fmla="*/ 10000 w 10000"/>
                    <a:gd name="connsiteY3" fmla="*/ 9003 h 10670"/>
                    <a:gd name="connsiteX4" fmla="*/ 5000 w 10000"/>
                    <a:gd name="connsiteY4" fmla="*/ 10670 h 10670"/>
                    <a:gd name="connsiteX5" fmla="*/ 0 w 10000"/>
                    <a:gd name="connsiteY5" fmla="*/ 9003 h 10670"/>
                    <a:gd name="connsiteX6" fmla="*/ 0 w 10000"/>
                    <a:gd name="connsiteY6" fmla="*/ 2337 h 10670"/>
                    <a:gd name="connsiteX0" fmla="*/ 10000 w 10000"/>
                    <a:gd name="connsiteY0" fmla="*/ 2337 h 10670"/>
                    <a:gd name="connsiteX1" fmla="*/ 5128 w 10000"/>
                    <a:gd name="connsiteY1" fmla="*/ 4961 h 10670"/>
                    <a:gd name="connsiteX2" fmla="*/ 0 w 10000"/>
                    <a:gd name="connsiteY2" fmla="*/ 2337 h 10670"/>
                    <a:gd name="connsiteX0" fmla="*/ 0 w 10000"/>
                    <a:gd name="connsiteY0" fmla="*/ 2337 h 10670"/>
                    <a:gd name="connsiteX1" fmla="*/ 5064 w 10000"/>
                    <a:gd name="connsiteY1" fmla="*/ 0 h 10670"/>
                    <a:gd name="connsiteX2" fmla="*/ 10000 w 10000"/>
                    <a:gd name="connsiteY2" fmla="*/ 2337 h 10670"/>
                    <a:gd name="connsiteX3" fmla="*/ 10000 w 10000"/>
                    <a:gd name="connsiteY3" fmla="*/ 9003 h 10670"/>
                    <a:gd name="connsiteX4" fmla="*/ 5000 w 10000"/>
                    <a:gd name="connsiteY4" fmla="*/ 10670 h 10670"/>
                    <a:gd name="connsiteX5" fmla="*/ 0 w 10000"/>
                    <a:gd name="connsiteY5" fmla="*/ 9003 h 10670"/>
                    <a:gd name="connsiteX6" fmla="*/ 0 w 10000"/>
                    <a:gd name="connsiteY6" fmla="*/ 2337 h 1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00" h="10670" stroke="0" extrusionOk="0">
                      <a:moveTo>
                        <a:pt x="0" y="2337"/>
                      </a:moveTo>
                      <a:cubicBezTo>
                        <a:pt x="0" y="1416"/>
                        <a:pt x="2239" y="670"/>
                        <a:pt x="5000" y="670"/>
                      </a:cubicBezTo>
                      <a:cubicBezTo>
                        <a:pt x="7761" y="670"/>
                        <a:pt x="10000" y="1416"/>
                        <a:pt x="10000" y="2337"/>
                      </a:cubicBezTo>
                      <a:lnTo>
                        <a:pt x="10000" y="9003"/>
                      </a:lnTo>
                      <a:cubicBezTo>
                        <a:pt x="10000" y="9924"/>
                        <a:pt x="7761" y="10670"/>
                        <a:pt x="5000" y="10670"/>
                      </a:cubicBezTo>
                      <a:cubicBezTo>
                        <a:pt x="2239" y="10670"/>
                        <a:pt x="0" y="9924"/>
                        <a:pt x="0" y="9003"/>
                      </a:cubicBezTo>
                      <a:lnTo>
                        <a:pt x="0" y="2337"/>
                      </a:lnTo>
                      <a:close/>
                    </a:path>
                    <a:path w="10000" h="10670" fill="none" extrusionOk="0">
                      <a:moveTo>
                        <a:pt x="10000" y="2337"/>
                      </a:moveTo>
                      <a:cubicBezTo>
                        <a:pt x="10000" y="3258"/>
                        <a:pt x="7889" y="4961"/>
                        <a:pt x="5128" y="4961"/>
                      </a:cubicBezTo>
                      <a:cubicBezTo>
                        <a:pt x="2367" y="4961"/>
                        <a:pt x="0" y="3258"/>
                        <a:pt x="0" y="2337"/>
                      </a:cubicBezTo>
                    </a:path>
                    <a:path w="10000" h="10670" fill="none">
                      <a:moveTo>
                        <a:pt x="0" y="2337"/>
                      </a:moveTo>
                      <a:cubicBezTo>
                        <a:pt x="0" y="1416"/>
                        <a:pt x="2303" y="0"/>
                        <a:pt x="5064" y="0"/>
                      </a:cubicBezTo>
                      <a:cubicBezTo>
                        <a:pt x="7825" y="0"/>
                        <a:pt x="10000" y="1416"/>
                        <a:pt x="10000" y="2337"/>
                      </a:cubicBezTo>
                      <a:lnTo>
                        <a:pt x="10000" y="9003"/>
                      </a:lnTo>
                      <a:cubicBezTo>
                        <a:pt x="10000" y="9924"/>
                        <a:pt x="7761" y="10670"/>
                        <a:pt x="5000" y="10670"/>
                      </a:cubicBezTo>
                      <a:cubicBezTo>
                        <a:pt x="2239" y="10670"/>
                        <a:pt x="0" y="9924"/>
                        <a:pt x="0" y="9003"/>
                      </a:cubicBezTo>
                      <a:lnTo>
                        <a:pt x="0" y="2337"/>
                      </a:lnTo>
                      <a:close/>
                    </a:path>
                  </a:pathLst>
                </a:custGeom>
                <a:grpFill/>
                <a:ln w="38100">
                  <a:solidFill>
                    <a:srgbClr val="00B4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135"/>
          <p:cNvGrpSpPr/>
          <p:nvPr/>
        </p:nvGrpSpPr>
        <p:grpSpPr>
          <a:xfrm>
            <a:off x="1225295" y="796421"/>
            <a:ext cx="1999895" cy="1055841"/>
            <a:chOff x="5867660" y="1124555"/>
            <a:chExt cx="1999895" cy="1055841"/>
          </a:xfrm>
        </p:grpSpPr>
        <p:pic>
          <p:nvPicPr>
            <p:cNvPr id="129" name="Picture 6" descr="Imagem relacionada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6" t="20788" r="8714" b="20173"/>
            <a:stretch/>
          </p:blipFill>
          <p:spPr bwMode="auto">
            <a:xfrm>
              <a:off x="6731731" y="1124555"/>
              <a:ext cx="1135824" cy="346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4" name="Group 133"/>
            <p:cNvGrpSpPr/>
            <p:nvPr/>
          </p:nvGrpSpPr>
          <p:grpSpPr>
            <a:xfrm>
              <a:off x="5867660" y="1367483"/>
              <a:ext cx="958336" cy="812913"/>
              <a:chOff x="4624370" y="1515956"/>
              <a:chExt cx="958336" cy="812913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370" y="1515956"/>
                <a:ext cx="958336" cy="640731"/>
              </a:xfrm>
              <a:prstGeom prst="rect">
                <a:avLst/>
              </a:prstGeom>
            </p:spPr>
          </p:pic>
          <p:grpSp>
            <p:nvGrpSpPr>
              <p:cNvPr id="1085" name="Group 1084"/>
              <p:cNvGrpSpPr/>
              <p:nvPr/>
            </p:nvGrpSpPr>
            <p:grpSpPr>
              <a:xfrm>
                <a:off x="4940825" y="1923794"/>
                <a:ext cx="318411" cy="405075"/>
                <a:chOff x="4376739" y="2388273"/>
                <a:chExt cx="247656" cy="368367"/>
              </a:xfrm>
              <a:solidFill>
                <a:schemeClr val="bg1"/>
              </a:solidFill>
            </p:grpSpPr>
            <p:sp>
              <p:nvSpPr>
                <p:cNvPr id="166" name="Flowchart: Magnetic Disk 165"/>
                <p:cNvSpPr/>
                <p:nvPr/>
              </p:nvSpPr>
              <p:spPr>
                <a:xfrm>
                  <a:off x="4376739" y="2590714"/>
                  <a:ext cx="247650" cy="165926"/>
                </a:xfrm>
                <a:prstGeom prst="flowChartMagneticDisk">
                  <a:avLst/>
                </a:prstGeom>
                <a:grpFill/>
                <a:ln w="38100">
                  <a:solidFill>
                    <a:srgbClr val="00B4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lowchart: Magnetic Disk 164"/>
                <p:cNvSpPr/>
                <p:nvPr/>
              </p:nvSpPr>
              <p:spPr>
                <a:xfrm>
                  <a:off x="4376745" y="2501189"/>
                  <a:ext cx="247650" cy="165926"/>
                </a:xfrm>
                <a:prstGeom prst="flowChartMagneticDisk">
                  <a:avLst/>
                </a:prstGeom>
                <a:grpFill/>
                <a:ln w="38100">
                  <a:solidFill>
                    <a:srgbClr val="00B4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Flowchart: Magnetic Disk 1083"/>
                <p:cNvSpPr/>
                <p:nvPr/>
              </p:nvSpPr>
              <p:spPr>
                <a:xfrm>
                  <a:off x="4376741" y="2388273"/>
                  <a:ext cx="247651" cy="177043"/>
                </a:xfrm>
                <a:custGeom>
                  <a:avLst/>
                  <a:gdLst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10000 w 10000"/>
                    <a:gd name="connsiteY0" fmla="*/ 1667 h 10000"/>
                    <a:gd name="connsiteX1" fmla="*/ 5000 w 10000"/>
                    <a:gd name="connsiteY1" fmla="*/ 3334 h 10000"/>
                    <a:gd name="connsiteX2" fmla="*/ 0 w 10000"/>
                    <a:gd name="connsiteY2" fmla="*/ 1667 h 10000"/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10000 w 10000"/>
                    <a:gd name="connsiteY0" fmla="*/ 1667 h 10000"/>
                    <a:gd name="connsiteX1" fmla="*/ 5128 w 10000"/>
                    <a:gd name="connsiteY1" fmla="*/ 4291 h 10000"/>
                    <a:gd name="connsiteX2" fmla="*/ 0 w 10000"/>
                    <a:gd name="connsiteY2" fmla="*/ 1667 h 10000"/>
                    <a:gd name="connsiteX0" fmla="*/ 0 w 10000"/>
                    <a:gd name="connsiteY0" fmla="*/ 1667 h 10000"/>
                    <a:gd name="connsiteX1" fmla="*/ 5000 w 10000"/>
                    <a:gd name="connsiteY1" fmla="*/ 0 h 10000"/>
                    <a:gd name="connsiteX2" fmla="*/ 10000 w 10000"/>
                    <a:gd name="connsiteY2" fmla="*/ 1667 h 10000"/>
                    <a:gd name="connsiteX3" fmla="*/ 10000 w 10000"/>
                    <a:gd name="connsiteY3" fmla="*/ 8333 h 10000"/>
                    <a:gd name="connsiteX4" fmla="*/ 5000 w 10000"/>
                    <a:gd name="connsiteY4" fmla="*/ 10000 h 10000"/>
                    <a:gd name="connsiteX5" fmla="*/ 0 w 10000"/>
                    <a:gd name="connsiteY5" fmla="*/ 8333 h 10000"/>
                    <a:gd name="connsiteX6" fmla="*/ 0 w 10000"/>
                    <a:gd name="connsiteY6" fmla="*/ 1667 h 10000"/>
                    <a:gd name="connsiteX0" fmla="*/ 0 w 10000"/>
                    <a:gd name="connsiteY0" fmla="*/ 2337 h 10670"/>
                    <a:gd name="connsiteX1" fmla="*/ 5000 w 10000"/>
                    <a:gd name="connsiteY1" fmla="*/ 670 h 10670"/>
                    <a:gd name="connsiteX2" fmla="*/ 10000 w 10000"/>
                    <a:gd name="connsiteY2" fmla="*/ 2337 h 10670"/>
                    <a:gd name="connsiteX3" fmla="*/ 10000 w 10000"/>
                    <a:gd name="connsiteY3" fmla="*/ 9003 h 10670"/>
                    <a:gd name="connsiteX4" fmla="*/ 5000 w 10000"/>
                    <a:gd name="connsiteY4" fmla="*/ 10670 h 10670"/>
                    <a:gd name="connsiteX5" fmla="*/ 0 w 10000"/>
                    <a:gd name="connsiteY5" fmla="*/ 9003 h 10670"/>
                    <a:gd name="connsiteX6" fmla="*/ 0 w 10000"/>
                    <a:gd name="connsiteY6" fmla="*/ 2337 h 10670"/>
                    <a:gd name="connsiteX0" fmla="*/ 10000 w 10000"/>
                    <a:gd name="connsiteY0" fmla="*/ 2337 h 10670"/>
                    <a:gd name="connsiteX1" fmla="*/ 5128 w 10000"/>
                    <a:gd name="connsiteY1" fmla="*/ 4961 h 10670"/>
                    <a:gd name="connsiteX2" fmla="*/ 0 w 10000"/>
                    <a:gd name="connsiteY2" fmla="*/ 2337 h 10670"/>
                    <a:gd name="connsiteX0" fmla="*/ 0 w 10000"/>
                    <a:gd name="connsiteY0" fmla="*/ 2337 h 10670"/>
                    <a:gd name="connsiteX1" fmla="*/ 5064 w 10000"/>
                    <a:gd name="connsiteY1" fmla="*/ 0 h 10670"/>
                    <a:gd name="connsiteX2" fmla="*/ 10000 w 10000"/>
                    <a:gd name="connsiteY2" fmla="*/ 2337 h 10670"/>
                    <a:gd name="connsiteX3" fmla="*/ 10000 w 10000"/>
                    <a:gd name="connsiteY3" fmla="*/ 9003 h 10670"/>
                    <a:gd name="connsiteX4" fmla="*/ 5000 w 10000"/>
                    <a:gd name="connsiteY4" fmla="*/ 10670 h 10670"/>
                    <a:gd name="connsiteX5" fmla="*/ 0 w 10000"/>
                    <a:gd name="connsiteY5" fmla="*/ 9003 h 10670"/>
                    <a:gd name="connsiteX6" fmla="*/ 0 w 10000"/>
                    <a:gd name="connsiteY6" fmla="*/ 2337 h 1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00" h="10670" stroke="0" extrusionOk="0">
                      <a:moveTo>
                        <a:pt x="0" y="2337"/>
                      </a:moveTo>
                      <a:cubicBezTo>
                        <a:pt x="0" y="1416"/>
                        <a:pt x="2239" y="670"/>
                        <a:pt x="5000" y="670"/>
                      </a:cubicBezTo>
                      <a:cubicBezTo>
                        <a:pt x="7761" y="670"/>
                        <a:pt x="10000" y="1416"/>
                        <a:pt x="10000" y="2337"/>
                      </a:cubicBezTo>
                      <a:lnTo>
                        <a:pt x="10000" y="9003"/>
                      </a:lnTo>
                      <a:cubicBezTo>
                        <a:pt x="10000" y="9924"/>
                        <a:pt x="7761" y="10670"/>
                        <a:pt x="5000" y="10670"/>
                      </a:cubicBezTo>
                      <a:cubicBezTo>
                        <a:pt x="2239" y="10670"/>
                        <a:pt x="0" y="9924"/>
                        <a:pt x="0" y="9003"/>
                      </a:cubicBezTo>
                      <a:lnTo>
                        <a:pt x="0" y="2337"/>
                      </a:lnTo>
                      <a:close/>
                    </a:path>
                    <a:path w="10000" h="10670" fill="none" extrusionOk="0">
                      <a:moveTo>
                        <a:pt x="10000" y="2337"/>
                      </a:moveTo>
                      <a:cubicBezTo>
                        <a:pt x="10000" y="3258"/>
                        <a:pt x="7889" y="4961"/>
                        <a:pt x="5128" y="4961"/>
                      </a:cubicBezTo>
                      <a:cubicBezTo>
                        <a:pt x="2367" y="4961"/>
                        <a:pt x="0" y="3258"/>
                        <a:pt x="0" y="2337"/>
                      </a:cubicBezTo>
                    </a:path>
                    <a:path w="10000" h="10670" fill="none">
                      <a:moveTo>
                        <a:pt x="0" y="2337"/>
                      </a:moveTo>
                      <a:cubicBezTo>
                        <a:pt x="0" y="1416"/>
                        <a:pt x="2303" y="0"/>
                        <a:pt x="5064" y="0"/>
                      </a:cubicBezTo>
                      <a:cubicBezTo>
                        <a:pt x="7825" y="0"/>
                        <a:pt x="10000" y="1416"/>
                        <a:pt x="10000" y="2337"/>
                      </a:cubicBezTo>
                      <a:lnTo>
                        <a:pt x="10000" y="9003"/>
                      </a:lnTo>
                      <a:cubicBezTo>
                        <a:pt x="10000" y="9924"/>
                        <a:pt x="7761" y="10670"/>
                        <a:pt x="5000" y="10670"/>
                      </a:cubicBezTo>
                      <a:cubicBezTo>
                        <a:pt x="2239" y="10670"/>
                        <a:pt x="0" y="9924"/>
                        <a:pt x="0" y="9003"/>
                      </a:cubicBezTo>
                      <a:lnTo>
                        <a:pt x="0" y="2337"/>
                      </a:lnTo>
                      <a:close/>
                    </a:path>
                  </a:pathLst>
                </a:custGeom>
                <a:grpFill/>
                <a:ln w="38100">
                  <a:solidFill>
                    <a:srgbClr val="00B4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7" name="TextBox 136"/>
          <p:cNvSpPr txBox="1"/>
          <p:nvPr/>
        </p:nvSpPr>
        <p:spPr>
          <a:xfrm>
            <a:off x="8685749" y="1618474"/>
            <a:ext cx="653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2">
                    <a:lumMod val="25000"/>
                  </a:schemeClr>
                </a:solidFill>
                <a:latin typeface="MetricHPE Medium" panose="020B0603030202060203" pitchFamily="34" charset="0"/>
              </a:rPr>
              <a:t>GET(JSON)</a:t>
            </a:r>
            <a:endParaRPr lang="en-US" sz="700" dirty="0">
              <a:solidFill>
                <a:schemeClr val="bg2">
                  <a:lumMod val="25000"/>
                </a:schemeClr>
              </a:solidFill>
              <a:latin typeface="MetricHPE Medium" panose="020B060303020206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686379" y="1818529"/>
            <a:ext cx="6527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bg2">
                    <a:lumMod val="25000"/>
                  </a:schemeClr>
                </a:solidFill>
                <a:latin typeface="MetricHPE Medium" panose="020B0603030202060203" pitchFamily="34" charset="0"/>
              </a:rPr>
              <a:t>POST(JSON)</a:t>
            </a:r>
            <a:endParaRPr lang="en-US" sz="800" dirty="0">
              <a:solidFill>
                <a:schemeClr val="bg2">
                  <a:lumMod val="25000"/>
                </a:schemeClr>
              </a:solidFill>
              <a:latin typeface="MetricHPE Medium" panose="020B0603030202060203" pitchFamily="34" charset="0"/>
            </a:endParaRPr>
          </a:p>
        </p:txBody>
      </p:sp>
      <p:cxnSp>
        <p:nvCxnSpPr>
          <p:cNvPr id="157" name="Straight Arrow Connector 156"/>
          <p:cNvCxnSpPr>
            <a:cxnSpLocks/>
          </p:cNvCxnSpPr>
          <p:nvPr/>
        </p:nvCxnSpPr>
        <p:spPr>
          <a:xfrm>
            <a:off x="1700650" y="2087918"/>
            <a:ext cx="1" cy="2008384"/>
          </a:xfrm>
          <a:prstGeom prst="straightConnector1">
            <a:avLst/>
          </a:prstGeom>
          <a:ln w="19050">
            <a:solidFill>
              <a:srgbClr val="0D52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 flipH="1" flipV="1">
            <a:off x="3031449" y="1364261"/>
            <a:ext cx="3345052" cy="5196"/>
          </a:xfrm>
          <a:prstGeom prst="straightConnector1">
            <a:avLst/>
          </a:prstGeom>
          <a:ln w="19050">
            <a:solidFill>
              <a:srgbClr val="00B4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cxnSpLocks/>
          </p:cNvCxnSpPr>
          <p:nvPr/>
        </p:nvCxnSpPr>
        <p:spPr>
          <a:xfrm>
            <a:off x="3031449" y="1865934"/>
            <a:ext cx="3345050" cy="28"/>
          </a:xfrm>
          <a:prstGeom prst="straightConnector1">
            <a:avLst/>
          </a:prstGeom>
          <a:ln w="19050">
            <a:solidFill>
              <a:srgbClr val="00B4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>
            <a:grpSpLocks noChangeAspect="1"/>
          </p:cNvGrpSpPr>
          <p:nvPr/>
        </p:nvGrpSpPr>
        <p:grpSpPr>
          <a:xfrm>
            <a:off x="11465447" y="1771123"/>
            <a:ext cx="226769" cy="227442"/>
            <a:chOff x="5867400" y="769938"/>
            <a:chExt cx="534988" cy="536575"/>
          </a:xfrm>
        </p:grpSpPr>
        <p:sp>
          <p:nvSpPr>
            <p:cNvPr id="226" name="Freeform 117"/>
            <p:cNvSpPr>
              <a:spLocks noEditPoints="1"/>
            </p:cNvSpPr>
            <p:nvPr/>
          </p:nvSpPr>
          <p:spPr bwMode="auto">
            <a:xfrm>
              <a:off x="5867400" y="776288"/>
              <a:ext cx="534988" cy="530225"/>
            </a:xfrm>
            <a:custGeom>
              <a:avLst/>
              <a:gdLst>
                <a:gd name="T0" fmla="*/ 34 w 140"/>
                <a:gd name="T1" fmla="*/ 40 h 138"/>
                <a:gd name="T2" fmla="*/ 54 w 140"/>
                <a:gd name="T3" fmla="*/ 60 h 138"/>
                <a:gd name="T4" fmla="*/ 60 w 140"/>
                <a:gd name="T5" fmla="*/ 54 h 138"/>
                <a:gd name="T6" fmla="*/ 40 w 140"/>
                <a:gd name="T7" fmla="*/ 34 h 138"/>
                <a:gd name="T8" fmla="*/ 45 w 140"/>
                <a:gd name="T9" fmla="*/ 29 h 138"/>
                <a:gd name="T10" fmla="*/ 23 w 140"/>
                <a:gd name="T11" fmla="*/ 0 h 138"/>
                <a:gd name="T12" fmla="*/ 0 w 140"/>
                <a:gd name="T13" fmla="*/ 23 h 138"/>
                <a:gd name="T14" fmla="*/ 29 w 140"/>
                <a:gd name="T15" fmla="*/ 45 h 138"/>
                <a:gd name="T16" fmla="*/ 34 w 140"/>
                <a:gd name="T17" fmla="*/ 40 h 138"/>
                <a:gd name="T18" fmla="*/ 12 w 140"/>
                <a:gd name="T19" fmla="*/ 23 h 138"/>
                <a:gd name="T20" fmla="*/ 23 w 140"/>
                <a:gd name="T21" fmla="*/ 12 h 138"/>
                <a:gd name="T22" fmla="*/ 35 w 140"/>
                <a:gd name="T23" fmla="*/ 28 h 138"/>
                <a:gd name="T24" fmla="*/ 28 w 140"/>
                <a:gd name="T25" fmla="*/ 35 h 138"/>
                <a:gd name="T26" fmla="*/ 12 w 140"/>
                <a:gd name="T27" fmla="*/ 23 h 138"/>
                <a:gd name="T28" fmla="*/ 133 w 140"/>
                <a:gd name="T29" fmla="*/ 111 h 138"/>
                <a:gd name="T30" fmla="*/ 105 w 140"/>
                <a:gd name="T31" fmla="*/ 82 h 138"/>
                <a:gd name="T32" fmla="*/ 111 w 140"/>
                <a:gd name="T33" fmla="*/ 77 h 138"/>
                <a:gd name="T34" fmla="*/ 105 w 140"/>
                <a:gd name="T35" fmla="*/ 71 h 138"/>
                <a:gd name="T36" fmla="*/ 99 w 140"/>
                <a:gd name="T37" fmla="*/ 77 h 138"/>
                <a:gd name="T38" fmla="*/ 91 w 140"/>
                <a:gd name="T39" fmla="*/ 85 h 138"/>
                <a:gd name="T40" fmla="*/ 82 w 140"/>
                <a:gd name="T41" fmla="*/ 76 h 138"/>
                <a:gd name="T42" fmla="*/ 76 w 140"/>
                <a:gd name="T43" fmla="*/ 82 h 138"/>
                <a:gd name="T44" fmla="*/ 85 w 140"/>
                <a:gd name="T45" fmla="*/ 91 h 138"/>
                <a:gd name="T46" fmla="*/ 71 w 140"/>
                <a:gd name="T47" fmla="*/ 105 h 138"/>
                <a:gd name="T48" fmla="*/ 77 w 140"/>
                <a:gd name="T49" fmla="*/ 111 h 138"/>
                <a:gd name="T50" fmla="*/ 82 w 140"/>
                <a:gd name="T51" fmla="*/ 105 h 138"/>
                <a:gd name="T52" fmla="*/ 111 w 140"/>
                <a:gd name="T53" fmla="*/ 133 h 138"/>
                <a:gd name="T54" fmla="*/ 122 w 140"/>
                <a:gd name="T55" fmla="*/ 138 h 138"/>
                <a:gd name="T56" fmla="*/ 133 w 140"/>
                <a:gd name="T57" fmla="*/ 133 h 138"/>
                <a:gd name="T58" fmla="*/ 133 w 140"/>
                <a:gd name="T59" fmla="*/ 111 h 138"/>
                <a:gd name="T60" fmla="*/ 128 w 140"/>
                <a:gd name="T61" fmla="*/ 128 h 138"/>
                <a:gd name="T62" fmla="*/ 116 w 140"/>
                <a:gd name="T63" fmla="*/ 128 h 138"/>
                <a:gd name="T64" fmla="*/ 88 w 140"/>
                <a:gd name="T65" fmla="*/ 99 h 138"/>
                <a:gd name="T66" fmla="*/ 94 w 140"/>
                <a:gd name="T67" fmla="*/ 94 h 138"/>
                <a:gd name="T68" fmla="*/ 99 w 140"/>
                <a:gd name="T69" fmla="*/ 88 h 138"/>
                <a:gd name="T70" fmla="*/ 128 w 140"/>
                <a:gd name="T71" fmla="*/ 116 h 138"/>
                <a:gd name="T72" fmla="*/ 128 w 140"/>
                <a:gd name="T73" fmla="*/ 12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138">
                  <a:moveTo>
                    <a:pt x="34" y="40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9" y="45"/>
                    <a:pt x="29" y="45"/>
                    <a:pt x="29" y="45"/>
                  </a:cubicBezTo>
                  <a:lnTo>
                    <a:pt x="34" y="40"/>
                  </a:lnTo>
                  <a:close/>
                  <a:moveTo>
                    <a:pt x="12" y="23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12" y="23"/>
                  </a:lnTo>
                  <a:close/>
                  <a:moveTo>
                    <a:pt x="133" y="111"/>
                  </a:moveTo>
                  <a:cubicBezTo>
                    <a:pt x="105" y="82"/>
                    <a:pt x="105" y="82"/>
                    <a:pt x="105" y="82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4" y="136"/>
                    <a:pt x="118" y="138"/>
                    <a:pt x="122" y="138"/>
                  </a:cubicBezTo>
                  <a:cubicBezTo>
                    <a:pt x="126" y="138"/>
                    <a:pt x="130" y="136"/>
                    <a:pt x="133" y="133"/>
                  </a:cubicBezTo>
                  <a:cubicBezTo>
                    <a:pt x="140" y="127"/>
                    <a:pt x="140" y="117"/>
                    <a:pt x="133" y="111"/>
                  </a:cubicBezTo>
                  <a:close/>
                  <a:moveTo>
                    <a:pt x="128" y="128"/>
                  </a:moveTo>
                  <a:cubicBezTo>
                    <a:pt x="125" y="131"/>
                    <a:pt x="119" y="131"/>
                    <a:pt x="116" y="12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31" y="119"/>
                    <a:pt x="131" y="125"/>
                    <a:pt x="128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18"/>
            <p:cNvSpPr>
              <a:spLocks noEditPoints="1"/>
            </p:cNvSpPr>
            <p:nvPr/>
          </p:nvSpPr>
          <p:spPr bwMode="auto">
            <a:xfrm>
              <a:off x="5889625" y="769938"/>
              <a:ext cx="512763" cy="506413"/>
            </a:xfrm>
            <a:custGeom>
              <a:avLst/>
              <a:gdLst>
                <a:gd name="T0" fmla="*/ 16 w 134"/>
                <a:gd name="T1" fmla="*/ 132 h 132"/>
                <a:gd name="T2" fmla="*/ 5 w 134"/>
                <a:gd name="T3" fmla="*/ 127 h 132"/>
                <a:gd name="T4" fmla="*/ 0 w 134"/>
                <a:gd name="T5" fmla="*/ 116 h 132"/>
                <a:gd name="T6" fmla="*/ 5 w 134"/>
                <a:gd name="T7" fmla="*/ 105 h 132"/>
                <a:gd name="T8" fmla="*/ 69 w 134"/>
                <a:gd name="T9" fmla="*/ 40 h 132"/>
                <a:gd name="T10" fmla="*/ 77 w 134"/>
                <a:gd name="T11" fmla="*/ 9 h 132"/>
                <a:gd name="T12" fmla="*/ 100 w 134"/>
                <a:gd name="T13" fmla="*/ 0 h 132"/>
                <a:gd name="T14" fmla="*/ 111 w 134"/>
                <a:gd name="T15" fmla="*/ 2 h 132"/>
                <a:gd name="T16" fmla="*/ 117 w 134"/>
                <a:gd name="T17" fmla="*/ 4 h 132"/>
                <a:gd name="T18" fmla="*/ 96 w 134"/>
                <a:gd name="T19" fmla="*/ 25 h 132"/>
                <a:gd name="T20" fmla="*/ 98 w 134"/>
                <a:gd name="T21" fmla="*/ 34 h 132"/>
                <a:gd name="T22" fmla="*/ 107 w 134"/>
                <a:gd name="T23" fmla="*/ 36 h 132"/>
                <a:gd name="T24" fmla="*/ 128 w 134"/>
                <a:gd name="T25" fmla="*/ 15 h 132"/>
                <a:gd name="T26" fmla="*/ 130 w 134"/>
                <a:gd name="T27" fmla="*/ 21 h 132"/>
                <a:gd name="T28" fmla="*/ 123 w 134"/>
                <a:gd name="T29" fmla="*/ 55 h 132"/>
                <a:gd name="T30" fmla="*/ 100 w 134"/>
                <a:gd name="T31" fmla="*/ 64 h 132"/>
                <a:gd name="T32" fmla="*/ 100 w 134"/>
                <a:gd name="T33" fmla="*/ 64 h 132"/>
                <a:gd name="T34" fmla="*/ 92 w 134"/>
                <a:gd name="T35" fmla="*/ 63 h 132"/>
                <a:gd name="T36" fmla="*/ 27 w 134"/>
                <a:gd name="T37" fmla="*/ 127 h 132"/>
                <a:gd name="T38" fmla="*/ 16 w 134"/>
                <a:gd name="T39" fmla="*/ 132 h 132"/>
                <a:gd name="T40" fmla="*/ 100 w 134"/>
                <a:gd name="T41" fmla="*/ 8 h 132"/>
                <a:gd name="T42" fmla="*/ 83 w 134"/>
                <a:gd name="T43" fmla="*/ 15 h 132"/>
                <a:gd name="T44" fmla="*/ 77 w 134"/>
                <a:gd name="T45" fmla="*/ 40 h 132"/>
                <a:gd name="T46" fmla="*/ 78 w 134"/>
                <a:gd name="T47" fmla="*/ 42 h 132"/>
                <a:gd name="T48" fmla="*/ 10 w 134"/>
                <a:gd name="T49" fmla="*/ 110 h 132"/>
                <a:gd name="T50" fmla="*/ 8 w 134"/>
                <a:gd name="T51" fmla="*/ 116 h 132"/>
                <a:gd name="T52" fmla="*/ 10 w 134"/>
                <a:gd name="T53" fmla="*/ 122 h 132"/>
                <a:gd name="T54" fmla="*/ 22 w 134"/>
                <a:gd name="T55" fmla="*/ 122 h 132"/>
                <a:gd name="T56" fmla="*/ 90 w 134"/>
                <a:gd name="T57" fmla="*/ 54 h 132"/>
                <a:gd name="T58" fmla="*/ 92 w 134"/>
                <a:gd name="T59" fmla="*/ 55 h 132"/>
                <a:gd name="T60" fmla="*/ 117 w 134"/>
                <a:gd name="T61" fmla="*/ 49 h 132"/>
                <a:gd name="T62" fmla="*/ 124 w 134"/>
                <a:gd name="T63" fmla="*/ 31 h 132"/>
                <a:gd name="T64" fmla="*/ 110 w 134"/>
                <a:gd name="T65" fmla="*/ 45 h 132"/>
                <a:gd name="T66" fmla="*/ 91 w 134"/>
                <a:gd name="T67" fmla="*/ 41 h 132"/>
                <a:gd name="T68" fmla="*/ 87 w 134"/>
                <a:gd name="T69" fmla="*/ 22 h 132"/>
                <a:gd name="T70" fmla="*/ 101 w 134"/>
                <a:gd name="T71" fmla="*/ 8 h 132"/>
                <a:gd name="T72" fmla="*/ 100 w 134"/>
                <a:gd name="T73" fmla="*/ 8 h 132"/>
                <a:gd name="T74" fmla="*/ 27 w 134"/>
                <a:gd name="T75" fmla="*/ 110 h 132"/>
                <a:gd name="T76" fmla="*/ 22 w 134"/>
                <a:gd name="T77" fmla="*/ 105 h 132"/>
                <a:gd name="T78" fmla="*/ 16 w 134"/>
                <a:gd name="T79" fmla="*/ 110 h 132"/>
                <a:gd name="T80" fmla="*/ 22 w 134"/>
                <a:gd name="T81" fmla="*/ 116 h 132"/>
                <a:gd name="T82" fmla="*/ 27 w 134"/>
                <a:gd name="T83" fmla="*/ 11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" h="132">
                  <a:moveTo>
                    <a:pt x="16" y="132"/>
                  </a:moveTo>
                  <a:cubicBezTo>
                    <a:pt x="12" y="132"/>
                    <a:pt x="8" y="130"/>
                    <a:pt x="5" y="127"/>
                  </a:cubicBezTo>
                  <a:cubicBezTo>
                    <a:pt x="2" y="124"/>
                    <a:pt x="0" y="120"/>
                    <a:pt x="0" y="116"/>
                  </a:cubicBezTo>
                  <a:cubicBezTo>
                    <a:pt x="0" y="112"/>
                    <a:pt x="2" y="108"/>
                    <a:pt x="5" y="10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6" y="29"/>
                    <a:pt x="69" y="17"/>
                    <a:pt x="77" y="9"/>
                  </a:cubicBezTo>
                  <a:cubicBezTo>
                    <a:pt x="83" y="3"/>
                    <a:pt x="91" y="0"/>
                    <a:pt x="100" y="0"/>
                  </a:cubicBezTo>
                  <a:cubicBezTo>
                    <a:pt x="104" y="0"/>
                    <a:pt x="107" y="1"/>
                    <a:pt x="111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30" y="21"/>
                    <a:pt x="130" y="21"/>
                    <a:pt x="130" y="21"/>
                  </a:cubicBezTo>
                  <a:cubicBezTo>
                    <a:pt x="134" y="33"/>
                    <a:pt x="131" y="46"/>
                    <a:pt x="123" y="55"/>
                  </a:cubicBezTo>
                  <a:cubicBezTo>
                    <a:pt x="117" y="61"/>
                    <a:pt x="109" y="64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97" y="64"/>
                    <a:pt x="94" y="64"/>
                    <a:pt x="92" y="63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4" y="130"/>
                    <a:pt x="20" y="132"/>
                    <a:pt x="16" y="132"/>
                  </a:cubicBezTo>
                  <a:close/>
                  <a:moveTo>
                    <a:pt x="100" y="8"/>
                  </a:moveTo>
                  <a:cubicBezTo>
                    <a:pt x="94" y="8"/>
                    <a:pt x="88" y="10"/>
                    <a:pt x="83" y="15"/>
                  </a:cubicBezTo>
                  <a:cubicBezTo>
                    <a:pt x="77" y="22"/>
                    <a:pt x="74" y="31"/>
                    <a:pt x="77" y="4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9" y="112"/>
                    <a:pt x="8" y="114"/>
                    <a:pt x="8" y="116"/>
                  </a:cubicBezTo>
                  <a:cubicBezTo>
                    <a:pt x="8" y="118"/>
                    <a:pt x="9" y="120"/>
                    <a:pt x="10" y="122"/>
                  </a:cubicBezTo>
                  <a:cubicBezTo>
                    <a:pt x="13" y="125"/>
                    <a:pt x="19" y="125"/>
                    <a:pt x="22" y="122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01" y="58"/>
                    <a:pt x="111" y="55"/>
                    <a:pt x="117" y="49"/>
                  </a:cubicBezTo>
                  <a:cubicBezTo>
                    <a:pt x="122" y="44"/>
                    <a:pt x="124" y="37"/>
                    <a:pt x="124" y="31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0" y="8"/>
                    <a:pt x="100" y="8"/>
                  </a:cubicBezTo>
                  <a:close/>
                  <a:moveTo>
                    <a:pt x="27" y="110"/>
                  </a:moveTo>
                  <a:cubicBezTo>
                    <a:pt x="22" y="105"/>
                    <a:pt x="22" y="105"/>
                    <a:pt x="22" y="105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22" y="116"/>
                    <a:pt x="22" y="116"/>
                    <a:pt x="22" y="116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9" name="Group 228"/>
          <p:cNvGrpSpPr>
            <a:grpSpLocks noChangeAspect="1"/>
          </p:cNvGrpSpPr>
          <p:nvPr/>
        </p:nvGrpSpPr>
        <p:grpSpPr>
          <a:xfrm>
            <a:off x="6866306" y="4128419"/>
            <a:ext cx="367257" cy="307103"/>
            <a:chOff x="5608638" y="696913"/>
            <a:chExt cx="552450" cy="461962"/>
          </a:xfrm>
        </p:grpSpPr>
        <p:sp>
          <p:nvSpPr>
            <p:cNvPr id="230" name="Freeform 107"/>
            <p:cNvSpPr>
              <a:spLocks noEditPoints="1"/>
            </p:cNvSpPr>
            <p:nvPr/>
          </p:nvSpPr>
          <p:spPr bwMode="auto">
            <a:xfrm>
              <a:off x="5670551" y="835025"/>
              <a:ext cx="428625" cy="261937"/>
            </a:xfrm>
            <a:custGeom>
              <a:avLst/>
              <a:gdLst>
                <a:gd name="T0" fmla="*/ 270 w 270"/>
                <a:gd name="T1" fmla="*/ 165 h 165"/>
                <a:gd name="T2" fmla="*/ 0 w 270"/>
                <a:gd name="T3" fmla="*/ 165 h 165"/>
                <a:gd name="T4" fmla="*/ 0 w 270"/>
                <a:gd name="T5" fmla="*/ 0 h 165"/>
                <a:gd name="T6" fmla="*/ 270 w 270"/>
                <a:gd name="T7" fmla="*/ 0 h 165"/>
                <a:gd name="T8" fmla="*/ 270 w 270"/>
                <a:gd name="T9" fmla="*/ 165 h 165"/>
                <a:gd name="T10" fmla="*/ 19 w 270"/>
                <a:gd name="T11" fmla="*/ 146 h 165"/>
                <a:gd name="T12" fmla="*/ 251 w 270"/>
                <a:gd name="T13" fmla="*/ 146 h 165"/>
                <a:gd name="T14" fmla="*/ 251 w 270"/>
                <a:gd name="T15" fmla="*/ 20 h 165"/>
                <a:gd name="T16" fmla="*/ 19 w 270"/>
                <a:gd name="T17" fmla="*/ 20 h 165"/>
                <a:gd name="T18" fmla="*/ 19 w 270"/>
                <a:gd name="T19" fmla="*/ 14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165">
                  <a:moveTo>
                    <a:pt x="270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70" y="165"/>
                  </a:lnTo>
                  <a:close/>
                  <a:moveTo>
                    <a:pt x="19" y="146"/>
                  </a:moveTo>
                  <a:lnTo>
                    <a:pt x="251" y="146"/>
                  </a:lnTo>
                  <a:lnTo>
                    <a:pt x="251" y="20"/>
                  </a:lnTo>
                  <a:lnTo>
                    <a:pt x="19" y="20"/>
                  </a:lnTo>
                  <a:lnTo>
                    <a:pt x="19" y="146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108"/>
            <p:cNvSpPr>
              <a:spLocks noEditPoints="1"/>
            </p:cNvSpPr>
            <p:nvPr/>
          </p:nvSpPr>
          <p:spPr bwMode="auto">
            <a:xfrm>
              <a:off x="5608638" y="696913"/>
              <a:ext cx="552450" cy="461962"/>
            </a:xfrm>
            <a:custGeom>
              <a:avLst/>
              <a:gdLst>
                <a:gd name="T0" fmla="*/ 0 w 348"/>
                <a:gd name="T1" fmla="*/ 0 h 291"/>
                <a:gd name="T2" fmla="*/ 0 w 348"/>
                <a:gd name="T3" fmla="*/ 291 h 291"/>
                <a:gd name="T4" fmla="*/ 348 w 348"/>
                <a:gd name="T5" fmla="*/ 291 h 291"/>
                <a:gd name="T6" fmla="*/ 348 w 348"/>
                <a:gd name="T7" fmla="*/ 0 h 291"/>
                <a:gd name="T8" fmla="*/ 0 w 348"/>
                <a:gd name="T9" fmla="*/ 0 h 291"/>
                <a:gd name="T10" fmla="*/ 329 w 348"/>
                <a:gd name="T11" fmla="*/ 19 h 291"/>
                <a:gd name="T12" fmla="*/ 329 w 348"/>
                <a:gd name="T13" fmla="*/ 48 h 291"/>
                <a:gd name="T14" fmla="*/ 19 w 348"/>
                <a:gd name="T15" fmla="*/ 48 h 291"/>
                <a:gd name="T16" fmla="*/ 19 w 348"/>
                <a:gd name="T17" fmla="*/ 19 h 291"/>
                <a:gd name="T18" fmla="*/ 329 w 348"/>
                <a:gd name="T19" fmla="*/ 19 h 291"/>
                <a:gd name="T20" fmla="*/ 19 w 348"/>
                <a:gd name="T21" fmla="*/ 272 h 291"/>
                <a:gd name="T22" fmla="*/ 19 w 348"/>
                <a:gd name="T23" fmla="*/ 68 h 291"/>
                <a:gd name="T24" fmla="*/ 329 w 348"/>
                <a:gd name="T25" fmla="*/ 68 h 291"/>
                <a:gd name="T26" fmla="*/ 329 w 348"/>
                <a:gd name="T27" fmla="*/ 272 h 291"/>
                <a:gd name="T28" fmla="*/ 19 w 348"/>
                <a:gd name="T29" fmla="*/ 272 h 291"/>
                <a:gd name="T30" fmla="*/ 106 w 348"/>
                <a:gd name="T31" fmla="*/ 213 h 291"/>
                <a:gd name="T32" fmla="*/ 87 w 348"/>
                <a:gd name="T33" fmla="*/ 213 h 291"/>
                <a:gd name="T34" fmla="*/ 87 w 348"/>
                <a:gd name="T35" fmla="*/ 184 h 291"/>
                <a:gd name="T36" fmla="*/ 106 w 348"/>
                <a:gd name="T37" fmla="*/ 184 h 291"/>
                <a:gd name="T38" fmla="*/ 106 w 348"/>
                <a:gd name="T39" fmla="*/ 213 h 291"/>
                <a:gd name="T40" fmla="*/ 145 w 348"/>
                <a:gd name="T41" fmla="*/ 213 h 291"/>
                <a:gd name="T42" fmla="*/ 126 w 348"/>
                <a:gd name="T43" fmla="*/ 213 h 291"/>
                <a:gd name="T44" fmla="*/ 126 w 348"/>
                <a:gd name="T45" fmla="*/ 165 h 291"/>
                <a:gd name="T46" fmla="*/ 145 w 348"/>
                <a:gd name="T47" fmla="*/ 165 h 291"/>
                <a:gd name="T48" fmla="*/ 145 w 348"/>
                <a:gd name="T49" fmla="*/ 213 h 291"/>
                <a:gd name="T50" fmla="*/ 184 w 348"/>
                <a:gd name="T51" fmla="*/ 213 h 291"/>
                <a:gd name="T52" fmla="*/ 164 w 348"/>
                <a:gd name="T53" fmla="*/ 213 h 291"/>
                <a:gd name="T54" fmla="*/ 164 w 348"/>
                <a:gd name="T55" fmla="*/ 145 h 291"/>
                <a:gd name="T56" fmla="*/ 184 w 348"/>
                <a:gd name="T57" fmla="*/ 145 h 291"/>
                <a:gd name="T58" fmla="*/ 184 w 348"/>
                <a:gd name="T59" fmla="*/ 213 h 291"/>
                <a:gd name="T60" fmla="*/ 222 w 348"/>
                <a:gd name="T61" fmla="*/ 213 h 291"/>
                <a:gd name="T62" fmla="*/ 203 w 348"/>
                <a:gd name="T63" fmla="*/ 213 h 291"/>
                <a:gd name="T64" fmla="*/ 203 w 348"/>
                <a:gd name="T65" fmla="*/ 165 h 291"/>
                <a:gd name="T66" fmla="*/ 222 w 348"/>
                <a:gd name="T67" fmla="*/ 165 h 291"/>
                <a:gd name="T68" fmla="*/ 222 w 348"/>
                <a:gd name="T69" fmla="*/ 213 h 291"/>
                <a:gd name="T70" fmla="*/ 261 w 348"/>
                <a:gd name="T71" fmla="*/ 213 h 291"/>
                <a:gd name="T72" fmla="*/ 242 w 348"/>
                <a:gd name="T73" fmla="*/ 213 h 291"/>
                <a:gd name="T74" fmla="*/ 242 w 348"/>
                <a:gd name="T75" fmla="*/ 126 h 291"/>
                <a:gd name="T76" fmla="*/ 261 w 348"/>
                <a:gd name="T77" fmla="*/ 126 h 291"/>
                <a:gd name="T78" fmla="*/ 261 w 348"/>
                <a:gd name="T79" fmla="*/ 21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291">
                  <a:moveTo>
                    <a:pt x="0" y="0"/>
                  </a:moveTo>
                  <a:lnTo>
                    <a:pt x="0" y="291"/>
                  </a:lnTo>
                  <a:lnTo>
                    <a:pt x="348" y="291"/>
                  </a:lnTo>
                  <a:lnTo>
                    <a:pt x="348" y="0"/>
                  </a:lnTo>
                  <a:lnTo>
                    <a:pt x="0" y="0"/>
                  </a:lnTo>
                  <a:close/>
                  <a:moveTo>
                    <a:pt x="329" y="19"/>
                  </a:moveTo>
                  <a:lnTo>
                    <a:pt x="329" y="48"/>
                  </a:lnTo>
                  <a:lnTo>
                    <a:pt x="19" y="48"/>
                  </a:lnTo>
                  <a:lnTo>
                    <a:pt x="19" y="19"/>
                  </a:lnTo>
                  <a:lnTo>
                    <a:pt x="329" y="19"/>
                  </a:lnTo>
                  <a:close/>
                  <a:moveTo>
                    <a:pt x="19" y="272"/>
                  </a:moveTo>
                  <a:lnTo>
                    <a:pt x="19" y="68"/>
                  </a:lnTo>
                  <a:lnTo>
                    <a:pt x="329" y="68"/>
                  </a:lnTo>
                  <a:lnTo>
                    <a:pt x="329" y="272"/>
                  </a:lnTo>
                  <a:lnTo>
                    <a:pt x="19" y="272"/>
                  </a:lnTo>
                  <a:close/>
                  <a:moveTo>
                    <a:pt x="106" y="213"/>
                  </a:moveTo>
                  <a:lnTo>
                    <a:pt x="87" y="213"/>
                  </a:lnTo>
                  <a:lnTo>
                    <a:pt x="87" y="184"/>
                  </a:lnTo>
                  <a:lnTo>
                    <a:pt x="106" y="184"/>
                  </a:lnTo>
                  <a:lnTo>
                    <a:pt x="106" y="213"/>
                  </a:lnTo>
                  <a:close/>
                  <a:moveTo>
                    <a:pt x="145" y="213"/>
                  </a:moveTo>
                  <a:lnTo>
                    <a:pt x="126" y="213"/>
                  </a:lnTo>
                  <a:lnTo>
                    <a:pt x="126" y="165"/>
                  </a:lnTo>
                  <a:lnTo>
                    <a:pt x="145" y="165"/>
                  </a:lnTo>
                  <a:lnTo>
                    <a:pt x="145" y="213"/>
                  </a:lnTo>
                  <a:close/>
                  <a:moveTo>
                    <a:pt x="184" y="213"/>
                  </a:moveTo>
                  <a:lnTo>
                    <a:pt x="164" y="213"/>
                  </a:lnTo>
                  <a:lnTo>
                    <a:pt x="164" y="145"/>
                  </a:lnTo>
                  <a:lnTo>
                    <a:pt x="184" y="145"/>
                  </a:lnTo>
                  <a:lnTo>
                    <a:pt x="184" y="213"/>
                  </a:lnTo>
                  <a:close/>
                  <a:moveTo>
                    <a:pt x="222" y="213"/>
                  </a:moveTo>
                  <a:lnTo>
                    <a:pt x="203" y="213"/>
                  </a:lnTo>
                  <a:lnTo>
                    <a:pt x="203" y="165"/>
                  </a:lnTo>
                  <a:lnTo>
                    <a:pt x="222" y="165"/>
                  </a:lnTo>
                  <a:lnTo>
                    <a:pt x="222" y="213"/>
                  </a:lnTo>
                  <a:close/>
                  <a:moveTo>
                    <a:pt x="261" y="213"/>
                  </a:moveTo>
                  <a:lnTo>
                    <a:pt x="242" y="213"/>
                  </a:lnTo>
                  <a:lnTo>
                    <a:pt x="242" y="126"/>
                  </a:lnTo>
                  <a:lnTo>
                    <a:pt x="261" y="126"/>
                  </a:lnTo>
                  <a:lnTo>
                    <a:pt x="261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2" name="Group 231"/>
          <p:cNvGrpSpPr>
            <a:grpSpLocks noChangeAspect="1"/>
          </p:cNvGrpSpPr>
          <p:nvPr/>
        </p:nvGrpSpPr>
        <p:grpSpPr>
          <a:xfrm>
            <a:off x="8723649" y="3874955"/>
            <a:ext cx="439710" cy="653927"/>
            <a:chOff x="6324600" y="3152775"/>
            <a:chExt cx="371475" cy="552450"/>
          </a:xfrm>
        </p:grpSpPr>
        <p:sp>
          <p:nvSpPr>
            <p:cNvPr id="233" name="Freeform 5"/>
            <p:cNvSpPr>
              <a:spLocks noEditPoints="1"/>
            </p:cNvSpPr>
            <p:nvPr/>
          </p:nvSpPr>
          <p:spPr bwMode="auto">
            <a:xfrm>
              <a:off x="6324600" y="3152775"/>
              <a:ext cx="371475" cy="552450"/>
            </a:xfrm>
            <a:custGeom>
              <a:avLst/>
              <a:gdLst>
                <a:gd name="T0" fmla="*/ 195 w 234"/>
                <a:gd name="T1" fmla="*/ 58 h 348"/>
                <a:gd name="T2" fmla="*/ 127 w 234"/>
                <a:gd name="T3" fmla="*/ 58 h 348"/>
                <a:gd name="T4" fmla="*/ 127 w 234"/>
                <a:gd name="T5" fmla="*/ 126 h 348"/>
                <a:gd name="T6" fmla="*/ 195 w 234"/>
                <a:gd name="T7" fmla="*/ 126 h 348"/>
                <a:gd name="T8" fmla="*/ 195 w 234"/>
                <a:gd name="T9" fmla="*/ 58 h 348"/>
                <a:gd name="T10" fmla="*/ 176 w 234"/>
                <a:gd name="T11" fmla="*/ 106 h 348"/>
                <a:gd name="T12" fmla="*/ 146 w 234"/>
                <a:gd name="T13" fmla="*/ 106 h 348"/>
                <a:gd name="T14" fmla="*/ 146 w 234"/>
                <a:gd name="T15" fmla="*/ 77 h 348"/>
                <a:gd name="T16" fmla="*/ 176 w 234"/>
                <a:gd name="T17" fmla="*/ 77 h 348"/>
                <a:gd name="T18" fmla="*/ 176 w 234"/>
                <a:gd name="T19" fmla="*/ 106 h 348"/>
                <a:gd name="T20" fmla="*/ 107 w 234"/>
                <a:gd name="T21" fmla="*/ 145 h 348"/>
                <a:gd name="T22" fmla="*/ 39 w 234"/>
                <a:gd name="T23" fmla="*/ 145 h 348"/>
                <a:gd name="T24" fmla="*/ 39 w 234"/>
                <a:gd name="T25" fmla="*/ 213 h 348"/>
                <a:gd name="T26" fmla="*/ 107 w 234"/>
                <a:gd name="T27" fmla="*/ 213 h 348"/>
                <a:gd name="T28" fmla="*/ 107 w 234"/>
                <a:gd name="T29" fmla="*/ 145 h 348"/>
                <a:gd name="T30" fmla="*/ 88 w 234"/>
                <a:gd name="T31" fmla="*/ 193 h 348"/>
                <a:gd name="T32" fmla="*/ 59 w 234"/>
                <a:gd name="T33" fmla="*/ 193 h 348"/>
                <a:gd name="T34" fmla="*/ 59 w 234"/>
                <a:gd name="T35" fmla="*/ 164 h 348"/>
                <a:gd name="T36" fmla="*/ 88 w 234"/>
                <a:gd name="T37" fmla="*/ 164 h 348"/>
                <a:gd name="T38" fmla="*/ 88 w 234"/>
                <a:gd name="T39" fmla="*/ 193 h 348"/>
                <a:gd name="T40" fmla="*/ 195 w 234"/>
                <a:gd name="T41" fmla="*/ 145 h 348"/>
                <a:gd name="T42" fmla="*/ 127 w 234"/>
                <a:gd name="T43" fmla="*/ 145 h 348"/>
                <a:gd name="T44" fmla="*/ 127 w 234"/>
                <a:gd name="T45" fmla="*/ 213 h 348"/>
                <a:gd name="T46" fmla="*/ 195 w 234"/>
                <a:gd name="T47" fmla="*/ 213 h 348"/>
                <a:gd name="T48" fmla="*/ 195 w 234"/>
                <a:gd name="T49" fmla="*/ 145 h 348"/>
                <a:gd name="T50" fmla="*/ 176 w 234"/>
                <a:gd name="T51" fmla="*/ 193 h 348"/>
                <a:gd name="T52" fmla="*/ 146 w 234"/>
                <a:gd name="T53" fmla="*/ 193 h 348"/>
                <a:gd name="T54" fmla="*/ 146 w 234"/>
                <a:gd name="T55" fmla="*/ 164 h 348"/>
                <a:gd name="T56" fmla="*/ 176 w 234"/>
                <a:gd name="T57" fmla="*/ 164 h 348"/>
                <a:gd name="T58" fmla="*/ 176 w 234"/>
                <a:gd name="T59" fmla="*/ 193 h 348"/>
                <a:gd name="T60" fmla="*/ 0 w 234"/>
                <a:gd name="T61" fmla="*/ 0 h 348"/>
                <a:gd name="T62" fmla="*/ 0 w 234"/>
                <a:gd name="T63" fmla="*/ 348 h 348"/>
                <a:gd name="T64" fmla="*/ 234 w 234"/>
                <a:gd name="T65" fmla="*/ 348 h 348"/>
                <a:gd name="T66" fmla="*/ 234 w 234"/>
                <a:gd name="T67" fmla="*/ 0 h 348"/>
                <a:gd name="T68" fmla="*/ 0 w 234"/>
                <a:gd name="T69" fmla="*/ 0 h 348"/>
                <a:gd name="T70" fmla="*/ 215 w 234"/>
                <a:gd name="T71" fmla="*/ 19 h 348"/>
                <a:gd name="T72" fmla="*/ 215 w 234"/>
                <a:gd name="T73" fmla="*/ 251 h 348"/>
                <a:gd name="T74" fmla="*/ 20 w 234"/>
                <a:gd name="T75" fmla="*/ 251 h 348"/>
                <a:gd name="T76" fmla="*/ 20 w 234"/>
                <a:gd name="T77" fmla="*/ 19 h 348"/>
                <a:gd name="T78" fmla="*/ 215 w 234"/>
                <a:gd name="T79" fmla="*/ 19 h 348"/>
                <a:gd name="T80" fmla="*/ 20 w 234"/>
                <a:gd name="T81" fmla="*/ 329 h 348"/>
                <a:gd name="T82" fmla="*/ 20 w 234"/>
                <a:gd name="T83" fmla="*/ 271 h 348"/>
                <a:gd name="T84" fmla="*/ 215 w 234"/>
                <a:gd name="T85" fmla="*/ 271 h 348"/>
                <a:gd name="T86" fmla="*/ 215 w 234"/>
                <a:gd name="T87" fmla="*/ 329 h 348"/>
                <a:gd name="T88" fmla="*/ 20 w 234"/>
                <a:gd name="T89" fmla="*/ 329 h 348"/>
                <a:gd name="T90" fmla="*/ 107 w 234"/>
                <a:gd name="T91" fmla="*/ 290 h 348"/>
                <a:gd name="T92" fmla="*/ 127 w 234"/>
                <a:gd name="T93" fmla="*/ 290 h 348"/>
                <a:gd name="T94" fmla="*/ 127 w 234"/>
                <a:gd name="T95" fmla="*/ 309 h 348"/>
                <a:gd name="T96" fmla="*/ 107 w 234"/>
                <a:gd name="T97" fmla="*/ 309 h 348"/>
                <a:gd name="T98" fmla="*/ 107 w 234"/>
                <a:gd name="T99" fmla="*/ 2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348">
                  <a:moveTo>
                    <a:pt x="195" y="58"/>
                  </a:moveTo>
                  <a:lnTo>
                    <a:pt x="127" y="58"/>
                  </a:lnTo>
                  <a:lnTo>
                    <a:pt x="127" y="126"/>
                  </a:lnTo>
                  <a:lnTo>
                    <a:pt x="195" y="126"/>
                  </a:lnTo>
                  <a:lnTo>
                    <a:pt x="195" y="58"/>
                  </a:lnTo>
                  <a:close/>
                  <a:moveTo>
                    <a:pt x="176" y="106"/>
                  </a:moveTo>
                  <a:lnTo>
                    <a:pt x="146" y="106"/>
                  </a:lnTo>
                  <a:lnTo>
                    <a:pt x="146" y="77"/>
                  </a:lnTo>
                  <a:lnTo>
                    <a:pt x="176" y="77"/>
                  </a:lnTo>
                  <a:lnTo>
                    <a:pt x="176" y="106"/>
                  </a:lnTo>
                  <a:close/>
                  <a:moveTo>
                    <a:pt x="107" y="145"/>
                  </a:moveTo>
                  <a:lnTo>
                    <a:pt x="39" y="145"/>
                  </a:lnTo>
                  <a:lnTo>
                    <a:pt x="39" y="213"/>
                  </a:lnTo>
                  <a:lnTo>
                    <a:pt x="107" y="213"/>
                  </a:lnTo>
                  <a:lnTo>
                    <a:pt x="107" y="145"/>
                  </a:lnTo>
                  <a:close/>
                  <a:moveTo>
                    <a:pt x="88" y="193"/>
                  </a:moveTo>
                  <a:lnTo>
                    <a:pt x="59" y="193"/>
                  </a:lnTo>
                  <a:lnTo>
                    <a:pt x="59" y="164"/>
                  </a:lnTo>
                  <a:lnTo>
                    <a:pt x="88" y="164"/>
                  </a:lnTo>
                  <a:lnTo>
                    <a:pt x="88" y="193"/>
                  </a:lnTo>
                  <a:close/>
                  <a:moveTo>
                    <a:pt x="195" y="145"/>
                  </a:moveTo>
                  <a:lnTo>
                    <a:pt x="127" y="145"/>
                  </a:lnTo>
                  <a:lnTo>
                    <a:pt x="127" y="213"/>
                  </a:lnTo>
                  <a:lnTo>
                    <a:pt x="195" y="213"/>
                  </a:lnTo>
                  <a:lnTo>
                    <a:pt x="195" y="145"/>
                  </a:lnTo>
                  <a:close/>
                  <a:moveTo>
                    <a:pt x="176" y="193"/>
                  </a:moveTo>
                  <a:lnTo>
                    <a:pt x="146" y="193"/>
                  </a:lnTo>
                  <a:lnTo>
                    <a:pt x="146" y="164"/>
                  </a:lnTo>
                  <a:lnTo>
                    <a:pt x="176" y="164"/>
                  </a:lnTo>
                  <a:lnTo>
                    <a:pt x="176" y="193"/>
                  </a:lnTo>
                  <a:close/>
                  <a:moveTo>
                    <a:pt x="0" y="0"/>
                  </a:moveTo>
                  <a:lnTo>
                    <a:pt x="0" y="348"/>
                  </a:lnTo>
                  <a:lnTo>
                    <a:pt x="234" y="348"/>
                  </a:lnTo>
                  <a:lnTo>
                    <a:pt x="234" y="0"/>
                  </a:lnTo>
                  <a:lnTo>
                    <a:pt x="0" y="0"/>
                  </a:lnTo>
                  <a:close/>
                  <a:moveTo>
                    <a:pt x="215" y="19"/>
                  </a:moveTo>
                  <a:lnTo>
                    <a:pt x="215" y="251"/>
                  </a:lnTo>
                  <a:lnTo>
                    <a:pt x="20" y="251"/>
                  </a:lnTo>
                  <a:lnTo>
                    <a:pt x="20" y="19"/>
                  </a:lnTo>
                  <a:lnTo>
                    <a:pt x="215" y="19"/>
                  </a:lnTo>
                  <a:close/>
                  <a:moveTo>
                    <a:pt x="20" y="329"/>
                  </a:moveTo>
                  <a:lnTo>
                    <a:pt x="20" y="271"/>
                  </a:lnTo>
                  <a:lnTo>
                    <a:pt x="215" y="271"/>
                  </a:lnTo>
                  <a:lnTo>
                    <a:pt x="215" y="329"/>
                  </a:lnTo>
                  <a:lnTo>
                    <a:pt x="20" y="329"/>
                  </a:lnTo>
                  <a:close/>
                  <a:moveTo>
                    <a:pt x="107" y="290"/>
                  </a:moveTo>
                  <a:lnTo>
                    <a:pt x="127" y="290"/>
                  </a:lnTo>
                  <a:lnTo>
                    <a:pt x="127" y="309"/>
                  </a:lnTo>
                  <a:lnTo>
                    <a:pt x="107" y="309"/>
                  </a:lnTo>
                  <a:lnTo>
                    <a:pt x="107" y="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9"/>
            <p:cNvSpPr>
              <a:spLocks noEditPoints="1"/>
            </p:cNvSpPr>
            <p:nvPr/>
          </p:nvSpPr>
          <p:spPr bwMode="auto">
            <a:xfrm>
              <a:off x="6385357" y="3244850"/>
              <a:ext cx="114300" cy="117476"/>
            </a:xfrm>
            <a:custGeom>
              <a:avLst/>
              <a:gdLst>
                <a:gd name="T0" fmla="*/ 72 w 72"/>
                <a:gd name="T1" fmla="*/ 0 h 74"/>
                <a:gd name="T2" fmla="*/ 0 w 72"/>
                <a:gd name="T3" fmla="*/ 0 h 74"/>
                <a:gd name="T4" fmla="*/ 0 w 72"/>
                <a:gd name="T5" fmla="*/ 74 h 74"/>
                <a:gd name="T6" fmla="*/ 72 w 72"/>
                <a:gd name="T7" fmla="*/ 74 h 74"/>
                <a:gd name="T8" fmla="*/ 72 w 72"/>
                <a:gd name="T9" fmla="*/ 0 h 74"/>
                <a:gd name="T10" fmla="*/ 20 w 72"/>
                <a:gd name="T11" fmla="*/ 53 h 74"/>
                <a:gd name="T12" fmla="*/ 20 w 72"/>
                <a:gd name="T13" fmla="*/ 21 h 74"/>
                <a:gd name="T14" fmla="*/ 52 w 72"/>
                <a:gd name="T15" fmla="*/ 21 h 74"/>
                <a:gd name="T16" fmla="*/ 52 w 72"/>
                <a:gd name="T17" fmla="*/ 53 h 74"/>
                <a:gd name="T18" fmla="*/ 20 w 72"/>
                <a:gd name="T1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4">
                  <a:moveTo>
                    <a:pt x="72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72" y="0"/>
                  </a:lnTo>
                  <a:close/>
                  <a:moveTo>
                    <a:pt x="20" y="53"/>
                  </a:moveTo>
                  <a:lnTo>
                    <a:pt x="20" y="21"/>
                  </a:lnTo>
                  <a:lnTo>
                    <a:pt x="52" y="21"/>
                  </a:lnTo>
                  <a:lnTo>
                    <a:pt x="52" y="53"/>
                  </a:lnTo>
                  <a:lnTo>
                    <a:pt x="20" y="53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35" name="Picture 2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0484" y="1439924"/>
            <a:ext cx="410369" cy="41036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157660" y="2099401"/>
            <a:ext cx="919292" cy="238326"/>
            <a:chOff x="540176" y="3736777"/>
            <a:chExt cx="919292" cy="238326"/>
          </a:xfrm>
        </p:grpSpPr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00B48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90" y="3736777"/>
              <a:ext cx="238326" cy="238326"/>
            </a:xfrm>
            <a:prstGeom prst="rect">
              <a:avLst/>
            </a:prstGeom>
          </p:spPr>
        </p:pic>
        <p:grpSp>
          <p:nvGrpSpPr>
            <p:cNvPr id="242" name="Group 241"/>
            <p:cNvGrpSpPr/>
            <p:nvPr/>
          </p:nvGrpSpPr>
          <p:grpSpPr>
            <a:xfrm>
              <a:off x="540176" y="3821671"/>
              <a:ext cx="525978" cy="144824"/>
              <a:chOff x="735921" y="2796587"/>
              <a:chExt cx="623662" cy="144824"/>
            </a:xfrm>
            <a:solidFill>
              <a:schemeClr val="bg1"/>
            </a:solidFill>
          </p:grpSpPr>
          <p:sp>
            <p:nvSpPr>
              <p:cNvPr id="241" name="Rectangle 240"/>
              <p:cNvSpPr/>
              <p:nvPr/>
            </p:nvSpPr>
            <p:spPr>
              <a:xfrm>
                <a:off x="735921" y="2859095"/>
                <a:ext cx="168699" cy="823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1132877" y="2796587"/>
                <a:ext cx="226706" cy="115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237" name="TextBox 236"/>
            <p:cNvSpPr txBox="1"/>
            <p:nvPr/>
          </p:nvSpPr>
          <p:spPr>
            <a:xfrm>
              <a:off x="804162" y="3736777"/>
              <a:ext cx="6553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rgbClr val="00B48D"/>
                  </a:solidFill>
                  <a:latin typeface="MetricHPE Medium" panose="020B0603030202060203" pitchFamily="34" charset="0"/>
                </a:rPr>
                <a:t>API</a:t>
              </a:r>
              <a:endParaRPr lang="en-US" sz="800" dirty="0">
                <a:solidFill>
                  <a:srgbClr val="00B48D"/>
                </a:solidFill>
                <a:latin typeface="MetricHPE Medium" panose="020B0603030202060203" pitchFamily="34" charset="0"/>
              </a:endParaRPr>
            </a:p>
          </p:txBody>
        </p:sp>
      </p:grp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52C8ADCD-8393-4716-9A26-2F4C4484F1EF}"/>
              </a:ext>
            </a:extLst>
          </p:cNvPr>
          <p:cNvSpPr/>
          <p:nvPr/>
        </p:nvSpPr>
        <p:spPr>
          <a:xfrm>
            <a:off x="461708" y="577495"/>
            <a:ext cx="1135824" cy="452136"/>
          </a:xfrm>
          <a:prstGeom prst="roundRect">
            <a:avLst/>
          </a:prstGeom>
          <a:solidFill>
            <a:srgbClr val="00B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DADOS PARA OS GRAFICOS</a:t>
            </a:r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FBC2545C-96C0-4366-B412-E922D4744458}"/>
              </a:ext>
            </a:extLst>
          </p:cNvPr>
          <p:cNvSpPr/>
          <p:nvPr/>
        </p:nvSpPr>
        <p:spPr>
          <a:xfrm>
            <a:off x="7784051" y="809472"/>
            <a:ext cx="1135824" cy="452136"/>
          </a:xfrm>
          <a:prstGeom prst="roundRect">
            <a:avLst/>
          </a:prstGeom>
          <a:solidFill>
            <a:srgbClr val="00B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DADOS PARA OS GRAFICOS</a:t>
            </a: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2E36EE39-C1D3-4FF7-A338-E256E8CF84AE}"/>
              </a:ext>
            </a:extLst>
          </p:cNvPr>
          <p:cNvSpPr/>
          <p:nvPr/>
        </p:nvSpPr>
        <p:spPr>
          <a:xfrm>
            <a:off x="10076952" y="3316461"/>
            <a:ext cx="1954389" cy="1536483"/>
          </a:xfrm>
          <a:prstGeom prst="roundRect">
            <a:avLst/>
          </a:prstGeom>
          <a:solidFill>
            <a:srgbClr val="00B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Gráficos sendo gerados para o usuário final</a:t>
            </a:r>
          </a:p>
        </p:txBody>
      </p:sp>
      <p:cxnSp>
        <p:nvCxnSpPr>
          <p:cNvPr id="106" name="Straight Connector 1051">
            <a:extLst>
              <a:ext uri="{FF2B5EF4-FFF2-40B4-BE49-F238E27FC236}">
                <a16:creationId xmlns:a16="http://schemas.microsoft.com/office/drawing/2014/main" id="{527D9339-C187-4ECA-8E76-DE3D55A730CA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9339164" y="4084702"/>
            <a:ext cx="737788" cy="1"/>
          </a:xfrm>
          <a:prstGeom prst="line">
            <a:avLst/>
          </a:prstGeom>
          <a:ln w="19050">
            <a:solidFill>
              <a:srgbClr val="0D526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51BC1346-9238-4546-891C-8B07D3A9A1BB}"/>
              </a:ext>
            </a:extLst>
          </p:cNvPr>
          <p:cNvSpPr/>
          <p:nvPr/>
        </p:nvSpPr>
        <p:spPr>
          <a:xfrm>
            <a:off x="2341564" y="2340953"/>
            <a:ext cx="2072349" cy="1536483"/>
          </a:xfrm>
          <a:prstGeom prst="roundRect">
            <a:avLst/>
          </a:prstGeom>
          <a:solidFill>
            <a:srgbClr val="00B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JDBC conecta com banco Azure e manda todos os dados capturados pelo Oshi.</a:t>
            </a:r>
          </a:p>
        </p:txBody>
      </p:sp>
      <p:cxnSp>
        <p:nvCxnSpPr>
          <p:cNvPr id="128" name="Straight Connector 1051">
            <a:extLst>
              <a:ext uri="{FF2B5EF4-FFF2-40B4-BE49-F238E27FC236}">
                <a16:creationId xmlns:a16="http://schemas.microsoft.com/office/drawing/2014/main" id="{F451B94B-8FAD-433B-AA51-FF522CC02928}"/>
              </a:ext>
            </a:extLst>
          </p:cNvPr>
          <p:cNvCxnSpPr>
            <a:cxnSpLocks/>
          </p:cNvCxnSpPr>
          <p:nvPr/>
        </p:nvCxnSpPr>
        <p:spPr>
          <a:xfrm flipH="1">
            <a:off x="2779742" y="3874955"/>
            <a:ext cx="9609" cy="709360"/>
          </a:xfrm>
          <a:prstGeom prst="line">
            <a:avLst/>
          </a:prstGeom>
          <a:ln w="19050">
            <a:solidFill>
              <a:srgbClr val="0D526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56">
            <a:extLst>
              <a:ext uri="{FF2B5EF4-FFF2-40B4-BE49-F238E27FC236}">
                <a16:creationId xmlns:a16="http://schemas.microsoft.com/office/drawing/2014/main" id="{6AD6F83D-BC86-471A-8E57-5AE54E62F11F}"/>
              </a:ext>
            </a:extLst>
          </p:cNvPr>
          <p:cNvCxnSpPr>
            <a:cxnSpLocks/>
            <a:stCxn id="61" idx="3"/>
            <a:endCxn id="139" idx="1"/>
          </p:cNvCxnSpPr>
          <p:nvPr/>
        </p:nvCxnSpPr>
        <p:spPr>
          <a:xfrm>
            <a:off x="2803703" y="5665006"/>
            <a:ext cx="2087150" cy="2155"/>
          </a:xfrm>
          <a:prstGeom prst="straightConnector1">
            <a:avLst/>
          </a:prstGeom>
          <a:ln w="19050">
            <a:solidFill>
              <a:srgbClr val="0D52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23">
            <a:extLst>
              <a:ext uri="{FF2B5EF4-FFF2-40B4-BE49-F238E27FC236}">
                <a16:creationId xmlns:a16="http://schemas.microsoft.com/office/drawing/2014/main" id="{972536F3-57AB-458A-8001-1D3614A75AEC}"/>
              </a:ext>
            </a:extLst>
          </p:cNvPr>
          <p:cNvGrpSpPr/>
          <p:nvPr/>
        </p:nvGrpSpPr>
        <p:grpSpPr>
          <a:xfrm>
            <a:off x="4890853" y="5409532"/>
            <a:ext cx="611868" cy="515257"/>
            <a:chOff x="6510273" y="3903431"/>
            <a:chExt cx="641250" cy="540000"/>
          </a:xfrm>
        </p:grpSpPr>
        <p:pic>
          <p:nvPicPr>
            <p:cNvPr id="139" name="Picture 7">
              <a:extLst>
                <a:ext uri="{FF2B5EF4-FFF2-40B4-BE49-F238E27FC236}">
                  <a16:creationId xmlns:a16="http://schemas.microsoft.com/office/drawing/2014/main" id="{5E1D900C-A6E3-49DC-80BA-16A25E80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273" y="3903431"/>
              <a:ext cx="641250" cy="540000"/>
            </a:xfrm>
            <a:prstGeom prst="rect">
              <a:avLst/>
            </a:prstGeom>
          </p:spPr>
        </p:pic>
        <p:cxnSp>
          <p:nvCxnSpPr>
            <p:cNvPr id="140" name="Straight Connector 6">
              <a:extLst>
                <a:ext uri="{FF2B5EF4-FFF2-40B4-BE49-F238E27FC236}">
                  <a16:creationId xmlns:a16="http://schemas.microsoft.com/office/drawing/2014/main" id="{5E5F57CC-C7D4-452C-9907-4D29579E0AE5}"/>
                </a:ext>
              </a:extLst>
            </p:cNvPr>
            <p:cNvCxnSpPr/>
            <p:nvPr/>
          </p:nvCxnSpPr>
          <p:spPr>
            <a:xfrm>
              <a:off x="6714385" y="4095803"/>
              <a:ext cx="92077" cy="86521"/>
            </a:xfrm>
            <a:prstGeom prst="line">
              <a:avLst/>
            </a:prstGeom>
            <a:ln w="41275">
              <a:solidFill>
                <a:srgbClr val="00B4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7">
              <a:extLst>
                <a:ext uri="{FF2B5EF4-FFF2-40B4-BE49-F238E27FC236}">
                  <a16:creationId xmlns:a16="http://schemas.microsoft.com/office/drawing/2014/main" id="{2C0F7B8D-D63D-4885-9941-40C64F6C9F20}"/>
                </a:ext>
              </a:extLst>
            </p:cNvPr>
            <p:cNvCxnSpPr/>
            <p:nvPr/>
          </p:nvCxnSpPr>
          <p:spPr>
            <a:xfrm flipV="1">
              <a:off x="6788999" y="4017222"/>
              <a:ext cx="157161" cy="160338"/>
            </a:xfrm>
            <a:prstGeom prst="line">
              <a:avLst/>
            </a:prstGeom>
            <a:ln w="41275">
              <a:solidFill>
                <a:srgbClr val="00B4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tângulo: Cantos Arredondados 141">
            <a:extLst>
              <a:ext uri="{FF2B5EF4-FFF2-40B4-BE49-F238E27FC236}">
                <a16:creationId xmlns:a16="http://schemas.microsoft.com/office/drawing/2014/main" id="{2FD971FA-A6DB-4EC7-9660-6E970ABDFEA5}"/>
              </a:ext>
            </a:extLst>
          </p:cNvPr>
          <p:cNvSpPr/>
          <p:nvPr/>
        </p:nvSpPr>
        <p:spPr>
          <a:xfrm>
            <a:off x="3158382" y="4911160"/>
            <a:ext cx="1508626" cy="707736"/>
          </a:xfrm>
          <a:prstGeom prst="roundRect">
            <a:avLst/>
          </a:prstGeom>
          <a:solidFill>
            <a:srgbClr val="00B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Dados sendo coletados pelo Oshi</a:t>
            </a:r>
          </a:p>
        </p:txBody>
      </p:sp>
    </p:spTree>
    <p:extLst>
      <p:ext uri="{BB962C8B-B14F-4D97-AF65-F5344CB8AC3E}">
        <p14:creationId xmlns:p14="http://schemas.microsoft.com/office/powerpoint/2010/main" val="24805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23850"/>
            <a:ext cx="115633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8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MetricHPE Medium</vt:lpstr>
      <vt:lpstr>Office Theme</vt:lpstr>
      <vt:lpstr>Apresentação do PowerPoint</vt:lpstr>
      <vt:lpstr>Apresentação do PowerPoint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Santana do Nascimento, Marcio</dc:creator>
  <cp:lastModifiedBy>VINICIO BRAGA DA SILVA</cp:lastModifiedBy>
  <cp:revision>22</cp:revision>
  <dcterms:created xsi:type="dcterms:W3CDTF">2019-09-27T15:03:54Z</dcterms:created>
  <dcterms:modified xsi:type="dcterms:W3CDTF">2019-10-01T17:22:34Z</dcterms:modified>
</cp:coreProperties>
</file>