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7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82F"/>
    <a:srgbClr val="302E2E"/>
    <a:srgbClr val="00B188"/>
    <a:srgbClr val="18282D"/>
    <a:srgbClr val="71D456"/>
    <a:srgbClr val="28B24B"/>
    <a:srgbClr val="231F20"/>
    <a:srgbClr val="4472C4"/>
    <a:srgbClr val="EB6D4A"/>
    <a:srgbClr val="7DD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CB181-DE47-4300-917F-0E733C0C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C0213-4C35-4797-83A5-65553D4B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E5924-51D2-4CE8-A48C-EC726AA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F4792-BE45-4A16-88C8-34508E5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46520-EC6B-4B76-B572-580681F2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2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D2658-1602-4D61-837C-AF1BEC58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9460A9-94B2-4AEF-903B-A0283CB7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01363-6EB2-48CC-A5CF-73386D71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D5B88-2514-4B60-BF45-32241287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3995D-711E-4941-8BCD-E384803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3098E2-EC33-49F9-A4B7-E15C72FB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DB3FD1-E5A7-4732-A4B0-ED5F4D82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C1649-AB4B-4970-8BB6-5C53966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24E0F-B301-40CB-867B-3255F2E3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5DD71-9067-4660-A46D-C76F76C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2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A9FF-FD09-45E6-8CB1-D3852C7C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819BA-C511-4215-B7A7-42B76753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81C7A-3B53-40E5-A365-4370A3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C6A09-3C0B-47F8-9FE5-D3B50388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BA18D-CE9F-45F2-922B-046EB234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0163-A8B8-4799-890C-0E7B455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52B8EB-2AAD-49A9-8009-E2ADF7C4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E0554-C515-4BF0-887A-49FFB32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7F9FC-DC9C-410E-963B-AC5EF20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1FD13-FBA1-4520-B7AB-37D4FE7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135FE-A518-4CCE-880D-C9DE2732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0A0A7-9091-4EE3-89A6-5DC2E38A2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964DD-422D-46BC-BBC2-471ED28C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887E3-CFDB-456C-B0F4-36BA89F2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53518-F5C5-48D6-9244-7585FA7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DFB11-EB2C-4295-B962-E99154B6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9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57A0B-44EC-4AAC-8B69-1AF4CD19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C25E1-B61C-47B5-B6BA-D39C4200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99316-F54D-486D-A6BB-7B13F273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B1D34A-AAA7-47BC-9EE8-1A07401D8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F7E14-0385-4D7E-AF23-32C053D3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A3438B-FA35-4605-9E04-6D91ECF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7965E8-0B03-4729-8508-B73776A9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C1B42D-6AFD-4EF5-B55B-5638A6D1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5DD37-777F-40DF-AACA-D3EA222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C26202-E05A-4863-B46D-1EDCFC2A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D0F0C-0946-4643-AAFB-5CE8DD51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06A3A0-039C-4589-923E-741A4642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9D5CC9-E8EA-4C50-8D45-C907EF18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C08C20-0379-44C7-968E-A5B38EC7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4C5A5-EF26-4686-8050-00AF4D3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C94F-A428-4013-BD40-13238F1D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E9AC0-3072-4F29-833A-582173CB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B2AD4-4128-4224-B542-415F7E8BC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B0CF9B-32C7-404C-B419-81EC9710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EC61D-E92F-4CDC-B2D7-0BEF3B84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07EC0-0F59-4BE2-B994-DA6F62D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1375-28BE-4CCF-B628-DB54FAB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601F19-0276-4B83-864E-46D28752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D213-5AEB-4943-A44A-3E746CC9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40C96-841F-4393-852D-592F0C0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FF033F-B75A-4F5F-A01C-6204BEF0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F0ECC-E672-4A57-8375-4C12D74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4D022-C5A4-43AC-9051-FC614C0E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097E5-8072-4920-A271-41C03467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D8092-8F0E-4ACB-88C1-0AFBDB36C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5D5E-364B-456B-87E1-AED41A802AB8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07C38-6A98-47C8-A3CA-83B28DB5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11B29-A6D0-422E-B2E9-6F07040A5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C7C0C0F-5E10-4E1A-9D5C-2FC4E03E9646}"/>
              </a:ext>
            </a:extLst>
          </p:cNvPr>
          <p:cNvSpPr txBox="1"/>
          <p:nvPr/>
        </p:nvSpPr>
        <p:spPr>
          <a:xfrm>
            <a:off x="446915" y="2105561"/>
            <a:ext cx="398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Tw Cen MT" panose="020B0602020104020603" pitchFamily="34" charset="0"/>
              </a:rPr>
              <a:t>UPNOW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104B6-9179-45E0-8846-8899A07FB522}"/>
              </a:ext>
            </a:extLst>
          </p:cNvPr>
          <p:cNvSpPr txBox="1"/>
          <p:nvPr/>
        </p:nvSpPr>
        <p:spPr>
          <a:xfrm>
            <a:off x="9172135" y="3881361"/>
            <a:ext cx="3390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Iago Luz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Márcio Santana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Nathália Jorge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Lucas Martins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Renan </a:t>
            </a:r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Sutto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Vinicio</a:t>
            </a: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 Santos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99B785-E6E0-454A-9C0B-4E13BFF2D748}"/>
              </a:ext>
            </a:extLst>
          </p:cNvPr>
          <p:cNvSpPr txBox="1"/>
          <p:nvPr/>
        </p:nvSpPr>
        <p:spPr>
          <a:xfrm>
            <a:off x="2524872" y="3429000"/>
            <a:ext cx="3571128" cy="1323439"/>
          </a:xfrm>
          <a:prstGeom prst="rect">
            <a:avLst/>
          </a:prstGeom>
          <a:solidFill>
            <a:srgbClr val="00B188"/>
          </a:solidFill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Tw Cen MT" panose="020B0602020104020603" pitchFamily="34" charset="0"/>
              </a:rPr>
              <a:t> NETUP</a:t>
            </a:r>
          </a:p>
        </p:txBody>
      </p:sp>
    </p:spTree>
    <p:extLst>
      <p:ext uri="{BB962C8B-B14F-4D97-AF65-F5344CB8AC3E}">
        <p14:creationId xmlns:p14="http://schemas.microsoft.com/office/powerpoint/2010/main" val="35833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ipse 66">
            <a:extLst>
              <a:ext uri="{FF2B5EF4-FFF2-40B4-BE49-F238E27FC236}">
                <a16:creationId xmlns:a16="http://schemas.microsoft.com/office/drawing/2014/main" id="{0E2FBCAE-D067-423F-9AE8-6D9642453E91}"/>
              </a:ext>
            </a:extLst>
          </p:cNvPr>
          <p:cNvSpPr/>
          <p:nvPr/>
        </p:nvSpPr>
        <p:spPr>
          <a:xfrm>
            <a:off x="6856538" y="1220624"/>
            <a:ext cx="2169560" cy="2169560"/>
          </a:xfrm>
          <a:prstGeom prst="ellipse">
            <a:avLst/>
          </a:prstGeom>
          <a:solidFill>
            <a:srgbClr val="71D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F2DB1D0B-15AB-4519-B4DA-642BC8674374}"/>
              </a:ext>
            </a:extLst>
          </p:cNvPr>
          <p:cNvSpPr/>
          <p:nvPr/>
        </p:nvSpPr>
        <p:spPr>
          <a:xfrm>
            <a:off x="6740774" y="4121317"/>
            <a:ext cx="2169560" cy="2169560"/>
          </a:xfrm>
          <a:prstGeom prst="ellipse">
            <a:avLst/>
          </a:prstGeom>
          <a:solidFill>
            <a:srgbClr val="71D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Diagonais Recortados 62">
            <a:extLst>
              <a:ext uri="{FF2B5EF4-FFF2-40B4-BE49-F238E27FC236}">
                <a16:creationId xmlns:a16="http://schemas.microsoft.com/office/drawing/2014/main" id="{6F3C5B25-A8EE-4CC2-A69E-845F71ABAC07}"/>
              </a:ext>
            </a:extLst>
          </p:cNvPr>
          <p:cNvSpPr/>
          <p:nvPr/>
        </p:nvSpPr>
        <p:spPr>
          <a:xfrm>
            <a:off x="2458608" y="-1084982"/>
            <a:ext cx="8082624" cy="1814732"/>
          </a:xfrm>
          <a:prstGeom prst="snip2DiagRect">
            <a:avLst>
              <a:gd name="adj1" fmla="val 15534"/>
              <a:gd name="adj2" fmla="val 16667"/>
            </a:avLst>
          </a:prstGeom>
          <a:solidFill>
            <a:srgbClr val="30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830AE05-6BA0-40D6-A7B8-CA28B19891D0}"/>
              </a:ext>
            </a:extLst>
          </p:cNvPr>
          <p:cNvGrpSpPr/>
          <p:nvPr/>
        </p:nvGrpSpPr>
        <p:grpSpPr>
          <a:xfrm>
            <a:off x="3917390" y="1137321"/>
            <a:ext cx="2169560" cy="2169560"/>
            <a:chOff x="4405387" y="550879"/>
            <a:chExt cx="2169560" cy="216956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17B300-D106-4566-A640-9980F89DBDC0}"/>
                </a:ext>
              </a:extLst>
            </p:cNvPr>
            <p:cNvSpPr/>
            <p:nvPr/>
          </p:nvSpPr>
          <p:spPr>
            <a:xfrm>
              <a:off x="4405387" y="550879"/>
              <a:ext cx="2169560" cy="2169560"/>
            </a:xfrm>
            <a:prstGeom prst="ellipse">
              <a:avLst/>
            </a:prstGeom>
            <a:solidFill>
              <a:srgbClr val="71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 descr="Uma imagem contendo iPod&#10;&#10;Descrição gerada automaticamente">
              <a:extLst>
                <a:ext uri="{FF2B5EF4-FFF2-40B4-BE49-F238E27FC236}">
                  <a16:creationId xmlns:a16="http://schemas.microsoft.com/office/drawing/2014/main" id="{88104970-4C42-4C6C-AE19-8021B167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71" y="910063"/>
              <a:ext cx="1451191" cy="145119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1E60C65-B8A4-4863-B261-FA7648B85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150" y="1541760"/>
              <a:ext cx="1045953" cy="1045953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3D20B64-6FED-45E6-B651-AC0C82558CCF}"/>
              </a:ext>
            </a:extLst>
          </p:cNvPr>
          <p:cNvGrpSpPr/>
          <p:nvPr/>
        </p:nvGrpSpPr>
        <p:grpSpPr>
          <a:xfrm>
            <a:off x="600745" y="1061975"/>
            <a:ext cx="2251007" cy="2169560"/>
            <a:chOff x="744256" y="1289468"/>
            <a:chExt cx="2251007" cy="2169560"/>
          </a:xfrm>
        </p:grpSpPr>
        <p:pic>
          <p:nvPicPr>
            <p:cNvPr id="8" name="Imagem 7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C79B6D9A-9FA3-483E-AD46-927C5155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56" y="1289468"/>
              <a:ext cx="2251007" cy="216956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4F6EA53-6120-409D-B1EC-7A566FD68AE9}"/>
                </a:ext>
              </a:extLst>
            </p:cNvPr>
            <p:cNvSpPr/>
            <p:nvPr/>
          </p:nvSpPr>
          <p:spPr>
            <a:xfrm>
              <a:off x="974001" y="1648652"/>
              <a:ext cx="1789043" cy="94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FCA703B-EE91-4E3A-894D-19634524C09E}"/>
                </a:ext>
              </a:extLst>
            </p:cNvPr>
            <p:cNvGrpSpPr/>
            <p:nvPr/>
          </p:nvGrpSpPr>
          <p:grpSpPr>
            <a:xfrm>
              <a:off x="1846038" y="1680065"/>
              <a:ext cx="878681" cy="878681"/>
              <a:chOff x="3554142" y="178206"/>
              <a:chExt cx="6501587" cy="6501587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4691314-1B4C-4DBE-BA37-D9E0E72D3B86}"/>
                  </a:ext>
                </a:extLst>
              </p:cNvPr>
              <p:cNvSpPr/>
              <p:nvPr/>
            </p:nvSpPr>
            <p:spPr>
              <a:xfrm>
                <a:off x="7474695" y="1404730"/>
                <a:ext cx="2132442" cy="2481469"/>
              </a:xfrm>
              <a:prstGeom prst="ellipse">
                <a:avLst/>
              </a:prstGeom>
              <a:solidFill>
                <a:srgbClr val="28B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720A224-7667-4EA4-8895-34AADF6222F5}"/>
                  </a:ext>
                </a:extLst>
              </p:cNvPr>
              <p:cNvSpPr/>
              <p:nvPr/>
            </p:nvSpPr>
            <p:spPr>
              <a:xfrm>
                <a:off x="5682102" y="2149313"/>
                <a:ext cx="2431472" cy="2431472"/>
              </a:xfrm>
              <a:prstGeom prst="ellipse">
                <a:avLst/>
              </a:prstGeom>
              <a:solidFill>
                <a:srgbClr val="182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" name="Imagem 15" descr="Uma imagem contendo relógio&#10;&#10;Descrição gerada automaticamente">
                <a:extLst>
                  <a:ext uri="{FF2B5EF4-FFF2-40B4-BE49-F238E27FC236}">
                    <a16:creationId xmlns:a16="http://schemas.microsoft.com/office/drawing/2014/main" id="{7B94E50E-AF38-4B1C-84C8-1E70595B9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930" b="97461" l="1172" r="96875">
                            <a14:foregroundMark x1="20898" y1="11719" x2="5859" y2="30273"/>
                            <a14:foregroundMark x1="7617" y1="34375" x2="3320" y2="45703"/>
                            <a14:foregroundMark x1="3320" y1="45703" x2="9961" y2="76758"/>
                            <a14:foregroundMark x1="9961" y1="76758" x2="14648" y2="83789"/>
                            <a14:foregroundMark x1="14648" y1="83789" x2="37500" y2="95703"/>
                            <a14:foregroundMark x1="37500" y1="95703" x2="54492" y2="93945"/>
                            <a14:foregroundMark x1="54492" y1="93945" x2="85352" y2="80273"/>
                            <a14:foregroundMark x1="85352" y1="80273" x2="94922" y2="66602"/>
                            <a14:foregroundMark x1="94922" y1="66602" x2="97266" y2="50586"/>
                            <a14:foregroundMark x1="97266" y1="50586" x2="94727" y2="34375"/>
                            <a14:foregroundMark x1="94727" y1="34375" x2="80078" y2="15430"/>
                            <a14:foregroundMark x1="80078" y1="15430" x2="67188" y2="6836"/>
                            <a14:foregroundMark x1="67188" y1="6836" x2="49805" y2="3125"/>
                            <a14:foregroundMark x1="49805" y1="3125" x2="39648" y2="3125"/>
                            <a14:foregroundMark x1="39648" y1="3125" x2="31250" y2="6055"/>
                            <a14:foregroundMark x1="31250" y1="6055" x2="21484" y2="14063"/>
                            <a14:foregroundMark x1="1172" y1="50977" x2="2148" y2="42188"/>
                            <a14:foregroundMark x1="92383" y1="28906" x2="96094" y2="36328"/>
                            <a14:foregroundMark x1="96094" y1="36328" x2="97070" y2="53125"/>
                            <a14:foregroundMark x1="97070" y1="53125" x2="91602" y2="72656"/>
                            <a14:foregroundMark x1="76563" y1="89258" x2="61523" y2="94727"/>
                            <a14:foregroundMark x1="61523" y1="94727" x2="45313" y2="96289"/>
                            <a14:foregroundMark x1="45313" y1="96289" x2="37500" y2="95313"/>
                            <a14:foregroundMark x1="37500" y1="95313" x2="30469" y2="91211"/>
                            <a14:foregroundMark x1="30469" y1="91211" x2="34375" y2="83398"/>
                            <a14:foregroundMark x1="34375" y1="83398" x2="41602" y2="75781"/>
                            <a14:foregroundMark x1="41602" y1="75781" x2="45898" y2="60547"/>
                            <a14:foregroundMark x1="45898" y1="60547" x2="39453" y2="56055"/>
                            <a14:foregroundMark x1="39453" y1="56055" x2="36719" y2="47656"/>
                            <a14:foregroundMark x1="36719" y1="47656" x2="38477" y2="40234"/>
                            <a14:foregroundMark x1="38477" y1="40234" x2="44727" y2="35547"/>
                            <a14:foregroundMark x1="44727" y1="35547" x2="54102" y2="33789"/>
                            <a14:foregroundMark x1="54102" y1="33789" x2="56836" y2="33789"/>
                            <a14:foregroundMark x1="53711" y1="95703" x2="40234" y2="94922"/>
                            <a14:foregroundMark x1="49219" y1="97461" x2="56445" y2="96094"/>
                            <a14:foregroundMark x1="66602" y1="88867" x2="61133" y2="80664"/>
                            <a14:foregroundMark x1="61133" y1="80664" x2="59570" y2="75195"/>
                            <a14:foregroundMark x1="50195" y1="86914" x2="50000" y2="77734"/>
                            <a14:foregroundMark x1="50000" y1="77734" x2="51563" y2="72070"/>
                            <a14:foregroundMark x1="40039" y1="91016" x2="35352" y2="81641"/>
                            <a14:foregroundMark x1="35352" y1="81641" x2="34961" y2="71289"/>
                            <a14:foregroundMark x1="52734" y1="75391" x2="53125" y2="93945"/>
                            <a14:foregroundMark x1="63867" y1="76367" x2="72070" y2="84375"/>
                            <a14:foregroundMark x1="65820" y1="87695" x2="55664" y2="65430"/>
                            <a14:foregroundMark x1="69531" y1="73633" x2="61719" y2="69336"/>
                            <a14:foregroundMark x1="61719" y1="69336" x2="56836" y2="63672"/>
                            <a14:foregroundMark x1="56836" y1="63672" x2="64648" y2="54102"/>
                            <a14:foregroundMark x1="66797" y1="46875" x2="58008" y2="58594"/>
                            <a14:foregroundMark x1="63086" y1="47266" x2="61914" y2="48047"/>
                            <a14:foregroundMark x1="62891" y1="46289" x2="59375" y2="49219"/>
                            <a14:foregroundMark x1="47852" y1="76172" x2="48242" y2="87500"/>
                            <a14:foregroundMark x1="59570" y1="40234" x2="57813" y2="42188"/>
                            <a14:foregroundMark x1="62109" y1="2734" x2="39844" y2="586"/>
                            <a14:foregroundMark x1="39844" y1="586" x2="32031" y2="2930"/>
                            <a14:foregroundMark x1="32031" y1="2930" x2="31250" y2="3516"/>
                            <a14:foregroundMark x1="57617" y1="42188" x2="57617" y2="42188"/>
                            <a14:backgroundMark x1="59472" y1="43404" x2="60181" y2="44276"/>
                            <a14:backgroundMark x1="80664" y1="33008" x2="76367" y2="35156"/>
                            <a14:backgroundMark x1="80859" y1="33008" x2="65820" y2="41211"/>
                            <a14:backgroundMark x1="81055" y1="33203" x2="83203" y2="31055"/>
                            <a14:backgroundMark x1="58008" y1="42578" x2="58008" y2="425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4142" y="178206"/>
                <a:ext cx="6501587" cy="6501587"/>
              </a:xfrm>
              <a:prstGeom prst="rect">
                <a:avLst/>
              </a:prstGeom>
            </p:spPr>
          </p:pic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5997591A-BB36-4A3E-B857-DBEE0A9F397B}"/>
                  </a:ext>
                </a:extLst>
              </p:cNvPr>
              <p:cNvSpPr/>
              <p:nvPr/>
            </p:nvSpPr>
            <p:spPr>
              <a:xfrm rot="14206116">
                <a:off x="5416517" y="2872632"/>
                <a:ext cx="708459" cy="25628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36EC11E-0AE1-4C70-B001-F0F466C859A9}"/>
                </a:ext>
              </a:extLst>
            </p:cNvPr>
            <p:cNvGrpSpPr/>
            <p:nvPr/>
          </p:nvGrpSpPr>
          <p:grpSpPr>
            <a:xfrm>
              <a:off x="1653194" y="1826515"/>
              <a:ext cx="96322" cy="585780"/>
              <a:chOff x="1122096" y="1441120"/>
              <a:chExt cx="430306" cy="2365906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FD939039-AB35-4285-9532-E93913F6F682}"/>
                  </a:ext>
                </a:extLst>
              </p:cNvPr>
              <p:cNvSpPr/>
              <p:nvPr/>
            </p:nvSpPr>
            <p:spPr>
              <a:xfrm>
                <a:off x="1142267" y="1441120"/>
                <a:ext cx="389965" cy="16808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48A7053E-7043-4B7F-A7E4-4AD425B6E14F}"/>
                  </a:ext>
                </a:extLst>
              </p:cNvPr>
              <p:cNvSpPr/>
              <p:nvPr/>
            </p:nvSpPr>
            <p:spPr>
              <a:xfrm>
                <a:off x="1122096" y="3376720"/>
                <a:ext cx="430306" cy="43030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07E155A-ADE5-4205-A514-A2AFE6F9EA7B}"/>
                </a:ext>
              </a:extLst>
            </p:cNvPr>
            <p:cNvGrpSpPr/>
            <p:nvPr/>
          </p:nvGrpSpPr>
          <p:grpSpPr>
            <a:xfrm>
              <a:off x="1512178" y="1826515"/>
              <a:ext cx="96322" cy="585780"/>
              <a:chOff x="1122096" y="1441120"/>
              <a:chExt cx="430306" cy="2365906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80FC1C0-3572-47BF-891C-B0E31146D976}"/>
                  </a:ext>
                </a:extLst>
              </p:cNvPr>
              <p:cNvSpPr/>
              <p:nvPr/>
            </p:nvSpPr>
            <p:spPr>
              <a:xfrm>
                <a:off x="1142267" y="1441120"/>
                <a:ext cx="389965" cy="16808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BE8E2AE-8CE4-44A8-852B-CC537CDAE7B3}"/>
                  </a:ext>
                </a:extLst>
              </p:cNvPr>
              <p:cNvSpPr/>
              <p:nvPr/>
            </p:nvSpPr>
            <p:spPr>
              <a:xfrm>
                <a:off x="1122096" y="3376720"/>
                <a:ext cx="430306" cy="43030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93E41C7-0DAC-4470-813C-4CFE6F5F2EDF}"/>
              </a:ext>
            </a:extLst>
          </p:cNvPr>
          <p:cNvGrpSpPr/>
          <p:nvPr/>
        </p:nvGrpSpPr>
        <p:grpSpPr>
          <a:xfrm>
            <a:off x="552740" y="4121318"/>
            <a:ext cx="2251007" cy="2169560"/>
            <a:chOff x="9564074" y="2438119"/>
            <a:chExt cx="2251007" cy="2169560"/>
          </a:xfrm>
        </p:grpSpPr>
        <p:pic>
          <p:nvPicPr>
            <p:cNvPr id="38" name="Imagem 37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A619086A-5D93-4031-9955-233A95A8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074" y="2438119"/>
              <a:ext cx="2251007" cy="2169560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52E1B11-215D-4026-879E-0DC0EABA5BE5}"/>
                </a:ext>
              </a:extLst>
            </p:cNvPr>
            <p:cNvSpPr/>
            <p:nvPr/>
          </p:nvSpPr>
          <p:spPr>
            <a:xfrm>
              <a:off x="9793819" y="2797303"/>
              <a:ext cx="1789043" cy="94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Imagem 45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089A234B-81AD-4AA0-8065-E1E3F6AD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999" y="2829102"/>
              <a:ext cx="878681" cy="878681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A3C923B-0B89-4189-9BB9-C7F98E9D762B}"/>
              </a:ext>
            </a:extLst>
          </p:cNvPr>
          <p:cNvGrpSpPr/>
          <p:nvPr/>
        </p:nvGrpSpPr>
        <p:grpSpPr>
          <a:xfrm>
            <a:off x="3869384" y="4121317"/>
            <a:ext cx="2169560" cy="2169560"/>
            <a:chOff x="4405387" y="550879"/>
            <a:chExt cx="2169560" cy="216956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BF6C228-C010-4A56-8746-10C6F267A841}"/>
                </a:ext>
              </a:extLst>
            </p:cNvPr>
            <p:cNvSpPr/>
            <p:nvPr/>
          </p:nvSpPr>
          <p:spPr>
            <a:xfrm>
              <a:off x="4405387" y="550879"/>
              <a:ext cx="2169560" cy="2169560"/>
            </a:xfrm>
            <a:prstGeom prst="ellipse">
              <a:avLst/>
            </a:prstGeom>
            <a:solidFill>
              <a:srgbClr val="71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Imagem 58" descr="Uma imagem contendo iPod&#10;&#10;Descrição gerada automaticamente">
              <a:extLst>
                <a:ext uri="{FF2B5EF4-FFF2-40B4-BE49-F238E27FC236}">
                  <a16:creationId xmlns:a16="http://schemas.microsoft.com/office/drawing/2014/main" id="{A506D424-4FAC-4817-9998-99D8C7CA7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71" y="910063"/>
              <a:ext cx="1451191" cy="1451191"/>
            </a:xfrm>
            <a:prstGeom prst="rect">
              <a:avLst/>
            </a:prstGeom>
          </p:spPr>
        </p:pic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C450A80-48C2-49A4-9F84-32C2DD9D5DF0}"/>
              </a:ext>
            </a:extLst>
          </p:cNvPr>
          <p:cNvCxnSpPr>
            <a:cxnSpLocks/>
          </p:cNvCxnSpPr>
          <p:nvPr/>
        </p:nvCxnSpPr>
        <p:spPr>
          <a:xfrm flipV="1">
            <a:off x="5357813" y="5378319"/>
            <a:ext cx="0" cy="43177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3E5559-1B17-4A44-8B5F-B38611A77414}"/>
              </a:ext>
            </a:extLst>
          </p:cNvPr>
          <p:cNvSpPr txBox="1"/>
          <p:nvPr/>
        </p:nvSpPr>
        <p:spPr>
          <a:xfrm>
            <a:off x="2713430" y="-95656"/>
            <a:ext cx="775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DIAGRAMA DE SOLUÇÃO</a:t>
            </a:r>
          </a:p>
        </p:txBody>
      </p:sp>
      <p:pic>
        <p:nvPicPr>
          <p:cNvPr id="65" name="Imagem 64" descr="Uma imagem contendo sinal&#10;&#10;Descrição gerada automaticamente">
            <a:extLst>
              <a:ext uri="{FF2B5EF4-FFF2-40B4-BE49-F238E27FC236}">
                <a16:creationId xmlns:a16="http://schemas.microsoft.com/office/drawing/2014/main" id="{A81EF928-BD5F-45AC-B22C-AE597D6EB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82" y="4357220"/>
            <a:ext cx="1637630" cy="163763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9244EAD-36AC-4781-9CE9-D535345BBAF4}"/>
              </a:ext>
            </a:extLst>
          </p:cNvPr>
          <p:cNvGrpSpPr/>
          <p:nvPr/>
        </p:nvGrpSpPr>
        <p:grpSpPr>
          <a:xfrm>
            <a:off x="7122503" y="1486589"/>
            <a:ext cx="1637630" cy="1637630"/>
            <a:chOff x="7353764" y="1429162"/>
            <a:chExt cx="1637630" cy="1637630"/>
          </a:xfrm>
        </p:grpSpPr>
        <p:pic>
          <p:nvPicPr>
            <p:cNvPr id="68" name="Imagem 67" descr="Uma imagem contendo sinal&#10;&#10;Descrição gerada automaticamente">
              <a:extLst>
                <a:ext uri="{FF2B5EF4-FFF2-40B4-BE49-F238E27FC236}">
                  <a16:creationId xmlns:a16="http://schemas.microsoft.com/office/drawing/2014/main" id="{0730AD54-3EA6-4ACA-96E9-8E25A7B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9219" l="2344" r="96875">
                          <a14:foregroundMark x1="16406" y1="97656" x2="75781" y2="98828"/>
                          <a14:foregroundMark x1="75781" y1="98828" x2="96875" y2="97266"/>
                          <a14:foregroundMark x1="73047" y1="94531" x2="55469" y2="91406"/>
                          <a14:foregroundMark x1="10547" y1="98828" x2="2734" y2="99609"/>
                          <a14:foregroundMark x1="60938" y1="36328" x2="39063" y2="44922"/>
                          <a14:foregroundMark x1="38281" y1="37891" x2="38281" y2="35547"/>
                          <a14:foregroundMark x1="25781" y1="9766" x2="70703" y2="391"/>
                          <a14:foregroundMark x1="70703" y1="391" x2="80469" y2="27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764" y="1429162"/>
              <a:ext cx="1637630" cy="1637630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B2EEE3A-1F97-4D3D-B8AF-76D4A7E438A8}"/>
                </a:ext>
              </a:extLst>
            </p:cNvPr>
            <p:cNvGrpSpPr/>
            <p:nvPr/>
          </p:nvGrpSpPr>
          <p:grpSpPr>
            <a:xfrm>
              <a:off x="8070883" y="2312064"/>
              <a:ext cx="219346" cy="181308"/>
              <a:chOff x="8070883" y="2312064"/>
              <a:chExt cx="219346" cy="181308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E56697C-DC5A-454D-8490-17D6D95309FA}"/>
                  </a:ext>
                </a:extLst>
              </p:cNvPr>
              <p:cNvSpPr/>
              <p:nvPr/>
            </p:nvSpPr>
            <p:spPr>
              <a:xfrm>
                <a:off x="8070883" y="2368329"/>
                <a:ext cx="50291" cy="50291"/>
              </a:xfrm>
              <a:prstGeom prst="ellipse">
                <a:avLst/>
              </a:prstGeom>
              <a:solidFill>
                <a:srgbClr val="302E2E"/>
              </a:solidFill>
              <a:ln w="3175">
                <a:solidFill>
                  <a:srgbClr val="302E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BAC56CF4-0FF4-4E5F-80BB-6FB37FE06963}"/>
                  </a:ext>
                </a:extLst>
              </p:cNvPr>
              <p:cNvSpPr/>
              <p:nvPr/>
            </p:nvSpPr>
            <p:spPr>
              <a:xfrm>
                <a:off x="8096029" y="2312064"/>
                <a:ext cx="181236" cy="181308"/>
              </a:xfrm>
              <a:prstGeom prst="arc">
                <a:avLst>
                  <a:gd name="adj1" fmla="val 10934582"/>
                  <a:gd name="adj2" fmla="val 0"/>
                </a:avLst>
              </a:prstGeom>
              <a:noFill/>
              <a:ln w="50800">
                <a:solidFill>
                  <a:srgbClr val="30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EB208BB-2BFF-4887-8516-092AF830C26B}"/>
                  </a:ext>
                </a:extLst>
              </p:cNvPr>
              <p:cNvSpPr/>
              <p:nvPr/>
            </p:nvSpPr>
            <p:spPr>
              <a:xfrm>
                <a:off x="8239938" y="2368328"/>
                <a:ext cx="50291" cy="50291"/>
              </a:xfrm>
              <a:prstGeom prst="ellipse">
                <a:avLst/>
              </a:prstGeom>
              <a:solidFill>
                <a:srgbClr val="302E2E"/>
              </a:solidFill>
              <a:ln w="3175">
                <a:solidFill>
                  <a:srgbClr val="302E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BEBFC588-0D38-412A-8F3C-8B370009B7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83" y="4080257"/>
            <a:ext cx="2191303" cy="2191303"/>
          </a:xfrm>
          <a:prstGeom prst="rect">
            <a:avLst/>
          </a:prstGeom>
        </p:spPr>
      </p:pic>
      <p:grpSp>
        <p:nvGrpSpPr>
          <p:cNvPr id="76" name="Agrupar 75">
            <a:extLst>
              <a:ext uri="{FF2B5EF4-FFF2-40B4-BE49-F238E27FC236}">
                <a16:creationId xmlns:a16="http://schemas.microsoft.com/office/drawing/2014/main" id="{CB5D132C-0A3C-41CB-8341-E39C3B08E856}"/>
              </a:ext>
            </a:extLst>
          </p:cNvPr>
          <p:cNvGrpSpPr/>
          <p:nvPr/>
        </p:nvGrpSpPr>
        <p:grpSpPr>
          <a:xfrm>
            <a:off x="9076786" y="933396"/>
            <a:ext cx="2628415" cy="2403242"/>
            <a:chOff x="9026696" y="1085543"/>
            <a:chExt cx="2628415" cy="2403242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989353F-F921-4B88-848E-72F960FB4A03}"/>
                </a:ext>
              </a:extLst>
            </p:cNvPr>
            <p:cNvSpPr/>
            <p:nvPr/>
          </p:nvSpPr>
          <p:spPr>
            <a:xfrm>
              <a:off x="9736134" y="1862279"/>
              <a:ext cx="114394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27FAFBB7-2CA3-4D26-BC66-601027DA7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6875" l="0" r="99219">
                          <a14:foregroundMark x1="28711" y1="12109" x2="52734" y2="11133"/>
                          <a14:foregroundMark x1="52734" y1="11133" x2="99219" y2="20313"/>
                          <a14:foregroundMark x1="91406" y1="48242" x2="85742" y2="20703"/>
                          <a14:foregroundMark x1="85742" y1="20703" x2="79102" y2="10547"/>
                          <a14:foregroundMark x1="94531" y1="46875" x2="83594" y2="20898"/>
                          <a14:foregroundMark x1="87891" y1="56055" x2="82617" y2="26367"/>
                          <a14:foregroundMark x1="90820" y1="62500" x2="92188" y2="47656"/>
                          <a14:foregroundMark x1="82813" y1="63672" x2="85156" y2="50977"/>
                          <a14:foregroundMark x1="89453" y1="68555" x2="86914" y2="62109"/>
                          <a14:foregroundMark x1="89648" y1="72656" x2="95508" y2="50781"/>
                          <a14:foregroundMark x1="95508" y1="50781" x2="94922" y2="29102"/>
                          <a14:foregroundMark x1="94922" y1="29102" x2="78125" y2="12500"/>
                          <a14:foregroundMark x1="78125" y1="12500" x2="56250" y2="6250"/>
                          <a14:foregroundMark x1="56250" y1="6250" x2="25586" y2="9375"/>
                          <a14:foregroundMark x1="25586" y1="9375" x2="8594" y2="25195"/>
                          <a14:foregroundMark x1="8594" y1="25195" x2="9180" y2="51758"/>
                          <a14:foregroundMark x1="9180" y1="51758" x2="16602" y2="73047"/>
                          <a14:foregroundMark x1="16602" y1="73047" x2="33789" y2="86719"/>
                          <a14:foregroundMark x1="33789" y1="86719" x2="57031" y2="91016"/>
                          <a14:foregroundMark x1="57031" y1="91016" x2="59180" y2="90430"/>
                          <a14:foregroundMark x1="61523" y1="97656" x2="38281" y2="92383"/>
                          <a14:foregroundMark x1="38281" y1="92383" x2="195" y2="61133"/>
                          <a14:foregroundMark x1="195" y1="61133" x2="0" y2="60938"/>
                          <a14:foregroundMark x1="17383" y1="83203" x2="391" y2="33594"/>
                          <a14:foregroundMark x1="391" y1="33594" x2="586" y2="33594"/>
                          <a14:foregroundMark x1="18359" y1="83789" x2="39063" y2="95313"/>
                          <a14:foregroundMark x1="39063" y1="95313" x2="60938" y2="96875"/>
                          <a14:foregroundMark x1="60938" y1="96875" x2="41797" y2="85547"/>
                          <a14:foregroundMark x1="41797" y1="85547" x2="44922" y2="72266"/>
                          <a14:foregroundMark x1="60742" y1="97070" x2="80469" y2="86914"/>
                          <a14:foregroundMark x1="80469" y1="86914" x2="57617" y2="87500"/>
                          <a14:foregroundMark x1="57617" y1="87500" x2="41016" y2="71484"/>
                          <a14:foregroundMark x1="41016" y1="71484" x2="57031" y2="87305"/>
                          <a14:foregroundMark x1="57031" y1="87305" x2="73438" y2="89648"/>
                          <a14:foregroundMark x1="38672" y1="84766" x2="19531" y2="72070"/>
                          <a14:foregroundMark x1="19531" y1="72070" x2="31055" y2="80469"/>
                          <a14:foregroundMark x1="64648" y1="6641" x2="53320" y2="391"/>
                          <a14:backgroundMark x1="34180" y1="51563" x2="44336" y2="423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808" y="1297482"/>
              <a:ext cx="2191303" cy="2191303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320F4FCF-27A0-464B-A61F-862388C5B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9570" y1="33984" x2="59570" y2="33984"/>
                          <a14:backgroundMark x1="56641" y1="85156" x2="64844" y2="56055"/>
                          <a14:backgroundMark x1="64844" y1="56055" x2="79883" y2="38867"/>
                          <a14:backgroundMark x1="79883" y1="38867" x2="80273" y2="38672"/>
                          <a14:backgroundMark x1="68945" y1="28906" x2="59570" y2="52539"/>
                          <a14:backgroundMark x1="59570" y1="52539" x2="36523" y2="63867"/>
                          <a14:backgroundMark x1="36523" y1="63867" x2="35352" y2="64063"/>
                          <a14:backgroundMark x1="32031" y1="28906" x2="13867" y2="33984"/>
                          <a14:backgroundMark x1="13477" y1="27148" x2="38477" y2="28516"/>
                          <a14:backgroundMark x1="38477" y1="28516" x2="39844" y2="29492"/>
                          <a14:backgroundMark x1="59180" y1="26563" x2="36719" y2="30664"/>
                          <a14:backgroundMark x1="36719" y1="30664" x2="33594" y2="33203"/>
                          <a14:backgroundMark x1="41602" y1="30859" x2="24805" y2="38281"/>
                          <a14:backgroundMark x1="22656" y1="24023" x2="47852" y2="24805"/>
                          <a14:backgroundMark x1="57227" y1="22266" x2="78516" y2="27930"/>
                          <a14:backgroundMark x1="78516" y1="27930" x2="78516" y2="27930"/>
                          <a14:backgroundMark x1="60938" y1="23438" x2="81055" y2="33594"/>
                          <a14:backgroundMark x1="61719" y1="27539" x2="79102" y2="44922"/>
                          <a14:backgroundMark x1="79102" y1="44922" x2="79297" y2="46680"/>
                          <a14:backgroundMark x1="68945" y1="42969" x2="65430" y2="56641"/>
                          <a14:backgroundMark x1="62305" y1="56445" x2="39453" y2="77734"/>
                          <a14:backgroundMark x1="49609" y1="64063" x2="21680" y2="67578"/>
                          <a14:backgroundMark x1="21680" y1="67578" x2="17578" y2="66992"/>
                          <a14:backgroundMark x1="16406" y1="60352" x2="38086" y2="66406"/>
                          <a14:backgroundMark x1="38086" y1="66406" x2="56445" y2="53516"/>
                          <a14:backgroundMark x1="56445" y1="53516" x2="12500" y2="60742"/>
                          <a14:backgroundMark x1="12500" y1="60742" x2="13281" y2="37500"/>
                          <a14:backgroundMark x1="13281" y1="37500" x2="19531" y2="33984"/>
                          <a14:backgroundMark x1="47070" y1="27930" x2="27539" y2="39063"/>
                          <a14:backgroundMark x1="27539" y1="39063" x2="10352" y2="43359"/>
                          <a14:backgroundMark x1="20898" y1="54102" x2="30078" y2="58398"/>
                          <a14:backgroundMark x1="60938" y1="50781" x2="38281" y2="55469"/>
                          <a14:backgroundMark x1="57031" y1="47266" x2="57031" y2="47266"/>
                          <a14:backgroundMark x1="77344" y1="49023" x2="83594" y2="92383"/>
                          <a14:backgroundMark x1="39648" y1="26563" x2="38867" y2="37109"/>
                          <a14:backgroundMark x1="45703" y1="27539" x2="29492" y2="41602"/>
                          <a14:backgroundMark x1="53906" y1="25977" x2="39648" y2="38477"/>
                          <a14:backgroundMark x1="45313" y1="30273" x2="45703" y2="33203"/>
                          <a14:backgroundMark x1="49609" y1="37695" x2="49609" y2="37695"/>
                          <a14:backgroundMark x1="47070" y1="33594" x2="44727" y2="37695"/>
                          <a14:backgroundMark x1="59180" y1="38281" x2="59180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696" y="1085543"/>
              <a:ext cx="2191303" cy="2191303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ED2FE-8C99-4B8E-BCCC-50B910F077BC}"/>
              </a:ext>
            </a:extLst>
          </p:cNvPr>
          <p:cNvSpPr txBox="1"/>
          <p:nvPr/>
        </p:nvSpPr>
        <p:spPr>
          <a:xfrm>
            <a:off x="226265" y="1716033"/>
            <a:ext cx="447849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C49486D-9137-4AA3-96C7-7A98BC4D39DF}"/>
              </a:ext>
            </a:extLst>
          </p:cNvPr>
          <p:cNvSpPr txBox="1"/>
          <p:nvPr/>
        </p:nvSpPr>
        <p:spPr>
          <a:xfrm>
            <a:off x="3682036" y="1716033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9D24816-0504-4F04-B10F-B917CF726DE8}"/>
              </a:ext>
            </a:extLst>
          </p:cNvPr>
          <p:cNvSpPr txBox="1"/>
          <p:nvPr/>
        </p:nvSpPr>
        <p:spPr>
          <a:xfrm>
            <a:off x="6543222" y="1710132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FC9C1B0-4200-4D39-B8DD-58624FF8885D}"/>
              </a:ext>
            </a:extLst>
          </p:cNvPr>
          <p:cNvSpPr txBox="1"/>
          <p:nvPr/>
        </p:nvSpPr>
        <p:spPr>
          <a:xfrm>
            <a:off x="9292063" y="1705006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D6A11B5-B3ED-4908-9E34-3A4B7FE922C3}"/>
              </a:ext>
            </a:extLst>
          </p:cNvPr>
          <p:cNvSpPr txBox="1"/>
          <p:nvPr/>
        </p:nvSpPr>
        <p:spPr>
          <a:xfrm>
            <a:off x="170752" y="4763210"/>
            <a:ext cx="447849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24E29E-E16E-4CD6-8D14-636ADDC196EC}"/>
              </a:ext>
            </a:extLst>
          </p:cNvPr>
          <p:cNvSpPr txBox="1"/>
          <p:nvPr/>
        </p:nvSpPr>
        <p:spPr>
          <a:xfrm>
            <a:off x="3627716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CA2E1F1-11C4-4D6C-B140-F8148B9D6780}"/>
              </a:ext>
            </a:extLst>
          </p:cNvPr>
          <p:cNvSpPr txBox="1"/>
          <p:nvPr/>
        </p:nvSpPr>
        <p:spPr>
          <a:xfrm>
            <a:off x="6495217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D8F28BE-6AB2-47AC-A8BC-6F91B3988E78}"/>
              </a:ext>
            </a:extLst>
          </p:cNvPr>
          <p:cNvSpPr txBox="1"/>
          <p:nvPr/>
        </p:nvSpPr>
        <p:spPr>
          <a:xfrm>
            <a:off x="9234070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716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3BBB4964-0567-497D-975D-9F4A1FFF416E}"/>
              </a:ext>
            </a:extLst>
          </p:cNvPr>
          <p:cNvSpPr/>
          <p:nvPr/>
        </p:nvSpPr>
        <p:spPr>
          <a:xfrm>
            <a:off x="249065" y="1907497"/>
            <a:ext cx="6125231" cy="3046020"/>
          </a:xfrm>
          <a:prstGeom prst="snip2DiagRect">
            <a:avLst>
              <a:gd name="adj1" fmla="val 0"/>
              <a:gd name="adj2" fmla="val 17933"/>
            </a:avLst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9EF19836-97E1-48E6-9FE5-0C3328DCC637}"/>
              </a:ext>
            </a:extLst>
          </p:cNvPr>
          <p:cNvSpPr/>
          <p:nvPr/>
        </p:nvSpPr>
        <p:spPr>
          <a:xfrm>
            <a:off x="2445433" y="-365760"/>
            <a:ext cx="7301133" cy="1814732"/>
          </a:xfrm>
          <a:prstGeom prst="snip2DiagRect">
            <a:avLst>
              <a:gd name="adj1" fmla="val 15534"/>
              <a:gd name="adj2" fmla="val 16667"/>
            </a:avLst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EC4D38-D1AF-41F0-B851-4A56356B2521}"/>
              </a:ext>
            </a:extLst>
          </p:cNvPr>
          <p:cNvSpPr txBox="1"/>
          <p:nvPr/>
        </p:nvSpPr>
        <p:spPr>
          <a:xfrm>
            <a:off x="3246782" y="143883"/>
            <a:ext cx="5913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FERRAMENTAS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A3F2FF-2D84-4A5B-AD47-492AFFE6A1EC}"/>
              </a:ext>
            </a:extLst>
          </p:cNvPr>
          <p:cNvSpPr txBox="1"/>
          <p:nvPr/>
        </p:nvSpPr>
        <p:spPr>
          <a:xfrm>
            <a:off x="479803" y="1952849"/>
            <a:ext cx="6769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Tw Cen MT" panose="020B0602020104020603" pitchFamily="34" charset="0"/>
              </a:rPr>
              <a:t>Gestão do nosso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3184D3-2572-40F3-A9FB-1D59ABF6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9" y="2695231"/>
            <a:ext cx="1355094" cy="1355094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C62CDE7-7A37-4C5E-9DF6-4B658178E22A}"/>
              </a:ext>
            </a:extLst>
          </p:cNvPr>
          <p:cNvGrpSpPr/>
          <p:nvPr/>
        </p:nvGrpSpPr>
        <p:grpSpPr>
          <a:xfrm>
            <a:off x="893228" y="2717024"/>
            <a:ext cx="1223181" cy="1223181"/>
            <a:chOff x="347888" y="2967769"/>
            <a:chExt cx="1223181" cy="1223181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943D67D-71DC-4AA1-975F-5D9CDBCB84C9}"/>
                </a:ext>
              </a:extLst>
            </p:cNvPr>
            <p:cNvSpPr/>
            <p:nvPr/>
          </p:nvSpPr>
          <p:spPr>
            <a:xfrm>
              <a:off x="386672" y="3060269"/>
              <a:ext cx="1130681" cy="11306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0163AB-AA1F-461F-905C-79F686ED2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88" y="2967769"/>
              <a:ext cx="1223181" cy="1223181"/>
            </a:xfrm>
            <a:prstGeom prst="rect">
              <a:avLst/>
            </a:prstGeom>
          </p:spPr>
        </p:pic>
      </p:grpSp>
      <p:pic>
        <p:nvPicPr>
          <p:cNvPr id="12" name="Imagem 11" descr="Uma imagem contendo material de escritório&#10;&#10;Descrição gerada automaticamente">
            <a:extLst>
              <a:ext uri="{FF2B5EF4-FFF2-40B4-BE49-F238E27FC236}">
                <a16:creationId xmlns:a16="http://schemas.microsoft.com/office/drawing/2014/main" id="{043615AC-ECAE-496C-AC3A-529977C61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33" y="2917795"/>
            <a:ext cx="1022410" cy="102241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88BDA6-541D-4F6F-9C24-D6B524F9B1E4}"/>
              </a:ext>
            </a:extLst>
          </p:cNvPr>
          <p:cNvSpPr txBox="1"/>
          <p:nvPr/>
        </p:nvSpPr>
        <p:spPr>
          <a:xfrm>
            <a:off x="817866" y="3906645"/>
            <a:ext cx="193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  <a:latin typeface="Tw Cen MT" panose="020B0602020104020603" pitchFamily="34" charset="0"/>
              </a:rPr>
              <a:t>Github</a:t>
            </a:r>
            <a:endParaRPr lang="pt-BR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D634B6-7977-4EFA-8C9A-E7D7E85B7B38}"/>
              </a:ext>
            </a:extLst>
          </p:cNvPr>
          <p:cNvSpPr txBox="1"/>
          <p:nvPr/>
        </p:nvSpPr>
        <p:spPr>
          <a:xfrm>
            <a:off x="2784594" y="3920560"/>
            <a:ext cx="17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w Cen MT" panose="020B0602020104020603" pitchFamily="34" charset="0"/>
              </a:rPr>
              <a:t>Azure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1A7B570-4D5D-4DEE-ADAC-AE362B7735A0}"/>
              </a:ext>
            </a:extLst>
          </p:cNvPr>
          <p:cNvSpPr txBox="1"/>
          <p:nvPr/>
        </p:nvSpPr>
        <p:spPr>
          <a:xfrm>
            <a:off x="4663985" y="3906645"/>
            <a:ext cx="1932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Microsoft </a:t>
            </a:r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Planner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Retângulo: Cantos Diagonais Recortados 28">
            <a:extLst>
              <a:ext uri="{FF2B5EF4-FFF2-40B4-BE49-F238E27FC236}">
                <a16:creationId xmlns:a16="http://schemas.microsoft.com/office/drawing/2014/main" id="{30711869-878A-49D2-9D40-70212A969AC2}"/>
              </a:ext>
            </a:extLst>
          </p:cNvPr>
          <p:cNvSpPr/>
          <p:nvPr/>
        </p:nvSpPr>
        <p:spPr>
          <a:xfrm flipH="1">
            <a:off x="6899313" y="3288855"/>
            <a:ext cx="5665304" cy="3046020"/>
          </a:xfrm>
          <a:prstGeom prst="snip2DiagRect">
            <a:avLst>
              <a:gd name="adj1" fmla="val 0"/>
              <a:gd name="adj2" fmla="val 17933"/>
            </a:avLst>
          </a:prstGeom>
          <a:solidFill>
            <a:srgbClr val="00B188"/>
          </a:solidFill>
          <a:ln>
            <a:solidFill>
              <a:srgbClr val="75F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C9DAF08-9E00-4A61-8E83-1BE74A33FEEF}"/>
              </a:ext>
            </a:extLst>
          </p:cNvPr>
          <p:cNvSpPr txBox="1"/>
          <p:nvPr/>
        </p:nvSpPr>
        <p:spPr>
          <a:xfrm>
            <a:off x="9014485" y="3359117"/>
            <a:ext cx="275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Tw Cen MT" panose="020B0602020104020603" pitchFamily="34" charset="0"/>
              </a:rPr>
              <a:t>Inovação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B4EB27-F9ED-4670-B292-DCAF081BD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30" y="3540254"/>
            <a:ext cx="4335849" cy="2767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9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1399B88-8598-4900-AE7A-D55F8B5B5A2F}"/>
              </a:ext>
            </a:extLst>
          </p:cNvPr>
          <p:cNvSpPr/>
          <p:nvPr/>
        </p:nvSpPr>
        <p:spPr>
          <a:xfrm>
            <a:off x="4636670" y="5250770"/>
            <a:ext cx="2789296" cy="896838"/>
          </a:xfrm>
          <a:prstGeom prst="rec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E3FDD7-7436-480D-93F1-6A112033DE10}"/>
              </a:ext>
            </a:extLst>
          </p:cNvPr>
          <p:cNvSpPr/>
          <p:nvPr/>
        </p:nvSpPr>
        <p:spPr>
          <a:xfrm>
            <a:off x="8306854" y="5192519"/>
            <a:ext cx="3253562" cy="89683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114371-76E5-4F09-AD56-B21A4FA6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868" y="1279010"/>
            <a:ext cx="5174621" cy="517462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E58E1AC-020D-4E90-AEAE-05B1D50E4996}"/>
              </a:ext>
            </a:extLst>
          </p:cNvPr>
          <p:cNvSpPr txBox="1"/>
          <p:nvPr/>
        </p:nvSpPr>
        <p:spPr>
          <a:xfrm>
            <a:off x="3204553" y="2382473"/>
            <a:ext cx="31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886C60"/>
                </a:solidFill>
                <a:latin typeface="Tw Cen MT" panose="020B0602020104020603" pitchFamily="34" charset="0"/>
              </a:rPr>
              <a:t>Quem é o cliente?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54B387C-1A11-4BB2-8806-2A4BC00FAE4F}"/>
              </a:ext>
            </a:extLst>
          </p:cNvPr>
          <p:cNvSpPr txBox="1"/>
          <p:nvPr/>
        </p:nvSpPr>
        <p:spPr>
          <a:xfrm>
            <a:off x="4553327" y="3698237"/>
            <a:ext cx="588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886C60"/>
                </a:solidFill>
                <a:latin typeface="Tw Cen MT" panose="020B0602020104020603" pitchFamily="34" charset="0"/>
              </a:rPr>
              <a:t>Atendemos a um Administrador e usuários de uma mesma empresa de TI.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B7D5EF-4789-402B-9821-E3548F849921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2" name="Meio-quadro 1">
            <a:extLst>
              <a:ext uri="{FF2B5EF4-FFF2-40B4-BE49-F238E27FC236}">
                <a16:creationId xmlns:a16="http://schemas.microsoft.com/office/drawing/2014/main" id="{39B9F4C3-15A7-4C48-A4C2-2ECA4F7F00F9}"/>
              </a:ext>
            </a:extLst>
          </p:cNvPr>
          <p:cNvSpPr/>
          <p:nvPr/>
        </p:nvSpPr>
        <p:spPr>
          <a:xfrm rot="5400000">
            <a:off x="11048322" y="3206949"/>
            <a:ext cx="914400" cy="914400"/>
          </a:xfrm>
          <a:prstGeom prst="halfFrame">
            <a:avLst/>
          </a:prstGeom>
          <a:solidFill>
            <a:srgbClr val="886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F6678E1D-64A0-4B48-BB2B-76225EF9B511}"/>
              </a:ext>
            </a:extLst>
          </p:cNvPr>
          <p:cNvSpPr/>
          <p:nvPr/>
        </p:nvSpPr>
        <p:spPr>
          <a:xfrm rot="16200000">
            <a:off x="3638927" y="5794533"/>
            <a:ext cx="914400" cy="914400"/>
          </a:xfrm>
          <a:prstGeom prst="halfFrame">
            <a:avLst/>
          </a:prstGeom>
          <a:solidFill>
            <a:srgbClr val="886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804DFDB9-60A7-4299-B0CB-A35FF0865A8B}"/>
              </a:ext>
            </a:extLst>
          </p:cNvPr>
          <p:cNvCxnSpPr>
            <a:cxnSpLocks/>
          </p:cNvCxnSpPr>
          <p:nvPr/>
        </p:nvCxnSpPr>
        <p:spPr>
          <a:xfrm flipV="1">
            <a:off x="2268262" y="2941983"/>
            <a:ext cx="2789295" cy="264966"/>
          </a:xfrm>
          <a:prstGeom prst="bentConnector3">
            <a:avLst>
              <a:gd name="adj1" fmla="val 13183"/>
            </a:avLst>
          </a:prstGeom>
          <a:ln w="76200">
            <a:solidFill>
              <a:srgbClr val="886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C43C102B-99C6-4429-821C-05EFD217A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53" y="5032197"/>
            <a:ext cx="1237540" cy="123754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D714DF-D25F-4B58-8C00-5234CACC95E5}"/>
              </a:ext>
            </a:extLst>
          </p:cNvPr>
          <p:cNvSpPr txBox="1"/>
          <p:nvPr/>
        </p:nvSpPr>
        <p:spPr>
          <a:xfrm>
            <a:off x="9193096" y="5358579"/>
            <a:ext cx="259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Funcionário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EF2B23-EC00-4502-810E-8554A1C4EE75}"/>
              </a:ext>
            </a:extLst>
          </p:cNvPr>
          <p:cNvSpPr txBox="1"/>
          <p:nvPr/>
        </p:nvSpPr>
        <p:spPr>
          <a:xfrm>
            <a:off x="4994281" y="5192519"/>
            <a:ext cx="150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Gestor de TI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4AF863-A87F-4364-8C75-3E69D3D171A5}"/>
              </a:ext>
            </a:extLst>
          </p:cNvPr>
          <p:cNvGrpSpPr/>
          <p:nvPr/>
        </p:nvGrpSpPr>
        <p:grpSpPr>
          <a:xfrm>
            <a:off x="7919494" y="5017878"/>
            <a:ext cx="1237540" cy="1246119"/>
            <a:chOff x="9243392" y="4078358"/>
            <a:chExt cx="1911638" cy="1924889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1FF0C0A-9981-4284-93FA-6BA5AE8DD2CC}"/>
                </a:ext>
              </a:extLst>
            </p:cNvPr>
            <p:cNvSpPr/>
            <p:nvPr/>
          </p:nvSpPr>
          <p:spPr>
            <a:xfrm>
              <a:off x="9243393" y="4078358"/>
              <a:ext cx="1911637" cy="19116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4D7EC08-1E3B-4751-96DF-DEFAF255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7" b="96484" l="9961" r="89844">
                          <a14:foregroundMark x1="42578" y1="6445" x2="58594" y2="7227"/>
                          <a14:foregroundMark x1="46094" y1="4297" x2="46094" y2="4297"/>
                          <a14:foregroundMark x1="36328" y1="88281" x2="60742" y2="91797"/>
                          <a14:foregroundMark x1="47461" y1="96484" x2="53125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4091610"/>
              <a:ext cx="1911637" cy="1911637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7C8364-0551-436A-B890-F895D64550FB}"/>
              </a:ext>
            </a:extLst>
          </p:cNvPr>
          <p:cNvSpPr txBox="1"/>
          <p:nvPr/>
        </p:nvSpPr>
        <p:spPr>
          <a:xfrm>
            <a:off x="4553327" y="4747689"/>
            <a:ext cx="588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886C60"/>
                </a:solidFill>
                <a:latin typeface="Tw Cen MT" panose="020B0602020104020603" pitchFamily="34" charset="0"/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32853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36" grpId="0"/>
      <p:bldP spid="2" grpId="0" animBg="1"/>
      <p:bldP spid="10" grpId="0" animBg="1"/>
      <p:bldP spid="16" grpId="0"/>
      <p:bldP spid="1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114371-76E5-4F09-AD56-B21A4FA6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817" y="1279010"/>
            <a:ext cx="5174621" cy="5174621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200745A-3FF6-4B1A-B9C3-5CC4F051824C}"/>
              </a:ext>
            </a:extLst>
          </p:cNvPr>
          <p:cNvCxnSpPr>
            <a:cxnSpLocks/>
          </p:cNvCxnSpPr>
          <p:nvPr/>
        </p:nvCxnSpPr>
        <p:spPr>
          <a:xfrm flipV="1">
            <a:off x="1991742" y="4810539"/>
            <a:ext cx="3211537" cy="214166"/>
          </a:xfrm>
          <a:prstGeom prst="bentConnector3">
            <a:avLst>
              <a:gd name="adj1" fmla="val 11015"/>
            </a:avLst>
          </a:prstGeom>
          <a:ln w="76200">
            <a:solidFill>
              <a:srgbClr val="F05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5E3A0F-2978-49E2-AB1A-D9774F31529A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EFE867-C6B3-49C8-BABF-665313613664}"/>
              </a:ext>
            </a:extLst>
          </p:cNvPr>
          <p:cNvSpPr txBox="1"/>
          <p:nvPr/>
        </p:nvSpPr>
        <p:spPr>
          <a:xfrm>
            <a:off x="3239266" y="3856432"/>
            <a:ext cx="310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0582F"/>
                </a:solidFill>
                <a:latin typeface="Tw Cen MT" panose="020B0602020104020603" pitchFamily="34" charset="0"/>
              </a:rPr>
              <a:t>Qual seu comportamento?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E735CD-2CB9-4A7A-AA82-33E535EDA616}"/>
              </a:ext>
            </a:extLst>
          </p:cNvPr>
          <p:cNvSpPr txBox="1"/>
          <p:nvPr/>
        </p:nvSpPr>
        <p:spPr>
          <a:xfrm>
            <a:off x="6235252" y="1388742"/>
            <a:ext cx="4989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F0582F"/>
                </a:solidFill>
                <a:latin typeface="Tw Cen MT" panose="020B0602020104020603" pitchFamily="34" charset="0"/>
              </a:rPr>
              <a:t>Utiliza da rede para tarefas importantes. Nossos clientes tendem a ter muitos processos e tarefas a concluir, sem tempo para checar processos de baixa prioridade.</a:t>
            </a:r>
          </a:p>
        </p:txBody>
      </p:sp>
      <p:sp>
        <p:nvSpPr>
          <p:cNvPr id="13" name="Meio-quadro 12">
            <a:extLst>
              <a:ext uri="{FF2B5EF4-FFF2-40B4-BE49-F238E27FC236}">
                <a16:creationId xmlns:a16="http://schemas.microsoft.com/office/drawing/2014/main" id="{4EFEDBD1-8B3D-42FC-AE0B-32ABE27C3625}"/>
              </a:ext>
            </a:extLst>
          </p:cNvPr>
          <p:cNvSpPr/>
          <p:nvPr/>
        </p:nvSpPr>
        <p:spPr>
          <a:xfrm>
            <a:off x="5778052" y="931542"/>
            <a:ext cx="914400" cy="914400"/>
          </a:xfrm>
          <a:prstGeom prst="halfFrame">
            <a:avLst/>
          </a:prstGeom>
          <a:solidFill>
            <a:srgbClr val="F05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0582F"/>
              </a:solidFill>
            </a:endParaRPr>
          </a:p>
        </p:txBody>
      </p:sp>
      <p:sp>
        <p:nvSpPr>
          <p:cNvPr id="15" name="Meio-quadro 14">
            <a:extLst>
              <a:ext uri="{FF2B5EF4-FFF2-40B4-BE49-F238E27FC236}">
                <a16:creationId xmlns:a16="http://schemas.microsoft.com/office/drawing/2014/main" id="{1DF11DB5-FA08-4CC5-9034-3B605D122F81}"/>
              </a:ext>
            </a:extLst>
          </p:cNvPr>
          <p:cNvSpPr/>
          <p:nvPr/>
        </p:nvSpPr>
        <p:spPr>
          <a:xfrm rot="10800000">
            <a:off x="10745729" y="3508964"/>
            <a:ext cx="914400" cy="914400"/>
          </a:xfrm>
          <a:prstGeom prst="halfFrame">
            <a:avLst/>
          </a:prstGeom>
          <a:solidFill>
            <a:srgbClr val="F05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05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114371-76E5-4F09-AD56-B21A4FA6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868" y="1279010"/>
            <a:ext cx="5174621" cy="5174621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200745A-3FF6-4B1A-B9C3-5CC4F051824C}"/>
              </a:ext>
            </a:extLst>
          </p:cNvPr>
          <p:cNvCxnSpPr>
            <a:cxnSpLocks/>
          </p:cNvCxnSpPr>
          <p:nvPr/>
        </p:nvCxnSpPr>
        <p:spPr>
          <a:xfrm flipV="1">
            <a:off x="556841" y="5767143"/>
            <a:ext cx="3655516" cy="214165"/>
          </a:xfrm>
          <a:prstGeom prst="bentConnector3">
            <a:avLst>
              <a:gd name="adj1" fmla="val 7947"/>
            </a:avLst>
          </a:prstGeom>
          <a:ln w="76200">
            <a:solidFill>
              <a:srgbClr val="646B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291A7C3-E8F4-4A92-AF26-303C3626172F}"/>
              </a:ext>
            </a:extLst>
          </p:cNvPr>
          <p:cNvSpPr txBox="1"/>
          <p:nvPr/>
        </p:nvSpPr>
        <p:spPr>
          <a:xfrm>
            <a:off x="3555393" y="4786309"/>
            <a:ext cx="267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46B79"/>
                </a:solidFill>
                <a:latin typeface="Tw Cen MT" panose="020B0602020104020603" pitchFamily="34" charset="0"/>
              </a:rPr>
              <a:t>...E suas necessidades?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5E3A0F-2978-49E2-AB1A-D9774F31529A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B61BBB-A16B-447A-A4DC-E1F81FA2ACAB}"/>
              </a:ext>
            </a:extLst>
          </p:cNvPr>
          <p:cNvSpPr txBox="1"/>
          <p:nvPr/>
        </p:nvSpPr>
        <p:spPr>
          <a:xfrm>
            <a:off x="6340651" y="1891861"/>
            <a:ext cx="5003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Não saber o status da rede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Funcionários ociosos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Lentidão/paralização da rede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Financeiro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Estresse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Possível impacto de processos importantes.</a:t>
            </a:r>
          </a:p>
        </p:txBody>
      </p:sp>
      <p:sp>
        <p:nvSpPr>
          <p:cNvPr id="12" name="Meio-quadro 11">
            <a:extLst>
              <a:ext uri="{FF2B5EF4-FFF2-40B4-BE49-F238E27FC236}">
                <a16:creationId xmlns:a16="http://schemas.microsoft.com/office/drawing/2014/main" id="{1B3C329E-5698-4128-8AE3-F9AF75D878ED}"/>
              </a:ext>
            </a:extLst>
          </p:cNvPr>
          <p:cNvSpPr/>
          <p:nvPr/>
        </p:nvSpPr>
        <p:spPr>
          <a:xfrm>
            <a:off x="5771859" y="1434661"/>
            <a:ext cx="914400" cy="914400"/>
          </a:xfrm>
          <a:prstGeom prst="halfFrame">
            <a:avLst/>
          </a:prstGeom>
          <a:solidFill>
            <a:srgbClr val="64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46B79"/>
              </a:solidFill>
            </a:endParaRPr>
          </a:p>
        </p:txBody>
      </p:sp>
      <p:sp>
        <p:nvSpPr>
          <p:cNvPr id="13" name="Meio-quadro 12">
            <a:extLst>
              <a:ext uri="{FF2B5EF4-FFF2-40B4-BE49-F238E27FC236}">
                <a16:creationId xmlns:a16="http://schemas.microsoft.com/office/drawing/2014/main" id="{73BCB179-355E-4875-A810-5491522BCBBC}"/>
              </a:ext>
            </a:extLst>
          </p:cNvPr>
          <p:cNvSpPr/>
          <p:nvPr/>
        </p:nvSpPr>
        <p:spPr>
          <a:xfrm rot="10800000">
            <a:off x="10929795" y="4543204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4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46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5AB3570-8C22-4B81-B166-D24DCF31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6" y="4078358"/>
            <a:ext cx="1911637" cy="1911637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215D0296-BBA0-49DF-A871-F73482CE72D9}"/>
              </a:ext>
            </a:extLst>
          </p:cNvPr>
          <p:cNvSpPr/>
          <p:nvPr/>
        </p:nvSpPr>
        <p:spPr>
          <a:xfrm>
            <a:off x="331304" y="927651"/>
            <a:ext cx="5330168" cy="2676939"/>
          </a:xfrm>
          <a:prstGeom prst="wedgeRoundRectCallou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Preciso saber o status das máquinas e da rede em operação, para dar qualidade ao trabalho dos meus funcionários e mitigar possíveis riscos.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FE9FE9B-785F-4248-AED6-6679FEF7A048}"/>
              </a:ext>
            </a:extLst>
          </p:cNvPr>
          <p:cNvGrpSpPr/>
          <p:nvPr/>
        </p:nvGrpSpPr>
        <p:grpSpPr>
          <a:xfrm>
            <a:off x="9243392" y="4078358"/>
            <a:ext cx="1911638" cy="1924889"/>
            <a:chOff x="9243392" y="4078358"/>
            <a:chExt cx="1911638" cy="192488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CE8EC59-0D72-4539-9CC6-3D0C79AC7C15}"/>
                </a:ext>
              </a:extLst>
            </p:cNvPr>
            <p:cNvSpPr/>
            <p:nvPr/>
          </p:nvSpPr>
          <p:spPr>
            <a:xfrm>
              <a:off x="9243393" y="4078358"/>
              <a:ext cx="1911637" cy="19116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22C6244-D2BB-4D95-B20C-B78A49160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97" b="96484" l="9961" r="89844">
                          <a14:foregroundMark x1="42578" y1="6445" x2="58594" y2="7227"/>
                          <a14:foregroundMark x1="46094" y1="4297" x2="46094" y2="4297"/>
                          <a14:foregroundMark x1="36328" y1="88281" x2="60742" y2="91797"/>
                          <a14:foregroundMark x1="47461" y1="96484" x2="53125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4091610"/>
              <a:ext cx="1911637" cy="1911637"/>
            </a:xfrm>
            <a:prstGeom prst="rect">
              <a:avLst/>
            </a:prstGeom>
          </p:spPr>
        </p:pic>
      </p:grp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ED82BE4D-176C-4F08-8AB3-D5016204EA95}"/>
              </a:ext>
            </a:extLst>
          </p:cNvPr>
          <p:cNvSpPr/>
          <p:nvPr/>
        </p:nvSpPr>
        <p:spPr>
          <a:xfrm flipH="1">
            <a:off x="5917094" y="927651"/>
            <a:ext cx="6079951" cy="2676938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Desejo saber a vida útil do meu computador e se a rede está com uma conexão estável, para melhorar meu desempenho e monitorar projetos em ambiente compartilhado.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57C161-7780-4E8C-9D33-C37F287FEFF3}"/>
              </a:ext>
            </a:extLst>
          </p:cNvPr>
          <p:cNvSpPr txBox="1"/>
          <p:nvPr/>
        </p:nvSpPr>
        <p:spPr>
          <a:xfrm>
            <a:off x="9140169" y="6029751"/>
            <a:ext cx="256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Funcionário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EE0838-D867-47EC-8BDF-E33CBB46872D}"/>
              </a:ext>
            </a:extLst>
          </p:cNvPr>
          <p:cNvSpPr txBox="1"/>
          <p:nvPr/>
        </p:nvSpPr>
        <p:spPr>
          <a:xfrm>
            <a:off x="811686" y="6016499"/>
            <a:ext cx="2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B6D4A"/>
                </a:solidFill>
              </a:rPr>
              <a:t>Gestor de TI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83385D-872C-4D1A-A370-1CEE591BB128}"/>
              </a:ext>
            </a:extLst>
          </p:cNvPr>
          <p:cNvSpPr txBox="1"/>
          <p:nvPr/>
        </p:nvSpPr>
        <p:spPr>
          <a:xfrm>
            <a:off x="331304" y="336824"/>
            <a:ext cx="422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USER STORY #1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3A1A8C-96A4-475C-80CC-B2B1FC5462AA}"/>
              </a:ext>
            </a:extLst>
          </p:cNvPr>
          <p:cNvSpPr txBox="1"/>
          <p:nvPr/>
        </p:nvSpPr>
        <p:spPr>
          <a:xfrm>
            <a:off x="8388626" y="336824"/>
            <a:ext cx="360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USER STORY #2</a:t>
            </a:r>
          </a:p>
        </p:txBody>
      </p:sp>
    </p:spTree>
    <p:extLst>
      <p:ext uri="{BB962C8B-B14F-4D97-AF65-F5344CB8AC3E}">
        <p14:creationId xmlns:p14="http://schemas.microsoft.com/office/powerpoint/2010/main" val="232093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7D65EB-15CB-458B-ADD5-5845DE658460}"/>
              </a:ext>
            </a:extLst>
          </p:cNvPr>
          <p:cNvSpPr/>
          <p:nvPr/>
        </p:nvSpPr>
        <p:spPr>
          <a:xfrm rot="16200000">
            <a:off x="4939449" y="-2600351"/>
            <a:ext cx="2313105" cy="12191999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A59BE-9DE0-4BB7-8159-3262449E3E6C}"/>
              </a:ext>
            </a:extLst>
          </p:cNvPr>
          <p:cNvSpPr/>
          <p:nvPr/>
        </p:nvSpPr>
        <p:spPr>
          <a:xfrm>
            <a:off x="4814730" y="-3873"/>
            <a:ext cx="2573886" cy="4663440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B911D6-9405-4DEF-869D-792BEA6C25F3}"/>
              </a:ext>
            </a:extLst>
          </p:cNvPr>
          <p:cNvSpPr/>
          <p:nvPr/>
        </p:nvSpPr>
        <p:spPr>
          <a:xfrm>
            <a:off x="2" y="-1"/>
            <a:ext cx="2411895" cy="4663440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F87DE3-E171-417B-B420-97A5CF5A0BDC}"/>
              </a:ext>
            </a:extLst>
          </p:cNvPr>
          <p:cNvSpPr/>
          <p:nvPr/>
        </p:nvSpPr>
        <p:spPr>
          <a:xfrm>
            <a:off x="9780104" y="-14515"/>
            <a:ext cx="2411896" cy="4663441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36C075-364A-4964-B65A-CC6662B5DC7F}"/>
              </a:ext>
            </a:extLst>
          </p:cNvPr>
          <p:cNvSpPr txBox="1"/>
          <p:nvPr/>
        </p:nvSpPr>
        <p:spPr>
          <a:xfrm>
            <a:off x="5427730" y="15377"/>
            <a:ext cx="168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PROPOSTA DE VALOR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E61C5D5-D7FB-4514-ABD0-ED2012EE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89" y="91446"/>
            <a:ext cx="497979" cy="49797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2A0238-2D08-41FC-B953-2FE30B881488}"/>
              </a:ext>
            </a:extLst>
          </p:cNvPr>
          <p:cNvSpPr txBox="1"/>
          <p:nvPr/>
        </p:nvSpPr>
        <p:spPr>
          <a:xfrm>
            <a:off x="7926472" y="445"/>
            <a:ext cx="18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RELAÇÃO COM CLIENTES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94E6BD-1DFF-47F7-A05D-667C2EDEFAF9}"/>
              </a:ext>
            </a:extLst>
          </p:cNvPr>
          <p:cNvSpPr txBox="1"/>
          <p:nvPr/>
        </p:nvSpPr>
        <p:spPr>
          <a:xfrm>
            <a:off x="10424584" y="18183"/>
            <a:ext cx="151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SEGMENTO DE 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4C8D97D-8740-4FEF-8BF0-B6922DA7636C}"/>
              </a:ext>
            </a:extLst>
          </p:cNvPr>
          <p:cNvSpPr txBox="1"/>
          <p:nvPr/>
        </p:nvSpPr>
        <p:spPr>
          <a:xfrm>
            <a:off x="8093112" y="2470665"/>
            <a:ext cx="15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CANAIS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C70B52D-752D-4340-BDAF-C66613641CA3}"/>
              </a:ext>
            </a:extLst>
          </p:cNvPr>
          <p:cNvSpPr txBox="1"/>
          <p:nvPr/>
        </p:nvSpPr>
        <p:spPr>
          <a:xfrm>
            <a:off x="2972679" y="2332165"/>
            <a:ext cx="20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RECURSOS</a:t>
            </a:r>
          </a:p>
          <a:p>
            <a:r>
              <a:rPr lang="pt-BR" b="1" dirty="0">
                <a:solidFill>
                  <a:srgbClr val="231F20"/>
                </a:solidFill>
              </a:rPr>
              <a:t>CHAVE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17E881-5D6A-4A40-89A3-F4E92576FAB9}"/>
              </a:ext>
            </a:extLst>
          </p:cNvPr>
          <p:cNvSpPr txBox="1"/>
          <p:nvPr/>
        </p:nvSpPr>
        <p:spPr>
          <a:xfrm>
            <a:off x="3056246" y="16972"/>
            <a:ext cx="168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ATIVIDADES</a:t>
            </a:r>
          </a:p>
          <a:p>
            <a:r>
              <a:rPr lang="pt-BR" b="1" dirty="0">
                <a:solidFill>
                  <a:srgbClr val="231F20"/>
                </a:solidFill>
              </a:rPr>
              <a:t>CHAVE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91000C-D8DF-4972-A3A2-E5F6EFA58F18}"/>
              </a:ext>
            </a:extLst>
          </p:cNvPr>
          <p:cNvSpPr txBox="1"/>
          <p:nvPr/>
        </p:nvSpPr>
        <p:spPr>
          <a:xfrm>
            <a:off x="648111" y="8887"/>
            <a:ext cx="147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PARCERIAS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C5985DC-69E2-433B-B5C9-38AB4CA53759}"/>
              </a:ext>
            </a:extLst>
          </p:cNvPr>
          <p:cNvSpPr/>
          <p:nvPr/>
        </p:nvSpPr>
        <p:spPr>
          <a:xfrm rot="16200000" flipH="1">
            <a:off x="1945103" y="2707102"/>
            <a:ext cx="2205796" cy="6096001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D762FE-F12F-480A-B6C6-A9B178FFB10C}"/>
              </a:ext>
            </a:extLst>
          </p:cNvPr>
          <p:cNvSpPr txBox="1"/>
          <p:nvPr/>
        </p:nvSpPr>
        <p:spPr>
          <a:xfrm>
            <a:off x="789198" y="4667804"/>
            <a:ext cx="20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ESTRUTURA DE CUSTOS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21DD5E-C2D4-45A8-A250-B12DBEBD587D}"/>
              </a:ext>
            </a:extLst>
          </p:cNvPr>
          <p:cNvSpPr txBox="1"/>
          <p:nvPr/>
        </p:nvSpPr>
        <p:spPr>
          <a:xfrm>
            <a:off x="6811020" y="4682326"/>
            <a:ext cx="14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FONTES DE RECEITA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695E812-929C-466F-A65F-940709D1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14" y="91173"/>
            <a:ext cx="534158" cy="534158"/>
          </a:xfrm>
          <a:prstGeom prst="rect">
            <a:avLst/>
          </a:prstGeom>
        </p:spPr>
      </p:pic>
      <p:pic>
        <p:nvPicPr>
          <p:cNvPr id="28" name="Imagem 27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A05C2FC-E1BD-448C-B45D-F38412908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" y="91446"/>
            <a:ext cx="528292" cy="528292"/>
          </a:xfrm>
          <a:prstGeom prst="rect">
            <a:avLst/>
          </a:prstGeom>
        </p:spPr>
      </p:pic>
      <p:pic>
        <p:nvPicPr>
          <p:cNvPr id="30" name="Imagem 29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1EE3934F-AFC0-46E2-8E18-3C6A74AE1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63" y="2419954"/>
            <a:ext cx="496531" cy="496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E13A564-6256-42AD-BD1A-C33AE824F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6" y="4711346"/>
            <a:ext cx="626328" cy="62632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F56EC0F6-AC95-4A6C-AE30-3DFEAD09A5EA}"/>
              </a:ext>
            </a:extLst>
          </p:cNvPr>
          <p:cNvSpPr/>
          <p:nvPr/>
        </p:nvSpPr>
        <p:spPr>
          <a:xfrm rot="16200000" flipH="1">
            <a:off x="8041101" y="2704270"/>
            <a:ext cx="2205796" cy="6096001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06AB974-EC54-4B54-ABA4-EB5C31715619}"/>
              </a:ext>
            </a:extLst>
          </p:cNvPr>
          <p:cNvSpPr txBox="1"/>
          <p:nvPr/>
        </p:nvSpPr>
        <p:spPr>
          <a:xfrm>
            <a:off x="4813671" y="724087"/>
            <a:ext cx="254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AGILIZAR PROCESSOS DE TI COM O GERENCIAMENTO DE RECURSOS ESSENCIAIS EVITANDO IMPACTOS INDESEJÁVEIS EM SEU NEGÓCIO</a:t>
            </a:r>
          </a:p>
        </p:txBody>
      </p:sp>
      <p:pic>
        <p:nvPicPr>
          <p:cNvPr id="5" name="Imagem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EE5F2D5B-6645-44B8-B9C7-A61D11EAF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8" y="4682325"/>
            <a:ext cx="646331" cy="646331"/>
          </a:xfrm>
          <a:prstGeom prst="rect">
            <a:avLst/>
          </a:prstGeom>
        </p:spPr>
      </p:pic>
      <p:pic>
        <p:nvPicPr>
          <p:cNvPr id="8" name="Imagem 7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D80FA83-90A7-4BA0-A927-C4B0DBDB9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24" y="2402230"/>
            <a:ext cx="514255" cy="514255"/>
          </a:xfrm>
          <a:prstGeom prst="rect">
            <a:avLst/>
          </a:prstGeom>
        </p:spPr>
      </p:pic>
      <p:pic>
        <p:nvPicPr>
          <p:cNvPr id="12" name="Imagem 1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23D18D0-E015-4D02-92C1-81705695B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48" y="101169"/>
            <a:ext cx="511506" cy="511506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C2D337D5-06C0-44A5-A64A-A7581D3EA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98" y="80868"/>
            <a:ext cx="540797" cy="54079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A49F280-6C86-4F3E-8503-1CD22B505885}"/>
              </a:ext>
            </a:extLst>
          </p:cNvPr>
          <p:cNvSpPr txBox="1"/>
          <p:nvPr/>
        </p:nvSpPr>
        <p:spPr>
          <a:xfrm>
            <a:off x="111753" y="711183"/>
            <a:ext cx="147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OUTSYSTEMS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MICROSOFT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CFCB35-0471-4EE0-B1DD-C67D484B587F}"/>
              </a:ext>
            </a:extLst>
          </p:cNvPr>
          <p:cNvSpPr txBox="1"/>
          <p:nvPr/>
        </p:nvSpPr>
        <p:spPr>
          <a:xfrm>
            <a:off x="2411897" y="731177"/>
            <a:ext cx="2401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GERENCIAMENTO DAS MÁQUINAS DE OPERAÇÃO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MONITORAMENTO DA TRANSFÊRENCIA DE DADOS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C36340B-6E82-45A2-B699-8D036FD60374}"/>
              </a:ext>
            </a:extLst>
          </p:cNvPr>
          <p:cNvSpPr txBox="1"/>
          <p:nvPr/>
        </p:nvSpPr>
        <p:spPr>
          <a:xfrm>
            <a:off x="2376848" y="2951933"/>
            <a:ext cx="24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RECURSOS HUMANOS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AZURE CLOUD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AFD977-8B37-4CA5-B78A-5D085FCB1A38}"/>
              </a:ext>
            </a:extLst>
          </p:cNvPr>
          <p:cNvSpPr txBox="1"/>
          <p:nvPr/>
        </p:nvSpPr>
        <p:spPr>
          <a:xfrm>
            <a:off x="6811020" y="5409006"/>
            <a:ext cx="459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ASSINATURAS DE SERVIÇOS MENSALMENTE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1654A5-63FB-4B57-89C3-0A2137ACE639}"/>
              </a:ext>
            </a:extLst>
          </p:cNvPr>
          <p:cNvSpPr txBox="1"/>
          <p:nvPr/>
        </p:nvSpPr>
        <p:spPr>
          <a:xfrm>
            <a:off x="806020" y="5409006"/>
            <a:ext cx="459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LICENÇAS DE SOFTWARE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HOSPEDAGEM DA APLICAÇÃO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RECURSOS HUMANOS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016D10-CD68-4A45-A083-D112EA444F63}"/>
              </a:ext>
            </a:extLst>
          </p:cNvPr>
          <p:cNvSpPr txBox="1"/>
          <p:nvPr/>
        </p:nvSpPr>
        <p:spPr>
          <a:xfrm>
            <a:off x="7424726" y="2920346"/>
            <a:ext cx="236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TELEFONE, E-MAIL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93BD6A9-FC8A-4CEF-8BEA-C65E7BFD7D15}"/>
              </a:ext>
            </a:extLst>
          </p:cNvPr>
          <p:cNvSpPr txBox="1"/>
          <p:nvPr/>
        </p:nvSpPr>
        <p:spPr>
          <a:xfrm>
            <a:off x="9876414" y="646776"/>
            <a:ext cx="1934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B-2-B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EMPRESAS COM INFRAESTRUTURA DE TI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D07EA8-C09F-4740-A45F-E6EE3FFE815B}"/>
              </a:ext>
            </a:extLst>
          </p:cNvPr>
          <p:cNvSpPr txBox="1"/>
          <p:nvPr/>
        </p:nvSpPr>
        <p:spPr>
          <a:xfrm>
            <a:off x="7424725" y="609069"/>
            <a:ext cx="2366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ASSINATURAS SEM MULTA RESCISÓRIA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SUPORTE EM MANUTENÇÃO COM PARCEIROS</a:t>
            </a:r>
          </a:p>
        </p:txBody>
      </p:sp>
    </p:spTree>
    <p:extLst>
      <p:ext uri="{BB962C8B-B14F-4D97-AF65-F5344CB8AC3E}">
        <p14:creationId xmlns:p14="http://schemas.microsoft.com/office/powerpoint/2010/main" val="2066540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271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MAGALHÃES MARTINS</dc:creator>
  <cp:lastModifiedBy>LUCAS MAGALHÃES MARTINS</cp:lastModifiedBy>
  <cp:revision>79</cp:revision>
  <dcterms:created xsi:type="dcterms:W3CDTF">2019-08-23T12:28:43Z</dcterms:created>
  <dcterms:modified xsi:type="dcterms:W3CDTF">2019-09-12T19:52:44Z</dcterms:modified>
</cp:coreProperties>
</file>