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0" r:id="rId9"/>
    <p:sldId id="261" r:id="rId10"/>
    <p:sldId id="262" r:id="rId11"/>
    <p:sldId id="263" r:id="rId12"/>
    <p:sldId id="274" r:id="rId13"/>
    <p:sldId id="275" r:id="rId14"/>
    <p:sldId id="276" r:id="rId15"/>
    <p:sldId id="264" r:id="rId16"/>
    <p:sldId id="265" r:id="rId17"/>
    <p:sldId id="266" r:id="rId18"/>
    <p:sldId id="269" r:id="rId19"/>
    <p:sldId id="270" r:id="rId20"/>
    <p:sldId id="267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ttoRen06/Projeto2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78" y="1168974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APRESENTAÇÃO SPRINT 2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813" y="3832621"/>
            <a:ext cx="9144000" cy="626976"/>
          </a:xfrm>
        </p:spPr>
        <p:txBody>
          <a:bodyPr>
            <a:normAutofit/>
          </a:bodyPr>
          <a:lstStyle/>
          <a:p>
            <a:r>
              <a:rPr lang="pt-BR" dirty="0" smtClean="0"/>
              <a:t>GRUPO 8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1"/>
            <a:ext cx="1010484" cy="6858000"/>
            <a:chOff x="0" y="0"/>
            <a:chExt cx="1010484" cy="6974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173242" y="10704"/>
            <a:ext cx="1010484" cy="6858000"/>
            <a:chOff x="0" y="0"/>
            <a:chExt cx="1010484" cy="69744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010484" y="10704"/>
            <a:ext cx="10162758" cy="760057"/>
            <a:chOff x="1087055" y="-24172"/>
            <a:chExt cx="10086187" cy="7894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010484" y="6096597"/>
            <a:ext cx="10162758" cy="760057"/>
            <a:chOff x="1087055" y="-24172"/>
            <a:chExt cx="10086187" cy="78944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747775" y="4366676"/>
            <a:ext cx="166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Iago Luz</a:t>
            </a:r>
          </a:p>
          <a:p>
            <a:r>
              <a:rPr lang="pt-BR" dirty="0" smtClean="0"/>
              <a:t>Marcio Santana</a:t>
            </a:r>
          </a:p>
          <a:p>
            <a:r>
              <a:rPr lang="pt-BR" dirty="0" smtClean="0"/>
              <a:t>Vinicio Braga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18932" y="4366676"/>
            <a:ext cx="186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Lucas Magalhães</a:t>
            </a:r>
          </a:p>
          <a:p>
            <a:r>
              <a:rPr lang="pt-BR" dirty="0" smtClean="0"/>
              <a:t>Nathalia Jorge</a:t>
            </a:r>
          </a:p>
          <a:p>
            <a:r>
              <a:rPr lang="pt-BR" dirty="0" smtClean="0"/>
              <a:t>Renan Sutto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BPMN - MACRO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2" r="4820" b="2171"/>
          <a:stretch/>
        </p:blipFill>
        <p:spPr>
          <a:xfrm>
            <a:off x="3261503" y="1128206"/>
            <a:ext cx="5691112" cy="57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19" y="1110342"/>
            <a:ext cx="755569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10343"/>
            <a:ext cx="9458325" cy="56578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69200" y="1422400"/>
            <a:ext cx="13208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86650" y="135741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de cadastro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40300" y="5562600"/>
            <a:ext cx="9525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838700" y="54976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infraestrutura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110344"/>
            <a:ext cx="5746227" cy="56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05662"/>
            <a:ext cx="8093075" cy="5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DIAGRAMA DE BANCO DE DADOS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2026"/>
          <a:stretch/>
        </p:blipFill>
        <p:spPr>
          <a:xfrm>
            <a:off x="1616097" y="1124558"/>
            <a:ext cx="8959804" cy="57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INDICADORES DE ALERTA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52352" y="2391675"/>
            <a:ext cx="9558671" cy="213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2543" y1="19835" x2="34489" y2="17355"/>
                        <a14:foregroundMark x1="85934" y1="19008" x2="96724" y2="14876"/>
                        <a14:foregroundMark x1="87283" y1="89256" x2="96724" y2="85950"/>
                        <a14:backgroundMark x1="3276" y1="14876" x2="18497" y2="19008"/>
                        <a14:backgroundMark x1="23121" y1="5785" x2="97110" y2="4132"/>
                        <a14:backgroundMark x1="385" y1="33884" x2="1349" y2="95041"/>
                        <a14:backgroundMark x1="2890" y1="97521" x2="99037" y2="95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2282" y="2322659"/>
            <a:ext cx="9658741" cy="22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r="12763"/>
          <a:stretch/>
        </p:blipFill>
        <p:spPr>
          <a:xfrm>
            <a:off x="-1" y="1653759"/>
            <a:ext cx="6342709" cy="4795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052"/>
          <a:stretch/>
        </p:blipFill>
        <p:spPr>
          <a:xfrm>
            <a:off x="5768879" y="1653759"/>
            <a:ext cx="6297062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139"/>
          <a:stretch/>
        </p:blipFill>
        <p:spPr>
          <a:xfrm>
            <a:off x="0" y="1877296"/>
            <a:ext cx="6085262" cy="4639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052"/>
          <a:stretch/>
        </p:blipFill>
        <p:spPr>
          <a:xfrm>
            <a:off x="6095999" y="1877296"/>
            <a:ext cx="6092455" cy="4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139"/>
          <a:stretch/>
        </p:blipFill>
        <p:spPr>
          <a:xfrm>
            <a:off x="6095999" y="1846660"/>
            <a:ext cx="6052545" cy="4614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2965"/>
          <a:stretch/>
        </p:blipFill>
        <p:spPr>
          <a:xfrm>
            <a:off x="0" y="1846660"/>
            <a:ext cx="6066854" cy="46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GITHUB ATUALIZADO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286"/>
            <a:ext cx="12214910" cy="21227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72400" y="6426200"/>
            <a:ext cx="501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github.com/SuttoRen06/Projeto2ADS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4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OSHI COM SWING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9" y="1594052"/>
            <a:ext cx="5565969" cy="47727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62" y="1594052"/>
            <a:ext cx="5552639" cy="47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OSHI COM SWING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40" y="1701800"/>
            <a:ext cx="5658894" cy="48342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t="18797" r="42550" b="35798"/>
          <a:stretch/>
        </p:blipFill>
        <p:spPr>
          <a:xfrm>
            <a:off x="344409" y="1701800"/>
            <a:ext cx="5751590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LISTAMENTO DE PROCESSOS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13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7" t="-991" r="9350" b="991"/>
          <a:stretch/>
        </p:blipFill>
        <p:spPr>
          <a:xfrm>
            <a:off x="2765502" y="833809"/>
            <a:ext cx="2163337" cy="3375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599" y="2037078"/>
            <a:ext cx="191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Gerente de TI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Barreira Alex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eventos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jogos de tabuleiro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Participa de diversas reuniões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Mora na Zona Leste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Formando em ADS, e pós-graduado em Gestão de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Já trabalhou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493" y="473551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Saber se os funcionários estão realizando 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Soluções rápidas de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Melhorar desempenho das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Uma rede rápida para trabalhar</a:t>
            </a:r>
          </a:p>
        </p:txBody>
      </p:sp>
    </p:spTree>
    <p:extLst>
      <p:ext uri="{BB962C8B-B14F-4D97-AF65-F5344CB8AC3E}">
        <p14:creationId xmlns:p14="http://schemas.microsoft.com/office/powerpoint/2010/main" val="25289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83" y="1992632"/>
            <a:ext cx="31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Analista de Infraestrutura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Leite Thiego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futebol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jogos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Mora na Zona Norte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Formado no curso técnico em redes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Trabalha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2049" y="5006216"/>
            <a:ext cx="516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Identificar de forma rápida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Ter acesso a relatórios sobre as máquinas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7" t="11944"/>
          <a:stretch/>
        </p:blipFill>
        <p:spPr>
          <a:xfrm>
            <a:off x="2826717" y="1130738"/>
            <a:ext cx="2474891" cy="28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3">
            <a:extLst>
              <a:ext uri="{FF2B5EF4-FFF2-40B4-BE49-F238E27FC236}">
                <a16:creationId xmlns:a16="http://schemas.microsoft.com/office/drawing/2014/main" id="{64DA3CE3-BF21-4B97-A7AB-A703670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" y="2328965"/>
            <a:ext cx="3030277" cy="3228594"/>
          </a:xfrm>
          <a:prstGeom prst="rect">
            <a:avLst/>
          </a:prstGeom>
        </p:spPr>
      </p:pic>
      <p:pic>
        <p:nvPicPr>
          <p:cNvPr id="21" name="Imagem 1">
            <a:extLst>
              <a:ext uri="{FF2B5EF4-FFF2-40B4-BE49-F238E27FC236}">
                <a16:creationId xmlns:a16="http://schemas.microsoft.com/office/drawing/2014/main" id="{D286B26B-12BC-4652-84F8-9B860163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48" y="2328963"/>
            <a:ext cx="3013886" cy="3228595"/>
          </a:xfrm>
          <a:prstGeom prst="rect">
            <a:avLst/>
          </a:prstGeom>
        </p:spPr>
      </p:pic>
      <p:pic>
        <p:nvPicPr>
          <p:cNvPr id="22" name="Imagem 2">
            <a:extLst>
              <a:ext uri="{FF2B5EF4-FFF2-40B4-BE49-F238E27FC236}">
                <a16:creationId xmlns:a16="http://schemas.microsoft.com/office/drawing/2014/main" id="{72FCF433-5A54-4184-BFE3-2B816EF9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75" y="2328963"/>
            <a:ext cx="3026808" cy="3228595"/>
          </a:xfrm>
          <a:prstGeom prst="rect">
            <a:avLst/>
          </a:prstGeom>
        </p:spPr>
      </p:pic>
      <p:grpSp>
        <p:nvGrpSpPr>
          <p:cNvPr id="23" name="Agrupar 6">
            <a:extLst>
              <a:ext uri="{FF2B5EF4-FFF2-40B4-BE49-F238E27FC236}">
                <a16:creationId xmlns:a16="http://schemas.microsoft.com/office/drawing/2014/main" id="{DA7005C4-5E2E-4658-8075-914303519D2F}"/>
              </a:ext>
            </a:extLst>
          </p:cNvPr>
          <p:cNvGrpSpPr/>
          <p:nvPr/>
        </p:nvGrpSpPr>
        <p:grpSpPr>
          <a:xfrm>
            <a:off x="9037861" y="2328963"/>
            <a:ext cx="3129389" cy="3228594"/>
            <a:chOff x="761147" y="705168"/>
            <a:chExt cx="5585061" cy="5967197"/>
          </a:xfrm>
        </p:grpSpPr>
        <p:pic>
          <p:nvPicPr>
            <p:cNvPr id="24" name="Imagem 7">
              <a:extLst>
                <a:ext uri="{FF2B5EF4-FFF2-40B4-BE49-F238E27FC236}">
                  <a16:creationId xmlns:a16="http://schemas.microsoft.com/office/drawing/2014/main" id="{4BF1E6D6-18EC-4436-BAF6-9961AC2F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147" y="705168"/>
              <a:ext cx="5585061" cy="5967197"/>
            </a:xfrm>
            <a:prstGeom prst="rect">
              <a:avLst/>
            </a:prstGeom>
          </p:spPr>
        </p:pic>
        <p:pic>
          <p:nvPicPr>
            <p:cNvPr id="25" name="Imagem 8">
              <a:extLst>
                <a:ext uri="{FF2B5EF4-FFF2-40B4-BE49-F238E27FC236}">
                  <a16:creationId xmlns:a16="http://schemas.microsoft.com/office/drawing/2014/main" id="{74D44B7B-0BF6-4F40-9EFD-108BFD846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895" b="95966" l="1041" r="99480">
                          <a14:foregroundMark x1="4089" y1="34108" x2="12193" y2="71027"/>
                          <a14:foregroundMark x1="12193" y1="71027" x2="11450" y2="79462"/>
                          <a14:foregroundMark x1="7361" y1="87408" x2="24535" y2="81540"/>
                          <a14:foregroundMark x1="24535" y1="81540" x2="80520" y2="86430"/>
                          <a14:foregroundMark x1="79405" y1="86430" x2="77175" y2="86430"/>
                          <a14:foregroundMark x1="73160" y1="84108" x2="41710" y2="81663"/>
                          <a14:foregroundMark x1="41710" y1="81663" x2="77918" y2="77506"/>
                          <a14:foregroundMark x1="77918" y1="77506" x2="19331" y2="78973"/>
                          <a14:foregroundMark x1="19331" y1="78973" x2="43420" y2="77995"/>
                          <a14:foregroundMark x1="43420" y1="77995" x2="66617" y2="77995"/>
                          <a14:foregroundMark x1="66617" y1="77995" x2="12119" y2="78484"/>
                          <a14:foregroundMark x1="12119" y1="78484" x2="37249" y2="77995"/>
                          <a14:foregroundMark x1="37249" y1="77995" x2="69071" y2="77995"/>
                          <a14:foregroundMark x1="69071" y1="77995" x2="18364" y2="74328"/>
                          <a14:foregroundMark x1="18364" y1="74328" x2="45056" y2="73839"/>
                          <a14:foregroundMark x1="45056" y1="73839" x2="10632" y2="74694"/>
                          <a14:foregroundMark x1="10632" y1="74694" x2="65279" y2="74694"/>
                          <a14:foregroundMark x1="65279" y1="74694" x2="81561" y2="69927"/>
                          <a14:foregroundMark x1="81561" y1="69927" x2="64610" y2="58435"/>
                          <a14:foregroundMark x1="64610" y1="58435" x2="81710" y2="56479"/>
                          <a14:foregroundMark x1="81710" y1="56479" x2="82975" y2="56489"/>
                          <a14:foregroundMark x1="94079" y1="40775" x2="86691" y2="33007"/>
                          <a14:foregroundMark x1="86691" y1="33007" x2="6617" y2="33619"/>
                          <a14:foregroundMark x1="1115" y1="32641" x2="19257" y2="32152"/>
                          <a14:foregroundMark x1="19257" y1="32152" x2="93755" y2="32152"/>
                          <a14:foregroundMark x1="93755" y1="32152" x2="95520" y2="40861"/>
                          <a14:foregroundMark x1="96283" y1="33130" x2="97770" y2="37408"/>
                          <a14:foregroundMark x1="98141" y1="36430" x2="83494" y2="30318"/>
                          <a14:foregroundMark x1="83494" y1="30318" x2="3717" y2="30318"/>
                          <a14:foregroundMark x1="1487" y1="29829" x2="1115" y2="28484"/>
                          <a14:foregroundMark x1="11450" y1="27995" x2="25948" y2="27017"/>
                          <a14:foregroundMark x1="25948" y1="27017" x2="27584" y2="27017"/>
                          <a14:foregroundMark x1="27584" y1="27017" x2="27584" y2="27017"/>
                          <a14:foregroundMark x1="29814" y1="27017" x2="31227" y2="27017"/>
                          <a14:foregroundMark x1="79367" y1="93448" x2="56059" y2="92176"/>
                          <a14:foregroundMark x1="56059" y1="92176" x2="12045" y2="93399"/>
                          <a14:foregroundMark x1="12045" y1="93399" x2="6171" y2="77262"/>
                          <a14:foregroundMark x1="6171" y1="77262" x2="8104" y2="95844"/>
                          <a14:foregroundMark x1="8104" y1="95844" x2="67509" y2="96210"/>
                          <a14:foregroundMark x1="67509" y1="96210" x2="79611" y2="92051"/>
                          <a14:foregroundMark x1="79837" y1="90754" x2="77993" y2="90098"/>
                          <a14:foregroundMark x1="77993" y1="90098" x2="36803" y2="86430"/>
                          <a14:foregroundMark x1="99257" y1="37775" x2="98501" y2="39204"/>
                          <a14:foregroundMark x1="81561" y1="82641" x2="80149" y2="80440"/>
                          <a14:foregroundMark x1="80149" y1="80440" x2="81413" y2="77506"/>
                          <a14:foregroundMark x1="82082" y1="66870" x2="81413" y2="77262"/>
                          <a14:foregroundMark x1="81561" y1="62103" x2="82900" y2="55868"/>
                          <a14:foregroundMark x1="82900" y1="55868" x2="82900" y2="55868"/>
                          <a14:foregroundMark x1="82082" y1="65159" x2="84312" y2="53178"/>
                          <a14:foregroundMark x1="82751" y1="61614" x2="81041" y2="69560"/>
                          <a14:foregroundMark x1="81710" y1="70171" x2="78959" y2="92298"/>
                          <a14:foregroundMark x1="80149" y1="89487" x2="85204" y2="55134"/>
                          <a14:foregroundMark x1="97398" y1="40587" x2="97026" y2="39976"/>
                          <a14:foregroundMark x1="83643" y1="55012" x2="82082" y2="61369"/>
                          <a14:foregroundMark x1="81413" y1="77506" x2="83420" y2="80196"/>
                          <a14:foregroundMark x1="83271" y1="79707" x2="83123" y2="78240"/>
                          <a14:foregroundMark x1="85204" y1="53178" x2="84981" y2="52567"/>
                          <a14:foregroundMark x1="85204" y1="54034" x2="84461" y2="58680"/>
                          <a14:foregroundMark x1="85502" y1="53912" x2="88104" y2="47433"/>
                          <a14:backgroundMark x1="91277" y1="48517" x2="87881" y2="52200"/>
                          <a14:backgroundMark x1="82850" y1="81027" x2="80520" y2="94377"/>
                          <a14:backgroundMark x1="87881" y1="52200" x2="83450" y2="77588"/>
                          <a14:backgroundMark x1="80520" y1="94377" x2="80520" y2="94377"/>
                          <a14:backgroundMark x1="81190" y1="99022" x2="91078" y2="86553"/>
                          <a14:backgroundMark x1="91078" y1="86553" x2="98141" y2="53178"/>
                          <a14:backgroundMark x1="91152" y1="67237" x2="83123" y2="85819"/>
                          <a14:backgroundMark x1="83123" y1="85819" x2="95019" y2="95599"/>
                          <a14:backgroundMark x1="95019" y1="95599" x2="97770" y2="67726"/>
                          <a14:backgroundMark x1="97770" y1="65892" x2="98513" y2="53178"/>
                          <a14:backgroundMark x1="98141" y1="46699" x2="90781" y2="71883"/>
                          <a14:backgroundMark x1="90781" y1="71883" x2="90781" y2="71883"/>
                          <a14:backgroundMark x1="96654" y1="50000" x2="89665" y2="66381"/>
                          <a14:backgroundMark x1="89665" y1="66381" x2="88922" y2="72372"/>
                          <a14:backgroundMark x1="88550" y1="73350" x2="88178" y2="74694"/>
                          <a14:backgroundMark x1="95167" y1="48533" x2="87509" y2="63814"/>
                          <a14:backgroundMark x1="87509" y1="63814" x2="87063" y2="68704"/>
                          <a14:backgroundMark x1="97770" y1="46699" x2="95911" y2="81418"/>
                          <a14:backgroundMark x1="95911" y1="81418" x2="98513" y2="98166"/>
                          <a14:backgroundMark x1="98513" y1="98166" x2="84981" y2="93888"/>
                          <a14:backgroundMark x1="84981" y1="93888" x2="88773" y2="77506"/>
                          <a14:backgroundMark x1="88773" y1="77506" x2="85279" y2="85941"/>
                          <a14:backgroundMark x1="85279" y1="85941" x2="85279" y2="85941"/>
                          <a14:backgroundMark x1="97026" y1="94377" x2="98141" y2="75061"/>
                          <a14:backgroundMark x1="98141" y1="75061" x2="97621" y2="92298"/>
                          <a14:backgroundMark x1="97621" y1="92298" x2="92491" y2="73350"/>
                          <a14:backgroundMark x1="92491" y1="73350" x2="92937" y2="92421"/>
                          <a14:backgroundMark x1="92937" y1="92421" x2="91896" y2="75061"/>
                          <a14:backgroundMark x1="91896" y1="75061" x2="98959" y2="89976"/>
                          <a14:backgroundMark x1="98959" y1="89976" x2="96654" y2="83619"/>
                          <a14:backgroundMark x1="96654" y1="83619" x2="96654" y2="83619"/>
                          <a14:backgroundMark x1="97398" y1="90587" x2="97918" y2="73594"/>
                          <a14:backgroundMark x1="97918" y1="73594" x2="96654" y2="92910"/>
                          <a14:backgroundMark x1="81933" y1="93399" x2="90037" y2="77262"/>
                          <a14:backgroundMark x1="90037" y1="77262" x2="82528" y2="93276"/>
                          <a14:backgroundMark x1="82528" y1="93276" x2="96059" y2="92910"/>
                          <a14:backgroundMark x1="96059" y1="92910" x2="86766" y2="79095"/>
                          <a14:backgroundMark x1="86766" y1="79095" x2="86394" y2="81785"/>
                          <a14:backgroundMark x1="86394" y1="81785" x2="86394" y2="81785"/>
                          <a14:backgroundMark x1="97770" y1="46699" x2="94796" y2="51345"/>
                          <a14:backgroundMark x1="94796" y1="50856" x2="94796" y2="50856"/>
                          <a14:backgroundMark x1="96283" y1="46210" x2="88625" y2="60391"/>
                          <a14:backgroundMark x1="88625" y1="60391" x2="91152" y2="95232"/>
                          <a14:backgroundMark x1="91152" y1="95232" x2="97026" y2="92910"/>
                          <a14:backgroundMark x1="97026" y1="92910" x2="97026" y2="92910"/>
                          <a14:backgroundMark x1="84907" y1="88264" x2="89294" y2="74694"/>
                          <a14:backgroundMark x1="89294" y1="74694" x2="89294" y2="74694"/>
                          <a14:backgroundMark x1="88922" y1="73839" x2="87807" y2="76650"/>
                          <a14:backgroundMark x1="87807" y1="76650" x2="87807" y2="76650"/>
                          <a14:backgroundMark x1="98513" y1="95721" x2="95539" y2="94866"/>
                          <a14:backgroundMark x1="95539" y1="94866" x2="97398" y2="95232"/>
                          <a14:backgroundMark x1="94007" y1="47213" x2="89665" y2="54034"/>
                          <a14:backgroundMark x1="89814" y1="50733" x2="93539" y2="46881"/>
                          <a14:backgroundMark x1="91334" y1="48625" x2="86394" y2="54279"/>
                          <a14:backgroundMark x1="90627" y1="47281" x2="90335" y2="47433"/>
                          <a14:backgroundMark x1="98810" y1="43643" x2="97249" y2="44621"/>
                          <a14:backgroundMark x1="94498" y1="46577" x2="96357" y2="44743"/>
                          <a14:backgroundMark x1="96357" y1="44743" x2="96357" y2="44743"/>
                          <a14:backgroundMark x1="92416" y1="47188" x2="99628" y2="43032"/>
                          <a14:backgroundMark x1="99628" y1="43032" x2="99628" y2="43032"/>
                          <a14:backgroundMark x1="99480" y1="42421" x2="90706" y2="47677"/>
                          <a14:backgroundMark x1="98959" y1="42176" x2="89665" y2="47433"/>
                          <a14:backgroundMark x1="98067" y1="42543" x2="90186" y2="47188"/>
                          <a14:backgroundMark x1="92714" y1="46088" x2="99777" y2="41443"/>
                          <a14:backgroundMark x1="97837" y1="42410" x2="87584" y2="50733"/>
                          <a14:backgroundMark x1="99480" y1="41076" x2="97863" y2="42389"/>
                          <a14:backgroundMark x1="93457" y1="44621" x2="98067" y2="42176"/>
                          <a14:backgroundMark x1="97582" y1="41300" x2="98959" y2="40342"/>
                          <a14:backgroundMark x1="91227" y1="45721" x2="97400" y2="41426"/>
                          <a14:backgroundMark x1="98959" y1="40342" x2="98959" y2="40342"/>
                          <a14:backgroundMark x1="95167" y1="42176" x2="89963" y2="45721"/>
                          <a14:backgroundMark x1="94126" y1="43521" x2="97026" y2="40831"/>
                          <a14:backgroundMark x1="94126" y1="42543" x2="90706" y2="44743"/>
                          <a14:backgroundMark x1="93755" y1="42543" x2="86394" y2="53178"/>
                          <a14:backgroundMark x1="85874" y1="57457" x2="90186" y2="55623"/>
                          <a14:backgroundMark x1="89963" y1="55868" x2="90186" y2="53912"/>
                          <a14:backgroundMark x1="90335" y1="53912" x2="88104" y2="56968"/>
                          <a14:backgroundMark x1="84312" y1="82641" x2="83792" y2="86797"/>
                        </a14:backgroundRemoval>
                      </a14:imgEffect>
                    </a14:imgLayer>
                  </a14:imgProps>
                </a:ext>
              </a:extLst>
            </a:blip>
            <a:srcRect t="26854"/>
            <a:stretch/>
          </p:blipFill>
          <p:spPr>
            <a:xfrm>
              <a:off x="1019116" y="2061208"/>
              <a:ext cx="3607476" cy="20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10">
            <a:extLst>
              <a:ext uri="{FF2B5EF4-FFF2-40B4-BE49-F238E27FC236}">
                <a16:creationId xmlns:a16="http://schemas.microsoft.com/office/drawing/2014/main" id="{DFB13E62-7C8D-41FC-95B6-F5F69863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" y="2038905"/>
            <a:ext cx="3939694" cy="4221101"/>
          </a:xfrm>
          <a:prstGeom prst="rect">
            <a:avLst/>
          </a:prstGeom>
        </p:spPr>
      </p:pic>
      <p:pic>
        <p:nvPicPr>
          <p:cNvPr id="28" name="Imagem 11">
            <a:extLst>
              <a:ext uri="{FF2B5EF4-FFF2-40B4-BE49-F238E27FC236}">
                <a16:creationId xmlns:a16="http://schemas.microsoft.com/office/drawing/2014/main" id="{6FDF9415-2AAB-4300-89CF-ACAFD67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98" y="2041865"/>
            <a:ext cx="4030204" cy="4218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108898" y="2038905"/>
            <a:ext cx="4083102" cy="4221101"/>
            <a:chOff x="7655242" y="2309235"/>
            <a:chExt cx="3600449" cy="3857624"/>
          </a:xfrm>
        </p:grpSpPr>
        <p:grpSp>
          <p:nvGrpSpPr>
            <p:cNvPr id="29" name="Agrupar 15">
              <a:extLst>
                <a:ext uri="{FF2B5EF4-FFF2-40B4-BE49-F238E27FC236}">
                  <a16:creationId xmlns:a16="http://schemas.microsoft.com/office/drawing/2014/main" id="{72B0E869-FB11-4967-82F4-8CF51188686A}"/>
                </a:ext>
              </a:extLst>
            </p:cNvPr>
            <p:cNvGrpSpPr/>
            <p:nvPr/>
          </p:nvGrpSpPr>
          <p:grpSpPr>
            <a:xfrm>
              <a:off x="7655242" y="2309235"/>
              <a:ext cx="3600449" cy="3857624"/>
              <a:chOff x="492624" y="756912"/>
              <a:chExt cx="3590925" cy="3790950"/>
            </a:xfrm>
          </p:grpSpPr>
          <p:pic>
            <p:nvPicPr>
              <p:cNvPr id="30" name="Imagem 8">
                <a:extLst>
                  <a:ext uri="{FF2B5EF4-FFF2-40B4-BE49-F238E27FC236}">
                    <a16:creationId xmlns:a16="http://schemas.microsoft.com/office/drawing/2014/main" id="{A98DA655-6C2F-461C-BD23-B8D5CE98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24" y="756912"/>
                <a:ext cx="3590925" cy="3790950"/>
              </a:xfrm>
              <a:prstGeom prst="rect">
                <a:avLst/>
              </a:prstGeom>
            </p:spPr>
          </p:pic>
          <p:grpSp>
            <p:nvGrpSpPr>
              <p:cNvPr id="31" name="Agrupar 11">
                <a:extLst>
                  <a:ext uri="{FF2B5EF4-FFF2-40B4-BE49-F238E27FC236}">
                    <a16:creationId xmlns:a16="http://schemas.microsoft.com/office/drawing/2014/main" id="{C945CEC6-207B-49A3-B2D0-63EE69FA413E}"/>
                  </a:ext>
                </a:extLst>
              </p:cNvPr>
              <p:cNvGrpSpPr/>
              <p:nvPr/>
            </p:nvGrpSpPr>
            <p:grpSpPr>
              <a:xfrm>
                <a:off x="629185" y="1350106"/>
                <a:ext cx="3317802" cy="3197756"/>
                <a:chOff x="9564074" y="2438119"/>
                <a:chExt cx="2251007" cy="2169560"/>
              </a:xfrm>
            </p:grpSpPr>
            <p:pic>
              <p:nvPicPr>
                <p:cNvPr id="33" name="Imagem 12" descr="Uma imagem contendo equipamentos eletrônicos&#10;&#10;Descrição gerada automaticamente">
                  <a:extLst>
                    <a:ext uri="{FF2B5EF4-FFF2-40B4-BE49-F238E27FC236}">
                      <a16:creationId xmlns:a16="http://schemas.microsoft.com/office/drawing/2014/main" id="{B8261E78-0B9E-46A4-B2F0-CEF223DE8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64074" y="2438119"/>
                  <a:ext cx="2251007" cy="2169560"/>
                </a:xfrm>
                <a:prstGeom prst="rect">
                  <a:avLst/>
                </a:prstGeom>
              </p:spPr>
            </p:pic>
            <p:sp>
              <p:nvSpPr>
                <p:cNvPr id="34" name="Retângulo 13">
                  <a:extLst>
                    <a:ext uri="{FF2B5EF4-FFF2-40B4-BE49-F238E27FC236}">
                      <a16:creationId xmlns:a16="http://schemas.microsoft.com/office/drawing/2014/main" id="{CCD016CC-0C2C-4A26-A002-F2B62DACB244}"/>
                    </a:ext>
                  </a:extLst>
                </p:cNvPr>
                <p:cNvSpPr/>
                <p:nvPr/>
              </p:nvSpPr>
              <p:spPr>
                <a:xfrm>
                  <a:off x="9793819" y="2797303"/>
                  <a:ext cx="1789043" cy="942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32" name="Imagem 10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EFA13E75-7470-47D1-B71F-BC6F17DA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12" y="1879514"/>
                <a:ext cx="2636904" cy="1386622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10047768" y="2380603"/>
              <a:ext cx="159488" cy="2925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m 16">
            <a:extLst>
              <a:ext uri="{FF2B5EF4-FFF2-40B4-BE49-F238E27FC236}">
                <a16:creationId xmlns:a16="http://schemas.microsoft.com/office/drawing/2014/main" id="{88A1AF67-6BAC-449F-AE16-88D55DEE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47" y="1244803"/>
            <a:ext cx="5298360" cy="5531708"/>
          </a:xfrm>
          <a:prstGeom prst="rect">
            <a:avLst/>
          </a:prstGeom>
        </p:spPr>
      </p:pic>
      <p:pic>
        <p:nvPicPr>
          <p:cNvPr id="36" name="Imagem 17">
            <a:extLst>
              <a:ext uri="{FF2B5EF4-FFF2-40B4-BE49-F238E27FC236}">
                <a16:creationId xmlns:a16="http://schemas.microsoft.com/office/drawing/2014/main" id="{E11AF4C1-6D1B-490F-9ED0-86FA1980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50" y="1212301"/>
            <a:ext cx="5193262" cy="55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USER STORYS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6" y="1214739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US001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como gestor de Ti, gostaria de um sistema que monitorasse a rede da minha empresa, para saber quais funcionários que estão fazendo tarefas inadequadas.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22959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US003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gostaria de um sistema de monitoramento, para gerenciar as máquinas da minha empresa, para mitigar possíveis riscos e gerar receita.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8396" y="12092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US002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gostaria de um sistema de monitoramento de computadores, para identificar com mais agilidade possíveis erros da máquina.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" y="3616385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US005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gostaria de uma tela que gerasse relatórios sobre a situação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máquina,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afim de mitigar possíveis erros.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395" y="2555835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US004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gostaria de ter alertas relacionados a quando um usuário utiliza muito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rede,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assuntos fora da empresa.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394" y="3912035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US006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gestor, necessito saber todas máquinas em operação, para ter controle dos funcionários.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45" y="469360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US007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preciso de um login para proteger meus dados.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4433" y="5524600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US009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analista de infraestrutura, preciso receber alertas quando a máquina está muito tempo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desligada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ou em estado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crítico,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mitigar riscos.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393" y="477579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US008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analista de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infraestrutura, preciso de uma forma de recuperação de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senha,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mitigar erros.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8392" y="5697310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US010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analista de infraestrutura, preciso saber do histórico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máquina,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agendar manutenções preditivas.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DIAGRAMA DE SOLUÇÃO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6" y="1160456"/>
            <a:ext cx="10066153" cy="55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538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MS Gothic</vt:lpstr>
      <vt:lpstr>Arial</vt:lpstr>
      <vt:lpstr>Calibri</vt:lpstr>
      <vt:lpstr>Calibri Light</vt:lpstr>
      <vt:lpstr>Comic Sans MS</vt:lpstr>
      <vt:lpstr>Office Theme</vt:lpstr>
      <vt:lpstr>APRESENTAÇÃO SPRINT 2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Ricardo, Nathalia Jorge</dc:creator>
  <cp:lastModifiedBy>Aluno</cp:lastModifiedBy>
  <cp:revision>26</cp:revision>
  <dcterms:created xsi:type="dcterms:W3CDTF">2019-10-22T13:03:04Z</dcterms:created>
  <dcterms:modified xsi:type="dcterms:W3CDTF">2019-10-23T22:16:52Z</dcterms:modified>
</cp:coreProperties>
</file>