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2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98" autoAdjust="0"/>
    <p:restoredTop sz="93229" autoAdjust="0"/>
  </p:normalViewPr>
  <p:slideViewPr>
    <p:cSldViewPr snapToGrid="0">
      <p:cViewPr>
        <p:scale>
          <a:sx n="75" d="100"/>
          <a:sy n="75" d="100"/>
        </p:scale>
        <p:origin x="-864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8661AA-3932-47E7-A96C-17D8CF567465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802E00-8C83-4A7B-A82F-EC4036C4A3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029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2E00-8C83-4A7B-A82F-EC4036C4A3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97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F802E00-8C83-4A7B-A82F-EC4036C4A3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0397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5397649-1B55-42B7-8949-7355613A43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9A3A8DE3-B89C-4B5D-878A-4924D0ED2A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6CDD1295-8882-431F-A103-372B39D2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3D062AC-86F5-4C71-A0E3-9C360ABEA4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336A13B-D0D0-4B04-851C-2FD8B6E8B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9681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9CA5328F-018A-457F-8829-27C0D25D7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C79C130A-250C-49AC-A876-4FF205C07A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77DB393F-5679-4AFF-9D6F-98810FB96A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D5793504-DAAA-4387-B7FA-0136E82E6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B245AA66-88A9-4D70-9C22-73568D4CD3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81707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xmlns="" id="{6D2F34AE-DF29-473C-9DC6-61F3505CFD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xmlns="" id="{D3754FBA-060D-43D5-99E3-D190D5EA7E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A9210D08-D1E9-421B-9F5E-8F8EEA0BB5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E67C8905-A39A-4AD8-8D5F-342FD2F16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D531EEBB-01C8-4B84-94F0-47FAC598A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591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3F2C2F95-17B1-4AE8-BD9C-2C81C0E02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EE491574-39CA-41B4-9A15-E5AF9DB4B2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17A9B4E6-5C38-4F51-8525-F664094CF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B957CD6A-396B-4A39-BCFB-C62191CB7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62CFC458-A612-44FB-BE12-5E4BFBB65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76488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9539450-4397-4131-AAFE-333DB02EE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2C6AE7A-E2FB-425F-813D-9C79B956C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5E5DC10E-9121-4A2E-9714-5F3CE0AED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85953C1A-2925-4EF4-A350-61567E52D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5C403161-FDC9-411F-8A1A-5CB981413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957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14C47CAE-EA2D-486B-8E08-425249C31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3F8D6C92-C9E9-4B2E-AD64-4549438E4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B90B0DD3-C075-4035-AE17-C56246D820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22D68B77-2283-4D30-B176-039D93BB0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940C6223-1A44-4EB0-93ED-EDCF4A3CE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DEE9CF01-FC98-4265-BD23-1596FCCF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8515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FEA60FAE-A25F-47A9-87E0-50208BB343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FB1FD99F-BBF0-486E-BB5B-002BE9854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xmlns="" id="{C1666189-37BD-4583-AD33-0643D29E1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xmlns="" id="{1C0D083C-1A93-4ED9-944C-96713B2E46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xmlns="" id="{B0C370B7-D1BE-456D-9322-40C72FD6725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xmlns="" id="{CCB20579-2003-47DC-89C1-FC3AE136A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xmlns="" id="{996AF8FD-C85A-40DE-B779-468376047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xmlns="" id="{6AD3A40A-A28E-491E-B411-7386F112B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7094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8D7274E5-77D3-491A-B3F6-ACEF2D3EFD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xmlns="" id="{B9E8C052-70E6-4148-B08B-2E38ACCA5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xmlns="" id="{F097AE6A-B177-46FC-BAA6-086C31E2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xmlns="" id="{B4C9AF50-A7F7-44D5-BAF0-ECE8157C5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4888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xmlns="" id="{E9BF1ECF-1D81-4BA9-AD29-72B765601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xmlns="" id="{173D52D0-4831-4F0C-B898-92E3562CF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xmlns="" id="{4D048B5D-4B51-4F13-ACD9-A947C12A00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4433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564FE242-2160-461D-8CD4-6137A5218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2768634F-E3ED-4D18-B37F-DD3C2DFB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B4AFF906-EBDE-4BDE-AF89-DD2FB98707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A6922BBC-94CC-46D3-B74D-31024DDC4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87309AC7-626B-4B1C-8D7B-BC58DA6F4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8C74951B-06B7-4970-91BC-6423FE39C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5279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AAF22341-7403-4F90-A6A3-C56E2A8FF0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xmlns="" id="{11272BB0-A4A1-4538-A5D4-A8E05F51ED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xmlns="" id="{9BC0D9C7-96A1-4AC8-8472-6197D8B40C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xmlns="" id="{F16597DF-F3A3-482F-8352-5F051CA83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xmlns="" id="{0B0D438B-85BC-4EF6-95FA-937D0C3CE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xmlns="" id="{A318BEDB-B793-44B4-B144-E23D14AE6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2550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5AB0A12-85F5-423B-8D21-E8D482CF6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xmlns="" id="{62CFB3CC-1E61-4ACF-9AD6-8ECE9BE16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xmlns="" id="{8592D1BF-2B01-4EE8-8D38-2F7DB4D52F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7DBDD3-A5E8-4702-8A58-C81EB4C6F6C7}" type="datetimeFigureOut">
              <a:rPr lang="ru-RU" smtClean="0"/>
              <a:t>05.10.2025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xmlns="" id="{38C76A4A-CBD6-4543-A94B-138D34F160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xmlns="" id="{90159D43-058A-447F-8A72-0F60CAA691D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4F01CE-C2A7-482E-AB06-1315E7EFF06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8783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6AA2D0E7-EC4A-41CA-8B99-CECAFC69EA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Л1. Системы координат. Способы задания ориентации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35550FDB-6D70-4286-982D-A25AC621C3F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11128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8FF634-AA14-4F7A-A136-D19F648E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4605"/>
            <a:ext cx="11119104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Системы координат. </a:t>
            </a:r>
            <a:r>
              <a:rPr lang="ru-RU" sz="3600" dirty="0" smtClean="0"/>
              <a:t>Топоцентрическая СК</a:t>
            </a:r>
            <a:endParaRPr lang="ru-RU" sz="3600" dirty="0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730" y="1042416"/>
            <a:ext cx="5338948" cy="491032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6099048" y="1408176"/>
            <a:ext cx="558698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Топоцентрическая СК связана с точкой на поверхности Земли. Есть разные способы задания осей</a:t>
            </a:r>
            <a:r>
              <a:rPr lang="en-US" dirty="0" smtClean="0"/>
              <a:t>: ENU (East-North-Up), NED (North-East-Down), SEZ (South-East-Zenith)</a:t>
            </a:r>
          </a:p>
          <a:p>
            <a:pPr algn="just"/>
            <a:r>
              <a:rPr lang="ru-RU" dirty="0" smtClean="0"/>
              <a:t>Мы в курсе будем использовать </a:t>
            </a:r>
            <a:r>
              <a:rPr lang="en-US" b="1" dirty="0" smtClean="0"/>
              <a:t>NED.</a:t>
            </a:r>
            <a:r>
              <a:rPr lang="ru-RU" b="1" dirty="0" smtClean="0"/>
              <a:t> </a:t>
            </a:r>
          </a:p>
          <a:p>
            <a:pPr algn="just"/>
            <a:endParaRPr lang="ru-RU" b="1" dirty="0"/>
          </a:p>
          <a:p>
            <a:pPr algn="just"/>
            <a:r>
              <a:rPr lang="ru-RU" dirty="0" smtClean="0"/>
              <a:t>По определению топоцентрическая СК неинерциальная. Однако в предположении модели плоской Земли за счет малых перемещений ЛА по поверхности будем считать ее инерциальной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105255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8350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Связанная с ЛА СК (ССК)</a:t>
            </a:r>
            <a:endParaRPr lang="en-US" sz="3600" dirty="0"/>
          </a:p>
        </p:txBody>
      </p:sp>
      <p:pic>
        <p:nvPicPr>
          <p:cNvPr id="1026" name="Picture 2" descr="E:\course\L1\BodyFrame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6304" y="1396365"/>
            <a:ext cx="6907213" cy="4171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7141464" y="1490472"/>
                <a:ext cx="487375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/>
                  <a:t>С ЛА, движущимся у поверхности Земли, связана СК.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продольная ось.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по правому крылу.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дополняет до правой тройки</a:t>
                </a:r>
              </a:p>
              <a:p>
                <a:pPr algn="just"/>
                <a:endParaRPr lang="ru-RU" dirty="0"/>
              </a:p>
              <a:p>
                <a:pPr algn="just"/>
                <a:r>
                  <a:rPr lang="ru-RU" dirty="0" smtClean="0"/>
                  <a:t>Ориентация аппарата относительно локальной СК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𝑂</m:t>
                    </m:r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(NED) </a:t>
                </a:r>
                <a:r>
                  <a:rPr lang="ru-RU" dirty="0" smtClean="0"/>
                  <a:t>задается тремя углами ориентации:</a:t>
                </a:r>
              </a:p>
              <a:p>
                <a:pPr algn="just"/>
                <a:endParaRPr lang="ru-RU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r>
                        <a:rPr lang="en-US" b="0" i="1" smtClean="0">
                          <a:latin typeface="Cambria Math"/>
                        </a:rPr>
                        <m:t> −угол рыскания</m:t>
                      </m:r>
                      <m:r>
                        <a:rPr lang="en-US" b="0" i="0" smtClean="0">
                          <a:latin typeface="Cambria Math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/>
                        </a:rPr>
                        <m:t>yaw</m:t>
                      </m:r>
                      <m:r>
                        <a:rPr lang="en-US" b="0" i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0" dirty="0" smtClean="0"/>
              </a:p>
              <a:p>
                <a:pPr algn="just"/>
                <a:endParaRPr lang="ru-RU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𝜙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ru-RU" b="0" i="1" smtClean="0">
                          <a:latin typeface="Cambria Math"/>
                        </a:rPr>
                        <m:t>угол крена</m:t>
                      </m:r>
                      <m:r>
                        <a:rPr lang="en-US" b="0" i="1" smtClean="0">
                          <a:latin typeface="Cambria Math"/>
                        </a:rPr>
                        <m:t> (</m:t>
                      </m:r>
                      <m:r>
                        <a:rPr lang="en-US" b="0" i="1" smtClean="0">
                          <a:latin typeface="Cambria Math"/>
                        </a:rPr>
                        <m:t>𝑟𝑜𝑙𝑙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ru-RU" b="0" dirty="0" smtClean="0"/>
              </a:p>
              <a:p>
                <a:pPr algn="just"/>
                <a:endParaRPr lang="ru-RU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 −</m:t>
                      </m:r>
                      <m:r>
                        <a:rPr lang="ru-RU" b="0" i="1" smtClean="0">
                          <a:latin typeface="Cambria Math"/>
                        </a:rPr>
                        <m:t>угол тангажа</m:t>
                      </m:r>
                      <m:r>
                        <a:rPr lang="en-US" b="0" i="1" smtClean="0">
                          <a:latin typeface="Cambria Math"/>
                        </a:rPr>
                        <m:t> (</m:t>
                      </m:r>
                      <m:r>
                        <a:rPr lang="en-US" b="0" i="1" smtClean="0">
                          <a:latin typeface="Cambria Math"/>
                        </a:rPr>
                        <m:t>𝑝𝑖𝑡𝑐h</m:t>
                      </m:r>
                      <m:r>
                        <a:rPr lang="en-US" b="0" i="1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1464" y="1490472"/>
                <a:ext cx="4873752" cy="3970318"/>
              </a:xfrm>
              <a:prstGeom prst="rect">
                <a:avLst/>
              </a:prstGeom>
              <a:blipFill rotWithShape="1">
                <a:blip r:embed="rId3"/>
                <a:stretch>
                  <a:fillRect l="-1126" t="-768" r="-1001" b="-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2620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-183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smtClean="0"/>
              <a:t>Связанная с ЛА СК</a:t>
            </a: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200" y="760803"/>
                <a:ext cx="10515600" cy="61205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/>
                  <a:t>Матрица перехода из </a:t>
                </a:r>
                <a:r>
                  <a:rPr lang="en-US" dirty="0" smtClean="0"/>
                  <a:t>NED</a:t>
                </a:r>
                <a:r>
                  <a:rPr lang="ru-RU" dirty="0" smtClean="0"/>
                  <a:t> в ССК задается тремя последовательными положительными поворотами:</a:t>
                </a:r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𝑖</m:t>
                          </m:r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𝜓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just"/>
                <a:endParaRPr lang="en-US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sSup>
                            <m:s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′′</m:t>
                              </m:r>
                            </m:sup>
                          </m:sSup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𝜃</m:t>
                      </m:r>
                      <m:r>
                        <a:rPr lang="en-US" b="0" i="1" smtClean="0">
                          <a:latin typeface="Cambria Math"/>
                        </a:rPr>
                        <m:t>)=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just"/>
                <a:endParaRPr lang="en-US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/>
                            </a:rPr>
                            <m:t>𝑅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𝑖</m:t>
                              </m:r>
                            </m:e>
                            <m:sup>
                              <m:r>
                                <a:rPr lang="en-US" i="1">
                                  <a:latin typeface="Cambria Math"/>
                                </a:rPr>
                                <m:t>′</m:t>
                              </m:r>
                              <m:r>
                                <a:rPr lang="en-US" b="0" i="1" smtClean="0">
                                  <a:latin typeface="Cambria Math"/>
                                </a:rPr>
                                <m:t>′</m:t>
                              </m:r>
                            </m:sup>
                          </m:sSup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(</m:t>
                      </m:r>
                      <m:r>
                        <a:rPr lang="en-US" b="0" i="1" smtClean="0">
                          <a:latin typeface="Cambria Math"/>
                        </a:rPr>
                        <m:t>𝜙</m:t>
                      </m:r>
                      <m:r>
                        <a:rPr lang="en-US" i="1">
                          <a:latin typeface="Cambria Math"/>
                        </a:rPr>
                        <m:t>)=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−</m:t>
                                    </m:r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b="0" i="1" smtClean="0">
                        <a:latin typeface="Cambria Math"/>
                      </a:rPr>
                      <m:t>= </m:t>
                    </m:r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sub>
                      <m:sup>
                        <m:r>
                          <a:rPr lang="en-US" i="1">
                            <a:latin typeface="Cambria Math"/>
                          </a:rPr>
                          <m:t>𝑏</m:t>
                        </m:r>
                      </m:sup>
                    </m:sSub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𝜙</m:t>
                    </m:r>
                    <m:r>
                      <a:rPr lang="en-US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b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′′</m:t>
                            </m:r>
                          </m:sup>
                        </m:sSup>
                      </m:sup>
                    </m:sSubSup>
                    <m:r>
                      <a:rPr lang="en-US" i="1">
                        <a:latin typeface="Cambria Math"/>
                      </a:rPr>
                      <m:t>(</m:t>
                    </m:r>
                    <m:r>
                      <a:rPr lang="en-US" i="1">
                        <a:latin typeface="Cambria Math"/>
                      </a:rPr>
                      <m:t>𝜃</m:t>
                    </m:r>
                    <m:r>
                      <a:rPr lang="en-US" b="0" i="1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𝑖</m:t>
                        </m:r>
                      </m:sub>
                      <m:sup>
                        <m:sSup>
                          <m:sSupPr>
                            <m:ctrlPr>
                              <a:rPr lang="en-US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/>
                              </a:rPr>
                              <m:t>𝑖</m:t>
                            </m:r>
                          </m:e>
                          <m:sup>
                            <m:r>
                              <a:rPr lang="en-US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</m:sup>
                    </m:sSubSup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𝜓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𝜙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𝜓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 </m:t>
                    </m:r>
                  </m:oMath>
                </a14:m>
                <a:endParaRPr lang="en-US" b="0" dirty="0" smtClean="0"/>
              </a:p>
              <a:p>
                <a:pPr algn="just"/>
                <a:endParaRPr lang="en-US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s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 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𝜓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𝜙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algn="just"/>
                <a:endParaRPr lang="en-US" baseline="-250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60803"/>
                <a:ext cx="10515600" cy="6120586"/>
              </a:xfrm>
              <a:prstGeom prst="rect">
                <a:avLst/>
              </a:prstGeom>
              <a:blipFill rotWithShape="1">
                <a:blip r:embed="rId3"/>
                <a:stretch>
                  <a:fillRect l="-522" t="-4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4264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/>
          <p:cNvSpPr txBox="1">
            <a:spLocks/>
          </p:cNvSpPr>
          <p:nvPr/>
        </p:nvSpPr>
        <p:spPr>
          <a:xfrm>
            <a:off x="838200" y="-18350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ru-RU" sz="3600" dirty="0" smtClean="0"/>
              <a:t>Ветровая СК</a:t>
            </a:r>
            <a:endParaRPr lang="en-US" sz="3600" dirty="0"/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507" y="865466"/>
            <a:ext cx="8072436" cy="40192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053770" y="998376"/>
                <a:ext cx="3908076" cy="49834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/>
                  <a:t>Ветровая СК получается поворотом из ССК на угол атаки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на угол бокового скольжения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𝛽</m:t>
                    </m:r>
                  </m:oMath>
                </a14:m>
                <a:r>
                  <a:rPr lang="ru-RU" dirty="0" smtClean="0"/>
                  <a:t>:</a:t>
                </a:r>
              </a:p>
              <a:p>
                <a:pPr algn="just"/>
                <a:endParaRPr lang="ru-RU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𝑠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/>
                                </a:rPr>
                                <m:t>𝑤</m:t>
                              </m:r>
                            </m:sup>
                          </m:sSubSup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𝛽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𝑠</m:t>
                          </m:r>
                        </m:sup>
                      </m:sSubSup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/>
                            </a:rPr>
                            <m:t>𝛼</m:t>
                          </m:r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 </m:t>
                      </m:r>
                    </m:oMath>
                  </m:oMathPara>
                </a14:m>
                <a:endParaRPr lang="en-US" b="0" dirty="0" smtClean="0"/>
              </a:p>
              <a:p>
                <a:pPr algn="just"/>
                <a:endParaRPr lang="en-US" b="0" dirty="0" smtClean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3770" y="998376"/>
                <a:ext cx="3908076" cy="4983480"/>
              </a:xfrm>
              <a:prstGeom prst="rect">
                <a:avLst/>
              </a:prstGeom>
              <a:blipFill rotWithShape="1">
                <a:blip r:embed="rId4"/>
                <a:stretch>
                  <a:fillRect l="-1248" t="-612" r="-1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5279" y="5283200"/>
                <a:ext cx="772864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dirty="0" smtClean="0"/>
                  <a:t>Аэродинамические силы удобно записываются в ветровой СК, так как действуют вдоль и перпендикулярно вектору воздушной скорости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279" y="5283200"/>
                <a:ext cx="7728649" cy="646331"/>
              </a:xfrm>
              <a:prstGeom prst="rect">
                <a:avLst/>
              </a:prstGeom>
              <a:blipFill rotWithShape="1">
                <a:blip r:embed="rId5"/>
                <a:stretch>
                  <a:fillRect l="-631" t="-4717" r="-631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478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-16319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 smtClean="0"/>
              <a:t>Ветровой треугольник</a:t>
            </a:r>
            <a:endParaRPr lang="en-US" sz="3600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7034" b="93655" l="9892" r="89954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8238418">
            <a:off x="253554" y="2756230"/>
            <a:ext cx="3768208" cy="4222490"/>
          </a:xfrm>
          <a:prstGeom prst="rect">
            <a:avLst/>
          </a:prstGeom>
        </p:spPr>
      </p:pic>
      <p:cxnSp>
        <p:nvCxnSpPr>
          <p:cNvPr id="6" name="Прямая со стрелкой 5"/>
          <p:cNvCxnSpPr/>
          <p:nvPr/>
        </p:nvCxnSpPr>
        <p:spPr>
          <a:xfrm flipV="1">
            <a:off x="2468880" y="1391920"/>
            <a:ext cx="1107440" cy="310896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/>
          <p:cNvCxnSpPr/>
          <p:nvPr/>
        </p:nvCxnSpPr>
        <p:spPr>
          <a:xfrm flipV="1">
            <a:off x="2468880" y="3291840"/>
            <a:ext cx="1737360" cy="120904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/>
          <p:nvPr/>
        </p:nvCxnSpPr>
        <p:spPr>
          <a:xfrm flipH="1" flipV="1">
            <a:off x="3576320" y="1391920"/>
            <a:ext cx="629920" cy="189992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2629463" y="2460889"/>
                <a:ext cx="499817" cy="39190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9463" y="2460889"/>
                <a:ext cx="499817" cy="391902"/>
              </a:xfrm>
              <a:prstGeom prst="rect">
                <a:avLst/>
              </a:prstGeom>
              <a:blipFill rotWithShape="1">
                <a:blip r:embed="rId4"/>
                <a:stretch>
                  <a:fillRect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3562915" y="3629580"/>
                <a:ext cx="5061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62915" y="3629580"/>
                <a:ext cx="506101" cy="369332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3799840" y="1974056"/>
                <a:ext cx="5383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9840" y="1974056"/>
                <a:ext cx="538353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Полилиния 14"/>
          <p:cNvSpPr/>
          <p:nvPr/>
        </p:nvSpPr>
        <p:spPr>
          <a:xfrm>
            <a:off x="2388347" y="2438400"/>
            <a:ext cx="2640853" cy="2600960"/>
          </a:xfrm>
          <a:custGeom>
            <a:avLst/>
            <a:gdLst>
              <a:gd name="connsiteX0" fmla="*/ 9413 w 2640853"/>
              <a:gd name="connsiteY0" fmla="*/ 2600960 h 2600960"/>
              <a:gd name="connsiteX1" fmla="*/ 100853 w 2640853"/>
              <a:gd name="connsiteY1" fmla="*/ 2042160 h 2600960"/>
              <a:gd name="connsiteX2" fmla="*/ 730773 w 2640853"/>
              <a:gd name="connsiteY2" fmla="*/ 873760 h 2600960"/>
              <a:gd name="connsiteX3" fmla="*/ 2640853 w 2640853"/>
              <a:gd name="connsiteY3" fmla="*/ 0 h 2600960"/>
              <a:gd name="connsiteX4" fmla="*/ 2640853 w 2640853"/>
              <a:gd name="connsiteY4" fmla="*/ 0 h 26009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0853" h="2600960">
                <a:moveTo>
                  <a:pt x="9413" y="2600960"/>
                </a:moveTo>
                <a:cubicBezTo>
                  <a:pt x="-4981" y="2465493"/>
                  <a:pt x="-19374" y="2330027"/>
                  <a:pt x="100853" y="2042160"/>
                </a:cubicBezTo>
                <a:cubicBezTo>
                  <a:pt x="221080" y="1754293"/>
                  <a:pt x="307440" y="1214120"/>
                  <a:pt x="730773" y="873760"/>
                </a:cubicBezTo>
                <a:cubicBezTo>
                  <a:pt x="1154106" y="533400"/>
                  <a:pt x="2640853" y="0"/>
                  <a:pt x="2640853" y="0"/>
                </a:cubicBezTo>
                <a:lnTo>
                  <a:pt x="2640853" y="0"/>
                </a:lnTo>
              </a:path>
            </a:pathLst>
          </a:cu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 rot="20406460">
            <a:off x="4010543" y="2157214"/>
            <a:ext cx="1701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Траектория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592327" y="1043479"/>
                <a:ext cx="6213593" cy="48342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𝑤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скорость ветра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𝑔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скорость ЛА относительно земли</a:t>
                </a:r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/>
                          </a:rPr>
                          <m:t>𝑽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𝑎</m:t>
                        </m:r>
                      </m:sub>
                    </m:sSub>
                  </m:oMath>
                </a14:m>
                <a:r>
                  <a:rPr lang="en-US" dirty="0" smtClean="0"/>
                  <a:t> - </a:t>
                </a:r>
                <a:r>
                  <a:rPr lang="ru-RU" dirty="0" smtClean="0"/>
                  <a:t>скорость ЛА относительно воздушного потока (воздушная скорость)</a:t>
                </a:r>
              </a:p>
              <a:p>
                <a:pPr algn="just"/>
                <a:endParaRPr lang="ru-RU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r>
                        <a:rPr lang="en-US" b="0" i="1" smtClean="0">
                          <a:latin typeface="Cambria Math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algn="just"/>
                <a:endParaRPr lang="en-US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𝑔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/>
                                  </a:rPr>
                                  <m:t>𝑢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𝑣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𝑤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0" smtClean="0">
                          <a:latin typeface="Cambria Math"/>
                        </a:rPr>
                        <m:t> −</m:t>
                      </m:r>
                      <m:r>
                        <a:rPr lang="ru-RU" b="0" i="0" smtClean="0">
                          <a:latin typeface="Cambria Math"/>
                        </a:rPr>
                        <m:t>скорость относительно земли в ССК</m:t>
                      </m:r>
                    </m:oMath>
                  </m:oMathPara>
                </a14:m>
                <a:endParaRPr lang="ru-RU" b="0" dirty="0" smtClean="0"/>
              </a:p>
              <a:p>
                <a:pPr algn="just"/>
                <a:endParaRPr lang="ru-RU" dirty="0" smtClean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/>
                          </a:rPr>
                        </m:ctrlPr>
                      </m:sSupPr>
                      <m:e>
                        <m:sSubSup>
                          <m:sSubSupPr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sSubSupPr>
                          <m:e>
                            <m:r>
                              <a:rPr lang="en-US" b="1" i="1" smtClean="0">
                                <a:latin typeface="Cambria Math"/>
                              </a:rPr>
                              <m:t>𝑽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𝑤</m:t>
                            </m:r>
                          </m:sub>
                          <m:sup/>
                        </m:sSubSup>
                      </m:e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p>
                    <m:r>
                      <a:rPr lang="en-US" b="0" i="1" smtClean="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/>
                          </a:rPr>
                          <m:t>𝑏</m:t>
                        </m:r>
                      </m:sup>
                    </m:sSubSup>
                    <m:d>
                      <m:dPr>
                        <m:ctrlPr>
                          <a:rPr lang="en-US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/>
                                    </a:rPr>
                                    <m:t>𝑛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𝑒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𝑑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/>
                      </a:rPr>
                      <m:t> −</m:t>
                    </m:r>
                    <m:r>
                      <a:rPr lang="ru-RU" b="0" i="1" smtClean="0">
                        <a:latin typeface="Cambria Math"/>
                      </a:rPr>
                      <m:t>скорость ветра в ССК</m:t>
                    </m:r>
                  </m:oMath>
                </a14:m>
                <a:r>
                  <a:rPr lang="en-US" dirty="0" smtClean="0"/>
                  <a:t> </a:t>
                </a:r>
                <a:endParaRPr lang="ru-RU" dirty="0" smtClean="0"/>
              </a:p>
              <a:p>
                <a:endParaRPr lang="ru-RU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p>
                      </m:sSubSup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2327" y="1043479"/>
                <a:ext cx="6213593" cy="4834209"/>
              </a:xfrm>
              <a:prstGeom prst="rect">
                <a:avLst/>
              </a:prstGeom>
              <a:blipFill rotWithShape="1">
                <a:blip r:embed="rId7"/>
                <a:stretch>
                  <a:fillRect l="-784" t="-631" r="-7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95721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-163195"/>
                <a:ext cx="10515600" cy="1325563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ru-RU" sz="3600" dirty="0" smtClean="0"/>
                  <a:t>Ветровой треугольник</a:t>
                </a:r>
                <a:r>
                  <a:rPr lang="en-US" sz="3600" dirty="0" smtClean="0"/>
                  <a:t>. </a:t>
                </a:r>
                <a:r>
                  <a:rPr lang="ru-RU" sz="3600" dirty="0" smtClean="0"/>
                  <a:t>Соотношения на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𝛼</m:t>
                    </m:r>
                  </m:oMath>
                </a14:m>
                <a:r>
                  <a:rPr lang="en-US" sz="3600" dirty="0" smtClean="0"/>
                  <a:t> </a:t>
                </a:r>
                <a:r>
                  <a:rPr lang="ru-RU" sz="3600" dirty="0" smtClean="0"/>
                  <a:t>и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" name="Заголовок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-163195"/>
                <a:ext cx="10515600" cy="13255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548640" y="1717040"/>
                <a:ext cx="10962640" cy="305974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/>
                                </a:rPr>
                                <m:t>𝑎</m:t>
                              </m:r>
                            </m:sub>
                            <m:sup/>
                          </m:sSubSup>
                        </m:e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p>
                      <m:r>
                        <a:rPr lang="ru-RU" b="0" i="1" smtClean="0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ru-RU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𝑟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𝑏</m:t>
                          </m:r>
                        </m:sup>
                      </m:sSubSup>
                      <m:sSubSup>
                        <m:sSubSup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/>
                            </a:rPr>
                            <m:t>𝑽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  <m:sup>
                          <m:r>
                            <a:rPr lang="en-US" b="0" i="1" smtClean="0">
                              <a:latin typeface="Cambria Math"/>
                            </a:rPr>
                            <m:t>𝑤</m:t>
                          </m:r>
                        </m:sup>
                      </m:sSubSup>
                      <m:r>
                        <a:rPr lang="en-US" i="1">
                          <a:latin typeface="Cambria Math"/>
                        </a:rPr>
                        <m:t>=</m:t>
                      </m:r>
                      <m:d>
                        <m:dPr>
                          <m:ctrlPr>
                            <a:rPr lang="en-US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i="1">
                                    <a:latin typeface="Cambria Math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/>
                                  </a:rPr>
                                  <m:t> 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/>
                                      </a:rPr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𝑎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/>
                            </a:rPr>
                            <m:t>𝑉</m:t>
                          </m:r>
                        </m:e>
                        <m:sub>
                          <m:r>
                            <a:rPr lang="en-US" b="0" i="1" smtClean="0">
                              <a:latin typeface="Cambria Math"/>
                            </a:rPr>
                            <m:t>𝑎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𝛼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/>
                                      </a:rPr>
                                      <m:t>𝛽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 smtClean="0"/>
              </a:p>
              <a:p>
                <a:r>
                  <a:rPr lang="ru-RU" dirty="0" smtClean="0"/>
                  <a:t>Выражаем из последнего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/>
                      </a:rPr>
                      <m:t>𝛼</m:t>
                    </m:r>
                    <m:r>
                      <a:rPr lang="en-US" b="0" i="1" smtClean="0">
                        <a:latin typeface="Cambria Math"/>
                      </a:rPr>
                      <m:t> </m:t>
                    </m:r>
                    <m:r>
                      <a:rPr lang="ru-RU" b="0" i="1" smtClean="0">
                        <a:latin typeface="Cambria Math"/>
                      </a:rPr>
                      <m:t>и </m:t>
                    </m:r>
                    <m:r>
                      <a:rPr lang="ru-RU" b="0" i="1" smtClean="0">
                        <a:latin typeface="Cambria Math"/>
                      </a:rPr>
                      <m:t>𝛽</m:t>
                    </m:r>
                  </m:oMath>
                </a14:m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𝛼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r>
                        <a:rPr lang="en-US" b="0" i="1" smtClean="0">
                          <a:latin typeface="Cambria Math"/>
                        </a:rPr>
                        <m:t>𝑎𝑟𝑐𝑡𝑔</m:t>
                      </m:r>
                      <m:d>
                        <m:d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𝑟</m:t>
                                  </m:r>
                                </m:sub>
                              </m:sSub>
                            </m:den>
                          </m:f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endParaRPr lang="en-US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𝛽</m:t>
                      </m:r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arcsin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b="0" i="1" smtClean="0">
                                      <a:latin typeface="Cambria Math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𝑟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/>
                                        </a:rPr>
                                        <m:t>𝑎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40" y="1717040"/>
                <a:ext cx="10962640" cy="3059748"/>
              </a:xfrm>
              <a:prstGeom prst="rect">
                <a:avLst/>
              </a:prstGeom>
              <a:blipFill rotWithShape="1">
                <a:blip r:embed="rId3"/>
                <a:stretch>
                  <a:fillRect l="-4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068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8FF634-AA14-4F7A-A136-D19F648E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Объект курса – механическая система</a:t>
            </a:r>
          </a:p>
        </p:txBody>
      </p:sp>
      <p:pic>
        <p:nvPicPr>
          <p:cNvPr id="1026" name="Picture 2" descr="E:\course\L1\satellite.jpe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09" y="1649288"/>
            <a:ext cx="6733309" cy="3787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E:\course\L1\geoskan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8094" y="2601957"/>
            <a:ext cx="5623906" cy="18821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022507" y="5436774"/>
            <a:ext cx="1353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Метеор М2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97067" y="5116068"/>
            <a:ext cx="1965960" cy="3749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 smtClean="0"/>
              <a:t>Геоскан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1952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606EF200-7BDA-412E-8E66-011DE9197D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257" y="695008"/>
            <a:ext cx="10357485" cy="46450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B490BF25-EB92-42B4-90B8-D96723D71428}"/>
              </a:ext>
            </a:extLst>
          </p:cNvPr>
          <p:cNvSpPr txBox="1"/>
          <p:nvPr/>
        </p:nvSpPr>
        <p:spPr>
          <a:xfrm>
            <a:off x="917256" y="5417820"/>
            <a:ext cx="1035748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1600" dirty="0"/>
              <a:t>Процесс разработки. Описывая физическую систему уравнениями движения, составляем математическую модель объекта. По </a:t>
            </a:r>
            <a:r>
              <a:rPr lang="ru-RU" sz="1600" dirty="0" err="1"/>
              <a:t>матмодели</a:t>
            </a:r>
            <a:r>
              <a:rPr lang="ru-RU" sz="1600" dirty="0"/>
              <a:t> строится цифровая модель динамики, описывающая поведение объекта в среде и влияние на него внешних факторов и управляющих воздействий. Затем разрабатываются алгоритмы управления, отлаживаются в среде цифрового моделирования. В конечном счете готовый алгоритм переносится на реальную систему для управления ею</a:t>
            </a:r>
          </a:p>
        </p:txBody>
      </p:sp>
    </p:spTree>
    <p:extLst>
      <p:ext uri="{BB962C8B-B14F-4D97-AF65-F5344CB8AC3E}">
        <p14:creationId xmlns:p14="http://schemas.microsoft.com/office/powerpoint/2010/main" val="12614663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8FF634-AA14-4F7A-A136-D19F648E6C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ru-RU" sz="3600" dirty="0"/>
              <a:t>Системы координат (СК). Зачем?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xmlns="" id="{8E64B320-D8AA-49C4-B20D-D2CE3F9E1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Уравнения движения выводятся относительно инерциальной СК. Однако, имеют удобный вид в связанной с телом СК (ССК)</a:t>
            </a:r>
          </a:p>
          <a:p>
            <a:endParaRPr lang="ru-RU" dirty="0"/>
          </a:p>
          <a:p>
            <a:r>
              <a:rPr lang="ru-RU" dirty="0"/>
              <a:t>Силы и моменты сил (аэродинамические, гравитационные, тяги …) легче описываются в ССК</a:t>
            </a:r>
          </a:p>
          <a:p>
            <a:endParaRPr lang="ru-RU" dirty="0"/>
          </a:p>
          <a:p>
            <a:r>
              <a:rPr lang="ru-RU" dirty="0"/>
              <a:t>Инерциальный блок, включающий акселерометры, гироскопы, магнетометр … дают показания в ССК. </a:t>
            </a:r>
            <a:r>
              <a:rPr lang="en-US" dirty="0"/>
              <a:t>GPS – </a:t>
            </a:r>
            <a:r>
              <a:rPr lang="ru-RU" dirty="0"/>
              <a:t>в инерциальной</a:t>
            </a:r>
          </a:p>
          <a:p>
            <a:pPr marL="0" indent="0">
              <a:buNone/>
            </a:pPr>
            <a:endParaRPr lang="ru-RU" dirty="0"/>
          </a:p>
          <a:p>
            <a:r>
              <a:rPr lang="ru-RU" dirty="0"/>
              <a:t>В задачах ориентации на местности используются локальные СК </a:t>
            </a:r>
          </a:p>
        </p:txBody>
      </p:sp>
    </p:spTree>
    <p:extLst>
      <p:ext uri="{BB962C8B-B14F-4D97-AF65-F5344CB8AC3E}">
        <p14:creationId xmlns:p14="http://schemas.microsoft.com/office/powerpoint/2010/main" val="2041157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8FF634-AA14-4F7A-A136-D19F648E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Повороты СК. Матрицы перехода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5C7DABF5-2A62-4C70-AE0A-9F68B1384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668" y="1515428"/>
            <a:ext cx="6221584" cy="4351338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6C3E0BAF-E58B-49EE-B005-1E0F86C725A4}"/>
                  </a:ext>
                </a:extLst>
              </p:cNvPr>
              <p:cNvSpPr txBox="1"/>
              <p:nvPr/>
            </p:nvSpPr>
            <p:spPr>
              <a:xfrm>
                <a:off x="5257800" y="1729393"/>
                <a:ext cx="6096000" cy="35395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𝒋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p>
                        <m:s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sz="2000" dirty="0"/>
                  <a:t> 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𝒋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pPr algn="ctr"/>
                <a:endParaRPr lang="en-US" sz="2000" dirty="0"/>
              </a:p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bSup>
                              </m:e>
                            </m:eqAr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f>
                          <m:fPr>
                            <m:type m:val="noBar"/>
                            <m:ctrlPr>
                              <a:rPr lang="en-US" sz="2000" b="0" i="1" smtClean="0">
                                <a:latin typeface="Cambria Math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sSub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</m:num>
                          <m:den>
                            <m:eqArr>
                              <m:eqArrPr>
                                <m:ctrlPr>
                                  <a:rPr lang="en-US" sz="2000" b="0" i="1" smtClean="0">
                                    <a:latin typeface="Cambria Math"/>
                                  </a:rPr>
                                </m:ctrlPr>
                              </m:eqArrPr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  <m:e>
                                <m:sSubSup>
                                  <m:sSubSup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𝑧</m:t>
                                    </m:r>
                                  </m:sub>
                                  <m:sup>
                                    <m:r>
                                      <a:rPr lang="en-US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</m:e>
                            </m:eqArr>
                          </m:den>
                        </m:f>
                      </m:e>
                    </m:d>
                  </m:oMath>
                </a14:m>
                <a:endParaRPr lang="en-US" sz="2000" dirty="0"/>
              </a:p>
              <a:p>
                <a:pPr algn="ctr"/>
                <a:endParaRPr lang="en-US" sz="2000" dirty="0"/>
              </a:p>
              <a:p>
                <a:pPr algn="ctr"/>
                <a:endParaRPr lang="ru-RU" sz="20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C3E0BAF-E58B-49EE-B005-1E0F86C725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800" y="1729393"/>
                <a:ext cx="6096000" cy="353955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8181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8FF634-AA14-4F7A-A136-D19F648E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Повороты СК. Матрицы перехода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xmlns="" id="{5C7DABF5-2A62-4C70-AE0A-9F68B13841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248" y="914775"/>
            <a:ext cx="4370315" cy="3056572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xmlns="" id="{F4340CA6-E619-40E5-9F1E-23057FA19B17}"/>
                  </a:ext>
                </a:extLst>
              </p:cNvPr>
              <p:cNvSpPr txBox="1"/>
              <p:nvPr/>
            </p:nvSpPr>
            <p:spPr>
              <a:xfrm>
                <a:off x="5745480" y="1036320"/>
                <a:ext cx="5608320" cy="54395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000" dirty="0"/>
                  <a:t>Матрицы </a:t>
                </a:r>
                <a:r>
                  <a:rPr lang="ru-RU" sz="2000" b="1" dirty="0"/>
                  <a:t>положительного</a:t>
                </a:r>
                <a:r>
                  <a:rPr lang="ru-RU" sz="2000" dirty="0"/>
                  <a:t> поворота СК относительно базисных осей</a:t>
                </a:r>
              </a:p>
              <a:p>
                <a:pPr algn="just"/>
                <a:endParaRPr lang="ru-RU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 относительно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𝑂𝑧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относительно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d>
                        <m:dPr>
                          <m:ctrlPr>
                            <a:rPr lang="en-US" sz="2000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i="1">
                              <a:latin typeface="Cambria Math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000" i="1">
                                  <a:latin typeface="Cambria Math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200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sz="2000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sz="2000" i="1" smtClean="0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2000" i="1">
                                        <a:latin typeface="Cambria Math" panose="02040503050406030204" pitchFamily="18" charset="0"/>
                                      </a:rPr>
                                      <m:t>𝜃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ru-RU" sz="2000" b="0" i="1" smtClean="0">
                          <a:latin typeface="Cambria Math" panose="02040503050406030204" pitchFamily="18" charset="0"/>
                        </a:rPr>
                        <m:t>относительно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𝑂𝑖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  <a:p>
                <a:pPr algn="just"/>
                <a:endParaRPr lang="en-US" sz="2000" dirty="0"/>
              </a:p>
              <a:p>
                <a:pPr algn="just"/>
                <a:r>
                  <a:rPr lang="ru-RU" sz="2000" dirty="0"/>
                  <a:t>Мнемоническое правило – синус с минусом в строке над единицей. На диагонали косинусы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F4340CA6-E619-40E5-9F1E-23057FA19B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5480" y="1036320"/>
                <a:ext cx="5608320" cy="5439502"/>
              </a:xfrm>
              <a:prstGeom prst="rect">
                <a:avLst/>
              </a:prstGeom>
              <a:blipFill>
                <a:blip r:embed="rId3"/>
                <a:stretch>
                  <a:fillRect l="-1196" t="-561" r="-1087" b="-11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xmlns="" id="{2BF80FF6-7030-40F7-970E-F3A3A47D5916}"/>
                  </a:ext>
                </a:extLst>
              </p:cNvPr>
              <p:cNvSpPr txBox="1"/>
              <p:nvPr/>
            </p:nvSpPr>
            <p:spPr>
              <a:xfrm>
                <a:off x="480060" y="4107180"/>
                <a:ext cx="5036820" cy="1956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000" dirty="0"/>
                  <a:t>Обозначения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2000" i="1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</m:oMath>
                </a14:m>
                <a:endParaRPr lang="en-US" sz="20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  <m:d>
                      <m:dPr>
                        <m:ctrlPr>
                          <a:rPr lang="en-US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ru-RU" sz="2000" b="0" i="0" smtClean="0">
                        <a:latin typeface="Cambria Math" panose="02040503050406030204" pitchFamily="18" charset="0"/>
                      </a:rPr>
                      <m:t> −матрица поворота из СК 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в</m:t>
                    </m:r>
                    <m:r>
                      <m:rPr>
                        <m:nor/>
                      </m:rPr>
                      <a:rPr lang="ru-RU" sz="2000" dirty="0"/>
                      <m:t> СК </m:t>
                    </m:r>
                    <m:r>
                      <m:rPr>
                        <m:nor/>
                      </m:rPr>
                      <a:rPr lang="en-US" sz="2000" b="0" i="0" dirty="0" smtClean="0"/>
                      <m:t>i</m:t>
                    </m:r>
                    <m:r>
                      <m:rPr>
                        <m:nor/>
                      </m:rPr>
                      <a:rPr lang="en-US" sz="2000" dirty="0"/>
                      <m:t> </m:t>
                    </m:r>
                    <m:r>
                      <m:rPr>
                        <m:nor/>
                      </m:rPr>
                      <a:rPr lang="ru-RU" sz="2000" dirty="0"/>
                      <m:t>на угол</m:t>
                    </m:r>
                    <m:r>
                      <m:rPr>
                        <m:nor/>
                      </m:rPr>
                      <a:rPr lang="en-US" sz="2000" b="0" i="0" dirty="0" smtClean="0"/>
                      <m:t> </m:t>
                    </m:r>
                    <m:r>
                      <m:rPr>
                        <m:sty m:val="p"/>
                      </m:rPr>
                      <a:rPr lang="en-US" sz="2000" b="0" i="1" dirty="0" smtClean="0">
                        <a:latin typeface="Cambria Math" panose="02040503050406030204" pitchFamily="18" charset="0"/>
                      </a:rPr>
                      <m:t>ϕ</m:t>
                    </m:r>
                  </m:oMath>
                </a14:m>
                <a:endParaRPr lang="ru-RU" sz="2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BF80FF6-7030-40F7-970E-F3A3A47D59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60" y="4107180"/>
                <a:ext cx="5036820" cy="1956626"/>
              </a:xfrm>
              <a:prstGeom prst="rect">
                <a:avLst/>
              </a:prstGeom>
              <a:blipFill>
                <a:blip r:embed="rId4"/>
                <a:stretch>
                  <a:fillRect l="-1332" t="-1869" b="-186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375751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8FF634-AA14-4F7A-A136-D19F648E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605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Системы </a:t>
            </a:r>
            <a:r>
              <a:rPr lang="ru-RU" sz="3600" dirty="0" smtClean="0"/>
              <a:t>координат. Геоцентрическая СК</a:t>
            </a:r>
            <a:endParaRPr lang="ru-RU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1105516" y="6071032"/>
            <a:ext cx="47715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Геоцентрическая система координат</a:t>
            </a:r>
          </a:p>
          <a:p>
            <a:pPr algn="ctr"/>
            <a:r>
              <a:rPr lang="en-US" dirty="0" smtClean="0"/>
              <a:t>Earth Centered Earth Fixed (ECEF)</a:t>
            </a:r>
            <a:endParaRPr lang="en-US" dirty="0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425" y="975032"/>
            <a:ext cx="6165688" cy="501549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74113" y="1353312"/>
            <a:ext cx="510277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Геоцентрическая система координат связана с центром масс Земли. </a:t>
            </a:r>
            <a:r>
              <a:rPr lang="en-US" sz="2000" dirty="0" smtClean="0"/>
              <a:t>OZ – </a:t>
            </a:r>
            <a:r>
              <a:rPr lang="ru-RU" sz="2000" dirty="0" smtClean="0"/>
              <a:t>вдоль оси вращения. </a:t>
            </a:r>
            <a:r>
              <a:rPr lang="en-US" sz="2000" dirty="0" smtClean="0"/>
              <a:t>OX – </a:t>
            </a:r>
            <a:r>
              <a:rPr lang="ru-RU" sz="2000" dirty="0" smtClean="0"/>
              <a:t>в точку пересечения нулевого меридиана с плоскостью экватора. </a:t>
            </a:r>
            <a:r>
              <a:rPr lang="en-US" sz="2000" dirty="0" smtClean="0"/>
              <a:t>OY – </a:t>
            </a:r>
            <a:r>
              <a:rPr lang="ru-RU" sz="2000" dirty="0" smtClean="0"/>
              <a:t>дополняет до правой тройки. </a:t>
            </a:r>
            <a:r>
              <a:rPr lang="ru-RU" sz="2000" b="1" dirty="0" smtClean="0"/>
              <a:t>Неинерциальная</a:t>
            </a:r>
            <a:r>
              <a:rPr lang="ru-RU" sz="2000" dirty="0" smtClean="0"/>
              <a:t> СК, вращается вместе с Землей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144343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8FF634-AA14-4F7A-A136-D19F648E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14605"/>
            <a:ext cx="11402568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Системы </a:t>
            </a:r>
            <a:r>
              <a:rPr lang="ru-RU" sz="3600" dirty="0" smtClean="0"/>
              <a:t>координат. Геоцентрическая инерциальная СК</a:t>
            </a:r>
            <a:endParaRPr lang="ru-RU" sz="3600" dirty="0"/>
          </a:p>
        </p:txBody>
      </p:sp>
      <p:pic>
        <p:nvPicPr>
          <p:cNvPr id="2050" name="Picture 2" descr="E:\course\L1\VernalEquinox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37" t="2371" b="3878"/>
          <a:stretch/>
        </p:blipFill>
        <p:spPr bwMode="auto">
          <a:xfrm>
            <a:off x="155448" y="1316735"/>
            <a:ext cx="6459474" cy="44649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29768" y="5781667"/>
            <a:ext cx="5084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Определение линии весеннего равноденствия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614922" y="1216152"/>
            <a:ext cx="5107686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sz="2000" dirty="0" smtClean="0"/>
              <a:t>В день весеннего равноденствия линия пересечения плоскости эклиптики и экваториальной плоскости проходит через Солнце. Луч, выпущенный из Земли по направлению к Солнцу в этот день, называется линией весеннего равноденствия – одна из осей инерциальной СК.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076684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788FF634-AA14-4F7A-A136-D19F648E6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656" y="14605"/>
            <a:ext cx="11119104" cy="1325563"/>
          </a:xfrm>
        </p:spPr>
        <p:txBody>
          <a:bodyPr>
            <a:normAutofit/>
          </a:bodyPr>
          <a:lstStyle/>
          <a:p>
            <a:pPr algn="ctr"/>
            <a:r>
              <a:rPr lang="ru-RU" sz="3600" dirty="0"/>
              <a:t>Системы координат. Геоцентрическая инерциальная СК</a:t>
            </a:r>
          </a:p>
        </p:txBody>
      </p:sp>
      <p:pic>
        <p:nvPicPr>
          <p:cNvPr id="3074" name="Picture 2" descr="E:\course\L1\VernalEquinoxCloseView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68" t="7055" r="5065"/>
          <a:stretch/>
        </p:blipFill>
        <p:spPr bwMode="auto">
          <a:xfrm>
            <a:off x="356616" y="1188720"/>
            <a:ext cx="6826454" cy="4692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602715" y="5881557"/>
            <a:ext cx="433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smtClean="0"/>
              <a:t>Геоцентрическая инерциальная СК</a:t>
            </a:r>
          </a:p>
          <a:p>
            <a:pPr algn="ctr"/>
            <a:r>
              <a:rPr lang="en-US" dirty="0" smtClean="0"/>
              <a:t>Earth Centered Inertial (ECI)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183070" y="1344168"/>
            <a:ext cx="46949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ru-RU" dirty="0" smtClean="0"/>
              <a:t>Ось </a:t>
            </a:r>
            <a:r>
              <a:rPr lang="en-US" dirty="0" smtClean="0"/>
              <a:t>OX – </a:t>
            </a:r>
            <a:r>
              <a:rPr lang="ru-RU" dirty="0" smtClean="0"/>
              <a:t>по направлению на точку весеннего равноденствия на момент 1 января 2000 года. </a:t>
            </a:r>
            <a:r>
              <a:rPr lang="en-US" dirty="0" smtClean="0"/>
              <a:t>OZ – </a:t>
            </a:r>
            <a:r>
              <a:rPr lang="ru-RU" dirty="0" smtClean="0"/>
              <a:t>вдоль оси вращения. </a:t>
            </a:r>
            <a:r>
              <a:rPr lang="en-US" dirty="0" smtClean="0"/>
              <a:t>OY – </a:t>
            </a:r>
            <a:r>
              <a:rPr lang="ru-RU" dirty="0" smtClean="0"/>
              <a:t>дополняет до правой тройки. Эта СК неподвижна относительно звезд. </a:t>
            </a:r>
            <a:r>
              <a:rPr lang="ru-RU" b="1" dirty="0" smtClean="0"/>
              <a:t>Инерциальная</a:t>
            </a:r>
            <a:r>
              <a:rPr lang="ru-RU" dirty="0" smtClean="0"/>
              <a:t> СК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66842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447</TotalTime>
  <Words>1725</Words>
  <Application>Microsoft Office PowerPoint</Application>
  <PresentationFormat>Произвольный</PresentationFormat>
  <Paragraphs>109</Paragraphs>
  <Slides>15</Slides>
  <Notes>2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6" baseType="lpstr">
      <vt:lpstr>Тема Office</vt:lpstr>
      <vt:lpstr>Л1. Системы координат. Способы задания ориентации</vt:lpstr>
      <vt:lpstr>Объект курса – механическая система</vt:lpstr>
      <vt:lpstr>Презентация PowerPoint</vt:lpstr>
      <vt:lpstr>Системы координат (СК). Зачем?</vt:lpstr>
      <vt:lpstr>Повороты СК. Матрицы перехода</vt:lpstr>
      <vt:lpstr>Повороты СК. Матрицы перехода</vt:lpstr>
      <vt:lpstr>Системы координат. Геоцентрическая СК</vt:lpstr>
      <vt:lpstr>Системы координат. Геоцентрическая инерциальная СК</vt:lpstr>
      <vt:lpstr>Системы координат. Геоцентрическая инерциальная СК</vt:lpstr>
      <vt:lpstr>Системы координат. Топоцентрическая СК</vt:lpstr>
      <vt:lpstr>Связанная с ЛА СК (ССК)</vt:lpstr>
      <vt:lpstr>Презентация PowerPoint</vt:lpstr>
      <vt:lpstr>Презентация PowerPoint</vt:lpstr>
      <vt:lpstr>Ветровой треугольник</vt:lpstr>
      <vt:lpstr>Ветровой треугольник. Соотношения на α и β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Л1. Системы координат. Способы задания ориентации</dc:title>
  <dc:creator>Сутурин Дмитрий Анатольевич</dc:creator>
  <cp:lastModifiedBy>PC</cp:lastModifiedBy>
  <cp:revision>91</cp:revision>
  <dcterms:created xsi:type="dcterms:W3CDTF">2025-09-25T05:09:35Z</dcterms:created>
  <dcterms:modified xsi:type="dcterms:W3CDTF">2025-10-05T12:53:12Z</dcterms:modified>
</cp:coreProperties>
</file>