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57" r:id="rId5"/>
    <p:sldId id="265" r:id="rId6"/>
    <p:sldId id="266" r:id="rId7"/>
    <p:sldId id="260" r:id="rId8"/>
    <p:sldId id="261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100" d="100"/>
          <a:sy n="100" d="100"/>
        </p:scale>
        <p:origin x="-53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6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Л2. Кинематические уравнения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Пространство состояний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652120" y="627534"/>
            <a:ext cx="3312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Задача навигации – знание в каждый момент времени набора параметров (</a:t>
            </a:r>
            <a:r>
              <a:rPr lang="ru-RU" sz="1600" b="1" dirty="0" smtClean="0"/>
              <a:t>навигационного решения</a:t>
            </a:r>
            <a:r>
              <a:rPr lang="ru-RU" sz="1600" dirty="0" smtClean="0"/>
              <a:t>), определяющего положение, ориентацию ЛА и их динамику во времени.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Для полного описания характера движения ЛА требуются 12 переменных, приведенные в таблице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405109"/>
                  </p:ext>
                </p:extLst>
              </p:nvPr>
            </p:nvGraphicFramePr>
            <p:xfrm>
              <a:off x="107504" y="759830"/>
              <a:ext cx="5472608" cy="3638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88690"/>
                    <a:gridCol w="4883918"/>
                  </a:tblGrid>
                  <a:tr h="464169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b="1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Название</a:t>
                          </a:r>
                          <a:endParaRPr lang="en-US" sz="10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b="1" dirty="0">
                              <a:effectLst/>
                            </a:rPr>
                            <a:t>Описание</a:t>
                          </a:r>
                          <a:endParaRPr lang="en-US" sz="10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Положение ЛА по северной координате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в инерциальной СК </a:t>
                          </a:r>
                          <a:r>
                            <a:rPr lang="en-US" sz="1100" dirty="0">
                              <a:effectLst/>
                            </a:rPr>
                            <a:t>NED 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Положение ЛА по восточной координате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в инерциальной СК </a:t>
                          </a:r>
                          <a:r>
                            <a:rPr lang="en-US" sz="1100" dirty="0">
                              <a:effectLst/>
                            </a:rPr>
                            <a:t>NED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Положение ЛА по вертикальной координате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в инерциальной СК </a:t>
                          </a:r>
                          <a:r>
                            <a:rPr lang="en-US" sz="1100" dirty="0">
                              <a:effectLst/>
                            </a:rPr>
                            <a:t>NED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Координата скорости ЛА относительно земли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ru-RU" sz="1100" dirty="0">
                              <a:effectLst/>
                            </a:rPr>
                            <a:t>ССК 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Координата скорости ЛА относительно земли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ru-RU" sz="1100" dirty="0">
                              <a:effectLst/>
                            </a:rPr>
                            <a:t>ССК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Координата скорости ЛА относительно земли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ru-RU" sz="1100" dirty="0">
                              <a:effectLst/>
                            </a:rPr>
                            <a:t>ССК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Угол крена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Угол </a:t>
                          </a:r>
                          <a:r>
                            <a:rPr lang="ru-RU" sz="1100" dirty="0" err="1">
                              <a:effectLst/>
                            </a:rPr>
                            <a:t>тангажа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Угол рыскания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8038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Компонента угловой скорости ЛА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ru-RU" sz="1100" dirty="0">
                              <a:effectLst/>
                            </a:rPr>
                            <a:t>ССК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8038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Компонента угловой скорости ЛА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ru-RU" sz="1100" dirty="0">
                              <a:effectLst/>
                            </a:rPr>
                            <a:t>ССК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8038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Компонента угловой скорости ЛА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ru-RU" sz="1100" dirty="0">
                              <a:effectLst/>
                            </a:rPr>
                            <a:t>ССК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405109"/>
                  </p:ext>
                </p:extLst>
              </p:nvPr>
            </p:nvGraphicFramePr>
            <p:xfrm>
              <a:off x="107504" y="759830"/>
              <a:ext cx="5472608" cy="375613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88690"/>
                    <a:gridCol w="4883918"/>
                  </a:tblGrid>
                  <a:tr h="464169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b="1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Название</a:t>
                          </a:r>
                          <a:endParaRPr lang="en-US" sz="10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b="1" dirty="0">
                              <a:effectLst/>
                            </a:rPr>
                            <a:t>Описание</a:t>
                          </a:r>
                          <a:endParaRPr lang="en-US" sz="10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2771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67391" r="-835417" b="-108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167391" r="-125" b="-1089130"/>
                          </a:stretch>
                        </a:blipFill>
                      </a:tcPr>
                    </a:tc>
                  </a:tr>
                  <a:tr h="2777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273333" r="-835417" b="-10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273333" r="-125" b="-1013333"/>
                          </a:stretch>
                        </a:blipFill>
                      </a:tcPr>
                    </a:tc>
                  </a:tr>
                  <a:tr h="276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365217" r="-835417" b="-8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365217" r="-125" b="-891304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521951" r="-835417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521951" r="-125" b="-900000"/>
                          </a:stretch>
                        </a:blipFill>
                      </a:tcPr>
                    </a:tc>
                  </a:tr>
                  <a:tr h="2777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566667" r="-835417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566667" r="-125" b="-720000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714286" r="-835417" b="-6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714286" r="-125" b="-671429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834146" r="-835417" b="-587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Угол крена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934146" r="-835417" b="-487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Угол </a:t>
                          </a:r>
                          <a:r>
                            <a:rPr lang="ru-RU" sz="1100" dirty="0" err="1">
                              <a:effectLst/>
                            </a:rPr>
                            <a:t>тангажа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034146" r="-835417" b="-387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Угол рыскания</a:t>
                          </a:r>
                          <a:endParaRPr lang="en-US" sz="11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30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911765" r="-835417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911765" r="-125" b="-211765"/>
                          </a:stretch>
                        </a:blipFill>
                      </a:tcPr>
                    </a:tc>
                  </a:tr>
                  <a:tr h="30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032000" r="-835417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1032000" r="-125" b="-116000"/>
                          </a:stretch>
                        </a:blipFill>
                      </a:tcPr>
                    </a:tc>
                  </a:tr>
                  <a:tr h="30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109804" r="-835417" b="-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1109804" r="-125" b="-137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21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Кинематические уравнения Эйлера</a:t>
            </a:r>
            <a:endParaRPr lang="en-US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45477"/>
            <a:ext cx="4614075" cy="4014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731990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Структурная схема бортового вычислителя</a:t>
            </a:r>
            <a:endParaRPr lang="en-US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r="2565" b="9558"/>
          <a:stretch/>
        </p:blipFill>
        <p:spPr>
          <a:xfrm>
            <a:off x="5004048" y="796587"/>
            <a:ext cx="3761806" cy="33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Кинематические уравнения Эйлера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39952" y="771550"/>
                <a:ext cx="475252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 smtClean="0"/>
                  <a:t>Углы Эйлера задают ориентацию ЛА. На практике мы хотим знать какова ориентация ЛА в каждый момент времени. Напрямую углы не измеряются инерциальной навигационной системой (ИНС) на борту. Вопрос – что можем измерять и как из этих измерений получать нужные величины?</a:t>
                </a:r>
              </a:p>
              <a:p>
                <a:pPr algn="just"/>
                <a:endParaRPr lang="ru-RU" sz="1600" dirty="0"/>
              </a:p>
              <a:p>
                <a:pPr algn="just"/>
                <a:r>
                  <a:rPr lang="ru-RU" sz="1600" dirty="0" smtClean="0"/>
                  <a:t>Рассмотрим показания ДУС и их связь с углами Эйлера:</a:t>
                </a:r>
              </a:p>
              <a:p>
                <a:pPr algn="just"/>
                <a:endParaRPr lang="ru-RU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𝜓</m:t>
                      </m:r>
                      <m:r>
                        <a:rPr lang="en-US" sz="1600" i="1">
                          <a:latin typeface="Cambria Math"/>
                        </a:rPr>
                        <m:t> −угол рыскания</m:t>
                      </m:r>
                      <m:r>
                        <a:rPr lang="en-US" sz="1600"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yaw</m:t>
                      </m:r>
                      <m:r>
                        <a:rPr lang="ru-RU" sz="1600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bank</m:t>
                      </m:r>
                      <m:r>
                        <a:rPr lang="en-US" sz="16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  <a:p>
                <a:pPr algn="just"/>
                <a:endParaRPr lang="ru-RU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/>
                        </a:rPr>
                        <m:t>𝜙</m:t>
                      </m:r>
                      <m:r>
                        <a:rPr lang="en-US" sz="1600" i="1">
                          <a:latin typeface="Cambria Math"/>
                        </a:rPr>
                        <m:t> −</m:t>
                      </m:r>
                      <m:r>
                        <a:rPr lang="ru-RU" sz="1600" i="1">
                          <a:latin typeface="Cambria Math"/>
                        </a:rPr>
                        <m:t>угол крена</m:t>
                      </m:r>
                      <m:r>
                        <a:rPr lang="en-US" sz="1600" i="1">
                          <a:latin typeface="Cambria Math"/>
                        </a:rPr>
                        <m:t> (</m:t>
                      </m:r>
                      <m:r>
                        <a:rPr lang="en-US" sz="1600" i="1">
                          <a:latin typeface="Cambria Math"/>
                        </a:rPr>
                        <m:t>𝑟𝑜𝑙𝑙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  <a:p>
                <a:pPr algn="just"/>
                <a:endParaRPr lang="ru-RU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/>
                        </a:rPr>
                        <m:t>𝜃</m:t>
                      </m:r>
                      <m:r>
                        <a:rPr lang="en-US" sz="1600" i="1">
                          <a:latin typeface="Cambria Math"/>
                        </a:rPr>
                        <m:t> −</m:t>
                      </m:r>
                      <m:r>
                        <a:rPr lang="ru-RU" sz="1600" i="1">
                          <a:latin typeface="Cambria Math"/>
                        </a:rPr>
                        <m:t>угол тангажа</m:t>
                      </m:r>
                      <m:r>
                        <a:rPr lang="en-US" sz="1600" i="1">
                          <a:latin typeface="Cambria Math"/>
                        </a:rPr>
                        <m:t> (</m:t>
                      </m:r>
                      <m:r>
                        <a:rPr lang="en-US" sz="1600" i="1">
                          <a:latin typeface="Cambria Math"/>
                        </a:rPr>
                        <m:t>𝑝𝑖𝑡𝑐h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771550"/>
                <a:ext cx="4752528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641" t="-483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9542"/>
            <a:ext cx="384353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Кинематические уравнения Эйлера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627534"/>
                <a:ext cx="8496944" cy="3944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𝝎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𝜙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𝚽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𝚽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/>
                        </a:rPr>
                        <m:t>𝚽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534"/>
                <a:ext cx="8496944" cy="39444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Кинематические уравнения Эйлера</a:t>
            </a:r>
            <a:r>
              <a:rPr lang="en-US" sz="3600" dirty="0" smtClean="0"/>
              <a:t>.</a:t>
            </a:r>
            <a:br>
              <a:rPr lang="en-US" sz="3600" dirty="0" smtClean="0"/>
            </a:br>
            <a:r>
              <a:rPr lang="ru-RU" sz="3600" dirty="0" smtClean="0"/>
              <a:t>Реализация в </a:t>
            </a:r>
            <a:r>
              <a:rPr lang="en-US" sz="3600" dirty="0" smtClean="0"/>
              <a:t>Simulink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" y="987574"/>
            <a:ext cx="8612474" cy="2672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006" y="3867894"/>
            <a:ext cx="8612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Для начала можно задать произвольные показания ДУС для проверки работы алгоритма – проследить за изменением углов ориентации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47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Уравнение Пуассона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543</Words>
  <Application>Microsoft Office PowerPoint</Application>
  <PresentationFormat>Экран (16:9)</PresentationFormat>
  <Paragraphs>52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Л2. Кинематические уравнения</vt:lpstr>
      <vt:lpstr>Пространство состояний</vt:lpstr>
      <vt:lpstr>Кинематические уравнения Эйлера</vt:lpstr>
      <vt:lpstr>Кинематические уравнения Эйлера</vt:lpstr>
      <vt:lpstr>Кинематические уравнения Эйлера</vt:lpstr>
      <vt:lpstr>Кинематические уравнения Эйлера. Реализация в Simulink</vt:lpstr>
      <vt:lpstr>Уравнение Пуассона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Л2. Кинематические уравнения</dc:title>
  <dc:creator>Daniil Suturin</dc:creator>
  <cp:lastModifiedBy>PC</cp:lastModifiedBy>
  <cp:revision>31</cp:revision>
  <dcterms:created xsi:type="dcterms:W3CDTF">2025-10-05T12:53:32Z</dcterms:created>
  <dcterms:modified xsi:type="dcterms:W3CDTF">2025-10-06T12:55:00Z</dcterms:modified>
</cp:coreProperties>
</file>