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  <p:sldId id="257" r:id="rId5"/>
    <p:sldId id="265" r:id="rId6"/>
    <p:sldId id="266" r:id="rId7"/>
    <p:sldId id="260" r:id="rId8"/>
    <p:sldId id="261" r:id="rId9"/>
    <p:sldId id="268" r:id="rId10"/>
    <p:sldId id="270" r:id="rId11"/>
    <p:sldId id="271" r:id="rId12"/>
    <p:sldId id="272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>
        <p:scale>
          <a:sx n="90" d="100"/>
          <a:sy n="90" d="100"/>
        </p:scale>
        <p:origin x="-1234" y="-4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3069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Л2. Кинематические уравнения</a:t>
            </a:r>
            <a:endParaRPr lang="en-US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8316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Кватернионы</a:t>
            </a:r>
            <a:r>
              <a:rPr lang="en-US" sz="3600" dirty="0" smtClean="0"/>
              <a:t>. </a:t>
            </a:r>
            <a:r>
              <a:rPr lang="ru-RU" sz="3600" dirty="0" smtClean="0"/>
              <a:t>Преобразование координат и базиса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95536" y="987574"/>
                <a:ext cx="8280920" cy="3418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ru-RU" b="1" dirty="0" smtClean="0"/>
                  <a:t>Теорема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нормированный кватернион заданный в базисе </a:t>
                </a:r>
                <a:r>
                  <a:rPr lang="en-US" b="1" dirty="0" smtClean="0"/>
                  <a:t>I</a:t>
                </a:r>
                <a:r>
                  <a:rPr lang="en-US" dirty="0" smtClean="0"/>
                  <a:t>. </a:t>
                </a:r>
                <a:r>
                  <a:rPr lang="ru-RU" dirty="0" smtClean="0"/>
                  <a:t>Тогда преобразование базисных векторов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ru-RU" dirty="0" smtClean="0"/>
                  <a:t>в соответствующие базисные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базиса </a:t>
                </a:r>
                <a:r>
                  <a:rPr lang="en-US" b="1" dirty="0" smtClean="0"/>
                  <a:t>E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задается преобразованием вида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acc>
                        <m:accPr>
                          <m:chr m:val="̅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Λ</m:t>
                          </m:r>
                        </m:e>
                      </m:acc>
                    </m:oMath>
                  </m:oMathPara>
                </a14:m>
                <a:endParaRPr lang="en-US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ru-RU" dirty="0" smtClean="0"/>
                  <a:t>Преобразование координат неизменного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эти базисы задается обратной операцией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Λ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b="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и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координатные столбцы вектора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𝒓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в соответствующем базисе</a:t>
                </a:r>
                <a:r>
                  <a:rPr lang="en-US" b="1" dirty="0" smtClean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7574"/>
                <a:ext cx="8280920" cy="3418115"/>
              </a:xfrm>
              <a:prstGeom prst="rect">
                <a:avLst/>
              </a:prstGeom>
              <a:blipFill rotWithShape="1">
                <a:blip r:embed="rId2"/>
                <a:stretch>
                  <a:fillRect l="-663" r="-589"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3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58316"/>
                <a:ext cx="8229600" cy="857250"/>
              </a:xfrm>
            </p:spPr>
            <p:txBody>
              <a:bodyPr>
                <a:normAutofit fontScale="90000"/>
              </a:bodyPr>
              <a:lstStyle/>
              <a:p>
                <a:r>
                  <a:rPr lang="ru-RU" sz="3600" dirty="0" smtClean="0"/>
                  <a:t>Кватернионы. Связь компонент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3600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ru-RU" sz="3600" dirty="0" smtClean="0"/>
                  <a:t> и кватерниона</a:t>
                </a:r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58316"/>
                <a:ext cx="8229600" cy="857250"/>
              </a:xfrm>
              <a:blipFill rotWithShape="1">
                <a:blip r:embed="rId2"/>
                <a:stretch>
                  <a:fillRect t="-19286" b="-3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51520" y="1347614"/>
                <a:ext cx="8496944" cy="2171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Сравнивая две записи преобразования компонент вектора в разных базисах через матрицу поворота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кватернион, получим связь компонент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ru-RU" dirty="0"/>
                  <a:t> и </a:t>
                </a:r>
                <a:r>
                  <a:rPr lang="ru-RU" dirty="0" smtClean="0"/>
                  <a:t>кватерниона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Λ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𝒓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47614"/>
                <a:ext cx="8496944" cy="2171813"/>
              </a:xfrm>
              <a:prstGeom prst="rect">
                <a:avLst/>
              </a:prstGeom>
              <a:blipFill rotWithShape="1">
                <a:blip r:embed="rId3"/>
                <a:stretch>
                  <a:fillRect l="-574" t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3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857250"/>
          </a:xfrm>
        </p:spPr>
        <p:txBody>
          <a:bodyPr>
            <a:noAutofit/>
          </a:bodyPr>
          <a:lstStyle/>
          <a:p>
            <a:r>
              <a:rPr lang="ru-RU" sz="3600" dirty="0" err="1" smtClean="0"/>
              <a:t>Кватернионное</a:t>
            </a:r>
            <a:r>
              <a:rPr lang="ru-RU" sz="3600" dirty="0" smtClean="0"/>
              <a:t> кинематическое уравнение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39552" y="1131590"/>
                <a:ext cx="8208912" cy="371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Λ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Ω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  <m:r>
                        <a:rPr lang="en-US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t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𝑞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</m:eqAr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</m:eqArr>
                                    </m:e>
                                    <m:e>
                                      <m:eqArr>
                                        <m:eqArrPr>
                                          <m:ctrlPr>
                                            <a:rPr lang="en-US" b="0" i="1" smtClean="0">
                                              <a:latin typeface="Cambria Math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eqAr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4 дифференциальных уравнения первого порядка вместо 9 для уравнения Пуассона. Стабильность при численном интегрировании – нормировка кватерниона на 1, так как повороту СК соответствует нормированный кватернион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31590"/>
                <a:ext cx="8208912" cy="3712940"/>
              </a:xfrm>
              <a:prstGeom prst="rect">
                <a:avLst/>
              </a:prstGeom>
              <a:blipFill rotWithShape="1">
                <a:blip r:embed="rId2"/>
                <a:stretch>
                  <a:fillRect l="-669" r="-297" b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48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Пространство состояний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627534"/>
            <a:ext cx="33123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Задача навигации – знание в каждый момент времени набора параметров (</a:t>
            </a:r>
            <a:r>
              <a:rPr lang="ru-RU" sz="1600" b="1" dirty="0" smtClean="0"/>
              <a:t>навигационного решения</a:t>
            </a:r>
            <a:r>
              <a:rPr lang="ru-RU" sz="1600" dirty="0" smtClean="0"/>
              <a:t>), определяющего положение, ориентацию ЛА и их динамику во времени.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Для полного описания характера движения ЛА требуются 12 переменных, приведенные в таблице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217990"/>
                  </p:ext>
                </p:extLst>
              </p:nvPr>
            </p:nvGraphicFramePr>
            <p:xfrm>
              <a:off x="107504" y="555526"/>
              <a:ext cx="5472608" cy="44423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8690"/>
                    <a:gridCol w="4883918"/>
                  </a:tblGrid>
                  <a:tr h="46416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Название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>
                              <a:effectLst/>
                            </a:rPr>
                            <a:t>Описание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Положение ЛА по северной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200" dirty="0">
                              <a:effectLst/>
                            </a:rPr>
                            <a:t>NED 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Положение ЛА по восточной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200" dirty="0">
                              <a:effectLst/>
                            </a:rPr>
                            <a:t>NED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i="1">
                                        <a:effectLst/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/>
                                      </a:rPr>
                                      <m:t>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Положение ЛА по вертикальной координате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 инерциальной СК </a:t>
                          </a:r>
                          <a:r>
                            <a:rPr lang="en-US" sz="1200" dirty="0">
                              <a:effectLst/>
                            </a:rPr>
                            <a:t>NED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 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𝒗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𝒘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Координата скорости ЛА относительно земли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𝝓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крена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</a:t>
                          </a:r>
                          <a:r>
                            <a:rPr lang="ru-RU" sz="1200" dirty="0" err="1">
                              <a:effectLst/>
                            </a:rPr>
                            <a:t>тангажа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32084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𝝍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рыскания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80382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1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Компонента угловой скорости ЛА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</m:sSubSup>
                            </m:oMath>
                          </a14:m>
                          <a:r>
                            <a:rPr lang="ru-RU" sz="1200" dirty="0">
                              <a:effectLst/>
                            </a:rPr>
                            <a:t> вдоль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i="1">
                                      <a:effectLst/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Cambria Math"/>
                                    </a:rPr>
                                    <m:t>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effectLst/>
                            </a:rPr>
                            <a:t> </a:t>
                          </a:r>
                          <a:r>
                            <a:rPr lang="ru-RU" sz="1200" dirty="0">
                              <a:effectLst/>
                            </a:rPr>
                            <a:t>ССК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217990"/>
                  </p:ext>
                </p:extLst>
              </p:nvPr>
            </p:nvGraphicFramePr>
            <p:xfrm>
              <a:off x="107504" y="555526"/>
              <a:ext cx="5472608" cy="4442382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588690"/>
                    <a:gridCol w="4883918"/>
                  </a:tblGrid>
                  <a:tr h="464169"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 smtClean="0">
                              <a:effectLst/>
                              <a:latin typeface="Times New Roman"/>
                              <a:ea typeface="Calibri"/>
                              <a:cs typeface="Times New Roman"/>
                            </a:rPr>
                            <a:t>Название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000" b="1" dirty="0">
                              <a:effectLst/>
                            </a:rPr>
                            <a:t>Описание</a:t>
                          </a:r>
                          <a:endParaRPr lang="en-US" sz="1000" b="1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5193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89412" r="-835417" b="-68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89412" r="-125" b="-683529"/>
                          </a:stretch>
                        </a:blipFill>
                      </a:tcPr>
                    </a:tc>
                  </a:tr>
                  <a:tr h="5193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87209" r="-835417" b="-575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87209" r="-125" b="-575581"/>
                          </a:stretch>
                        </a:blipFill>
                      </a:tcPr>
                    </a:tc>
                  </a:tr>
                  <a:tr h="5193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290588" r="-835417" b="-48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290588" r="-125" b="-482353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809756" r="-835417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809756" r="-125" b="-900000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909756" r="-835417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909756" r="-125" b="-800000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985714" r="-835417" b="-68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985714" r="-125" b="-680952"/>
                          </a:stretch>
                        </a:blipFill>
                      </a:tcPr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112195" r="-835417" b="-5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крена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212195" r="-835417" b="-4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</a:t>
                          </a:r>
                          <a:r>
                            <a:rPr lang="ru-RU" sz="1200" dirty="0" err="1">
                              <a:effectLst/>
                            </a:rPr>
                            <a:t>тангажа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251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312195" r="-835417" b="-3975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Угол рыскания</a:t>
                          </a:r>
                          <a:endParaRPr lang="en-US" sz="1200" dirty="0">
                            <a:effectLst/>
                            <a:latin typeface="Times New Roman"/>
                            <a:ea typeface="Calibri"/>
                            <a:cs typeface="Times New Roman"/>
                          </a:endParaRPr>
                        </a:p>
                      </a:txBody>
                      <a:tcPr marL="58021" marR="58021" marT="0" marB="0"/>
                    </a:tc>
                  </a:tr>
                  <a:tr h="3037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158000" r="-835417" b="-2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158000" r="-125" b="-226000"/>
                          </a:stretch>
                        </a:blipFill>
                      </a:tcPr>
                    </a:tc>
                  </a:tr>
                  <a:tr h="3037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258000" r="-835417" b="-1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258000" r="-125" b="-126000"/>
                          </a:stretch>
                        </a:blipFill>
                      </a:tcPr>
                    </a:tc>
                  </a:tr>
                  <a:tr h="3037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042" t="-1358000" r="-835417" b="-2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8021" marR="58021" marT="0" marB="0">
                        <a:blipFill rotWithShape="1">
                          <a:blip r:embed="rId2"/>
                          <a:stretch>
                            <a:fillRect l="-12110" t="-1358000" r="-125" b="-26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218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45477"/>
            <a:ext cx="4614075" cy="40145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4731990"/>
            <a:ext cx="4608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Структурная схема бортового вычислителя</a:t>
            </a:r>
            <a:endParaRPr lang="en-US" sz="1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2" r="2565" b="9558"/>
          <a:stretch/>
        </p:blipFill>
        <p:spPr>
          <a:xfrm>
            <a:off x="5004048" y="796587"/>
            <a:ext cx="3761806" cy="33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9952" y="771550"/>
                <a:ext cx="475252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 smtClean="0"/>
                  <a:t>Углы Эйлера задают ориентацию ЛА. На практике мы хотим знать какова ориентация ЛА в каждый момент времени. Напрямую углы не измеряются инерциальной навигационной системой (ИНС) на борту. Вопрос – что можем измерять и как из этих измерений получать нужные величины?</a:t>
                </a:r>
              </a:p>
              <a:p>
                <a:pPr algn="just"/>
                <a:endParaRPr lang="ru-RU" sz="1600" dirty="0"/>
              </a:p>
              <a:p>
                <a:pPr algn="just"/>
                <a:r>
                  <a:rPr lang="ru-RU" sz="1600" dirty="0" smtClean="0"/>
                  <a:t>Рассмотрим показания ДУС и их связь с углами Эйлера:</a:t>
                </a:r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𝜓</m:t>
                      </m:r>
                      <m:r>
                        <a:rPr lang="en-US" sz="1600" i="1">
                          <a:latin typeface="Cambria Math"/>
                        </a:rPr>
                        <m:t> −угол </m:t>
                      </m:r>
                      <m:r>
                        <a:rPr lang="en-US" sz="1600" i="1">
                          <a:latin typeface="Cambria Math"/>
                        </a:rPr>
                        <m:t>рыскания</m:t>
                      </m:r>
                      <m:r>
                        <a:rPr lang="en-US" sz="160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1600">
                          <a:latin typeface="Cambria Math"/>
                        </a:rPr>
                        <m:t>yaw</m:t>
                      </m:r>
                      <m:r>
                        <a:rPr lang="ru-RU" sz="1600" b="0" i="0" smtClean="0">
                          <a:latin typeface="Cambria Math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bank</m:t>
                      </m:r>
                      <m:r>
                        <a:rPr lang="en-US" sz="160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</a:rPr>
                        <m:t>𝜙</m:t>
                      </m:r>
                      <m:r>
                        <a:rPr lang="en-US" sz="1600" i="1">
                          <a:latin typeface="Cambria Math"/>
                        </a:rPr>
                        <m:t> −</m:t>
                      </m:r>
                      <m:r>
                        <a:rPr lang="ru-RU" sz="1600" i="1">
                          <a:latin typeface="Cambria Math"/>
                        </a:rPr>
                        <m:t>угол </m:t>
                      </m:r>
                      <m:r>
                        <a:rPr lang="ru-RU" sz="1600" i="1">
                          <a:latin typeface="Cambria Math"/>
                        </a:rPr>
                        <m:t>крена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𝑟𝑜𝑙𝑙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sz="1600" dirty="0"/>
              </a:p>
              <a:p>
                <a:pPr algn="just"/>
                <a:endParaRPr lang="ru-RU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latin typeface="Cambria Math"/>
                        </a:rPr>
                        <m:t>𝜃</m:t>
                      </m:r>
                      <m:r>
                        <a:rPr lang="en-US" sz="1600" i="1">
                          <a:latin typeface="Cambria Math"/>
                        </a:rPr>
                        <m:t> −</m:t>
                      </m:r>
                      <m:r>
                        <a:rPr lang="ru-RU" sz="1600" i="1">
                          <a:latin typeface="Cambria Math"/>
                        </a:rPr>
                        <m:t>угол </m:t>
                      </m:r>
                      <m:r>
                        <a:rPr lang="ru-RU" sz="1600" i="1">
                          <a:latin typeface="Cambria Math"/>
                        </a:rPr>
                        <m:t>тангажа</m:t>
                      </m:r>
                      <m:r>
                        <a:rPr lang="en-US" sz="1600" i="1">
                          <a:latin typeface="Cambria Math"/>
                        </a:rPr>
                        <m:t> (</m:t>
                      </m:r>
                      <m:r>
                        <a:rPr lang="en-US" sz="1600" i="1">
                          <a:latin typeface="Cambria Math"/>
                        </a:rPr>
                        <m:t>𝑝𝑖𝑡𝑐</m:t>
                      </m:r>
                      <m:r>
                        <a:rPr lang="en-US" sz="1600" i="1">
                          <a:latin typeface="Cambria Math"/>
                        </a:rPr>
                        <m:t>h</m:t>
                      </m:r>
                      <m:r>
                        <a:rPr lang="en-US" sz="1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771550"/>
                <a:ext cx="4752528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641" t="-483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99542"/>
            <a:ext cx="3843536" cy="359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Кинематические уравнения Эйлера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5536" y="627534"/>
                <a:ext cx="8496944" cy="394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/>
                          </a:rPr>
                          <m:t>𝝎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′′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p>
                        </m:sSubSup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𝜙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/>
                            </a:rPr>
                            <m:t>𝚽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0" smtClean="0">
                          <a:latin typeface="Cambria Math"/>
                        </a:rPr>
                        <m:t>𝚽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/>
                            </a:rPr>
                            <m:t>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latin typeface="Cambria Math"/>
                            </a:rPr>
                            <m:t>/</m:t>
                          </m:r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7534"/>
                <a:ext cx="8496944" cy="394441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Кинематические уравнения Эйлера</a:t>
            </a:r>
            <a:r>
              <a:rPr lang="en-US" sz="3600" dirty="0" smtClean="0"/>
              <a:t>.</a:t>
            </a:r>
            <a:br>
              <a:rPr lang="en-US" sz="3600" dirty="0" smtClean="0"/>
            </a:br>
            <a:r>
              <a:rPr lang="ru-RU" sz="3600" dirty="0" smtClean="0"/>
              <a:t>Реализация в </a:t>
            </a:r>
            <a:r>
              <a:rPr lang="en-US" sz="3600" dirty="0" smtClean="0"/>
              <a:t>Simulink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6" y="987574"/>
            <a:ext cx="8612474" cy="2672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006" y="3867894"/>
            <a:ext cx="8612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Для начала можно задать произвольные показания ДУС для проверки работы алгоритма – проследить за изменением углов ориентации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478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Уравнение Пуассона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67544" y="771550"/>
                <a:ext cx="8280920" cy="341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Зная матрицу повороту из НСК в ССК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получая показания ДУС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ru-RU" dirty="0" smtClean="0"/>
                  <a:t>, можно проследить за изменением матрицы поворота во времени, что задается кинематическим уравнением Пуассона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algn="just"/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  <m:r>
                          <a:rPr lang="en-US" b="0" i="1" smtClean="0">
                            <a:latin typeface="Cambria Math"/>
                          </a:rPr>
                          <m:t>/</m:t>
                        </m:r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кососимметрическая матрица, соответствующая вектору угловой скорости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/>
                          </a:rPr>
                          <m:t>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  <m:r>
                          <a:rPr lang="en-US" i="1">
                            <a:latin typeface="Cambria Math"/>
                          </a:rPr>
                          <m:t>/</m:t>
                        </m:r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771550"/>
                <a:ext cx="8280920" cy="3411896"/>
              </a:xfrm>
              <a:prstGeom prst="rect">
                <a:avLst/>
              </a:prstGeom>
              <a:blipFill rotWithShape="1">
                <a:blip r:embed="rId2"/>
                <a:stretch>
                  <a:fillRect l="-663" t="-179" r="-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609600" y="-530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smtClean="0"/>
              <a:t>Уравнение Пуассона</a:t>
            </a:r>
            <a:endParaRPr lang="en-US" sz="36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139702"/>
            <a:ext cx="8945447" cy="12515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2247492" y="843558"/>
                <a:ext cx="5141792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492" y="843558"/>
                <a:ext cx="5141792" cy="9840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1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157708"/>
            <a:ext cx="8229600" cy="85725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Кватернионы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51520" y="1131590"/>
                <a:ext cx="8712968" cy="3458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b="0" i="0" smtClean="0">
                          <a:latin typeface="Cambria Math"/>
                        </a:rPr>
                        <m:t>Λ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𝝀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скалярная часть </a:t>
                </a:r>
                <a:r>
                  <a:rPr lang="ru-RU" dirty="0" err="1" smtClean="0"/>
                  <a:t>кватериниона</a:t>
                </a:r>
                <a:r>
                  <a:rPr lang="ru-RU" dirty="0" smtClean="0"/>
                  <a:t>,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=1,2,3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компоненты векторной части</a:t>
                </a:r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Нормированный кватернион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Λ</m:t>
                    </m:r>
                    <m:r>
                      <a:rPr lang="en-US" b="0" i="0" smtClean="0">
                        <a:latin typeface="Cambria Math"/>
                      </a:rPr>
                      <m:t>=(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latin typeface="Cambria Math"/>
                      </a:rPr>
                      <m:t>𝜻</m:t>
                    </m:r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e>
                    </m:nary>
                  </m:oMath>
                </a14:m>
                <a:endParaRPr lang="ru-RU" b="0" dirty="0" smtClean="0"/>
              </a:p>
              <a:p>
                <a:pPr>
                  <a:lnSpc>
                    <a:spcPct val="150000"/>
                  </a:lnSpc>
                </a:pPr>
                <a:r>
                  <a:rPr lang="ru-RU" b="0" dirty="0" smtClean="0"/>
                  <a:t>Сопряженный и обратный кватернионы: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 −</m:t>
                        </m:r>
                        <m:r>
                          <a:rPr lang="en-US" b="1" i="1" smtClean="0">
                            <a:latin typeface="Cambria Math"/>
                          </a:rPr>
                          <m:t>𝝀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i="0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1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Λ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Λ</m:t>
                            </m:r>
                          </m:e>
                        </m:d>
                      </m:den>
                    </m:f>
                  </m:oMath>
                </a14:m>
                <a:endParaRPr lang="en-US" b="1" dirty="0" smtClean="0"/>
              </a:p>
              <a:p>
                <a:pPr>
                  <a:lnSpc>
                    <a:spcPct val="150000"/>
                  </a:lnSpc>
                </a:pPr>
                <a:r>
                  <a:rPr lang="ru-RU" dirty="0" smtClean="0"/>
                  <a:t>Правило произведения кватернионов: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Λ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∘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𝝀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/>
                              <a:ea typeface="Cambria Math"/>
                            </a:rPr>
                            <m:t>𝝁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𝝀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𝝁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31590"/>
                <a:ext cx="8712968" cy="3458576"/>
              </a:xfrm>
              <a:prstGeom prst="rect">
                <a:avLst/>
              </a:prstGeom>
              <a:blipFill rotWithShape="1">
                <a:blip r:embed="rId2"/>
                <a:stretch>
                  <a:fillRect l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7504" y="555526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Ориентацию ЛА и преобразование систем координат можно описать с помощью кватернионов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1451</Words>
  <Application>Microsoft Office PowerPoint</Application>
  <PresentationFormat>Экран (16:9)</PresentationFormat>
  <Paragraphs>83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Л2. Кинематические уравнения</vt:lpstr>
      <vt:lpstr>Пространство состояний</vt:lpstr>
      <vt:lpstr>Кинематические уравнения Эйлера</vt:lpstr>
      <vt:lpstr>Кинематические уравнения Эйлера</vt:lpstr>
      <vt:lpstr>Кинематические уравнения Эйлера</vt:lpstr>
      <vt:lpstr>Кинематические уравнения Эйлера. Реализация в Simulink</vt:lpstr>
      <vt:lpstr>Уравнение Пуассона</vt:lpstr>
      <vt:lpstr>Презентация PowerPoint</vt:lpstr>
      <vt:lpstr>Кватернионы</vt:lpstr>
      <vt:lpstr>Кватернионы. Преобразование координат и базиса</vt:lpstr>
      <vt:lpstr>Кватернионы. Связь компонент R_i^b и кватерниона </vt:lpstr>
      <vt:lpstr>Кватернионное кинематическое уравнение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Л2. Кинематические уравнения</dc:title>
  <dc:creator>Daniil Suturin</dc:creator>
  <cp:lastModifiedBy>PC</cp:lastModifiedBy>
  <cp:revision>55</cp:revision>
  <dcterms:created xsi:type="dcterms:W3CDTF">2025-10-05T12:53:32Z</dcterms:created>
  <dcterms:modified xsi:type="dcterms:W3CDTF">2025-10-08T20:56:50Z</dcterms:modified>
</cp:coreProperties>
</file>