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1" r:id="rId1"/>
  </p:sldMasterIdLst>
  <p:notesMasterIdLst>
    <p:notesMasterId r:id="rId3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5923F103-BC34-4FE4-A40E-EDDEECFDA5D0}" type="datetimeFigureOut">
              <a:rPr lang="en-US" smtClean="0"/>
              <a:pPr/>
              <a:t>11/24/2017</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r>
              <a:rPr lang="en-US"/>
              <a:t>
              </a:t>
            </a:r>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885333044"/>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11/24/2017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214854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11/24/2017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7808835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11/24/2017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553770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11/24/2017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2193547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11/24/2017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369472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11/24/2017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435501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11/24/2017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5225776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11/24/2017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546744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61300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11/24/2017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762988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510179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11/24/2017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0933604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11/24/2017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155901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11/24/2017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824135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11/24/2017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6591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11/24/2017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7446035"/>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11/24/2017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988722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BE451C3-0FF4-47C4-B829-773ADF60F88C}" type="datetimeFigureOut">
              <a:rPr lang="en-US" smtClean="0"/>
              <a:t>11/24/2017</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4030817"/>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427850"/>
            <a:ext cx="8520600" cy="1440300"/>
          </a:xfrm>
          <a:prstGeom prst="rect">
            <a:avLst/>
          </a:prstGeom>
        </p:spPr>
        <p:txBody>
          <a:bodyPr wrap="square" lIns="91425" tIns="91425" rIns="91425" bIns="91425" anchor="b" anchorCtr="0">
            <a:noAutofit/>
          </a:bodyPr>
          <a:lstStyle/>
          <a:p>
            <a:pPr lvl="0">
              <a:spcBef>
                <a:spcPts val="0"/>
              </a:spcBef>
              <a:buNone/>
            </a:pPr>
            <a:r>
              <a:rPr lang="en" sz="4000" dirty="0">
                <a:solidFill>
                  <a:schemeClr val="bg1"/>
                </a:solidFill>
              </a:rPr>
              <a:t>Pengembangan Sistem Informasi Kota Jakarta Selatan</a:t>
            </a:r>
          </a:p>
        </p:txBody>
      </p:sp>
      <p:sp>
        <p:nvSpPr>
          <p:cNvPr id="55" name="Shape 55"/>
          <p:cNvSpPr txBox="1">
            <a:spLocks noGrp="1"/>
          </p:cNvSpPr>
          <p:nvPr>
            <p:ph type="subTitle" idx="1"/>
          </p:nvPr>
        </p:nvSpPr>
        <p:spPr>
          <a:xfrm>
            <a:off x="4218632" y="2143994"/>
            <a:ext cx="4390929" cy="2262713"/>
          </a:xfrm>
          <a:prstGeom prst="rect">
            <a:avLst/>
          </a:prstGeom>
        </p:spPr>
        <p:txBody>
          <a:bodyPr wrap="square" lIns="91425" tIns="91425" rIns="91425" bIns="91425" anchor="t" anchorCtr="0">
            <a:noAutofit/>
          </a:bodyPr>
          <a:lstStyle/>
          <a:p>
            <a:pPr lvl="0">
              <a:spcBef>
                <a:spcPts val="0"/>
              </a:spcBef>
              <a:buNone/>
            </a:pPr>
            <a:endParaRPr sz="2000" dirty="0">
              <a:solidFill>
                <a:schemeClr val="bg1"/>
              </a:solidFill>
            </a:endParaRPr>
          </a:p>
          <a:p>
            <a:pPr lvl="0" algn="l" rtl="0">
              <a:spcBef>
                <a:spcPts val="0"/>
              </a:spcBef>
              <a:buNone/>
            </a:pPr>
            <a:r>
              <a:rPr lang="en" sz="2000" dirty="0">
                <a:solidFill>
                  <a:schemeClr val="bg1"/>
                </a:solidFill>
              </a:rPr>
              <a:t>Kelompok 8 :</a:t>
            </a:r>
          </a:p>
          <a:p>
            <a:pPr lvl="0" algn="l" rtl="0">
              <a:spcBef>
                <a:spcPts val="0"/>
              </a:spcBef>
              <a:buNone/>
            </a:pPr>
            <a:r>
              <a:rPr lang="en" sz="2000" dirty="0">
                <a:solidFill>
                  <a:schemeClr val="bg1"/>
                </a:solidFill>
              </a:rPr>
              <a:t>Himawan Saputra / 2015730009</a:t>
            </a:r>
          </a:p>
          <a:p>
            <a:pPr lvl="0" algn="l" rtl="0">
              <a:spcBef>
                <a:spcPts val="0"/>
              </a:spcBef>
              <a:buNone/>
            </a:pPr>
            <a:r>
              <a:rPr lang="en" sz="2000" dirty="0">
                <a:solidFill>
                  <a:schemeClr val="bg1"/>
                </a:solidFill>
              </a:rPr>
              <a:t>Adrian Stefanus / 2015730014</a:t>
            </a:r>
          </a:p>
          <a:p>
            <a:pPr lvl="0" algn="l" rtl="0">
              <a:spcBef>
                <a:spcPts val="0"/>
              </a:spcBef>
              <a:buNone/>
            </a:pPr>
            <a:r>
              <a:rPr lang="en" sz="2000" dirty="0">
                <a:solidFill>
                  <a:schemeClr val="bg1"/>
                </a:solidFill>
              </a:rPr>
              <a:t>Matthew Alvredo / 2015730032</a:t>
            </a:r>
          </a:p>
          <a:p>
            <a:pPr lvl="0" algn="l">
              <a:spcBef>
                <a:spcPts val="0"/>
              </a:spcBef>
              <a:buNone/>
            </a:pPr>
            <a:r>
              <a:rPr lang="en" sz="2000" dirty="0">
                <a:solidFill>
                  <a:schemeClr val="bg1"/>
                </a:solidFill>
              </a:rPr>
              <a:t>Sutyoso / 2015730045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solidFill>
                  <a:schemeClr val="bg1"/>
                </a:solidFill>
              </a:rPr>
              <a:t>Analisis Sistem Kini</a:t>
            </a:r>
          </a:p>
        </p:txBody>
      </p:sp>
      <p:sp>
        <p:nvSpPr>
          <p:cNvPr id="113" name="Shape 113"/>
          <p:cNvSpPr txBox="1">
            <a:spLocks noGrp="1"/>
          </p:cNvSpPr>
          <p:nvPr>
            <p:ph type="body" idx="1"/>
          </p:nvPr>
        </p:nvSpPr>
        <p:spPr>
          <a:prstGeom prst="rect">
            <a:avLst/>
          </a:prstGeom>
        </p:spPr>
        <p:txBody>
          <a:bodyPr wrap="square" lIns="91425" tIns="91425" rIns="91425" bIns="91425" anchor="t" anchorCtr="0">
            <a:noAutofit/>
          </a:bodyPr>
          <a:lstStyle/>
          <a:p>
            <a:pPr lvl="0" indent="4763">
              <a:spcBef>
                <a:spcPts val="0"/>
              </a:spcBef>
              <a:buNone/>
            </a:pPr>
            <a:r>
              <a:rPr lang="en" dirty="0">
                <a:solidFill>
                  <a:schemeClr val="bg1"/>
                </a:solidFill>
              </a:rPr>
              <a:t>Pada sistem informasi sekarang yang masih digunakan oleh Kota Jakarta Selatan ialah selatan.jakarta.go.id. Pada sistem ini terdapat berita terbaru, sistem pemerintahan, sejarah kota. Namun pada sistem tersebut belum terdapat fitur untuk mencari tempat wisata baik wisata umum maupun wisata kuliner, fasilitas-fasilitas yang ada di kota.dan cara mengaksesnya serta Informasi-informasi lain yang dapat membantu wisatawan yang akan berkunjung ke Kota Jakarta Selatan.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solidFill>
                  <a:schemeClr val="bg1"/>
                </a:solidFill>
              </a:rPr>
              <a:t>Analisis Hasil Kuisioner</a:t>
            </a:r>
          </a:p>
        </p:txBody>
      </p:sp>
      <p:sp>
        <p:nvSpPr>
          <p:cNvPr id="119" name="Shape 119"/>
          <p:cNvSpPr txBox="1">
            <a:spLocks noGrp="1"/>
          </p:cNvSpPr>
          <p:nvPr>
            <p:ph type="body" idx="1"/>
          </p:nvPr>
        </p:nvSpPr>
        <p:spPr>
          <a:prstGeom prst="rect">
            <a:avLst/>
          </a:prstGeom>
        </p:spPr>
        <p:txBody>
          <a:bodyPr wrap="square" lIns="91425" tIns="91425" rIns="91425" bIns="91425" anchor="t" anchorCtr="0">
            <a:noAutofit/>
          </a:bodyPr>
          <a:lstStyle/>
          <a:p>
            <a:pPr lvl="0">
              <a:spcBef>
                <a:spcPts val="0"/>
              </a:spcBef>
              <a:buNone/>
            </a:pPr>
            <a:endParaRPr/>
          </a:p>
        </p:txBody>
      </p:sp>
      <p:pic>
        <p:nvPicPr>
          <p:cNvPr id="120" name="Shape 120"/>
          <p:cNvPicPr preferRelativeResize="0"/>
          <p:nvPr/>
        </p:nvPicPr>
        <p:blipFill>
          <a:blip r:embed="rId3">
            <a:alphaModFix/>
          </a:blip>
          <a:stretch>
            <a:fillRect/>
          </a:stretch>
        </p:blipFill>
        <p:spPr>
          <a:xfrm>
            <a:off x="311700" y="1117450"/>
            <a:ext cx="85206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Analisis Hasil Kuisioner</a:t>
            </a:r>
          </a:p>
        </p:txBody>
      </p:sp>
      <p:sp>
        <p:nvSpPr>
          <p:cNvPr id="126" name="Shape 126"/>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127" name="Shape 127"/>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Analisis Hasil Kuisioner</a:t>
            </a:r>
          </a:p>
        </p:txBody>
      </p:sp>
      <p:sp>
        <p:nvSpPr>
          <p:cNvPr id="133" name="Shape 133"/>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134" name="Shape 134"/>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Data Kebutuhan SI Kota</a:t>
            </a:r>
          </a:p>
        </p:txBody>
      </p:sp>
      <p:sp>
        <p:nvSpPr>
          <p:cNvPr id="140" name="Shape 140"/>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141" name="Shape 141"/>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Data Kebutuhan SI Kota</a:t>
            </a:r>
          </a:p>
        </p:txBody>
      </p:sp>
      <p:sp>
        <p:nvSpPr>
          <p:cNvPr id="147" name="Shape 147"/>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148" name="Shape 148"/>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Data Kebutuhan SI Kota</a:t>
            </a:r>
          </a:p>
        </p:txBody>
      </p:sp>
      <p:sp>
        <p:nvSpPr>
          <p:cNvPr id="154" name="Shape 154"/>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155" name="Shape 155"/>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Data Kebutuhan SI Kota</a:t>
            </a:r>
          </a:p>
        </p:txBody>
      </p:sp>
      <p:sp>
        <p:nvSpPr>
          <p:cNvPr id="161" name="Shape 161"/>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162" name="Shape 162"/>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Data Kebutuhan SI Kota</a:t>
            </a:r>
          </a:p>
        </p:txBody>
      </p:sp>
      <p:sp>
        <p:nvSpPr>
          <p:cNvPr id="168" name="Shape 168"/>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169" name="Shape 169"/>
          <p:cNvPicPr preferRelativeResize="0"/>
          <p:nvPr/>
        </p:nvPicPr>
        <p:blipFill>
          <a:blip r:embed="rId3">
            <a:alphaModFix/>
          </a:blip>
          <a:stretch>
            <a:fillRect/>
          </a:stretch>
        </p:blipFill>
        <p:spPr>
          <a:xfrm>
            <a:off x="311700" y="1195375"/>
            <a:ext cx="8520600"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Data Kebutuhan SI Kota</a:t>
            </a:r>
          </a:p>
        </p:txBody>
      </p:sp>
      <p:sp>
        <p:nvSpPr>
          <p:cNvPr id="175" name="Shape 175"/>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176" name="Shape 176"/>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solidFill>
                  <a:schemeClr val="bg1"/>
                </a:solidFill>
              </a:rPr>
              <a:t>Outline</a:t>
            </a:r>
          </a:p>
        </p:txBody>
      </p:sp>
      <p:sp>
        <p:nvSpPr>
          <p:cNvPr id="61" name="Shape 61"/>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solidFill>
                  <a:schemeClr val="bg1"/>
                </a:solidFill>
              </a:rPr>
              <a:t>Latar Belakang</a:t>
            </a:r>
          </a:p>
          <a:p>
            <a:pPr marL="457200" lvl="0" indent="-342900" rtl="0">
              <a:spcBef>
                <a:spcPts val="0"/>
              </a:spcBef>
              <a:spcAft>
                <a:spcPts val="0"/>
              </a:spcAft>
              <a:buSzPct val="100000"/>
            </a:pPr>
            <a:r>
              <a:rPr lang="en">
                <a:solidFill>
                  <a:schemeClr val="bg1"/>
                </a:solidFill>
              </a:rPr>
              <a:t>Tujuan</a:t>
            </a:r>
          </a:p>
          <a:p>
            <a:pPr marL="457200" lvl="0" indent="-342900" rtl="0">
              <a:spcBef>
                <a:spcPts val="0"/>
              </a:spcBef>
              <a:spcAft>
                <a:spcPts val="0"/>
              </a:spcAft>
              <a:buSzPct val="100000"/>
            </a:pPr>
            <a:r>
              <a:rPr lang="en">
                <a:solidFill>
                  <a:schemeClr val="bg1"/>
                </a:solidFill>
              </a:rPr>
              <a:t>Lingkup Keluaran</a:t>
            </a:r>
          </a:p>
          <a:p>
            <a:pPr marL="457200" lvl="0" indent="-342900" rtl="0">
              <a:spcBef>
                <a:spcPts val="0"/>
              </a:spcBef>
              <a:spcAft>
                <a:spcPts val="0"/>
              </a:spcAft>
              <a:buSzPct val="100000"/>
            </a:pPr>
            <a:r>
              <a:rPr lang="en">
                <a:solidFill>
                  <a:schemeClr val="bg1"/>
                </a:solidFill>
              </a:rPr>
              <a:t>Teknik Pengumpulan Data</a:t>
            </a:r>
          </a:p>
          <a:p>
            <a:pPr marL="457200" lvl="0" indent="-342900" rtl="0">
              <a:spcBef>
                <a:spcPts val="0"/>
              </a:spcBef>
              <a:spcAft>
                <a:spcPts val="0"/>
              </a:spcAft>
              <a:buSzPct val="100000"/>
            </a:pPr>
            <a:r>
              <a:rPr lang="en">
                <a:solidFill>
                  <a:schemeClr val="bg1"/>
                </a:solidFill>
              </a:rPr>
              <a:t>Analisis Sistem Kini</a:t>
            </a:r>
          </a:p>
          <a:p>
            <a:pPr marL="457200" lvl="0" indent="-342900" rtl="0">
              <a:spcBef>
                <a:spcPts val="0"/>
              </a:spcBef>
              <a:spcAft>
                <a:spcPts val="0"/>
              </a:spcAft>
              <a:buSzPct val="100000"/>
            </a:pPr>
            <a:r>
              <a:rPr lang="en">
                <a:solidFill>
                  <a:schemeClr val="bg1"/>
                </a:solidFill>
              </a:rPr>
              <a:t>Analisis Hasil Kuesioner</a:t>
            </a:r>
          </a:p>
          <a:p>
            <a:pPr marL="457200" lvl="0" indent="-342900" rtl="0">
              <a:spcBef>
                <a:spcPts val="0"/>
              </a:spcBef>
              <a:spcAft>
                <a:spcPts val="0"/>
              </a:spcAft>
              <a:buSzPct val="100000"/>
            </a:pPr>
            <a:r>
              <a:rPr lang="en">
                <a:solidFill>
                  <a:schemeClr val="bg1"/>
                </a:solidFill>
              </a:rPr>
              <a:t>Analisis Pengembangan Sistem</a:t>
            </a:r>
          </a:p>
          <a:p>
            <a:pPr marL="457200" lvl="0" indent="-342900" rtl="0">
              <a:spcBef>
                <a:spcPts val="0"/>
              </a:spcBef>
              <a:buSzPct val="100000"/>
            </a:pPr>
            <a:r>
              <a:rPr lang="en">
                <a:solidFill>
                  <a:schemeClr val="bg1"/>
                </a:solidFill>
              </a:rPr>
              <a:t>Analisis Kebutuhan Perangkat Lunak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2285400"/>
            <a:ext cx="8520600" cy="572700"/>
          </a:xfrm>
          <a:prstGeom prst="rect">
            <a:avLst/>
          </a:prstGeom>
        </p:spPr>
        <p:txBody>
          <a:bodyPr wrap="square" lIns="91425" tIns="91425" rIns="91425" bIns="91425" anchor="t" anchorCtr="0">
            <a:noAutofit/>
          </a:bodyPr>
          <a:lstStyle/>
          <a:p>
            <a:pPr lvl="0" algn="ctr">
              <a:spcBef>
                <a:spcPts val="0"/>
              </a:spcBef>
              <a:buNone/>
            </a:pPr>
            <a:r>
              <a:rPr lang="en">
                <a:solidFill>
                  <a:schemeClr val="bg1"/>
                </a:solidFill>
              </a:rPr>
              <a:t>Analisis Pengembangan Sistem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solidFill>
                  <a:schemeClr val="bg1"/>
                </a:solidFill>
              </a:rPr>
              <a:t>Spesifikasi pengguna</a:t>
            </a:r>
          </a:p>
        </p:txBody>
      </p:sp>
      <p:sp>
        <p:nvSpPr>
          <p:cNvPr id="187" name="Shape 187"/>
          <p:cNvSpPr txBox="1">
            <a:spLocks noGrp="1"/>
          </p:cNvSpPr>
          <p:nvPr>
            <p:ph type="body" idx="1"/>
          </p:nvPr>
        </p:nvSpPr>
        <p:spPr>
          <a:prstGeom prst="rect">
            <a:avLst/>
          </a:prstGeom>
        </p:spPr>
        <p:txBody>
          <a:bodyPr wrap="square" lIns="91425" tIns="91425" rIns="91425" bIns="91425" anchor="t" anchorCtr="0">
            <a:noAutofit/>
          </a:bodyPr>
          <a:lstStyle/>
          <a:p>
            <a:pPr lvl="0">
              <a:spcBef>
                <a:spcPts val="0"/>
              </a:spcBef>
              <a:buNone/>
            </a:pPr>
            <a:r>
              <a:rPr lang="en">
                <a:solidFill>
                  <a:schemeClr val="bg1"/>
                </a:solidFill>
              </a:rPr>
              <a:t>Pengelola: admin pada Biro IT dalam struktur pemerintahan Kota Jakarta Selatan</a:t>
            </a:r>
          </a:p>
          <a:p>
            <a:pPr lvl="0">
              <a:spcBef>
                <a:spcPts val="0"/>
              </a:spcBef>
              <a:buNone/>
            </a:pPr>
            <a:r>
              <a:rPr lang="en">
                <a:solidFill>
                  <a:schemeClr val="bg1"/>
                </a:solidFill>
              </a:rPr>
              <a:t>Pengguna : Masyarakat Umum.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solidFill>
                  <a:schemeClr val="bg1"/>
                </a:solidFill>
              </a:rPr>
              <a:t>Spesifikasi produk</a:t>
            </a:r>
          </a:p>
        </p:txBody>
      </p:sp>
      <p:sp>
        <p:nvSpPr>
          <p:cNvPr id="193" name="Shape 193"/>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Char char="●"/>
            </a:pPr>
            <a:r>
              <a:rPr lang="en" dirty="0">
                <a:solidFill>
                  <a:schemeClr val="bg1"/>
                </a:solidFill>
              </a:rPr>
              <a:t>Versi bahasa: Bahasa Indonesia</a:t>
            </a:r>
          </a:p>
          <a:p>
            <a:pPr marL="457200" lvl="0" indent="-342900" rtl="0">
              <a:spcBef>
                <a:spcPts val="0"/>
              </a:spcBef>
              <a:spcAft>
                <a:spcPts val="0"/>
              </a:spcAft>
              <a:buSzPct val="100000"/>
              <a:buChar char="●"/>
            </a:pPr>
            <a:r>
              <a:rPr lang="en" dirty="0">
                <a:solidFill>
                  <a:schemeClr val="bg1"/>
                </a:solidFill>
              </a:rPr>
              <a:t>Hak Admin : dapat melakukan CRUD pada semua data yang ada.</a:t>
            </a:r>
          </a:p>
          <a:p>
            <a:pPr marL="457200" lvl="0" indent="-342900" rtl="0">
              <a:spcBef>
                <a:spcPts val="0"/>
              </a:spcBef>
              <a:buSzPct val="100000"/>
              <a:buChar char="●"/>
            </a:pPr>
            <a:r>
              <a:rPr lang="en" dirty="0">
                <a:solidFill>
                  <a:schemeClr val="bg1"/>
                </a:solidFill>
              </a:rPr>
              <a:t>Informasi yang didapatkan pengguna: Semua informasi yang kita dapatkan dari pengamatan ke situs terkait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solidFill>
                  <a:schemeClr val="bg1"/>
                </a:solidFill>
              </a:rPr>
              <a:t>Spesifikasi Kebutuhan Basis Data</a:t>
            </a:r>
          </a:p>
        </p:txBody>
      </p:sp>
      <p:sp>
        <p:nvSpPr>
          <p:cNvPr id="199" name="Shape 199"/>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AutoNum type="alphaLcPeriod"/>
            </a:pPr>
            <a:r>
              <a:rPr lang="en" dirty="0">
                <a:solidFill>
                  <a:schemeClr val="bg1"/>
                </a:solidFill>
              </a:rPr>
              <a:t>Tabel Master</a:t>
            </a:r>
          </a:p>
          <a:p>
            <a:pPr marL="914400" lvl="0" indent="-342900" rtl="0">
              <a:spcBef>
                <a:spcPts val="0"/>
              </a:spcBef>
              <a:spcAft>
                <a:spcPts val="0"/>
              </a:spcAft>
              <a:buSzPct val="100000"/>
              <a:buAutoNum type="arabicPeriod"/>
            </a:pPr>
            <a:r>
              <a:rPr lang="en" dirty="0">
                <a:solidFill>
                  <a:schemeClr val="bg1"/>
                </a:solidFill>
              </a:rPr>
              <a:t>Sejarah						11. Saran</a:t>
            </a:r>
            <a:r>
              <a:rPr lang="id-ID" dirty="0">
                <a:solidFill>
                  <a:schemeClr val="bg1"/>
                </a:solidFill>
              </a:rPr>
              <a:t>a</a:t>
            </a:r>
            <a:r>
              <a:rPr lang="en" dirty="0">
                <a:solidFill>
                  <a:schemeClr val="bg1"/>
                </a:solidFill>
              </a:rPr>
              <a:t>Transportasi</a:t>
            </a:r>
          </a:p>
          <a:p>
            <a:pPr marL="914400" lvl="0" indent="-342900" rtl="0">
              <a:spcBef>
                <a:spcPts val="0"/>
              </a:spcBef>
              <a:spcAft>
                <a:spcPts val="0"/>
              </a:spcAft>
              <a:buSzPct val="100000"/>
              <a:buAutoNum type="arabicPeriod"/>
            </a:pPr>
            <a:r>
              <a:rPr lang="en" dirty="0">
                <a:solidFill>
                  <a:schemeClr val="bg1"/>
                </a:solidFill>
              </a:rPr>
              <a:t>Peristiwa penting					12. Admin</a:t>
            </a:r>
          </a:p>
          <a:p>
            <a:pPr marL="914400" lvl="0" indent="-342900" rtl="0">
              <a:spcBef>
                <a:spcPts val="0"/>
              </a:spcBef>
              <a:spcAft>
                <a:spcPts val="0"/>
              </a:spcAft>
              <a:buSzPct val="100000"/>
              <a:buAutoNum type="arabicPeriod"/>
            </a:pPr>
            <a:r>
              <a:rPr lang="en" dirty="0">
                <a:solidFill>
                  <a:schemeClr val="bg1"/>
                </a:solidFill>
              </a:rPr>
              <a:t>Ikon							13. Struktur Pemerintahan</a:t>
            </a:r>
          </a:p>
          <a:p>
            <a:pPr marL="914400" lvl="0" indent="-342900" rtl="0">
              <a:spcBef>
                <a:spcPts val="0"/>
              </a:spcBef>
              <a:spcAft>
                <a:spcPts val="0"/>
              </a:spcAft>
              <a:buSzPct val="100000"/>
              <a:buAutoNum type="arabicPeriod"/>
            </a:pPr>
            <a:r>
              <a:rPr lang="en" dirty="0">
                <a:solidFill>
                  <a:schemeClr val="bg1"/>
                </a:solidFill>
              </a:rPr>
              <a:t>Keunikan						14. Kantor Walikota		</a:t>
            </a:r>
          </a:p>
          <a:p>
            <a:pPr marL="914400" lvl="0" indent="-342900" rtl="0">
              <a:spcBef>
                <a:spcPts val="0"/>
              </a:spcBef>
              <a:spcAft>
                <a:spcPts val="0"/>
              </a:spcAft>
              <a:buSzPct val="100000"/>
              <a:buAutoNum type="arabicPeriod"/>
            </a:pPr>
            <a:r>
              <a:rPr lang="en" dirty="0">
                <a:solidFill>
                  <a:schemeClr val="bg1"/>
                </a:solidFill>
              </a:rPr>
              <a:t>Wisata							</a:t>
            </a:r>
          </a:p>
          <a:p>
            <a:pPr marL="914400" lvl="0" indent="-342900" rtl="0">
              <a:spcBef>
                <a:spcPts val="0"/>
              </a:spcBef>
              <a:spcAft>
                <a:spcPts val="0"/>
              </a:spcAft>
              <a:buSzPct val="100000"/>
              <a:buAutoNum type="arabicPeriod"/>
            </a:pPr>
            <a:r>
              <a:rPr lang="en" dirty="0">
                <a:solidFill>
                  <a:schemeClr val="bg1"/>
                </a:solidFill>
              </a:rPr>
              <a:t>Museum						b. Tabel Transaksi</a:t>
            </a:r>
          </a:p>
          <a:p>
            <a:pPr marL="914400" lvl="0" indent="-342900" rtl="0">
              <a:spcBef>
                <a:spcPts val="0"/>
              </a:spcBef>
              <a:spcAft>
                <a:spcPts val="0"/>
              </a:spcAft>
              <a:buSzPct val="100000"/>
              <a:buAutoNum type="arabicPeriod"/>
              <a:tabLst>
                <a:tab pos="5743575" algn="l"/>
              </a:tabLst>
            </a:pPr>
            <a:r>
              <a:rPr lang="en" dirty="0">
                <a:solidFill>
                  <a:schemeClr val="bg1"/>
                </a:solidFill>
              </a:rPr>
              <a:t>Pusat Perbelanjaa</a:t>
            </a:r>
            <a:r>
              <a:rPr lang="id-ID" dirty="0">
                <a:solidFill>
                  <a:schemeClr val="bg1"/>
                </a:solidFill>
              </a:rPr>
              <a:t>n</a:t>
            </a:r>
            <a:r>
              <a:rPr lang="en" dirty="0">
                <a:solidFill>
                  <a:schemeClr val="bg1"/>
                </a:solidFill>
              </a:rPr>
              <a:t>	1. Tabel Aspirasi</a:t>
            </a:r>
          </a:p>
          <a:p>
            <a:pPr marL="914400" lvl="0" indent="-342900" rtl="0">
              <a:spcBef>
                <a:spcPts val="0"/>
              </a:spcBef>
              <a:spcAft>
                <a:spcPts val="0"/>
              </a:spcAft>
              <a:buSzPct val="100000"/>
              <a:buAutoNum type="arabicPeriod"/>
            </a:pPr>
            <a:r>
              <a:rPr lang="en" dirty="0">
                <a:solidFill>
                  <a:schemeClr val="bg1"/>
                </a:solidFill>
              </a:rPr>
              <a:t>Universitas</a:t>
            </a:r>
          </a:p>
          <a:p>
            <a:pPr marL="914400" lvl="0" indent="-342900" rtl="0">
              <a:spcBef>
                <a:spcPts val="0"/>
              </a:spcBef>
              <a:spcAft>
                <a:spcPts val="0"/>
              </a:spcAft>
              <a:buSzPct val="100000"/>
              <a:buAutoNum type="arabicPeriod"/>
            </a:pPr>
            <a:r>
              <a:rPr lang="en" dirty="0">
                <a:solidFill>
                  <a:schemeClr val="bg1"/>
                </a:solidFill>
              </a:rPr>
              <a:t>Tempat Ibadah</a:t>
            </a:r>
          </a:p>
          <a:p>
            <a:pPr marL="914400" lvl="0" indent="-342900" rtl="0">
              <a:spcBef>
                <a:spcPts val="0"/>
              </a:spcBef>
              <a:buSzPct val="100000"/>
              <a:buAutoNum type="arabicPeriod"/>
            </a:pPr>
            <a:r>
              <a:rPr lang="en" dirty="0">
                <a:solidFill>
                  <a:schemeClr val="bg1"/>
                </a:solidFill>
              </a:rPr>
              <a:t>Fasilitas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2285400"/>
            <a:ext cx="8520600" cy="572700"/>
          </a:xfrm>
          <a:prstGeom prst="rect">
            <a:avLst/>
          </a:prstGeom>
        </p:spPr>
        <p:txBody>
          <a:bodyPr wrap="square" lIns="91425" tIns="91425" rIns="91425" bIns="91425" anchor="t" anchorCtr="0">
            <a:noAutofit/>
          </a:bodyPr>
          <a:lstStyle/>
          <a:p>
            <a:pPr lvl="0" algn="ctr">
              <a:spcBef>
                <a:spcPts val="0"/>
              </a:spcBef>
              <a:buClr>
                <a:schemeClr val="dk1"/>
              </a:buClr>
              <a:buSzPct val="39285"/>
              <a:buFont typeface="Arial"/>
              <a:buNone/>
            </a:pPr>
            <a:r>
              <a:rPr lang="en" dirty="0">
                <a:solidFill>
                  <a:schemeClr val="bg1"/>
                </a:solidFill>
              </a:rPr>
              <a:t>Analisis Kebutuhan Perangkat Lunak</a:t>
            </a:r>
          </a:p>
          <a:p>
            <a:pPr lvl="0">
              <a:spcBef>
                <a:spcPts val="0"/>
              </a:spcBef>
              <a:buNone/>
            </a:pPr>
            <a:endParaRPr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dirty="0">
                <a:solidFill>
                  <a:schemeClr val="bg1"/>
                </a:solidFill>
              </a:rPr>
              <a:t>Diagram Konteks</a:t>
            </a:r>
          </a:p>
        </p:txBody>
      </p:sp>
      <p:sp>
        <p:nvSpPr>
          <p:cNvPr id="210" name="Shape 210"/>
          <p:cNvSpPr txBox="1">
            <a:spLocks noGrp="1"/>
          </p:cNvSpPr>
          <p:nvPr>
            <p:ph type="body" idx="1"/>
          </p:nvPr>
        </p:nvSpPr>
        <p:spPr>
          <a:prstGeom prst="rect">
            <a:avLst/>
          </a:prstGeom>
        </p:spPr>
        <p:txBody>
          <a:bodyPr wrap="square" lIns="91425" tIns="91425" rIns="91425" bIns="91425" anchor="t" anchorCtr="0">
            <a:noAutofit/>
          </a:bodyPr>
          <a:lstStyle/>
          <a:p>
            <a:pPr lvl="0">
              <a:spcBef>
                <a:spcPts val="0"/>
              </a:spcBef>
              <a:buNone/>
            </a:pPr>
            <a:endParaRPr/>
          </a:p>
        </p:txBody>
      </p:sp>
      <p:pic>
        <p:nvPicPr>
          <p:cNvPr id="211" name="Shape 211"/>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solidFill>
                  <a:schemeClr val="bg1"/>
                </a:solidFill>
              </a:rPr>
              <a:t>DFD Level 1</a:t>
            </a:r>
          </a:p>
        </p:txBody>
      </p:sp>
      <p:sp>
        <p:nvSpPr>
          <p:cNvPr id="217" name="Shape 217"/>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218" name="Shape 218"/>
          <p:cNvPicPr preferRelativeResize="0"/>
          <p:nvPr/>
        </p:nvPicPr>
        <p:blipFill>
          <a:blip r:embed="rId3">
            <a:alphaModFix/>
          </a:blip>
          <a:stretch>
            <a:fillRect/>
          </a:stretch>
        </p:blipFill>
        <p:spPr>
          <a:xfrm>
            <a:off x="4248253" y="0"/>
            <a:ext cx="3328124"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dirty="0">
                <a:solidFill>
                  <a:schemeClr val="bg1"/>
                </a:solidFill>
              </a:rPr>
              <a:t>Mock Up</a:t>
            </a:r>
          </a:p>
        </p:txBody>
      </p:sp>
      <p:sp>
        <p:nvSpPr>
          <p:cNvPr id="224" name="Shape 224"/>
          <p:cNvSpPr txBox="1">
            <a:spLocks noGrp="1"/>
          </p:cNvSpPr>
          <p:nvPr>
            <p:ph type="body" idx="1"/>
          </p:nvPr>
        </p:nvSpPr>
        <p:spPr>
          <a:prstGeom prst="rect">
            <a:avLst/>
          </a:prstGeom>
        </p:spPr>
        <p:txBody>
          <a:bodyPr wrap="square" lIns="91425" tIns="91425" rIns="91425" bIns="91425" anchor="t" anchorCtr="0">
            <a:noAutofit/>
          </a:bodyPr>
          <a:lstStyle/>
          <a:p>
            <a:pPr lvl="0">
              <a:spcBef>
                <a:spcPts val="0"/>
              </a:spcBef>
              <a:buNone/>
            </a:pPr>
            <a:endParaRPr/>
          </a:p>
        </p:txBody>
      </p:sp>
      <p:pic>
        <p:nvPicPr>
          <p:cNvPr id="225" name="Shape 225"/>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solidFill>
                  <a:schemeClr val="bg1"/>
                </a:solidFill>
              </a:rPr>
              <a:t>Mock Up</a:t>
            </a:r>
          </a:p>
        </p:txBody>
      </p:sp>
      <p:sp>
        <p:nvSpPr>
          <p:cNvPr id="231" name="Shape 231"/>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232" name="Shape 232"/>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solidFill>
                  <a:schemeClr val="bg1"/>
                </a:solidFill>
              </a:rPr>
              <a:t>Mock Up</a:t>
            </a:r>
          </a:p>
        </p:txBody>
      </p:sp>
      <p:sp>
        <p:nvSpPr>
          <p:cNvPr id="238" name="Shape 238"/>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239" name="Shape 239"/>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2285400"/>
            <a:ext cx="8520600" cy="572700"/>
          </a:xfrm>
          <a:prstGeom prst="rect">
            <a:avLst/>
          </a:prstGeom>
        </p:spPr>
        <p:txBody>
          <a:bodyPr wrap="square" lIns="91425" tIns="91425" rIns="91425" bIns="91425" anchor="t" anchorCtr="0">
            <a:noAutofit/>
          </a:bodyPr>
          <a:lstStyle/>
          <a:p>
            <a:pPr lvl="0" algn="ctr">
              <a:spcBef>
                <a:spcPts val="0"/>
              </a:spcBef>
              <a:buNone/>
            </a:pPr>
            <a:r>
              <a:rPr lang="en">
                <a:solidFill>
                  <a:schemeClr val="bg1"/>
                </a:solidFill>
              </a:rPr>
              <a:t>PENDAHULUAN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solidFill>
                  <a:schemeClr val="bg1"/>
                </a:solidFill>
              </a:rPr>
              <a:t>Mock Up</a:t>
            </a:r>
          </a:p>
        </p:txBody>
      </p:sp>
      <p:sp>
        <p:nvSpPr>
          <p:cNvPr id="245" name="Shape 245"/>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246" name="Shape 246"/>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solidFill>
                  <a:schemeClr val="bg1"/>
                </a:solidFill>
              </a:rPr>
              <a:t>Mock Up</a:t>
            </a:r>
          </a:p>
        </p:txBody>
      </p:sp>
      <p:sp>
        <p:nvSpPr>
          <p:cNvPr id="252" name="Shape 252"/>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253" name="Shape 253"/>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solidFill>
                  <a:schemeClr val="bg1"/>
                </a:solidFill>
              </a:rPr>
              <a:t>Mock Up</a:t>
            </a:r>
          </a:p>
        </p:txBody>
      </p:sp>
      <p:sp>
        <p:nvSpPr>
          <p:cNvPr id="259" name="Shape 259"/>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260" name="Shape 260"/>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dirty="0">
                <a:solidFill>
                  <a:schemeClr val="bg1"/>
                </a:solidFill>
              </a:rPr>
              <a:t>Mock Up</a:t>
            </a:r>
          </a:p>
        </p:txBody>
      </p:sp>
      <p:sp>
        <p:nvSpPr>
          <p:cNvPr id="266" name="Shape 266"/>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267" name="Shape 267"/>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prstGeom prst="rect">
            <a:avLst/>
          </a:prstGeom>
        </p:spPr>
        <p:txBody>
          <a:bodyPr wrap="square" lIns="91425" tIns="91425" rIns="91425" bIns="91425" anchor="t" anchorCtr="0">
            <a:noAutofit/>
          </a:bodyPr>
          <a:lstStyle/>
          <a:p>
            <a:pPr lvl="0" rtl="0">
              <a:spcBef>
                <a:spcPts val="0"/>
              </a:spcBef>
              <a:buNone/>
            </a:pPr>
            <a:r>
              <a:rPr lang="en"/>
              <a:t>Mock Up</a:t>
            </a:r>
          </a:p>
        </p:txBody>
      </p:sp>
      <p:sp>
        <p:nvSpPr>
          <p:cNvPr id="273" name="Shape 273"/>
          <p:cNvSpPr txBox="1">
            <a:spLocks noGrp="1"/>
          </p:cNvSpPr>
          <p:nvPr>
            <p:ph type="body" idx="1"/>
          </p:nvPr>
        </p:nvSpPr>
        <p:spPr>
          <a:prstGeom prst="rect">
            <a:avLst/>
          </a:prstGeom>
        </p:spPr>
        <p:txBody>
          <a:bodyPr wrap="square" lIns="91425" tIns="91425" rIns="91425" bIns="91425" anchor="t" anchorCtr="0">
            <a:noAutofit/>
          </a:bodyPr>
          <a:lstStyle/>
          <a:p>
            <a:pPr lvl="0" rtl="0">
              <a:spcBef>
                <a:spcPts val="0"/>
              </a:spcBef>
              <a:buNone/>
            </a:pPr>
            <a:endParaRPr/>
          </a:p>
        </p:txBody>
      </p:sp>
      <p:pic>
        <p:nvPicPr>
          <p:cNvPr id="274" name="Shape 274"/>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solidFill>
                  <a:schemeClr val="bg1"/>
                </a:solidFill>
              </a:rPr>
              <a:t>Latar Belakang</a:t>
            </a:r>
          </a:p>
        </p:txBody>
      </p:sp>
      <p:sp>
        <p:nvSpPr>
          <p:cNvPr id="72" name="Shape 72"/>
          <p:cNvSpPr txBox="1">
            <a:spLocks noGrp="1"/>
          </p:cNvSpPr>
          <p:nvPr>
            <p:ph type="body" idx="1"/>
          </p:nvPr>
        </p:nvSpPr>
        <p:spPr>
          <a:xfrm>
            <a:off x="311700" y="1918500"/>
            <a:ext cx="8520600" cy="13065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dirty="0">
                <a:solidFill>
                  <a:schemeClr val="bg1"/>
                </a:solidFill>
              </a:rPr>
              <a:t>Kota Jakarta Selatan merupakan kota yang padat dan sibuk</a:t>
            </a:r>
          </a:p>
          <a:p>
            <a:pPr marL="457200" lvl="0" indent="-342900" rtl="0">
              <a:spcBef>
                <a:spcPts val="0"/>
              </a:spcBef>
              <a:spcAft>
                <a:spcPts val="0"/>
              </a:spcAft>
              <a:buSzPct val="100000"/>
            </a:pPr>
            <a:r>
              <a:rPr lang="en" dirty="0">
                <a:solidFill>
                  <a:schemeClr val="bg1"/>
                </a:solidFill>
              </a:rPr>
              <a:t>Banyaknya warga luar Jakarta yang mengunjungi Jakarta Selatan</a:t>
            </a:r>
          </a:p>
          <a:p>
            <a:pPr marL="457200" lvl="0" indent="-342900" rtl="0">
              <a:spcBef>
                <a:spcPts val="0"/>
              </a:spcBef>
              <a:buSzPct val="100000"/>
            </a:pPr>
            <a:r>
              <a:rPr lang="en" dirty="0">
                <a:solidFill>
                  <a:schemeClr val="bg1"/>
                </a:solidFill>
              </a:rPr>
              <a:t>Kurang lengkapnya informasi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solidFill>
                  <a:schemeClr val="bg1"/>
                </a:solidFill>
              </a:rPr>
              <a:t>Tujuan</a:t>
            </a:r>
          </a:p>
        </p:txBody>
      </p:sp>
      <p:sp>
        <p:nvSpPr>
          <p:cNvPr id="78" name="Shape 78"/>
          <p:cNvSpPr txBox="1">
            <a:spLocks noGrp="1"/>
          </p:cNvSpPr>
          <p:nvPr>
            <p:ph type="body" idx="1"/>
          </p:nvPr>
        </p:nvSpPr>
        <p:spPr>
          <a:xfrm>
            <a:off x="311700" y="1894800"/>
            <a:ext cx="8520600" cy="1353900"/>
          </a:xfrm>
          <a:prstGeom prst="rect">
            <a:avLst/>
          </a:prstGeom>
        </p:spPr>
        <p:txBody>
          <a:bodyPr wrap="square" lIns="91425" tIns="91425" rIns="91425" bIns="91425" anchor="t" anchorCtr="0">
            <a:noAutofit/>
          </a:bodyPr>
          <a:lstStyle/>
          <a:p>
            <a:pPr marL="114300" lvl="0" indent="0">
              <a:spcBef>
                <a:spcPts val="0"/>
              </a:spcBef>
              <a:buClr>
                <a:srgbClr val="666666"/>
              </a:buClr>
              <a:buSzPct val="100000"/>
              <a:buNone/>
            </a:pPr>
            <a:r>
              <a:rPr lang="en" dirty="0">
                <a:solidFill>
                  <a:schemeClr val="bg1"/>
                </a:solidFill>
              </a:rPr>
              <a:t>Membangun perangkat lunak sistem informasi kota berbasis web, yang dapat diakses oleh masyarakat umum dan pengelola sistem (sesuai hirarki jabatan/hak akses) dengan nyaman dan aman.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solidFill>
                  <a:schemeClr val="bg1"/>
                </a:solidFill>
              </a:rPr>
              <a:t>Lingkup Keluaran</a:t>
            </a:r>
          </a:p>
        </p:txBody>
      </p:sp>
      <p:sp>
        <p:nvSpPr>
          <p:cNvPr id="84" name="Shape 84"/>
          <p:cNvSpPr txBox="1">
            <a:spLocks noGrp="1"/>
          </p:cNvSpPr>
          <p:nvPr>
            <p:ph type="body" idx="1"/>
          </p:nvPr>
        </p:nvSpPr>
        <p:spPr>
          <a:xfrm>
            <a:off x="311700" y="1659000"/>
            <a:ext cx="8520600" cy="18255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solidFill>
                  <a:schemeClr val="bg1"/>
                </a:solidFill>
              </a:rPr>
              <a:t>Menciptakan perangkat lunak yang beroperasi penuh di media elektronik PC  ataupun telepon genggam, beserta dokumen manual cara menggunakan perangkat lunak</a:t>
            </a:r>
          </a:p>
          <a:p>
            <a:pPr marL="457200" lvl="0" indent="-342900" rtl="0">
              <a:spcBef>
                <a:spcPts val="0"/>
              </a:spcBef>
              <a:spcAft>
                <a:spcPts val="0"/>
              </a:spcAft>
              <a:buSzPct val="100000"/>
            </a:pPr>
            <a:r>
              <a:rPr lang="en">
                <a:solidFill>
                  <a:schemeClr val="bg1"/>
                </a:solidFill>
              </a:rPr>
              <a:t>Pelatihan bagi administrator perangkat lunak</a:t>
            </a:r>
          </a:p>
          <a:p>
            <a:pPr marL="457200" lvl="0" indent="-342900">
              <a:spcBef>
                <a:spcPts val="0"/>
              </a:spcBef>
              <a:buSzPct val="100000"/>
            </a:pPr>
            <a:r>
              <a:rPr lang="en">
                <a:solidFill>
                  <a:schemeClr val="bg1"/>
                </a:solidFill>
              </a:rPr>
              <a:t>Dokumen - dokumen yang sesuai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2285400"/>
            <a:ext cx="8520600" cy="572700"/>
          </a:xfrm>
          <a:prstGeom prst="rect">
            <a:avLst/>
          </a:prstGeom>
        </p:spPr>
        <p:txBody>
          <a:bodyPr wrap="square" lIns="91425" tIns="91425" rIns="91425" bIns="91425" anchor="t" anchorCtr="0">
            <a:noAutofit/>
          </a:bodyPr>
          <a:lstStyle/>
          <a:p>
            <a:pPr lvl="0" algn="ctr">
              <a:spcBef>
                <a:spcPts val="0"/>
              </a:spcBef>
              <a:buNone/>
            </a:pPr>
            <a:r>
              <a:rPr lang="en">
                <a:solidFill>
                  <a:schemeClr val="bg1"/>
                </a:solidFill>
              </a:rPr>
              <a:t>ANALISIS KEBUTUHAN SISTEM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dirty="0">
                <a:solidFill>
                  <a:schemeClr val="bg1"/>
                </a:solidFill>
              </a:rPr>
              <a:t>Teknik Pengumpulan Data</a:t>
            </a:r>
          </a:p>
        </p:txBody>
      </p:sp>
      <p:sp>
        <p:nvSpPr>
          <p:cNvPr id="95" name="Shape 95"/>
          <p:cNvSpPr txBox="1">
            <a:spLocks noGrp="1"/>
          </p:cNvSpPr>
          <p:nvPr>
            <p:ph type="body" idx="1"/>
          </p:nvPr>
        </p:nvSpPr>
        <p:spPr>
          <a:prstGeom prst="rect">
            <a:avLst/>
          </a:prstGeom>
        </p:spPr>
        <p:txBody>
          <a:bodyPr wrap="square" lIns="91425" tIns="91425" rIns="91425" bIns="91425" anchor="t" anchorCtr="0">
            <a:noAutofit/>
          </a:bodyPr>
          <a:lstStyle/>
          <a:p>
            <a:pPr marL="114300" lvl="0" indent="0">
              <a:spcBef>
                <a:spcPts val="0"/>
              </a:spcBef>
              <a:buSzPct val="100000"/>
              <a:buNone/>
            </a:pPr>
            <a:r>
              <a:rPr lang="id-ID" dirty="0">
                <a:solidFill>
                  <a:schemeClr val="bg1"/>
                </a:solidFill>
              </a:rPr>
              <a:t>1. </a:t>
            </a:r>
            <a:r>
              <a:rPr lang="en" dirty="0">
                <a:solidFill>
                  <a:schemeClr val="bg1"/>
                </a:solidFill>
              </a:rPr>
              <a:t>Pengamatan ke Situs Terkait :</a:t>
            </a:r>
          </a:p>
          <a:p>
            <a:pPr marL="269875" lvl="0">
              <a:spcBef>
                <a:spcPts val="0"/>
              </a:spcBef>
              <a:buNone/>
            </a:pPr>
            <a:r>
              <a:rPr lang="id-ID" dirty="0">
                <a:solidFill>
                  <a:schemeClr val="bg1"/>
                </a:solidFill>
              </a:rPr>
              <a:t>D</a:t>
            </a:r>
            <a:r>
              <a:rPr lang="en" dirty="0">
                <a:solidFill>
                  <a:schemeClr val="bg1"/>
                </a:solidFill>
              </a:rPr>
              <a:t>ata yang kami dapatkan yaitu:</a:t>
            </a:r>
          </a:p>
          <a:p>
            <a:pPr marL="457200" lvl="0" indent="-342900" rtl="0">
              <a:spcBef>
                <a:spcPts val="0"/>
              </a:spcBef>
              <a:spcAft>
                <a:spcPts val="0"/>
              </a:spcAft>
              <a:buSzPct val="100000"/>
              <a:buAutoNum type="arabicPeriod"/>
            </a:pPr>
            <a:r>
              <a:rPr lang="en" dirty="0">
                <a:solidFill>
                  <a:schemeClr val="bg1"/>
                </a:solidFill>
              </a:rPr>
              <a:t>Sejarah Kota				</a:t>
            </a:r>
            <a:r>
              <a:rPr lang="id-ID" dirty="0">
                <a:solidFill>
                  <a:schemeClr val="bg1"/>
                </a:solidFill>
              </a:rPr>
              <a:t>9.</a:t>
            </a:r>
            <a:r>
              <a:rPr lang="en" dirty="0">
                <a:solidFill>
                  <a:schemeClr val="bg1"/>
                </a:solidFill>
              </a:rPr>
              <a:t> Wisata Kuliner</a:t>
            </a:r>
          </a:p>
          <a:p>
            <a:pPr marL="457200" lvl="0" indent="-342900" rtl="0">
              <a:spcBef>
                <a:spcPts val="0"/>
              </a:spcBef>
              <a:spcAft>
                <a:spcPts val="0"/>
              </a:spcAft>
              <a:buSzPct val="100000"/>
              <a:buAutoNum type="arabicPeriod"/>
            </a:pPr>
            <a:r>
              <a:rPr lang="en" dirty="0">
                <a:solidFill>
                  <a:schemeClr val="bg1"/>
                </a:solidFill>
              </a:rPr>
              <a:t>Peta Kota					</a:t>
            </a:r>
            <a:r>
              <a:rPr lang="id-ID" dirty="0">
                <a:solidFill>
                  <a:schemeClr val="bg1"/>
                </a:solidFill>
              </a:rPr>
              <a:t>10</a:t>
            </a:r>
            <a:r>
              <a:rPr lang="en" dirty="0">
                <a:solidFill>
                  <a:schemeClr val="bg1"/>
                </a:solidFill>
              </a:rPr>
              <a:t>. Tempat Ibadah</a:t>
            </a:r>
          </a:p>
          <a:p>
            <a:pPr marL="457200" lvl="0" indent="-342900" rtl="0">
              <a:spcBef>
                <a:spcPts val="0"/>
              </a:spcBef>
              <a:spcAft>
                <a:spcPts val="0"/>
              </a:spcAft>
              <a:buSzPct val="100000"/>
              <a:buAutoNum type="arabicPeriod"/>
            </a:pPr>
            <a:r>
              <a:rPr lang="en" dirty="0">
                <a:solidFill>
                  <a:schemeClr val="bg1"/>
                </a:solidFill>
              </a:rPr>
              <a:t>Keunikan Kota				</a:t>
            </a:r>
            <a:r>
              <a:rPr lang="id-ID" dirty="0">
                <a:solidFill>
                  <a:schemeClr val="bg1"/>
                </a:solidFill>
              </a:rPr>
              <a:t>11.</a:t>
            </a:r>
            <a:r>
              <a:rPr lang="en" dirty="0">
                <a:solidFill>
                  <a:schemeClr val="bg1"/>
                </a:solidFill>
              </a:rPr>
              <a:t> Universitas</a:t>
            </a:r>
          </a:p>
          <a:p>
            <a:pPr marL="457200" lvl="0" indent="-342900" rtl="0">
              <a:spcBef>
                <a:spcPts val="0"/>
              </a:spcBef>
              <a:spcAft>
                <a:spcPts val="0"/>
              </a:spcAft>
              <a:buSzPct val="100000"/>
              <a:buAutoNum type="arabicPeriod"/>
            </a:pPr>
            <a:r>
              <a:rPr lang="en" dirty="0">
                <a:solidFill>
                  <a:schemeClr val="bg1"/>
                </a:solidFill>
              </a:rPr>
              <a:t>Ikon Kota					1</a:t>
            </a:r>
            <a:r>
              <a:rPr lang="id-ID" dirty="0">
                <a:solidFill>
                  <a:schemeClr val="bg1"/>
                </a:solidFill>
              </a:rPr>
              <a:t>2</a:t>
            </a:r>
            <a:r>
              <a:rPr lang="en" dirty="0">
                <a:solidFill>
                  <a:schemeClr val="bg1"/>
                </a:solidFill>
              </a:rPr>
              <a:t>. Museum</a:t>
            </a:r>
          </a:p>
          <a:p>
            <a:pPr marL="457200" lvl="0" indent="-342900" rtl="0">
              <a:spcBef>
                <a:spcPts val="0"/>
              </a:spcBef>
              <a:spcAft>
                <a:spcPts val="0"/>
              </a:spcAft>
              <a:buSzPct val="100000"/>
              <a:buAutoNum type="arabicPeriod"/>
            </a:pPr>
            <a:r>
              <a:rPr lang="en" dirty="0">
                <a:solidFill>
                  <a:schemeClr val="bg1"/>
                </a:solidFill>
              </a:rPr>
              <a:t>Peristiwa Bersejarah			1</a:t>
            </a:r>
            <a:r>
              <a:rPr lang="id-ID" dirty="0">
                <a:solidFill>
                  <a:schemeClr val="bg1"/>
                </a:solidFill>
              </a:rPr>
              <a:t>3</a:t>
            </a:r>
            <a:r>
              <a:rPr lang="en" dirty="0">
                <a:solidFill>
                  <a:schemeClr val="bg1"/>
                </a:solidFill>
              </a:rPr>
              <a:t>. Pusat Perbelanjaan</a:t>
            </a:r>
          </a:p>
          <a:p>
            <a:pPr marL="457200" lvl="0" indent="-342900">
              <a:spcBef>
                <a:spcPts val="0"/>
              </a:spcBef>
              <a:buSzPct val="100000"/>
              <a:buAutoNum type="arabicPeriod"/>
            </a:pPr>
            <a:r>
              <a:rPr lang="en" dirty="0">
                <a:solidFill>
                  <a:schemeClr val="bg1"/>
                </a:solidFill>
              </a:rPr>
              <a:t>Tempat Wisata Umum			1</a:t>
            </a:r>
            <a:r>
              <a:rPr lang="id-ID" dirty="0">
                <a:solidFill>
                  <a:schemeClr val="bg1"/>
                </a:solidFill>
              </a:rPr>
              <a:t>4</a:t>
            </a:r>
            <a:r>
              <a:rPr lang="en" dirty="0">
                <a:solidFill>
                  <a:schemeClr val="bg1"/>
                </a:solidFill>
              </a:rPr>
              <a:t>. Fasilitas Kesehatan</a:t>
            </a:r>
            <a:endParaRPr lang="id-ID" dirty="0">
              <a:solidFill>
                <a:schemeClr val="bg1"/>
              </a:solidFill>
            </a:endParaRPr>
          </a:p>
          <a:p>
            <a:pPr marL="457200" indent="-342900">
              <a:buSzPct val="100000"/>
              <a:buFont typeface="Arial" panose="020B0604020202020204" pitchFamily="34" charset="0"/>
              <a:buAutoNum type="arabicPeriod"/>
            </a:pPr>
            <a:r>
              <a:rPr lang="en" dirty="0">
                <a:solidFill>
                  <a:schemeClr val="bg1"/>
                </a:solidFill>
              </a:rPr>
              <a:t>Fasilitas Penginapan</a:t>
            </a:r>
            <a:r>
              <a:rPr lang="id-ID" dirty="0">
                <a:solidFill>
                  <a:schemeClr val="bg1"/>
                </a:solidFill>
              </a:rPr>
              <a:t>			15. </a:t>
            </a:r>
            <a:r>
              <a:rPr lang="en" dirty="0">
                <a:solidFill>
                  <a:schemeClr val="bg1"/>
                </a:solidFill>
              </a:rPr>
              <a:t>Tempat Wisata Budaya</a:t>
            </a:r>
            <a:endParaRPr lang="id-ID" dirty="0">
              <a:solidFill>
                <a:schemeClr val="bg1"/>
              </a:solidFill>
            </a:endParaRPr>
          </a:p>
          <a:p>
            <a:pPr marL="457200" lvl="0" indent="-342900">
              <a:spcBef>
                <a:spcPts val="0"/>
              </a:spcBef>
              <a:buSzPct val="100000"/>
              <a:buAutoNum type="arabicPeriod"/>
            </a:pPr>
            <a:r>
              <a:rPr lang="en" dirty="0">
                <a:solidFill>
                  <a:schemeClr val="bg1"/>
                </a:solidFill>
              </a:rPr>
              <a:t>Fasilitas Transportasi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solidFill>
                  <a:schemeClr val="bg1"/>
                </a:solidFill>
              </a:rPr>
              <a:t>Teknik Pengumpulan Data (3)</a:t>
            </a:r>
          </a:p>
        </p:txBody>
      </p:sp>
      <p:sp>
        <p:nvSpPr>
          <p:cNvPr id="107" name="Shape 107"/>
          <p:cNvSpPr txBox="1">
            <a:spLocks noGrp="1"/>
          </p:cNvSpPr>
          <p:nvPr>
            <p:ph type="body" idx="1"/>
          </p:nvPr>
        </p:nvSpPr>
        <p:spPr>
          <a:xfrm>
            <a:off x="311700" y="1120125"/>
            <a:ext cx="8520600" cy="3416400"/>
          </a:xfrm>
          <a:prstGeom prst="rect">
            <a:avLst/>
          </a:prstGeom>
        </p:spPr>
        <p:txBody>
          <a:bodyPr wrap="square" lIns="91425" tIns="91425" rIns="91425" bIns="91425" anchor="t" anchorCtr="0">
            <a:noAutofit/>
          </a:bodyPr>
          <a:lstStyle/>
          <a:p>
            <a:pPr lvl="0">
              <a:spcBef>
                <a:spcPts val="0"/>
              </a:spcBef>
              <a:buNone/>
            </a:pPr>
            <a:r>
              <a:rPr lang="en" dirty="0">
                <a:solidFill>
                  <a:schemeClr val="bg1"/>
                </a:solidFill>
              </a:rPr>
              <a:t>2. Kuisioner</a:t>
            </a:r>
          </a:p>
          <a:p>
            <a:pPr marL="457200" lvl="0" indent="-342900" rtl="0">
              <a:spcBef>
                <a:spcPts val="0"/>
              </a:spcBef>
              <a:spcAft>
                <a:spcPts val="0"/>
              </a:spcAft>
              <a:buSzPct val="100000"/>
              <a:buChar char="●"/>
            </a:pPr>
            <a:r>
              <a:rPr lang="en" dirty="0">
                <a:solidFill>
                  <a:schemeClr val="bg1"/>
                </a:solidFill>
              </a:rPr>
              <a:t>Kuesioner ini dibuat dengan menggunakan Google Form</a:t>
            </a:r>
          </a:p>
          <a:p>
            <a:pPr marL="457200" lvl="0" indent="-342900" rtl="0">
              <a:spcBef>
                <a:spcPts val="0"/>
              </a:spcBef>
              <a:spcAft>
                <a:spcPts val="0"/>
              </a:spcAft>
              <a:buSzPct val="100000"/>
              <a:buChar char="●"/>
            </a:pPr>
            <a:r>
              <a:rPr lang="en" dirty="0">
                <a:solidFill>
                  <a:schemeClr val="bg1"/>
                </a:solidFill>
              </a:rPr>
              <a:t>Disebarkan pada tanggal 1 November 2017</a:t>
            </a:r>
          </a:p>
          <a:p>
            <a:pPr marL="457200" lvl="0" indent="-342900">
              <a:spcBef>
                <a:spcPts val="0"/>
              </a:spcBef>
              <a:buSzPct val="100000"/>
              <a:buChar char="●"/>
            </a:pPr>
            <a:r>
              <a:rPr lang="en" dirty="0">
                <a:solidFill>
                  <a:schemeClr val="bg1"/>
                </a:solidFill>
              </a:rPr>
              <a:t>Jumlahn responden 17 orang.</a:t>
            </a:r>
          </a:p>
          <a:p>
            <a:pPr lvl="0">
              <a:spcBef>
                <a:spcPts val="0"/>
              </a:spcBef>
              <a:buNone/>
            </a:pPr>
            <a:endParaRPr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TotalTime>
  <Words>382</Words>
  <Application>Microsoft Office PowerPoint</Application>
  <PresentationFormat>On-screen Show (16:9)</PresentationFormat>
  <Paragraphs>86</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Tw Cen MT</vt:lpstr>
      <vt:lpstr>Circuit</vt:lpstr>
      <vt:lpstr>Pengembangan Sistem Informasi Kota Jakarta Selatan</vt:lpstr>
      <vt:lpstr>Outline</vt:lpstr>
      <vt:lpstr>PENDAHULUAN</vt:lpstr>
      <vt:lpstr>Latar Belakang</vt:lpstr>
      <vt:lpstr>Tujuan</vt:lpstr>
      <vt:lpstr>Lingkup Keluaran</vt:lpstr>
      <vt:lpstr>ANALISIS KEBUTUHAN SISTEM</vt:lpstr>
      <vt:lpstr>Teknik Pengumpulan Data</vt:lpstr>
      <vt:lpstr>Teknik Pengumpulan Data (3)</vt:lpstr>
      <vt:lpstr>Analisis Sistem Kini</vt:lpstr>
      <vt:lpstr>Analisis Hasil Kuisioner</vt:lpstr>
      <vt:lpstr>Analisis Hasil Kuisioner</vt:lpstr>
      <vt:lpstr>Analisis Hasil Kuisioner</vt:lpstr>
      <vt:lpstr>Data Kebutuhan SI Kota</vt:lpstr>
      <vt:lpstr>Data Kebutuhan SI Kota</vt:lpstr>
      <vt:lpstr>Data Kebutuhan SI Kota</vt:lpstr>
      <vt:lpstr>Data Kebutuhan SI Kota</vt:lpstr>
      <vt:lpstr>Data Kebutuhan SI Kota</vt:lpstr>
      <vt:lpstr>Data Kebutuhan SI Kota</vt:lpstr>
      <vt:lpstr>Analisis Pengembangan Sistem</vt:lpstr>
      <vt:lpstr>Spesifikasi pengguna</vt:lpstr>
      <vt:lpstr>Spesifikasi produk</vt:lpstr>
      <vt:lpstr>Spesifikasi Kebutuhan Basis Data</vt:lpstr>
      <vt:lpstr>Analisis Kebutuhan Perangkat Lunak </vt:lpstr>
      <vt:lpstr>Diagram Konteks</vt:lpstr>
      <vt:lpstr>DFD Level 1</vt:lpstr>
      <vt:lpstr>Mock Up</vt:lpstr>
      <vt:lpstr>Mock Up</vt:lpstr>
      <vt:lpstr>Mock Up</vt:lpstr>
      <vt:lpstr>Mock Up</vt:lpstr>
      <vt:lpstr>Mock Up</vt:lpstr>
      <vt:lpstr>Mock Up</vt:lpstr>
      <vt:lpstr>Mock Up</vt:lpstr>
      <vt:lpstr>Mock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Sistem Informasi Kota Jakarta Selatan</dc:title>
  <cp:lastModifiedBy>sutyoso.97@gmail.com</cp:lastModifiedBy>
  <cp:revision>3</cp:revision>
  <dcterms:modified xsi:type="dcterms:W3CDTF">2017-11-24T00:25:34Z</dcterms:modified>
</cp:coreProperties>
</file>