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70" r:id="rId12"/>
    <p:sldId id="271" r:id="rId13"/>
    <p:sldId id="272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F711967-A45F-478D-8BDD-49100BE4D3A4}">
          <p14:sldIdLst>
            <p14:sldId id="256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70"/>
            <p14:sldId id="271"/>
            <p14:sldId id="272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DC53B-17CA-455C-837D-F0D360810989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FAE5B-DDE9-4FD2-8D88-EF9383CCE1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99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4FAE5B-DDE9-4FD2-8D88-EF9383CCE1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49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7FBF3-F599-445E-A3FB-0A6EE9FE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97D0A6-FC2E-48DB-9857-F9139C98B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C2B318-92E6-41C0-BE3C-64585641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52DC2B-0E9C-4399-A4EF-A2370EE4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63CBB8-E081-4C38-8592-8B264768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5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EFD21-D31A-4C53-A628-1BFA89FE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205FF8-7C13-4028-B7FA-611515DBC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08E15-5666-4C0B-9499-063E77E8C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37FE9-E4C1-4449-A673-298AF983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D80BB-43D4-40E0-94AC-4ECB0A0D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62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44C2C7-5371-4838-858E-AE44AC21D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41F2B8-93E7-4914-BE89-0B612132B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DEF2C-D2B9-4199-91C8-93B3675E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C70F8-EA31-4180-AF80-4E33CC50E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05E68-CE93-497D-8942-BE032B33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66B3C-CD40-468C-80D1-E5F8D75E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05AE99-57BB-41C8-B532-46E1193F7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E30E8-7CC8-46B3-9925-A8429522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63B7-757F-4201-B851-B25B6D57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5A7D3-103D-47AD-A55F-2D0E9EE0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1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C33A3-3E24-4226-BB55-48B2C844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1E1C24-7D98-4C68-BA7E-5A86CA578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FA423-E5A2-4DA3-8584-D5B1FD16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A8DF8-5602-4C46-89B7-91A43EDE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DDD71-DDEA-4DFD-90F9-C84EFE6A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50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3D309-1FAF-4528-BA6A-C175ECB7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B1B67-5582-41A8-8A21-1AB4E9611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8C541F-F71E-49E2-B665-2D5A05E1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09781-40D5-4D06-931C-B46790A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C2EB36-DBB5-44A2-820F-BB561AC3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39403-6F0C-43FD-85AA-95D89DE9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ACF49-4894-47F0-817E-9B9448B0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E579F-79D6-429A-B581-BDE976BC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2AE27-23DE-4412-A365-F10AFE9E0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634FE4-7283-4B23-A91B-AD4E84C5F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052276-AEC8-4D41-96B2-A3748C77D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6322B9-C209-4852-A35D-28CB4BFC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72DAE-C64A-4E99-9F7F-EB46D9FB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786995-F32F-45EE-96C1-DDF9223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48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1D42E-A04A-469F-B20C-9C0B3D91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B624D4-230B-4769-A9F7-89C81D07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643258-E1F1-4B4B-B2FE-937C4E3F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227990-27BE-4231-8881-C5B00B29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1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C6382B-7070-4FC3-8BB8-411C540D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64C481-3A48-4922-9142-921869D3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B98995-8B45-4970-A0EB-0CFFC626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9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FAEBD-3FF3-4B9F-BCA3-77E26325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64B4C0-526D-41CC-A26E-F8A3CBB9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7FF5C-B577-48E5-9D5B-3B0A769A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392CD-64FE-447F-81D9-3BD87935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0A098-5C61-4CBB-AA0D-E7F3B0D7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540D5A-95FE-4E41-8944-38468D8A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6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6757-F58D-4BA2-98D0-27A2E950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3F3BE2-E0CC-4AC2-96EA-C2079F46A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50F7A-1A2D-4547-AA90-2857AD9CA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D6892-0B78-475F-BD63-526F3212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89B84-BEB5-464E-B3B3-D515E7D5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D8EBEB-5A10-4319-B341-95B7A92A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89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871FC-E0E0-4A37-AD2A-298C5711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2BB1A-3C2F-43DF-B1A2-6A22D09A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3F6EE-B2A8-4C94-92A8-4C50D3139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4E38B-A120-4440-8D3C-147996B89ABD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12C1E-46F2-49BE-966F-84FCDB043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F85AA-E7CA-4489-9592-42B08E354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89FED-B088-4CE2-8BE9-5DF57D7D68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65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naver.com/search.naver?query=%ED%98%84%EC%9E%AC%EC%83%81%EC%98%81%EC%98%81%ED%99%9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42F6F-039A-40DC-96E2-1682E4859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0824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리뷰 키워드로 본 영화 평점의 간극</a:t>
            </a:r>
            <a:r>
              <a:rPr lang="en-US" altLang="ko-KR" sz="4400" dirty="0"/>
              <a:t>: </a:t>
            </a:r>
            <a:r>
              <a:rPr lang="ko-KR" altLang="en-US" sz="4400" dirty="0"/>
              <a:t>평론가와 관람객의 시선 차이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627C56-FFDA-43B7-B190-55DBF5267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영화 리뷰 텍스트 분석에 따른 평론가와 관람객 간 평점 괴리의 영향 분석</a:t>
            </a:r>
            <a:endParaRPr lang="en-US" altLang="ko-KR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2000" dirty="0"/>
              <a:t>평론가와 관람객 간 리뷰 평점 차이의 통계적 검정</a:t>
            </a:r>
            <a:endParaRPr lang="en-US" altLang="ko-KR" sz="2000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1093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F6E21-AFC5-4B14-9CFD-85D063E2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17188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dirty="0"/>
              <a:t>장르별 평균 평점 괴리와 통계 검정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86EF9-C304-481E-93CE-1A3088CBB08E}"/>
              </a:ext>
            </a:extLst>
          </p:cNvPr>
          <p:cNvSpPr txBox="1"/>
          <p:nvPr/>
        </p:nvSpPr>
        <p:spPr>
          <a:xfrm>
            <a:off x="106786" y="4793941"/>
            <a:ext cx="10515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해석</a:t>
            </a: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/>
              <a:t>모든 장르에서 평균 괴리는 음수 → 평론가 </a:t>
            </a:r>
            <a:r>
              <a:rPr lang="en-US" altLang="ko-KR" b="1" dirty="0"/>
              <a:t>&gt; </a:t>
            </a:r>
            <a:r>
              <a:rPr lang="ko-KR" altLang="en-US" b="1" dirty="0"/>
              <a:t>관람객</a:t>
            </a: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/>
              <a:t>평균 괴리 큰 장르</a:t>
            </a:r>
            <a:r>
              <a:rPr lang="en-US" altLang="ko-KR" b="1" dirty="0"/>
              <a:t>: </a:t>
            </a:r>
            <a:r>
              <a:rPr lang="ko-KR" altLang="en-US" b="1" dirty="0"/>
              <a:t>애니메이션 </a:t>
            </a:r>
            <a:r>
              <a:rPr lang="en-US" altLang="ko-KR" b="1" dirty="0"/>
              <a:t>(-1.73), </a:t>
            </a:r>
            <a:r>
              <a:rPr lang="ko-KR" altLang="en-US" b="1" dirty="0"/>
              <a:t>판타지 </a:t>
            </a:r>
            <a:r>
              <a:rPr lang="en-US" altLang="ko-KR" b="1" dirty="0"/>
              <a:t>(-1.72), </a:t>
            </a:r>
            <a:r>
              <a:rPr lang="ko-KR" altLang="en-US" b="1" dirty="0"/>
              <a:t>범죄 </a:t>
            </a:r>
            <a:r>
              <a:rPr lang="en-US" altLang="ko-KR" b="1" dirty="0"/>
              <a:t>(-1.58)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/>
              <a:t>평균 괴리 적은 장르</a:t>
            </a:r>
            <a:r>
              <a:rPr lang="en-US" altLang="ko-KR" b="1" dirty="0"/>
              <a:t>: </a:t>
            </a:r>
            <a:r>
              <a:rPr lang="ko-KR" altLang="en-US" b="1" dirty="0"/>
              <a:t>드라마 </a:t>
            </a:r>
            <a:r>
              <a:rPr lang="en-US" altLang="ko-KR" b="1" dirty="0"/>
              <a:t>(-0.43), </a:t>
            </a:r>
            <a:r>
              <a:rPr lang="ko-KR" altLang="en-US" b="1" dirty="0" err="1"/>
              <a:t>호러</a:t>
            </a:r>
            <a:r>
              <a:rPr lang="ko-KR" altLang="en-US" b="1" dirty="0"/>
              <a:t> </a:t>
            </a:r>
            <a:r>
              <a:rPr lang="en-US" altLang="ko-KR" b="1" dirty="0"/>
              <a:t>(-0.91)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/>
              <a:t>판타지</a:t>
            </a:r>
            <a:r>
              <a:rPr lang="en-US" altLang="ko-KR" b="1" dirty="0"/>
              <a:t>, </a:t>
            </a:r>
            <a:r>
              <a:rPr lang="ko-KR" altLang="en-US" b="1" dirty="0"/>
              <a:t>애니메이션</a:t>
            </a:r>
            <a:r>
              <a:rPr lang="en-US" altLang="ko-KR" b="1" dirty="0"/>
              <a:t>, </a:t>
            </a:r>
            <a:r>
              <a:rPr lang="ko-KR" altLang="en-US" b="1" dirty="0"/>
              <a:t>범죄 장르에서 상대적으로 괴리가 크지만</a:t>
            </a:r>
            <a:r>
              <a:rPr lang="en-US" altLang="ko-KR" b="1" dirty="0"/>
              <a:t>, p-value</a:t>
            </a:r>
            <a:r>
              <a:rPr lang="ko-KR" altLang="en-US" b="1" dirty="0"/>
              <a:t>가 높아 통계적으로 유의한 차이는 아님</a:t>
            </a:r>
            <a:endParaRPr lang="en-US" altLang="ko-KR" b="1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C7648D7-CAA6-4728-8F45-3DB959700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6" y="1059284"/>
            <a:ext cx="10910402" cy="3663636"/>
          </a:xfrm>
        </p:spPr>
      </p:pic>
    </p:spTree>
    <p:extLst>
      <p:ext uri="{BB962C8B-B14F-4D97-AF65-F5344CB8AC3E}">
        <p14:creationId xmlns:p14="http://schemas.microsoft.com/office/powerpoint/2010/main" val="100625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3BB1F96-64C9-465C-AC06-6CF02530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워드클라우드</a:t>
            </a:r>
            <a:r>
              <a:rPr lang="ko-KR" altLang="en-US" dirty="0"/>
              <a:t> 분석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F98EE94-4ADF-455B-BF0D-04983FF9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213" y="1455505"/>
            <a:ext cx="5157787" cy="470366"/>
          </a:xfrm>
        </p:spPr>
        <p:txBody>
          <a:bodyPr/>
          <a:lstStyle/>
          <a:p>
            <a:r>
              <a:rPr lang="ko-KR" altLang="en-US" dirty="0"/>
              <a:t>검은 사제들</a:t>
            </a:r>
            <a:r>
              <a:rPr lang="en-US" altLang="ko-KR" dirty="0"/>
              <a:t> - </a:t>
            </a:r>
            <a:r>
              <a:rPr lang="ko-KR" altLang="en-US" dirty="0"/>
              <a:t>평론가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CBF563A-48DF-4C32-824D-C41A36D03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4100" y="1455505"/>
            <a:ext cx="5183188" cy="470366"/>
          </a:xfrm>
        </p:spPr>
        <p:txBody>
          <a:bodyPr/>
          <a:lstStyle/>
          <a:p>
            <a:r>
              <a:rPr lang="ko-KR" altLang="en-US" dirty="0"/>
              <a:t>검은 사제들 </a:t>
            </a:r>
            <a:r>
              <a:rPr lang="en-US" altLang="ko-KR" dirty="0"/>
              <a:t>- </a:t>
            </a:r>
            <a:r>
              <a:rPr lang="ko-KR" altLang="en-US" dirty="0"/>
              <a:t>관객</a:t>
            </a:r>
          </a:p>
        </p:txBody>
      </p:sp>
      <p:pic>
        <p:nvPicPr>
          <p:cNvPr id="18" name="내용 개체 틀 17">
            <a:extLst>
              <a:ext uri="{FF2B5EF4-FFF2-40B4-BE49-F238E27FC236}">
                <a16:creationId xmlns:a16="http://schemas.microsoft.com/office/drawing/2014/main" id="{6FDA9436-B1EC-4551-AD2F-1F676E36886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922" y="1925871"/>
            <a:ext cx="5329739" cy="4263792"/>
          </a:xfr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2AA47F45-8229-417B-99C9-0C708EAC8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83" y="1925871"/>
            <a:ext cx="5329739" cy="4263792"/>
          </a:xfrm>
        </p:spPr>
      </p:pic>
    </p:spTree>
    <p:extLst>
      <p:ext uri="{BB962C8B-B14F-4D97-AF65-F5344CB8AC3E}">
        <p14:creationId xmlns:p14="http://schemas.microsoft.com/office/powerpoint/2010/main" val="107127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6D91E-F55F-47B2-A5CC-C216289B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워드클라우드</a:t>
            </a:r>
            <a:r>
              <a:rPr lang="ko-KR" altLang="en-US" dirty="0"/>
              <a:t>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4CC43-5E11-448E-BEB6-1DB78B91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787" y="1045845"/>
            <a:ext cx="5157787" cy="823912"/>
          </a:xfrm>
        </p:spPr>
        <p:txBody>
          <a:bodyPr/>
          <a:lstStyle/>
          <a:p>
            <a:r>
              <a:rPr lang="ko-KR" altLang="en-US" dirty="0"/>
              <a:t>기생충 </a:t>
            </a:r>
            <a:r>
              <a:rPr lang="en-US" altLang="ko-KR" dirty="0"/>
              <a:t>- </a:t>
            </a:r>
            <a:r>
              <a:rPr lang="ko-KR" altLang="en-US" dirty="0"/>
              <a:t>평론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B478FA7-869A-49B4-A195-9F725A3BA1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1869757"/>
            <a:ext cx="5530869" cy="4424697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993DE-339C-4DC0-802F-88036F33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045845"/>
            <a:ext cx="5183188" cy="823912"/>
          </a:xfrm>
        </p:spPr>
        <p:txBody>
          <a:bodyPr/>
          <a:lstStyle/>
          <a:p>
            <a:r>
              <a:rPr lang="ko-KR" altLang="en-US" dirty="0"/>
              <a:t>기생충 </a:t>
            </a:r>
            <a:r>
              <a:rPr lang="en-US" altLang="ko-KR" dirty="0"/>
              <a:t>- </a:t>
            </a:r>
            <a:r>
              <a:rPr lang="ko-KR" altLang="en-US" dirty="0"/>
              <a:t>관객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1383FC0-03A2-4DDB-8299-5EBBB989F6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837" y="1869757"/>
            <a:ext cx="5308860" cy="4247089"/>
          </a:xfrm>
        </p:spPr>
      </p:pic>
    </p:spTree>
    <p:extLst>
      <p:ext uri="{BB962C8B-B14F-4D97-AF65-F5344CB8AC3E}">
        <p14:creationId xmlns:p14="http://schemas.microsoft.com/office/powerpoint/2010/main" val="97584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CA26-99DE-4D3D-9FCB-092234AF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워드클라우드</a:t>
            </a:r>
            <a:r>
              <a:rPr lang="ko-KR" altLang="en-US" dirty="0"/>
              <a:t>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3B43E-FAEC-430E-8121-EFF35773C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849" y="1282935"/>
            <a:ext cx="5157787" cy="823912"/>
          </a:xfrm>
        </p:spPr>
        <p:txBody>
          <a:bodyPr/>
          <a:lstStyle/>
          <a:p>
            <a:r>
              <a:rPr lang="ko-KR" altLang="en-US" dirty="0"/>
              <a:t>더 </a:t>
            </a:r>
            <a:r>
              <a:rPr lang="ko-KR" altLang="en-US" dirty="0" err="1"/>
              <a:t>마블스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평론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817B522-ABF3-4EAD-8CE7-909F20137A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48" y="2097882"/>
            <a:ext cx="5114725" cy="4091781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DFF3B4-63C3-4F55-9367-630AA966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4963" y="1273970"/>
            <a:ext cx="5183188" cy="823912"/>
          </a:xfrm>
        </p:spPr>
        <p:txBody>
          <a:bodyPr/>
          <a:lstStyle/>
          <a:p>
            <a:r>
              <a:rPr lang="ko-KR" altLang="en-US" dirty="0"/>
              <a:t>더 </a:t>
            </a:r>
            <a:r>
              <a:rPr lang="ko-KR" altLang="en-US" dirty="0" err="1"/>
              <a:t>마블스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관객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F3AE710-94A3-4FF8-B226-EF48399DAA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36" y="2097882"/>
            <a:ext cx="5114725" cy="4091781"/>
          </a:xfrm>
        </p:spPr>
      </p:pic>
    </p:spTree>
    <p:extLst>
      <p:ext uri="{BB962C8B-B14F-4D97-AF65-F5344CB8AC3E}">
        <p14:creationId xmlns:p14="http://schemas.microsoft.com/office/powerpoint/2010/main" val="385685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AF7D4-D2D3-4EF7-BE85-FC442A3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139A67-0297-4A91-8A59-B86A75B8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통계적으로 유의하진 않지만</a:t>
            </a:r>
            <a:r>
              <a:rPr lang="en-US" altLang="ko-KR" dirty="0"/>
              <a:t>, </a:t>
            </a:r>
            <a:r>
              <a:rPr lang="ko-KR" altLang="en-US" dirty="0"/>
              <a:t>시각화 및 텍스트 분석에서 </a:t>
            </a:r>
            <a:r>
              <a:rPr lang="ko-KR" altLang="en-US" b="1" dirty="0"/>
              <a:t>장르별 평가 기준 차이 분명히 존재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감성 장르는 괴리 크고</a:t>
            </a:r>
            <a:r>
              <a:rPr lang="en-US" altLang="ko-KR" dirty="0"/>
              <a:t>, </a:t>
            </a:r>
            <a:r>
              <a:rPr lang="ko-KR" altLang="en-US" dirty="0"/>
              <a:t>사실 기반 장르는 평가 일치도 높음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2881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7382AE8-5C33-48AB-8307-69411E66D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dirty="0"/>
              <a:t>괴리 해소 방안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23A53FE-84A8-4F3B-8802-D54743AD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9790"/>
            <a:ext cx="10515600" cy="4351338"/>
          </a:xfrm>
        </p:spPr>
        <p:txBody>
          <a:bodyPr/>
          <a:lstStyle/>
          <a:p>
            <a:r>
              <a:rPr lang="ko-KR" altLang="en-US" b="1" dirty="0"/>
              <a:t>다층적 평점 시스템 도입</a:t>
            </a:r>
            <a:r>
              <a:rPr lang="en-US" altLang="ko-KR" dirty="0"/>
              <a:t>: </a:t>
            </a:r>
            <a:r>
              <a:rPr lang="ko-KR" altLang="en-US" dirty="0"/>
              <a:t>관람객</a:t>
            </a:r>
            <a:r>
              <a:rPr lang="en-US" altLang="ko-KR" dirty="0"/>
              <a:t>/</a:t>
            </a:r>
            <a:r>
              <a:rPr lang="ko-KR" altLang="en-US" dirty="0"/>
              <a:t>평론가 별도 표시</a:t>
            </a:r>
            <a:r>
              <a:rPr lang="en-US" altLang="ko-KR" dirty="0"/>
              <a:t>, </a:t>
            </a:r>
            <a:r>
              <a:rPr lang="ko-KR" altLang="en-US" dirty="0"/>
              <a:t>각 항목별 점수 제공 </a:t>
            </a:r>
            <a:r>
              <a:rPr lang="en-US" altLang="ko-KR" dirty="0"/>
              <a:t>(</a:t>
            </a:r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연출</a:t>
            </a:r>
            <a:r>
              <a:rPr lang="en-US" altLang="ko-KR" dirty="0"/>
              <a:t>, </a:t>
            </a:r>
            <a:r>
              <a:rPr lang="ko-KR" altLang="en-US" dirty="0"/>
              <a:t>재미 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/>
              <a:t>리뷰 기반 추천 알고리즘 강화</a:t>
            </a:r>
            <a:r>
              <a:rPr lang="en-US" altLang="ko-KR" dirty="0"/>
              <a:t>: </a:t>
            </a:r>
            <a:r>
              <a:rPr lang="ko-KR" altLang="en-US" dirty="0"/>
              <a:t>텍스트 분석을 활용하여 사용자 성향에 맞는 평가 강조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23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7F9D340-2AD3-4005-9E85-709E21CC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800" dirty="0"/>
              <a:t>목차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886A3A0-4D5E-4058-9B33-27892F1A4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7146" y="1325563"/>
            <a:ext cx="1051560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출처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동기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평점 수치 분석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 3-1.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장르별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평점 평균 비교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 3-2. 가설 1 – 대응표본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-검정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 3-3. 가설 2 – 장르별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Kruskal-Wallis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리뷰 키워드 분석</a:t>
            </a:r>
            <a:b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4-1.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워드 클라우드 분석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결론 및 </a:t>
            </a:r>
            <a:r>
              <a:rPr kumimoji="0" lang="ko-K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평점 괴리 해소 방안</a:t>
            </a: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26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68287-3170-4FF3-ADCF-C4DF8880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400" dirty="0"/>
              <a:t>출처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A46B1-C09D-4E61-ABA0-9F56E3BF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6" y="1325563"/>
            <a:ext cx="10515600" cy="4351338"/>
          </a:xfrm>
        </p:spPr>
        <p:txBody>
          <a:bodyPr/>
          <a:lstStyle/>
          <a:p>
            <a:r>
              <a:rPr lang="ko-KR" altLang="en-US" dirty="0"/>
              <a:t>네이버 영화</a:t>
            </a:r>
            <a:r>
              <a:rPr lang="en-US" altLang="ko-KR" dirty="0"/>
              <a:t>(</a:t>
            </a:r>
            <a:r>
              <a:rPr lang="ko-KR" altLang="en-US" dirty="0"/>
              <a:t>리뷰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https://search.naver.com/search.naver?query=%ED%98%84%EC%9E%AC%EC%83%81%EC%98%81%EC%98%81%ED%99%94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83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8A8F8-117A-43EF-B502-22842A37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sz="4400" dirty="0"/>
              <a:t>동기</a:t>
            </a:r>
            <a:endParaRPr lang="ko-KR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0CD81B-8B26-4B27-93EB-F52675674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90688"/>
            <a:ext cx="121920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같은 영화를 보고도 평론가와 관람객 평점 차이가 존재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평점 차이는 관객의 선택 혼란과 리뷰 신뢰도 저하 문제 유발</a:t>
            </a: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숫자 평점 </a:t>
            </a:r>
            <a:r>
              <a:rPr kumimoji="0" lang="ko-KR" altLang="ko-K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차이뿐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아니라 리뷰 내 키워드 차이에서 원인 탐색 필요</a:t>
            </a:r>
          </a:p>
        </p:txBody>
      </p:sp>
    </p:spTree>
    <p:extLst>
      <p:ext uri="{BB962C8B-B14F-4D97-AF65-F5344CB8AC3E}">
        <p14:creationId xmlns:p14="http://schemas.microsoft.com/office/powerpoint/2010/main" val="213972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4443C-E6D0-48A8-88C1-A1DA3D4C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36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dirty="0" err="1">
                <a:latin typeface="Arial" panose="020B0604020202020204" pitchFamily="34" charset="0"/>
              </a:rPr>
              <a:t>영화별</a:t>
            </a:r>
            <a:r>
              <a:rPr kumimoji="0" lang="en-US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평점 평균 비교</a:t>
            </a:r>
            <a:endParaRPr lang="ko-KR" altLang="en-US" dirty="0"/>
          </a:p>
        </p:txBody>
      </p:sp>
      <p:pic>
        <p:nvPicPr>
          <p:cNvPr id="33" name="내용 개체 틀 32">
            <a:extLst>
              <a:ext uri="{FF2B5EF4-FFF2-40B4-BE49-F238E27FC236}">
                <a16:creationId xmlns:a16="http://schemas.microsoft.com/office/drawing/2014/main" id="{B02DE51A-9531-407C-B4C3-4747F8E516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77410"/>
            <a:ext cx="12191999" cy="4217620"/>
          </a:xfr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B399F99-0CCC-4D2F-B8CB-9CF49E06D2B5}"/>
              </a:ext>
            </a:extLst>
          </p:cNvPr>
          <p:cNvSpPr txBox="1"/>
          <p:nvPr/>
        </p:nvSpPr>
        <p:spPr>
          <a:xfrm>
            <a:off x="428848" y="5380672"/>
            <a:ext cx="10924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영화별로 관람객과 평론가의 평균 평점을 비교한 결과</a:t>
            </a:r>
            <a:r>
              <a:rPr lang="en-US" altLang="ko-KR" dirty="0"/>
              <a:t>, </a:t>
            </a:r>
            <a:r>
              <a:rPr lang="ko-KR" altLang="en-US" dirty="0"/>
              <a:t>대부분의 작품에서 관람객 평점이 평론가 평점보다 높게 나타났습니다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특히 </a:t>
            </a:r>
            <a:r>
              <a:rPr lang="ko-KR" altLang="en-US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드래곤 길들이기’</a:t>
            </a:r>
            <a:r>
              <a:rPr lang="en-US" altLang="ko-KR" b="1" dirty="0">
                <a:solidFill>
                  <a:srgbClr val="FF0000"/>
                </a:solidFill>
              </a:rPr>
              <a:t>, ‘</a:t>
            </a:r>
            <a:r>
              <a:rPr lang="ko-KR" altLang="en-US" b="1" dirty="0" err="1">
                <a:solidFill>
                  <a:srgbClr val="FF0000"/>
                </a:solidFill>
              </a:rPr>
              <a:t>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2’, ‘</a:t>
            </a:r>
            <a:r>
              <a:rPr lang="ko-KR" altLang="en-US" b="1" dirty="0">
                <a:solidFill>
                  <a:srgbClr val="FF0000"/>
                </a:solidFill>
              </a:rPr>
              <a:t>아저씨</a:t>
            </a:r>
            <a:r>
              <a:rPr lang="ko-KR" altLang="en-US" dirty="0">
                <a:solidFill>
                  <a:srgbClr val="FF0000"/>
                </a:solidFill>
              </a:rPr>
              <a:t>’</a:t>
            </a:r>
            <a:r>
              <a:rPr lang="ko-KR" altLang="en-US" dirty="0"/>
              <a:t> 등의 작품은 관람객 평점이 매우 높았던 반면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‘</a:t>
            </a:r>
            <a:r>
              <a:rPr lang="ko-KR" altLang="en-US" b="1" dirty="0">
                <a:solidFill>
                  <a:srgbClr val="0070C0"/>
                </a:solidFill>
              </a:rPr>
              <a:t>기생충’</a:t>
            </a:r>
            <a:r>
              <a:rPr lang="en-US" altLang="ko-KR" b="1" dirty="0">
                <a:solidFill>
                  <a:srgbClr val="0070C0"/>
                </a:solidFill>
              </a:rPr>
              <a:t>, ‘</a:t>
            </a:r>
            <a:r>
              <a:rPr lang="ko-KR" altLang="en-US" b="1" dirty="0" err="1">
                <a:solidFill>
                  <a:srgbClr val="0070C0"/>
                </a:solidFill>
              </a:rPr>
              <a:t>신과함께</a:t>
            </a:r>
            <a:r>
              <a:rPr lang="ko-KR" altLang="en-US" b="1" dirty="0">
                <a:solidFill>
                  <a:srgbClr val="0070C0"/>
                </a:solidFill>
              </a:rPr>
              <a:t>’</a:t>
            </a:r>
            <a:r>
              <a:rPr lang="en-US" altLang="ko-KR" b="1" dirty="0">
                <a:solidFill>
                  <a:srgbClr val="0070C0"/>
                </a:solidFill>
              </a:rPr>
              <a:t>, ‘</a:t>
            </a:r>
            <a:r>
              <a:rPr lang="ko-KR" altLang="en-US" b="1" dirty="0">
                <a:solidFill>
                  <a:srgbClr val="0070C0"/>
                </a:solidFill>
              </a:rPr>
              <a:t>더 </a:t>
            </a:r>
            <a:r>
              <a:rPr lang="ko-KR" altLang="en-US" b="1" dirty="0" err="1">
                <a:solidFill>
                  <a:srgbClr val="0070C0"/>
                </a:solidFill>
              </a:rPr>
              <a:t>마블스</a:t>
            </a:r>
            <a:r>
              <a:rPr lang="ko-KR" altLang="en-US" b="1" dirty="0">
                <a:solidFill>
                  <a:srgbClr val="0070C0"/>
                </a:solidFill>
              </a:rPr>
              <a:t>’</a:t>
            </a:r>
            <a:r>
              <a:rPr lang="ko-KR" altLang="en-US" dirty="0"/>
              <a:t> 등은 평론가 평점이 더 높은 양상을 보였습니다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결과는 두 집단이 영화를 평가하는 기준이 다름을 시사합니다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14AD464-3D69-4A2E-8A96-06FCC89B7AB5}"/>
              </a:ext>
            </a:extLst>
          </p:cNvPr>
          <p:cNvSpPr/>
          <p:nvPr/>
        </p:nvSpPr>
        <p:spPr>
          <a:xfrm rot="19742031">
            <a:off x="2367876" y="4969670"/>
            <a:ext cx="1205948" cy="2880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E32D36F-A36B-44B6-B3B4-E34F53FBCC6A}"/>
              </a:ext>
            </a:extLst>
          </p:cNvPr>
          <p:cNvSpPr/>
          <p:nvPr/>
        </p:nvSpPr>
        <p:spPr>
          <a:xfrm rot="19899748">
            <a:off x="2759166" y="4797883"/>
            <a:ext cx="335602" cy="238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6E41EBEF-058A-414D-B7AA-EECFAE6E2AF3}"/>
              </a:ext>
            </a:extLst>
          </p:cNvPr>
          <p:cNvSpPr/>
          <p:nvPr/>
        </p:nvSpPr>
        <p:spPr>
          <a:xfrm rot="19899748">
            <a:off x="6807346" y="4811697"/>
            <a:ext cx="432741" cy="251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AE51DE0-1206-4044-BAA2-5FEE7AFA2515}"/>
              </a:ext>
            </a:extLst>
          </p:cNvPr>
          <p:cNvSpPr/>
          <p:nvPr/>
        </p:nvSpPr>
        <p:spPr>
          <a:xfrm rot="19553331">
            <a:off x="1886508" y="4820693"/>
            <a:ext cx="454179" cy="25015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3C797D1-5E9D-47CB-9319-1DC7ED6AAACE}"/>
              </a:ext>
            </a:extLst>
          </p:cNvPr>
          <p:cNvSpPr/>
          <p:nvPr/>
        </p:nvSpPr>
        <p:spPr>
          <a:xfrm rot="19553331">
            <a:off x="6273307" y="4881879"/>
            <a:ext cx="605674" cy="23825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7F70E7A-2B6C-4547-8A42-45DA5FA856B6}"/>
              </a:ext>
            </a:extLst>
          </p:cNvPr>
          <p:cNvSpPr/>
          <p:nvPr/>
        </p:nvSpPr>
        <p:spPr>
          <a:xfrm rot="19553331">
            <a:off x="2200148" y="4873568"/>
            <a:ext cx="488958" cy="216458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6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5AEAB-1737-4502-B337-69B8ADAC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dirty="0"/>
              <a:t>장르별 평점 평균 비교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A30D0CE-FE55-4A85-B2F6-0128227AD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378"/>
            <a:ext cx="12192000" cy="37921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46E66-16DE-4F5D-B3BB-C4883A9B86CD}"/>
              </a:ext>
            </a:extLst>
          </p:cNvPr>
          <p:cNvSpPr txBox="1"/>
          <p:nvPr/>
        </p:nvSpPr>
        <p:spPr>
          <a:xfrm>
            <a:off x="838201" y="545989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"</a:t>
            </a:r>
            <a:r>
              <a:rPr lang="ko-KR" altLang="en-US" dirty="0"/>
              <a:t>애니메이션</a:t>
            </a:r>
            <a:r>
              <a:rPr lang="en-US" altLang="ko-KR" dirty="0"/>
              <a:t>, SF, </a:t>
            </a:r>
            <a:r>
              <a:rPr lang="ko-KR" altLang="en-US" dirty="0"/>
              <a:t>범죄 장르에서 관람객의 평균 평점이 평론가보다 높게 나타나는 경향이 뚜렷하게 나타났습니다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드라마 장르만 유일하게 평론가 평점이 상대적으로 높은 편이며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이는 두 집단의 영화 평가 기준 차이를 보여주는 지표로 해석될 수 있습니다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19DF8B-3C9E-4146-A196-1D2299B25756}"/>
              </a:ext>
            </a:extLst>
          </p:cNvPr>
          <p:cNvSpPr/>
          <p:nvPr/>
        </p:nvSpPr>
        <p:spPr>
          <a:xfrm>
            <a:off x="2295937" y="1188377"/>
            <a:ext cx="1732724" cy="404623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8FDD1DF-A247-47DA-BBD3-3862C8B268E7}"/>
              </a:ext>
            </a:extLst>
          </p:cNvPr>
          <p:cNvSpPr/>
          <p:nvPr/>
        </p:nvSpPr>
        <p:spPr>
          <a:xfrm>
            <a:off x="10025270" y="1169362"/>
            <a:ext cx="1709528" cy="429053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8964FFB-BA1B-4285-89B9-A76C02DE5B53}"/>
              </a:ext>
            </a:extLst>
          </p:cNvPr>
          <p:cNvSpPr/>
          <p:nvPr/>
        </p:nvSpPr>
        <p:spPr>
          <a:xfrm>
            <a:off x="5491369" y="1188377"/>
            <a:ext cx="1590261" cy="427151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57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8955B-EEC0-4B49-8543-18642CB3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286386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dirty="0"/>
              <a:t>가설</a:t>
            </a:r>
            <a:r>
              <a:rPr lang="en-US" altLang="ko-KR" dirty="0"/>
              <a:t> 1 : </a:t>
            </a:r>
            <a:r>
              <a:rPr lang="ko-KR" altLang="en-US" dirty="0"/>
              <a:t>평론가와 관람객의 리뷰 점수에 유의미한 차이가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58CDA4-7AFC-4F93-8B23-376180B1D2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2" y="1945046"/>
            <a:ext cx="93442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분석 목적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같은 영화를 본 관람객과 평론가가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평점에서 다른 평가 기준을 사용하는지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확인하기 위함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집단 간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평점 차이가 우연인지, 통계적으로 유의미한 차이인지를 판단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1C6A486-5044-4343-8709-6153C9E19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3429000"/>
            <a:ext cx="928010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분석 방법</a:t>
            </a:r>
            <a:r>
              <a:rPr lang="ko-KR" altLang="en-US" sz="2000" b="1" dirty="0">
                <a:latin typeface="Arial" panose="020B0604020202020204" pitchFamily="34" charset="0"/>
              </a:rPr>
              <a:t> </a:t>
            </a:r>
            <a:endParaRPr lang="en-US" altLang="ko-KR" sz="20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sz="1800" b="1" dirty="0">
                <a:latin typeface="Arial" panose="020B0604020202020204" pitchFamily="34" charset="0"/>
              </a:rPr>
              <a:t> 대응표본 </a:t>
            </a:r>
            <a:r>
              <a:rPr lang="en-US" altLang="ko-KR" sz="1800" b="1" dirty="0">
                <a:latin typeface="Arial" panose="020B0604020202020204" pitchFamily="34" charset="0"/>
              </a:rPr>
              <a:t>t-</a:t>
            </a:r>
            <a:r>
              <a:rPr lang="ko-KR" altLang="en-US" sz="1800" b="1" dirty="0">
                <a:latin typeface="Arial" panose="020B0604020202020204" pitchFamily="34" charset="0"/>
              </a:rPr>
              <a:t>검정 </a:t>
            </a:r>
            <a:r>
              <a:rPr lang="en-US" altLang="ko-KR" sz="1800" b="1" dirty="0">
                <a:latin typeface="Arial" panose="020B0604020202020204" pitchFamily="34" charset="0"/>
              </a:rPr>
              <a:t>(paired t-test)</a:t>
            </a:r>
            <a:r>
              <a:rPr lang="ko-KR" altLang="en-US" sz="1800" b="1" dirty="0">
                <a:latin typeface="Arial" panose="020B0604020202020204" pitchFamily="34" charset="0"/>
              </a:rPr>
              <a:t>같은 영화에 대해 한 쌍의 평점 </a:t>
            </a:r>
            <a:r>
              <a:rPr lang="en-US" altLang="ko-KR" sz="1800" b="1" dirty="0">
                <a:latin typeface="Arial" panose="020B0604020202020204" pitchFamily="34" charset="0"/>
              </a:rPr>
              <a:t>(</a:t>
            </a:r>
            <a:r>
              <a:rPr lang="ko-KR" altLang="en-US" sz="1800" b="1" dirty="0">
                <a:latin typeface="Arial" panose="020B0604020202020204" pitchFamily="34" charset="0"/>
              </a:rPr>
              <a:t>관람객 </a:t>
            </a:r>
            <a:r>
              <a:rPr lang="en-US" altLang="ko-KR" sz="1800" b="1" dirty="0">
                <a:latin typeface="Arial" panose="020B0604020202020204" pitchFamily="34" charset="0"/>
              </a:rPr>
              <a:t>vs </a:t>
            </a:r>
            <a:r>
              <a:rPr lang="ko-KR" altLang="en-US" sz="1800" b="1" dirty="0">
                <a:latin typeface="Arial" panose="020B0604020202020204" pitchFamily="34" charset="0"/>
              </a:rPr>
              <a:t>평론가</a:t>
            </a:r>
            <a:r>
              <a:rPr lang="en-US" altLang="ko-KR" sz="1800" b="1" dirty="0">
                <a:latin typeface="Arial" panose="020B0604020202020204" pitchFamily="34" charset="0"/>
              </a:rPr>
              <a:t>) </a:t>
            </a:r>
            <a:r>
              <a:rPr lang="ko-KR" altLang="en-US" sz="1800" b="1" dirty="0">
                <a:latin typeface="Arial" panose="020B0604020202020204" pitchFamily="34" charset="0"/>
              </a:rPr>
              <a:t>을 </a:t>
            </a:r>
            <a:r>
              <a:rPr lang="ko-KR" altLang="en-US" sz="1800" b="1" dirty="0" err="1">
                <a:latin typeface="Arial" panose="020B0604020202020204" pitchFamily="34" charset="0"/>
              </a:rPr>
              <a:t>비교함모집단이</a:t>
            </a:r>
            <a:r>
              <a:rPr lang="ko-KR" altLang="en-US" sz="1800" b="1" dirty="0">
                <a:latin typeface="Arial" panose="020B0604020202020204" pitchFamily="34" charset="0"/>
              </a:rPr>
              <a:t> 정규 분포를 </a:t>
            </a:r>
            <a:r>
              <a:rPr lang="ko-KR" altLang="en-US" sz="1800" b="1" dirty="0" err="1">
                <a:latin typeface="Arial" panose="020B0604020202020204" pitchFamily="34" charset="0"/>
              </a:rPr>
              <a:t>따른다고</a:t>
            </a:r>
            <a:r>
              <a:rPr lang="ko-KR" altLang="en-US" sz="1800" b="1" dirty="0">
                <a:latin typeface="Arial" panose="020B0604020202020204" pitchFamily="34" charset="0"/>
              </a:rPr>
              <a:t> 가정</a:t>
            </a:r>
            <a:endParaRPr lang="ko-KR" altLang="ko-KR" sz="1800" dirty="0"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DE75029-38BF-49E5-82BB-36E3C3E1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4716204"/>
            <a:ext cx="928010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ko-KR" altLang="en-US" sz="2000" dirty="0"/>
              <a:t> 분석 결과</a:t>
            </a:r>
            <a:r>
              <a:rPr lang="en-US" altLang="ko-KR" sz="2000" dirty="0"/>
              <a:t> 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dirty="0"/>
              <a:t> t-statistic = </a:t>
            </a:r>
            <a:r>
              <a:rPr lang="en-US" altLang="ko-KR" sz="1800" b="1" dirty="0"/>
              <a:t>3.495</a:t>
            </a:r>
            <a:r>
              <a:rPr lang="en-US" altLang="ko-KR" sz="1800" dirty="0"/>
              <a:t>, p-value = </a:t>
            </a:r>
            <a:r>
              <a:rPr lang="en-US" altLang="ko-KR" sz="1800" b="1" dirty="0"/>
              <a:t>0.002</a:t>
            </a:r>
            <a:br>
              <a:rPr lang="ko-KR" altLang="en-US" sz="1800" dirty="0"/>
            </a:br>
            <a:r>
              <a:rPr lang="ko-KR" altLang="en-US" sz="1800" dirty="0"/>
              <a:t>   → 유의수준 </a:t>
            </a:r>
            <a:r>
              <a:rPr lang="en-US" altLang="ko-KR" sz="1800" dirty="0"/>
              <a:t>0.05</a:t>
            </a:r>
            <a:r>
              <a:rPr lang="ko-KR" altLang="en-US" sz="1800" dirty="0"/>
              <a:t>보다 작으므로 </a:t>
            </a:r>
            <a:r>
              <a:rPr lang="ko-KR" altLang="en-US" sz="1800" b="1" dirty="0"/>
              <a:t>유의미한 차이가 있음</a:t>
            </a:r>
            <a:br>
              <a:rPr lang="ko-KR" altLang="en-US" sz="1800" dirty="0"/>
            </a:br>
            <a:r>
              <a:rPr lang="ko-KR" altLang="en-US" sz="1800" dirty="0"/>
              <a:t>   → 관람객과 평론가는 </a:t>
            </a:r>
            <a:r>
              <a:rPr lang="ko-KR" altLang="en-US" sz="1800" b="1" dirty="0"/>
              <a:t>통계적으로 유의미하게 다른 시선</a:t>
            </a:r>
            <a:r>
              <a:rPr lang="ko-KR" altLang="en-US" sz="1800" dirty="0"/>
              <a:t>을 가지고 있음</a:t>
            </a:r>
            <a:endParaRPr lang="en-US" altLang="ko-KR" sz="18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sz="1800" b="1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9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1825E-3869-4802-B62A-01C0B5F5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718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dirty="0"/>
              <a:t>가설 </a:t>
            </a:r>
            <a:r>
              <a:rPr lang="en-US" altLang="ko-KR" dirty="0"/>
              <a:t>2: </a:t>
            </a:r>
            <a:r>
              <a:rPr lang="ko-KR" altLang="en-US" dirty="0"/>
              <a:t>장르에 따라 평점 괴리는 달라진다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BA2E90-4584-4F4E-AB7A-45AEC6D59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0281"/>
            <a:ext cx="10515600" cy="5327719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 </a:t>
            </a:r>
            <a:r>
              <a:rPr lang="ko-KR" altLang="en-US" sz="1800" dirty="0"/>
              <a:t>분석 목적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관람객과 평론가 간 평점 차이</a:t>
            </a:r>
            <a:r>
              <a:rPr lang="en-US" altLang="ko-KR" sz="1800" dirty="0"/>
              <a:t>(</a:t>
            </a:r>
            <a:r>
              <a:rPr lang="ko-KR" altLang="en-US" sz="1800" dirty="0"/>
              <a:t>괴리</a:t>
            </a:r>
            <a:r>
              <a:rPr lang="en-US" altLang="ko-KR" sz="1800" dirty="0"/>
              <a:t>)</a:t>
            </a:r>
            <a:r>
              <a:rPr lang="ko-KR" altLang="en-US" sz="1800" dirty="0"/>
              <a:t>가 </a:t>
            </a:r>
            <a:r>
              <a:rPr lang="ko-KR" altLang="en-US" sz="1800" b="1" dirty="0"/>
              <a:t>특정 장르에서 더 크게 발생하는지</a:t>
            </a:r>
            <a:r>
              <a:rPr lang="ko-KR" altLang="en-US" sz="1800" dirty="0"/>
              <a:t> 확인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ko-KR" altLang="en-US" sz="1800" dirty="0"/>
              <a:t>분석 방법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평점 괴리 </a:t>
            </a:r>
            <a:r>
              <a:rPr lang="en-US" altLang="ko-KR" sz="1800" dirty="0"/>
              <a:t>= </a:t>
            </a:r>
            <a:r>
              <a:rPr lang="ko-KR" altLang="en-US" sz="1800" dirty="0"/>
              <a:t>평론가 평균 </a:t>
            </a:r>
            <a:r>
              <a:rPr lang="en-US" altLang="ko-KR" sz="1800" dirty="0"/>
              <a:t>– </a:t>
            </a:r>
            <a:r>
              <a:rPr lang="ko-KR" altLang="en-US" sz="1800" dirty="0"/>
              <a:t>관람객 평균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  </a:t>
            </a:r>
            <a:r>
              <a:rPr lang="ko-KR" altLang="en-US" sz="1800" dirty="0"/>
              <a:t>장르별로 평점 괴리 분포 비교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en-US" altLang="ko-KR" sz="1800" dirty="0"/>
              <a:t>Kruskal-Wallis H </a:t>
            </a:r>
            <a:r>
              <a:rPr lang="ko-KR" altLang="en-US" sz="1800" dirty="0"/>
              <a:t>검정 적용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비모수</a:t>
            </a:r>
            <a:r>
              <a:rPr lang="ko-KR" altLang="en-US" sz="1800" dirty="0"/>
              <a:t> 검정</a:t>
            </a:r>
            <a:r>
              <a:rPr lang="en-US" altLang="ko-KR" sz="1800" dirty="0"/>
              <a:t>)</a:t>
            </a:r>
          </a:p>
          <a:p>
            <a:pPr>
              <a:buFontTx/>
              <a:buChar char="-"/>
            </a:pPr>
            <a:r>
              <a:rPr lang="ko-KR" altLang="en-US" sz="1800" dirty="0"/>
              <a:t>분석 장르는 </a:t>
            </a:r>
            <a:r>
              <a:rPr lang="en-US" altLang="ko-KR" sz="1800" dirty="0"/>
              <a:t>7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분석 결과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Kruskal-Wallis H-test </a:t>
            </a:r>
            <a:r>
              <a:rPr lang="ko-KR" altLang="en-US" sz="1800" dirty="0"/>
              <a:t>결과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en-US" altLang="ko-KR" sz="1800" dirty="0"/>
              <a:t>H = 2.76, p = 0.8379 → </a:t>
            </a:r>
            <a:r>
              <a:rPr lang="ko-KR" altLang="en-US" sz="1800" dirty="0"/>
              <a:t>통계적으로 유의하지 않음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800" dirty="0"/>
              <a:t>통계적으로는 유의하지 않지만</a:t>
            </a:r>
            <a:r>
              <a:rPr lang="en-US" altLang="ko-KR" sz="1800" dirty="0"/>
              <a:t>, </a:t>
            </a:r>
            <a:r>
              <a:rPr lang="ko-KR" altLang="en-US" sz="1800" b="1" dirty="0"/>
              <a:t>시각적</a:t>
            </a:r>
            <a:r>
              <a:rPr lang="en-US" altLang="ko-KR" sz="1800" b="1" dirty="0"/>
              <a:t>·</a:t>
            </a:r>
            <a:r>
              <a:rPr lang="ko-KR" altLang="en-US" sz="1800" b="1" dirty="0"/>
              <a:t>해석적 차이 존재</a:t>
            </a:r>
            <a:endParaRPr lang="ko-KR" altLang="en-US" sz="18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5487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F6E21-AFC5-4B14-9CFD-85D063E2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838"/>
            <a:ext cx="11132598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ko-KR" altLang="en-US" dirty="0"/>
              <a:t>장르별 평점 괴리 분포 </a:t>
            </a:r>
            <a:r>
              <a:rPr lang="en-US" altLang="ko-KR" dirty="0"/>
              <a:t>(</a:t>
            </a:r>
            <a:r>
              <a:rPr lang="ko-KR" altLang="en-US" dirty="0"/>
              <a:t>평론가 − 관람객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21E624-9090-4D47-BB45-CF09189A4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65400"/>
            <a:ext cx="12191999" cy="343507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786EF9-C304-481E-93CE-1A3088CBB08E}"/>
              </a:ext>
            </a:extLst>
          </p:cNvPr>
          <p:cNvSpPr txBox="1"/>
          <p:nvPr/>
        </p:nvSpPr>
        <p:spPr>
          <a:xfrm>
            <a:off x="0" y="4740086"/>
            <a:ext cx="12192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해석</a:t>
            </a:r>
            <a:endParaRPr lang="en-US" altLang="ko-KR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/>
              <a:t>모든 장르에서 괴리 존재 </a:t>
            </a:r>
            <a:r>
              <a:rPr lang="en-US" altLang="ko-KR" b="1" dirty="0"/>
              <a:t>(</a:t>
            </a:r>
            <a:r>
              <a:rPr lang="ko-KR" altLang="en-US" b="1" dirty="0"/>
              <a:t>평론가 </a:t>
            </a:r>
            <a:r>
              <a:rPr lang="en-US" altLang="ko-KR" b="1" dirty="0"/>
              <a:t>&gt; </a:t>
            </a:r>
            <a:r>
              <a:rPr lang="ko-KR" altLang="en-US" b="1" dirty="0"/>
              <a:t>관람객</a:t>
            </a:r>
            <a:r>
              <a:rPr lang="en-US" altLang="ko-KR" b="1" dirty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 err="1"/>
              <a:t>극단값</a:t>
            </a:r>
            <a:r>
              <a:rPr lang="en-US" altLang="ko-KR" b="1" dirty="0"/>
              <a:t>(outlier): </a:t>
            </a:r>
            <a:r>
              <a:rPr lang="ko-KR" altLang="en-US" b="1" dirty="0"/>
              <a:t>오직 판타지 장르에서만 관찰됨</a:t>
            </a: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b="1" dirty="0"/>
              <a:t>드라마</a:t>
            </a:r>
            <a:r>
              <a:rPr lang="en-US" altLang="ko-KR" b="1" dirty="0"/>
              <a:t>, </a:t>
            </a:r>
            <a:r>
              <a:rPr lang="ko-KR" altLang="en-US" b="1" dirty="0"/>
              <a:t>액션</a:t>
            </a:r>
            <a:r>
              <a:rPr lang="en-US" altLang="ko-KR" b="1" dirty="0"/>
              <a:t>: </a:t>
            </a:r>
            <a:r>
              <a:rPr lang="ko-KR" altLang="en-US" b="1" dirty="0"/>
              <a:t>분산 큼 → 다양한 관점과 해석 존재</a:t>
            </a:r>
            <a:endParaRPr lang="en-US" altLang="ko-KR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b="1" dirty="0"/>
              <a:t>SF, </a:t>
            </a:r>
            <a:r>
              <a:rPr lang="ko-KR" altLang="en-US" b="1" dirty="0"/>
              <a:t>애니메이션</a:t>
            </a:r>
            <a:r>
              <a:rPr lang="en-US" altLang="ko-KR" b="1" dirty="0"/>
              <a:t>, </a:t>
            </a:r>
            <a:r>
              <a:rPr lang="ko-KR" altLang="en-US" b="1" dirty="0" err="1"/>
              <a:t>호러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분포가 좁고 중앙값 유사 → 일관된 평가 경향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판타지</a:t>
            </a:r>
            <a:r>
              <a:rPr lang="en-US" altLang="ko-KR" b="1" dirty="0"/>
              <a:t>: </a:t>
            </a:r>
            <a:r>
              <a:rPr lang="ko-KR" altLang="en-US" b="1" dirty="0"/>
              <a:t>감정적 요소와 해석 다양성 → 큰 괴리 </a:t>
            </a:r>
            <a:r>
              <a:rPr lang="en-US" altLang="ko-KR" b="1" dirty="0"/>
              <a:t>+ </a:t>
            </a:r>
            <a:r>
              <a:rPr lang="ko-KR" altLang="en-US" b="1" dirty="0" err="1">
                <a:solidFill>
                  <a:srgbClr val="FF0000"/>
                </a:solidFill>
              </a:rPr>
              <a:t>극단값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 dirty="0"/>
              <a:t>애니메이션</a:t>
            </a:r>
            <a:r>
              <a:rPr lang="en-US" altLang="ko-KR" b="1" dirty="0"/>
              <a:t>: </a:t>
            </a:r>
            <a:r>
              <a:rPr lang="ko-KR" altLang="en-US" b="1" dirty="0"/>
              <a:t>좁은 분포와 낮은 중앙값 → 지속적 낮은 평가 경향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69038AD-A1B5-481D-AE2D-3F243A21D2CC}"/>
              </a:ext>
            </a:extLst>
          </p:cNvPr>
          <p:cNvSpPr/>
          <p:nvPr/>
        </p:nvSpPr>
        <p:spPr>
          <a:xfrm>
            <a:off x="9499108" y="1685634"/>
            <a:ext cx="160872" cy="178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94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693</Words>
  <Application>Microsoft Office PowerPoint</Application>
  <PresentationFormat>와이드스크린</PresentationFormat>
  <Paragraphs>77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리뷰 키워드로 본 영화 평점의 간극: 평론가와 관람객의 시선 차이</vt:lpstr>
      <vt:lpstr>목차</vt:lpstr>
      <vt:lpstr>출처</vt:lpstr>
      <vt:lpstr>동기</vt:lpstr>
      <vt:lpstr>영화별 평점 평균 비교</vt:lpstr>
      <vt:lpstr>장르별 평점 평균 비교</vt:lpstr>
      <vt:lpstr>가설 1 : 평론가와 관람객의 리뷰 점수에 유의미한 차이가 있다.</vt:lpstr>
      <vt:lpstr>가설 2: 장르에 따라 평점 괴리는 달라진다.</vt:lpstr>
      <vt:lpstr>장르별 평점 괴리 분포 (평론가 − 관람객)</vt:lpstr>
      <vt:lpstr>장르별 평균 평점 괴리와 통계 검정 결과</vt:lpstr>
      <vt:lpstr>워드클라우드 분석</vt:lpstr>
      <vt:lpstr>워드클라우드 분석</vt:lpstr>
      <vt:lpstr>워드클라우드 분석</vt:lpstr>
      <vt:lpstr>결론</vt:lpstr>
      <vt:lpstr>괴리 해소 방안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27</cp:revision>
  <dcterms:created xsi:type="dcterms:W3CDTF">2025-07-19T04:04:59Z</dcterms:created>
  <dcterms:modified xsi:type="dcterms:W3CDTF">2025-07-19T08:14:20Z</dcterms:modified>
</cp:coreProperties>
</file>