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30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6" r:id="rId34"/>
    <p:sldId id="288" r:id="rId35"/>
    <p:sldId id="307" r:id="rId36"/>
    <p:sldId id="289" r:id="rId37"/>
    <p:sldId id="290" r:id="rId38"/>
    <p:sldId id="291" r:id="rId39"/>
    <p:sldId id="292" r:id="rId40"/>
    <p:sldId id="293" r:id="rId41"/>
    <p:sldId id="294" r:id="rId42"/>
    <p:sldId id="295" r:id="rId43"/>
    <p:sldId id="308" r:id="rId44"/>
    <p:sldId id="296" r:id="rId45"/>
    <p:sldId id="297" r:id="rId46"/>
    <p:sldId id="298" r:id="rId47"/>
    <p:sldId id="299" r:id="rId48"/>
    <p:sldId id="300" r:id="rId49"/>
    <p:sldId id="301" r:id="rId50"/>
    <p:sldId id="302" r:id="rId51"/>
    <p:sldId id="303" r:id="rId52"/>
    <p:sldId id="304" r:id="rId53"/>
    <p:sldId id="305" r:id="rId54"/>
    <p:sldId id="306" r:id="rId55"/>
  </p:sldIdLst>
  <p:sldSz cx="12192000" cy="6858000"/>
  <p:notesSz cx="6858000" cy="9144000"/>
  <p:embeddedFontLst>
    <p:embeddedFont>
      <p:font typeface="Cambria" panose="02040503050406030204" pitchFamily="18" charset="0"/>
      <p:regular r:id="rId56"/>
      <p:bold r:id="rId57"/>
      <p:italic r:id="rId58"/>
      <p:boldItalic r:id="rId59"/>
    </p:embeddedFont>
    <p:embeddedFont>
      <p:font typeface="Cambria Math" panose="02040503050406030204" pitchFamily="18" charset="0"/>
      <p:regular r:id="rId60"/>
    </p:embeddedFont>
    <p:embeddedFont>
      <p:font typeface="Consolas" panose="020B0609020204030204" pitchFamily="49" charset="0"/>
      <p:regular r:id="rId61"/>
      <p:bold r:id="rId62"/>
      <p:italic r:id="rId63"/>
      <p:boldItalic r:id="rId64"/>
    </p:embeddedFont>
    <p:embeddedFont>
      <p:font typeface="等线" panose="02010600030101010101" pitchFamily="2" charset="-122"/>
      <p:regular r:id="rId65"/>
      <p:bold r:id="rId66"/>
    </p:embeddedFont>
    <p:embeddedFont>
      <p:font typeface="等线 Light" panose="02010600030101010101" pitchFamily="2" charset="-122"/>
      <p:regular r:id="rId67"/>
    </p:embeddedFont>
    <p:embeddedFont>
      <p:font typeface="小米兰亭" panose="03000502000000000000" pitchFamily="66" charset="-122"/>
      <p:regular r:id="rId68"/>
    </p:embeddedFont>
    <p:embeddedFont>
      <p:font typeface="小米兰亭_GB外压缩" panose="03000502000000000000" pitchFamily="66" charset="-122"/>
      <p:regular r:id="rId6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F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8.fntdata"/><Relationship Id="rId68"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11A99-38C8-4010-A245-7816CC7CB54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BD10087-6B58-43DA-936A-E6CF565F2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14EB47-4D37-4BD9-B4F9-F31E09516E85}"/>
              </a:ext>
            </a:extLst>
          </p:cNvPr>
          <p:cNvSpPr>
            <a:spLocks noGrp="1"/>
          </p:cNvSpPr>
          <p:nvPr>
            <p:ph type="dt" sz="half" idx="10"/>
          </p:nvPr>
        </p:nvSpPr>
        <p:spPr/>
        <p:txBody>
          <a:bodyPr/>
          <a:lstStyle/>
          <a:p>
            <a:fld id="{F8F4E12B-5B87-4558-8407-5BDBAC8C6646}" type="datetimeFigureOut">
              <a:rPr lang="zh-CN" altLang="en-US" smtClean="0"/>
              <a:t>2019/7/30</a:t>
            </a:fld>
            <a:endParaRPr lang="zh-CN" altLang="en-US"/>
          </a:p>
        </p:txBody>
      </p:sp>
      <p:sp>
        <p:nvSpPr>
          <p:cNvPr id="5" name="页脚占位符 4">
            <a:extLst>
              <a:ext uri="{FF2B5EF4-FFF2-40B4-BE49-F238E27FC236}">
                <a16:creationId xmlns:a16="http://schemas.microsoft.com/office/drawing/2014/main" id="{1123B187-7FAF-4605-81FB-1BC2EB29C4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D2F444-88C7-4E74-AF76-D7049DDA9C54}"/>
              </a:ext>
            </a:extLst>
          </p:cNvPr>
          <p:cNvSpPr>
            <a:spLocks noGrp="1"/>
          </p:cNvSpPr>
          <p:nvPr>
            <p:ph type="sldNum" sz="quarter" idx="12"/>
          </p:nvPr>
        </p:nvSpPr>
        <p:spPr/>
        <p:txBody>
          <a:bodyPr/>
          <a:lstStyle/>
          <a:p>
            <a:fld id="{C0015DBB-0745-4611-82A9-657DD84F0E4A}" type="slidenum">
              <a:rPr lang="zh-CN" altLang="en-US" smtClean="0"/>
              <a:t>‹#›</a:t>
            </a:fld>
            <a:endParaRPr lang="zh-CN" altLang="en-US"/>
          </a:p>
        </p:txBody>
      </p:sp>
    </p:spTree>
    <p:extLst>
      <p:ext uri="{BB962C8B-B14F-4D97-AF65-F5344CB8AC3E}">
        <p14:creationId xmlns:p14="http://schemas.microsoft.com/office/powerpoint/2010/main" val="21762912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EC706-5ECD-443C-ACB1-54EC9225A3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D09AB3-5C91-4CC8-B61E-B788113A8F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15174A-0917-4378-837B-AA98C10A2179}"/>
              </a:ext>
            </a:extLst>
          </p:cNvPr>
          <p:cNvSpPr>
            <a:spLocks noGrp="1"/>
          </p:cNvSpPr>
          <p:nvPr>
            <p:ph type="dt" sz="half" idx="10"/>
          </p:nvPr>
        </p:nvSpPr>
        <p:spPr/>
        <p:txBody>
          <a:bodyPr/>
          <a:lstStyle/>
          <a:p>
            <a:fld id="{F8F4E12B-5B87-4558-8407-5BDBAC8C6646}" type="datetimeFigureOut">
              <a:rPr lang="zh-CN" altLang="en-US" smtClean="0"/>
              <a:t>2019/7/30</a:t>
            </a:fld>
            <a:endParaRPr lang="zh-CN" altLang="en-US"/>
          </a:p>
        </p:txBody>
      </p:sp>
      <p:sp>
        <p:nvSpPr>
          <p:cNvPr id="5" name="页脚占位符 4">
            <a:extLst>
              <a:ext uri="{FF2B5EF4-FFF2-40B4-BE49-F238E27FC236}">
                <a16:creationId xmlns:a16="http://schemas.microsoft.com/office/drawing/2014/main" id="{6D9B4E39-553B-4201-AB6D-E2D9882C42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E79601-8AA3-427A-A087-C8AB60659FBD}"/>
              </a:ext>
            </a:extLst>
          </p:cNvPr>
          <p:cNvSpPr>
            <a:spLocks noGrp="1"/>
          </p:cNvSpPr>
          <p:nvPr>
            <p:ph type="sldNum" sz="quarter" idx="12"/>
          </p:nvPr>
        </p:nvSpPr>
        <p:spPr/>
        <p:txBody>
          <a:bodyPr/>
          <a:lstStyle/>
          <a:p>
            <a:fld id="{C0015DBB-0745-4611-82A9-657DD84F0E4A}" type="slidenum">
              <a:rPr lang="zh-CN" altLang="en-US" smtClean="0"/>
              <a:t>‹#›</a:t>
            </a:fld>
            <a:endParaRPr lang="zh-CN" altLang="en-US"/>
          </a:p>
        </p:txBody>
      </p:sp>
    </p:spTree>
    <p:extLst>
      <p:ext uri="{BB962C8B-B14F-4D97-AF65-F5344CB8AC3E}">
        <p14:creationId xmlns:p14="http://schemas.microsoft.com/office/powerpoint/2010/main" val="9566449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C8B9B9-6D15-4AB2-BD55-8350E756114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9B832D-D64A-47F0-81BC-73C3C36DF67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3BCAB6-A049-44E2-AC30-DBD4A29001BA}"/>
              </a:ext>
            </a:extLst>
          </p:cNvPr>
          <p:cNvSpPr>
            <a:spLocks noGrp="1"/>
          </p:cNvSpPr>
          <p:nvPr>
            <p:ph type="dt" sz="half" idx="10"/>
          </p:nvPr>
        </p:nvSpPr>
        <p:spPr/>
        <p:txBody>
          <a:bodyPr/>
          <a:lstStyle/>
          <a:p>
            <a:fld id="{F8F4E12B-5B87-4558-8407-5BDBAC8C6646}" type="datetimeFigureOut">
              <a:rPr lang="zh-CN" altLang="en-US" smtClean="0"/>
              <a:t>2019/7/30</a:t>
            </a:fld>
            <a:endParaRPr lang="zh-CN" altLang="en-US"/>
          </a:p>
        </p:txBody>
      </p:sp>
      <p:sp>
        <p:nvSpPr>
          <p:cNvPr id="5" name="页脚占位符 4">
            <a:extLst>
              <a:ext uri="{FF2B5EF4-FFF2-40B4-BE49-F238E27FC236}">
                <a16:creationId xmlns:a16="http://schemas.microsoft.com/office/drawing/2014/main" id="{B323D090-B654-4FB6-B886-C65D29FAC7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3DE129-F30B-4807-B168-A81B3155CAF0}"/>
              </a:ext>
            </a:extLst>
          </p:cNvPr>
          <p:cNvSpPr>
            <a:spLocks noGrp="1"/>
          </p:cNvSpPr>
          <p:nvPr>
            <p:ph type="sldNum" sz="quarter" idx="12"/>
          </p:nvPr>
        </p:nvSpPr>
        <p:spPr/>
        <p:txBody>
          <a:bodyPr/>
          <a:lstStyle/>
          <a:p>
            <a:fld id="{C0015DBB-0745-4611-82A9-657DD84F0E4A}" type="slidenum">
              <a:rPr lang="zh-CN" altLang="en-US" smtClean="0"/>
              <a:t>‹#›</a:t>
            </a:fld>
            <a:endParaRPr lang="zh-CN" altLang="en-US"/>
          </a:p>
        </p:txBody>
      </p:sp>
    </p:spTree>
    <p:extLst>
      <p:ext uri="{BB962C8B-B14F-4D97-AF65-F5344CB8AC3E}">
        <p14:creationId xmlns:p14="http://schemas.microsoft.com/office/powerpoint/2010/main" val="13622549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23F49-73D2-4B1C-A6B0-1E863436475F}"/>
              </a:ext>
            </a:extLst>
          </p:cNvPr>
          <p:cNvSpPr>
            <a:spLocks noGrp="1"/>
          </p:cNvSpPr>
          <p:nvPr>
            <p:ph type="title" hasCustomPrompt="1"/>
          </p:nvPr>
        </p:nvSpPr>
        <p:spPr>
          <a:xfrm>
            <a:off x="192114" y="942859"/>
            <a:ext cx="2600963" cy="620858"/>
          </a:xfrm>
        </p:spPr>
        <p:txBody>
          <a:bodyPr>
            <a:normAutofit/>
          </a:bodyPr>
          <a:lstStyle>
            <a:lvl1pPr>
              <a:defRPr sz="2800" b="1">
                <a:solidFill>
                  <a:schemeClr val="bg1"/>
                </a:solidFill>
                <a:latin typeface="小米兰亭" panose="03000502000000000000" pitchFamily="66" charset="-122"/>
                <a:ea typeface="小米兰亭" panose="03000502000000000000" pitchFamily="66" charset="-122"/>
              </a:defRPr>
            </a:lvl1pPr>
          </a:lstStyle>
          <a:p>
            <a:r>
              <a:rPr lang="zh-CN" altLang="en-US"/>
              <a:t>标题</a:t>
            </a:r>
          </a:p>
        </p:txBody>
      </p:sp>
      <p:sp>
        <p:nvSpPr>
          <p:cNvPr id="3" name="内容占位符 2">
            <a:extLst>
              <a:ext uri="{FF2B5EF4-FFF2-40B4-BE49-F238E27FC236}">
                <a16:creationId xmlns:a16="http://schemas.microsoft.com/office/drawing/2014/main" id="{C22D9F9D-8B8C-40BD-B16E-A4C511ADFFB7}"/>
              </a:ext>
            </a:extLst>
          </p:cNvPr>
          <p:cNvSpPr>
            <a:spLocks noGrp="1"/>
          </p:cNvSpPr>
          <p:nvPr>
            <p:ph idx="1"/>
          </p:nvPr>
        </p:nvSpPr>
        <p:spPr>
          <a:xfrm>
            <a:off x="4038600" y="757383"/>
            <a:ext cx="7315200" cy="5347854"/>
          </a:xfrm>
        </p:spPr>
        <p:txBody>
          <a:bodyPr>
            <a:normAutofit/>
          </a:bodyPr>
          <a:lstStyle>
            <a:lvl1pPr marL="0" indent="0">
              <a:buNone/>
              <a:defRPr sz="1800">
                <a:solidFill>
                  <a:srgbClr val="242F35"/>
                </a:solidFill>
                <a:latin typeface="小米兰亭" panose="03000502000000000000" pitchFamily="66" charset="-122"/>
                <a:ea typeface="小米兰亭" panose="03000502000000000000" pitchFamily="66" charset="-122"/>
              </a:defRPr>
            </a:lvl1pPr>
            <a:lvl2pPr>
              <a:defRPr sz="2000">
                <a:solidFill>
                  <a:srgbClr val="242F35"/>
                </a:solidFill>
                <a:latin typeface="小米兰亭" panose="03000502000000000000" pitchFamily="66" charset="-122"/>
                <a:ea typeface="小米兰亭" panose="03000502000000000000" pitchFamily="66" charset="-122"/>
              </a:defRPr>
            </a:lvl2pPr>
            <a:lvl3pPr>
              <a:defRPr sz="1800">
                <a:solidFill>
                  <a:srgbClr val="242F35"/>
                </a:solidFill>
                <a:latin typeface="小米兰亭" panose="03000502000000000000" pitchFamily="66" charset="-122"/>
                <a:ea typeface="小米兰亭" panose="03000502000000000000" pitchFamily="66" charset="-122"/>
              </a:defRPr>
            </a:lvl3pPr>
            <a:lvl4pPr>
              <a:defRPr sz="1600">
                <a:solidFill>
                  <a:srgbClr val="242F35"/>
                </a:solidFill>
                <a:latin typeface="小米兰亭" panose="03000502000000000000" pitchFamily="66" charset="-122"/>
                <a:ea typeface="小米兰亭" panose="03000502000000000000" pitchFamily="66" charset="-122"/>
              </a:defRPr>
            </a:lvl4pPr>
            <a:lvl5pPr>
              <a:defRPr sz="1600">
                <a:solidFill>
                  <a:srgbClr val="242F35"/>
                </a:solidFill>
                <a:latin typeface="小米兰亭" panose="03000502000000000000" pitchFamily="66" charset="-122"/>
                <a:ea typeface="小米兰亭" panose="03000502000000000000" pitchFamily="66" charset="-122"/>
              </a:defRPr>
            </a:lvl5pPr>
          </a:lstStyle>
          <a:p>
            <a:pPr lvl="0"/>
            <a:endParaRPr lang="zh-CN" altLang="en-US"/>
          </a:p>
        </p:txBody>
      </p:sp>
      <p:sp>
        <p:nvSpPr>
          <p:cNvPr id="4" name="日期占位符 3">
            <a:extLst>
              <a:ext uri="{FF2B5EF4-FFF2-40B4-BE49-F238E27FC236}">
                <a16:creationId xmlns:a16="http://schemas.microsoft.com/office/drawing/2014/main" id="{16B593E7-321E-48E1-88C1-1DC9C280F559}"/>
              </a:ext>
            </a:extLst>
          </p:cNvPr>
          <p:cNvSpPr>
            <a:spLocks noGrp="1"/>
          </p:cNvSpPr>
          <p:nvPr>
            <p:ph type="dt" sz="half" idx="10"/>
          </p:nvPr>
        </p:nvSpPr>
        <p:spPr/>
        <p:txBody>
          <a:bodyPr/>
          <a:lstStyle/>
          <a:p>
            <a:fld id="{F8F4E12B-5B87-4558-8407-5BDBAC8C6646}" type="datetimeFigureOut">
              <a:rPr lang="zh-CN" altLang="en-US" smtClean="0"/>
              <a:t>2019/7/30</a:t>
            </a:fld>
            <a:endParaRPr lang="zh-CN" altLang="en-US"/>
          </a:p>
        </p:txBody>
      </p:sp>
      <p:sp>
        <p:nvSpPr>
          <p:cNvPr id="5" name="页脚占位符 4">
            <a:extLst>
              <a:ext uri="{FF2B5EF4-FFF2-40B4-BE49-F238E27FC236}">
                <a16:creationId xmlns:a16="http://schemas.microsoft.com/office/drawing/2014/main" id="{E2033C3B-435C-4212-BF1A-4C5F6A0463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73FE21-161E-457D-80E2-D15F82414D5F}"/>
              </a:ext>
            </a:extLst>
          </p:cNvPr>
          <p:cNvSpPr>
            <a:spLocks noGrp="1"/>
          </p:cNvSpPr>
          <p:nvPr>
            <p:ph type="sldNum" sz="quarter" idx="12"/>
          </p:nvPr>
        </p:nvSpPr>
        <p:spPr/>
        <p:txBody>
          <a:bodyPr/>
          <a:lstStyle/>
          <a:p>
            <a:fld id="{C0015DBB-0745-4611-82A9-657DD84F0E4A}" type="slidenum">
              <a:rPr lang="zh-CN" altLang="en-US" smtClean="0"/>
              <a:t>‹#›</a:t>
            </a:fld>
            <a:endParaRPr lang="zh-CN" altLang="en-US"/>
          </a:p>
        </p:txBody>
      </p:sp>
    </p:spTree>
    <p:extLst>
      <p:ext uri="{BB962C8B-B14F-4D97-AF65-F5344CB8AC3E}">
        <p14:creationId xmlns:p14="http://schemas.microsoft.com/office/powerpoint/2010/main" val="38132036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D959D-117B-4E28-8ED0-5F8C0E47D63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8890FAB-9F6A-4704-90F9-689E5DB3F3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836EEA7-4CE7-4901-A465-095D35B8A008}"/>
              </a:ext>
            </a:extLst>
          </p:cNvPr>
          <p:cNvSpPr>
            <a:spLocks noGrp="1"/>
          </p:cNvSpPr>
          <p:nvPr>
            <p:ph type="dt" sz="half" idx="10"/>
          </p:nvPr>
        </p:nvSpPr>
        <p:spPr/>
        <p:txBody>
          <a:bodyPr/>
          <a:lstStyle/>
          <a:p>
            <a:fld id="{F8F4E12B-5B87-4558-8407-5BDBAC8C6646}" type="datetimeFigureOut">
              <a:rPr lang="zh-CN" altLang="en-US" smtClean="0"/>
              <a:t>2019/7/30</a:t>
            </a:fld>
            <a:endParaRPr lang="zh-CN" altLang="en-US"/>
          </a:p>
        </p:txBody>
      </p:sp>
      <p:sp>
        <p:nvSpPr>
          <p:cNvPr id="5" name="页脚占位符 4">
            <a:extLst>
              <a:ext uri="{FF2B5EF4-FFF2-40B4-BE49-F238E27FC236}">
                <a16:creationId xmlns:a16="http://schemas.microsoft.com/office/drawing/2014/main" id="{7B89C09B-7755-4170-8140-BC20945C67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26550F-B3AB-4E3A-8AED-D9B06419F3F4}"/>
              </a:ext>
            </a:extLst>
          </p:cNvPr>
          <p:cNvSpPr>
            <a:spLocks noGrp="1"/>
          </p:cNvSpPr>
          <p:nvPr>
            <p:ph type="sldNum" sz="quarter" idx="12"/>
          </p:nvPr>
        </p:nvSpPr>
        <p:spPr/>
        <p:txBody>
          <a:bodyPr/>
          <a:lstStyle/>
          <a:p>
            <a:fld id="{C0015DBB-0745-4611-82A9-657DD84F0E4A}" type="slidenum">
              <a:rPr lang="zh-CN" altLang="en-US" smtClean="0"/>
              <a:t>‹#›</a:t>
            </a:fld>
            <a:endParaRPr lang="zh-CN" altLang="en-US"/>
          </a:p>
        </p:txBody>
      </p:sp>
    </p:spTree>
    <p:extLst>
      <p:ext uri="{BB962C8B-B14F-4D97-AF65-F5344CB8AC3E}">
        <p14:creationId xmlns:p14="http://schemas.microsoft.com/office/powerpoint/2010/main" val="5619009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A8E65-B888-4C12-B557-45A3FD235C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45EC8F-D006-4753-AB5A-D3CFAB6DD92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B874465-E507-4EA9-8FC3-BA00E199C3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63B0E18-7419-4D06-A3CD-946164260A33}"/>
              </a:ext>
            </a:extLst>
          </p:cNvPr>
          <p:cNvSpPr>
            <a:spLocks noGrp="1"/>
          </p:cNvSpPr>
          <p:nvPr>
            <p:ph type="dt" sz="half" idx="10"/>
          </p:nvPr>
        </p:nvSpPr>
        <p:spPr/>
        <p:txBody>
          <a:bodyPr/>
          <a:lstStyle/>
          <a:p>
            <a:fld id="{F8F4E12B-5B87-4558-8407-5BDBAC8C6646}" type="datetimeFigureOut">
              <a:rPr lang="zh-CN" altLang="en-US" smtClean="0"/>
              <a:t>2019/7/30</a:t>
            </a:fld>
            <a:endParaRPr lang="zh-CN" altLang="en-US"/>
          </a:p>
        </p:txBody>
      </p:sp>
      <p:sp>
        <p:nvSpPr>
          <p:cNvPr id="6" name="页脚占位符 5">
            <a:extLst>
              <a:ext uri="{FF2B5EF4-FFF2-40B4-BE49-F238E27FC236}">
                <a16:creationId xmlns:a16="http://schemas.microsoft.com/office/drawing/2014/main" id="{ECD0B16A-A1A3-4876-91B3-FD4A072038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223F98-EC4B-4038-9D90-441BF41C8C73}"/>
              </a:ext>
            </a:extLst>
          </p:cNvPr>
          <p:cNvSpPr>
            <a:spLocks noGrp="1"/>
          </p:cNvSpPr>
          <p:nvPr>
            <p:ph type="sldNum" sz="quarter" idx="12"/>
          </p:nvPr>
        </p:nvSpPr>
        <p:spPr/>
        <p:txBody>
          <a:bodyPr/>
          <a:lstStyle/>
          <a:p>
            <a:fld id="{C0015DBB-0745-4611-82A9-657DD84F0E4A}" type="slidenum">
              <a:rPr lang="zh-CN" altLang="en-US" smtClean="0"/>
              <a:t>‹#›</a:t>
            </a:fld>
            <a:endParaRPr lang="zh-CN" altLang="en-US"/>
          </a:p>
        </p:txBody>
      </p:sp>
    </p:spTree>
    <p:extLst>
      <p:ext uri="{BB962C8B-B14F-4D97-AF65-F5344CB8AC3E}">
        <p14:creationId xmlns:p14="http://schemas.microsoft.com/office/powerpoint/2010/main" val="1199348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3A0AF-2805-4789-A19F-FFD70B402E6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8B0E8A1-6609-46F2-A431-3D090F9BFE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44F6DB5-3624-47CC-91B5-1634994F1CE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BE5C6A-5015-4C45-A11D-DFE6A4E8A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8CEC5E-2FDE-4E0D-AB3D-EC10E1BA8BA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89A1A21-FE0E-478A-A1DC-18D66B57F629}"/>
              </a:ext>
            </a:extLst>
          </p:cNvPr>
          <p:cNvSpPr>
            <a:spLocks noGrp="1"/>
          </p:cNvSpPr>
          <p:nvPr>
            <p:ph type="dt" sz="half" idx="10"/>
          </p:nvPr>
        </p:nvSpPr>
        <p:spPr/>
        <p:txBody>
          <a:bodyPr/>
          <a:lstStyle/>
          <a:p>
            <a:fld id="{F8F4E12B-5B87-4558-8407-5BDBAC8C6646}" type="datetimeFigureOut">
              <a:rPr lang="zh-CN" altLang="en-US" smtClean="0"/>
              <a:t>2019/7/30</a:t>
            </a:fld>
            <a:endParaRPr lang="zh-CN" altLang="en-US"/>
          </a:p>
        </p:txBody>
      </p:sp>
      <p:sp>
        <p:nvSpPr>
          <p:cNvPr id="8" name="页脚占位符 7">
            <a:extLst>
              <a:ext uri="{FF2B5EF4-FFF2-40B4-BE49-F238E27FC236}">
                <a16:creationId xmlns:a16="http://schemas.microsoft.com/office/drawing/2014/main" id="{8ADB0AC9-799E-4AED-9AE9-8C6697B28C1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9E911-136D-4105-9E8B-8622D3898DBC}"/>
              </a:ext>
            </a:extLst>
          </p:cNvPr>
          <p:cNvSpPr>
            <a:spLocks noGrp="1"/>
          </p:cNvSpPr>
          <p:nvPr>
            <p:ph type="sldNum" sz="quarter" idx="12"/>
          </p:nvPr>
        </p:nvSpPr>
        <p:spPr/>
        <p:txBody>
          <a:bodyPr/>
          <a:lstStyle/>
          <a:p>
            <a:fld id="{C0015DBB-0745-4611-82A9-657DD84F0E4A}" type="slidenum">
              <a:rPr lang="zh-CN" altLang="en-US" smtClean="0"/>
              <a:t>‹#›</a:t>
            </a:fld>
            <a:endParaRPr lang="zh-CN" altLang="en-US"/>
          </a:p>
        </p:txBody>
      </p:sp>
    </p:spTree>
    <p:extLst>
      <p:ext uri="{BB962C8B-B14F-4D97-AF65-F5344CB8AC3E}">
        <p14:creationId xmlns:p14="http://schemas.microsoft.com/office/powerpoint/2010/main" val="23072441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A3F61-8225-4D35-9FE3-16473ADE4CF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339ECDE-F439-42F0-9E0A-5B92A34408BA}"/>
              </a:ext>
            </a:extLst>
          </p:cNvPr>
          <p:cNvSpPr>
            <a:spLocks noGrp="1"/>
          </p:cNvSpPr>
          <p:nvPr>
            <p:ph type="dt" sz="half" idx="10"/>
          </p:nvPr>
        </p:nvSpPr>
        <p:spPr/>
        <p:txBody>
          <a:bodyPr/>
          <a:lstStyle/>
          <a:p>
            <a:fld id="{F8F4E12B-5B87-4558-8407-5BDBAC8C6646}" type="datetimeFigureOut">
              <a:rPr lang="zh-CN" altLang="en-US" smtClean="0"/>
              <a:t>2019/7/30</a:t>
            </a:fld>
            <a:endParaRPr lang="zh-CN" altLang="en-US"/>
          </a:p>
        </p:txBody>
      </p:sp>
      <p:sp>
        <p:nvSpPr>
          <p:cNvPr id="4" name="页脚占位符 3">
            <a:extLst>
              <a:ext uri="{FF2B5EF4-FFF2-40B4-BE49-F238E27FC236}">
                <a16:creationId xmlns:a16="http://schemas.microsoft.com/office/drawing/2014/main" id="{0F1A9183-D821-46E5-A856-57B513AD8E3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0A81E8F-2959-4BF8-AABF-E1D583A3AF66}"/>
              </a:ext>
            </a:extLst>
          </p:cNvPr>
          <p:cNvSpPr>
            <a:spLocks noGrp="1"/>
          </p:cNvSpPr>
          <p:nvPr>
            <p:ph type="sldNum" sz="quarter" idx="12"/>
          </p:nvPr>
        </p:nvSpPr>
        <p:spPr/>
        <p:txBody>
          <a:bodyPr/>
          <a:lstStyle/>
          <a:p>
            <a:fld id="{C0015DBB-0745-4611-82A9-657DD84F0E4A}" type="slidenum">
              <a:rPr lang="zh-CN" altLang="en-US" smtClean="0"/>
              <a:t>‹#›</a:t>
            </a:fld>
            <a:endParaRPr lang="zh-CN" altLang="en-US"/>
          </a:p>
        </p:txBody>
      </p:sp>
    </p:spTree>
    <p:extLst>
      <p:ext uri="{BB962C8B-B14F-4D97-AF65-F5344CB8AC3E}">
        <p14:creationId xmlns:p14="http://schemas.microsoft.com/office/powerpoint/2010/main" val="26990546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4B4DA7-0866-476A-B46D-663AD45CC022}"/>
              </a:ext>
            </a:extLst>
          </p:cNvPr>
          <p:cNvSpPr>
            <a:spLocks noGrp="1"/>
          </p:cNvSpPr>
          <p:nvPr>
            <p:ph type="dt" sz="half" idx="10"/>
          </p:nvPr>
        </p:nvSpPr>
        <p:spPr/>
        <p:txBody>
          <a:bodyPr/>
          <a:lstStyle/>
          <a:p>
            <a:fld id="{F8F4E12B-5B87-4558-8407-5BDBAC8C6646}" type="datetimeFigureOut">
              <a:rPr lang="zh-CN" altLang="en-US" smtClean="0"/>
              <a:t>2019/7/30</a:t>
            </a:fld>
            <a:endParaRPr lang="zh-CN" altLang="en-US"/>
          </a:p>
        </p:txBody>
      </p:sp>
      <p:sp>
        <p:nvSpPr>
          <p:cNvPr id="3" name="页脚占位符 2">
            <a:extLst>
              <a:ext uri="{FF2B5EF4-FFF2-40B4-BE49-F238E27FC236}">
                <a16:creationId xmlns:a16="http://schemas.microsoft.com/office/drawing/2014/main" id="{E3BC9542-693E-4C19-8D20-B7BD40D3666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A61C41A-A4F5-47BB-8443-2EE2A5FC9A6C}"/>
              </a:ext>
            </a:extLst>
          </p:cNvPr>
          <p:cNvSpPr>
            <a:spLocks noGrp="1"/>
          </p:cNvSpPr>
          <p:nvPr>
            <p:ph type="sldNum" sz="quarter" idx="12"/>
          </p:nvPr>
        </p:nvSpPr>
        <p:spPr/>
        <p:txBody>
          <a:bodyPr/>
          <a:lstStyle/>
          <a:p>
            <a:fld id="{C0015DBB-0745-4611-82A9-657DD84F0E4A}" type="slidenum">
              <a:rPr lang="zh-CN" altLang="en-US" smtClean="0"/>
              <a:t>‹#›</a:t>
            </a:fld>
            <a:endParaRPr lang="zh-CN" altLang="en-US"/>
          </a:p>
        </p:txBody>
      </p:sp>
    </p:spTree>
    <p:extLst>
      <p:ext uri="{BB962C8B-B14F-4D97-AF65-F5344CB8AC3E}">
        <p14:creationId xmlns:p14="http://schemas.microsoft.com/office/powerpoint/2010/main" val="5169641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C6C3F-7D11-4502-95D1-67CF8EAE7C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E6F1BBD-7947-4F2B-B09E-E03965104E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CCFA51A-F123-4D8B-9A27-F86CD286A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551F7C-0E20-47F7-A3D6-E6B1AA7F5592}"/>
              </a:ext>
            </a:extLst>
          </p:cNvPr>
          <p:cNvSpPr>
            <a:spLocks noGrp="1"/>
          </p:cNvSpPr>
          <p:nvPr>
            <p:ph type="dt" sz="half" idx="10"/>
          </p:nvPr>
        </p:nvSpPr>
        <p:spPr/>
        <p:txBody>
          <a:bodyPr/>
          <a:lstStyle/>
          <a:p>
            <a:fld id="{F8F4E12B-5B87-4558-8407-5BDBAC8C6646}" type="datetimeFigureOut">
              <a:rPr lang="zh-CN" altLang="en-US" smtClean="0"/>
              <a:t>2019/7/30</a:t>
            </a:fld>
            <a:endParaRPr lang="zh-CN" altLang="en-US"/>
          </a:p>
        </p:txBody>
      </p:sp>
      <p:sp>
        <p:nvSpPr>
          <p:cNvPr id="6" name="页脚占位符 5">
            <a:extLst>
              <a:ext uri="{FF2B5EF4-FFF2-40B4-BE49-F238E27FC236}">
                <a16:creationId xmlns:a16="http://schemas.microsoft.com/office/drawing/2014/main" id="{0629D2C8-3CAB-4170-9F9F-039402FC40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4B5A52-45FC-44AD-9116-6E63913A139B}"/>
              </a:ext>
            </a:extLst>
          </p:cNvPr>
          <p:cNvSpPr>
            <a:spLocks noGrp="1"/>
          </p:cNvSpPr>
          <p:nvPr>
            <p:ph type="sldNum" sz="quarter" idx="12"/>
          </p:nvPr>
        </p:nvSpPr>
        <p:spPr/>
        <p:txBody>
          <a:bodyPr/>
          <a:lstStyle/>
          <a:p>
            <a:fld id="{C0015DBB-0745-4611-82A9-657DD84F0E4A}" type="slidenum">
              <a:rPr lang="zh-CN" altLang="en-US" smtClean="0"/>
              <a:t>‹#›</a:t>
            </a:fld>
            <a:endParaRPr lang="zh-CN" altLang="en-US"/>
          </a:p>
        </p:txBody>
      </p:sp>
    </p:spTree>
    <p:extLst>
      <p:ext uri="{BB962C8B-B14F-4D97-AF65-F5344CB8AC3E}">
        <p14:creationId xmlns:p14="http://schemas.microsoft.com/office/powerpoint/2010/main" val="23622864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65E01-6BD1-4DFB-BD31-E22EB9792F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802075-6B3D-40D5-9229-C8BB271BB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5F11501-94B5-4244-A1A2-A5976428E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6968DF-7506-48C1-A7FF-1A7BB2B2404B}"/>
              </a:ext>
            </a:extLst>
          </p:cNvPr>
          <p:cNvSpPr>
            <a:spLocks noGrp="1"/>
          </p:cNvSpPr>
          <p:nvPr>
            <p:ph type="dt" sz="half" idx="10"/>
          </p:nvPr>
        </p:nvSpPr>
        <p:spPr/>
        <p:txBody>
          <a:bodyPr/>
          <a:lstStyle/>
          <a:p>
            <a:fld id="{F8F4E12B-5B87-4558-8407-5BDBAC8C6646}" type="datetimeFigureOut">
              <a:rPr lang="zh-CN" altLang="en-US" smtClean="0"/>
              <a:t>2019/7/30</a:t>
            </a:fld>
            <a:endParaRPr lang="zh-CN" altLang="en-US"/>
          </a:p>
        </p:txBody>
      </p:sp>
      <p:sp>
        <p:nvSpPr>
          <p:cNvPr id="6" name="页脚占位符 5">
            <a:extLst>
              <a:ext uri="{FF2B5EF4-FFF2-40B4-BE49-F238E27FC236}">
                <a16:creationId xmlns:a16="http://schemas.microsoft.com/office/drawing/2014/main" id="{84AA2BE1-937D-484C-B87F-EF48DB6E77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6E4802-30A1-48C0-B494-CA462C67CA95}"/>
              </a:ext>
            </a:extLst>
          </p:cNvPr>
          <p:cNvSpPr>
            <a:spLocks noGrp="1"/>
          </p:cNvSpPr>
          <p:nvPr>
            <p:ph type="sldNum" sz="quarter" idx="12"/>
          </p:nvPr>
        </p:nvSpPr>
        <p:spPr/>
        <p:txBody>
          <a:bodyPr/>
          <a:lstStyle/>
          <a:p>
            <a:fld id="{C0015DBB-0745-4611-82A9-657DD84F0E4A}" type="slidenum">
              <a:rPr lang="zh-CN" altLang="en-US" smtClean="0"/>
              <a:t>‹#›</a:t>
            </a:fld>
            <a:endParaRPr lang="zh-CN" altLang="en-US"/>
          </a:p>
        </p:txBody>
      </p:sp>
    </p:spTree>
    <p:extLst>
      <p:ext uri="{BB962C8B-B14F-4D97-AF65-F5344CB8AC3E}">
        <p14:creationId xmlns:p14="http://schemas.microsoft.com/office/powerpoint/2010/main" val="12266652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41605D6-BC6D-4790-9D36-5F69FD41F1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AA47C9-9B52-4873-B327-1365CCF69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D90574-DFE4-4D04-BF6F-ADA4950DE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4E12B-5B87-4558-8407-5BDBAC8C6646}" type="datetimeFigureOut">
              <a:rPr lang="zh-CN" altLang="en-US" smtClean="0"/>
              <a:t>2019/7/30</a:t>
            </a:fld>
            <a:endParaRPr lang="zh-CN" altLang="en-US"/>
          </a:p>
        </p:txBody>
      </p:sp>
      <p:sp>
        <p:nvSpPr>
          <p:cNvPr id="5" name="页脚占位符 4">
            <a:extLst>
              <a:ext uri="{FF2B5EF4-FFF2-40B4-BE49-F238E27FC236}">
                <a16:creationId xmlns:a16="http://schemas.microsoft.com/office/drawing/2014/main" id="{0EBD9D59-49D1-41AB-88D3-8796D7BBE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BB1BAF-18A8-4625-A14E-56DCDCB589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015DBB-0745-4611-82A9-657DD84F0E4A}" type="slidenum">
              <a:rPr lang="zh-CN" altLang="en-US" smtClean="0"/>
              <a:t>‹#›</a:t>
            </a:fld>
            <a:endParaRPr lang="zh-CN" altLang="en-US"/>
          </a:p>
        </p:txBody>
      </p:sp>
    </p:spTree>
    <p:extLst>
      <p:ext uri="{BB962C8B-B14F-4D97-AF65-F5344CB8AC3E}">
        <p14:creationId xmlns:p14="http://schemas.microsoft.com/office/powerpoint/2010/main" val="296092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96624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7E332-3654-4669-BC48-A221F9ECD753}"/>
              </a:ext>
            </a:extLst>
          </p:cNvPr>
          <p:cNvSpPr>
            <a:spLocks noGrp="1"/>
          </p:cNvSpPr>
          <p:nvPr>
            <p:ph type="title"/>
          </p:nvPr>
        </p:nvSpPr>
        <p:spPr>
          <a:xfrm>
            <a:off x="192114" y="757383"/>
            <a:ext cx="2600963" cy="620858"/>
          </a:xfrm>
        </p:spPr>
        <p:txBody>
          <a:bodyPr>
            <a:normAutofit fontScale="90000"/>
          </a:bodyPr>
          <a:lstStyle/>
          <a:p>
            <a:r>
              <a:rPr lang="zh-CN" altLang="en-US"/>
              <a:t>最大公因数</a:t>
            </a:r>
            <a:br>
              <a:rPr lang="en-US" altLang="zh-CN"/>
            </a:br>
            <a:r>
              <a:rPr lang="zh-CN" altLang="en-US"/>
              <a:t>与最小公倍数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F64CF44-39A9-4587-B6C0-D039BAD900F7}"/>
                  </a:ext>
                </a:extLst>
              </p:cNvPr>
              <p:cNvSpPr>
                <a:spLocks noGrp="1"/>
              </p:cNvSpPr>
              <p:nvPr>
                <p:ph idx="1"/>
              </p:nvPr>
            </p:nvSpPr>
            <p:spPr/>
            <p:txBody>
              <a:bodyPr/>
              <a:lstStyle/>
              <a:p>
                <a:r>
                  <a:rPr lang="zh-CN" altLang="zh-CN"/>
                  <a:t>最小公倍数就是公倍数中最小的那个，我们记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oMath>
                </a14:m>
                <a:r>
                  <a:rPr lang="en-US" altLang="zh-CN"/>
                  <a:t> </a:t>
                </a:r>
                <a:r>
                  <a:rPr lang="zh-CN" altLang="zh-CN"/>
                  <a:t>的最小公倍数为 </a:t>
                </a:r>
                <a14:m>
                  <m:oMath xmlns:m="http://schemas.openxmlformats.org/officeDocument/2006/math">
                    <m:r>
                      <a:rPr lang="en-US" altLang="zh-CN" i="1">
                        <a:latin typeface="Cambria Math" panose="02040503050406030204" pitchFamily="18" charset="0"/>
                      </a:rPr>
                      <m:t>𝑙𝑐𝑚</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en-US" altLang="zh-CN"/>
                  <a:t> </a:t>
                </a:r>
                <a:r>
                  <a:rPr lang="zh-CN" altLang="zh-CN"/>
                  <a:t>，有如下性质</a:t>
                </a:r>
              </a:p>
              <a:p>
                <a:r>
                  <a:rPr lang="en-US" altLang="zh-CN" b="1"/>
                  <a:t>2.3.1 性质</a:t>
                </a:r>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𝑙𝑐𝑚</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𝑎𝑏</m:t>
                          </m:r>
                        </m:num>
                        <m:den>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den>
                      </m:f>
                    </m:oMath>
                  </m:oMathPara>
                </a14:m>
                <a:endParaRPr lang="en-US" altLang="zh-CN"/>
              </a:p>
              <a:p>
                <a:pPr latinLnBrk="1">
                  <a:spcAft>
                    <a:spcPts val="1000"/>
                  </a:spcAft>
                </a:pPr>
                <a:r>
                  <a:rPr lang="en-US" altLang="zh-CN">
                    <a:latin typeface="Consolas" panose="020B0609020204030204" pitchFamily="49" charset="0"/>
                    <a:ea typeface="宋体" panose="02010600030101010101" pitchFamily="2" charset="-122"/>
                    <a:cs typeface="Times New Roman" panose="02020603050405020304" pitchFamily="18" charset="0"/>
                  </a:rPr>
                  <a:t>ll lcm(ll a, ll b){</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a/gcd(a,b)*b;</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endParaRPr lang="zh-CN" altLang="zh-CN">
                  <a:latin typeface="Consolas" panose="020B0609020204030204" pitchFamily="49" charset="0"/>
                  <a:ea typeface="宋体" panose="02010600030101010101" pitchFamily="2" charset="-122"/>
                  <a:cs typeface="Times New Roman" panose="02020603050405020304" pitchFamily="18" charset="0"/>
                </a:endParaRPr>
              </a:p>
              <a:p>
                <a:endParaRPr lang="zh-CN" altLang="zh-CN"/>
              </a:p>
            </p:txBody>
          </p:sp>
        </mc:Choice>
        <mc:Fallback xmlns="">
          <p:sp>
            <p:nvSpPr>
              <p:cNvPr id="3" name="内容占位符 2">
                <a:extLst>
                  <a:ext uri="{FF2B5EF4-FFF2-40B4-BE49-F238E27FC236}">
                    <a16:creationId xmlns:a16="http://schemas.microsoft.com/office/drawing/2014/main" id="{DF64CF44-39A9-4587-B6C0-D039BAD900F7}"/>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79232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7E332-3654-4669-BC48-A221F9ECD753}"/>
              </a:ext>
            </a:extLst>
          </p:cNvPr>
          <p:cNvSpPr>
            <a:spLocks noGrp="1"/>
          </p:cNvSpPr>
          <p:nvPr>
            <p:ph type="title"/>
          </p:nvPr>
        </p:nvSpPr>
        <p:spPr>
          <a:xfrm>
            <a:off x="192114" y="757383"/>
            <a:ext cx="2600963" cy="620858"/>
          </a:xfrm>
        </p:spPr>
        <p:txBody>
          <a:bodyPr>
            <a:normAutofit fontScale="90000"/>
          </a:bodyPr>
          <a:lstStyle/>
          <a:p>
            <a:r>
              <a:rPr lang="zh-CN" altLang="en-US"/>
              <a:t>最大公因数</a:t>
            </a:r>
            <a:br>
              <a:rPr lang="en-US" altLang="zh-CN"/>
            </a:br>
            <a:r>
              <a:rPr lang="zh-CN" altLang="en-US"/>
              <a:t>与最小公倍数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F64CF44-39A9-4587-B6C0-D039BAD900F7}"/>
                  </a:ext>
                </a:extLst>
              </p:cNvPr>
              <p:cNvSpPr>
                <a:spLocks noGrp="1"/>
              </p:cNvSpPr>
              <p:nvPr>
                <p:ph idx="1"/>
              </p:nvPr>
            </p:nvSpPr>
            <p:spPr/>
            <p:txBody>
              <a:bodyPr>
                <a:normAutofit fontScale="92500" lnSpcReduction="10000"/>
              </a:bodyPr>
              <a:lstStyle/>
              <a:p>
                <a:r>
                  <a:rPr lang="zh-CN" altLang="zh-CN" b="1"/>
                  <a:t>扩展欧几里得算法</a:t>
                </a:r>
              </a:p>
              <a:p>
                <a:r>
                  <a:rPr lang="zh-CN" altLang="zh-CN"/>
                  <a:t>考虑二元一次不定方程</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𝑎𝑥</m:t>
                      </m:r>
                      <m:r>
                        <a:rPr lang="en-US" altLang="zh-CN" i="1">
                          <a:latin typeface="Cambria Math" panose="02040503050406030204" pitchFamily="18" charset="0"/>
                        </a:rPr>
                        <m:t>+</m:t>
                      </m:r>
                      <m:r>
                        <a:rPr lang="en-US" altLang="zh-CN" i="1">
                          <a:latin typeface="Cambria Math" panose="02040503050406030204" pitchFamily="18" charset="0"/>
                        </a:rPr>
                        <m:t>𝑏𝑦</m:t>
                      </m:r>
                      <m:r>
                        <a:rPr lang="en-US" altLang="zh-CN" i="1">
                          <a:latin typeface="Cambria Math" panose="02040503050406030204" pitchFamily="18" charset="0"/>
                        </a:rPr>
                        <m:t>=</m:t>
                      </m:r>
                      <m:r>
                        <a:rPr lang="en-US" altLang="zh-CN" i="1">
                          <a:latin typeface="Cambria Math" panose="02040503050406030204" pitchFamily="18" charset="0"/>
                        </a:rPr>
                        <m:t>𝑐</m:t>
                      </m:r>
                    </m:oMath>
                  </m:oMathPara>
                </a14:m>
                <a:endParaRPr lang="zh-CN" altLang="zh-CN"/>
              </a:p>
              <a:p>
                <a:r>
                  <a:rPr lang="zh-CN" altLang="zh-CN"/>
                  <a:t>其中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𝑐</m:t>
                    </m:r>
                  </m:oMath>
                </a14:m>
                <a:r>
                  <a:rPr lang="en-US" altLang="zh-CN"/>
                  <a:t> </a:t>
                </a:r>
                <a:r>
                  <a:rPr lang="zh-CN" altLang="zh-CN"/>
                  <a:t>是已知的正整数，如何求出方程的解呢？</a:t>
                </a:r>
              </a:p>
              <a:p>
                <a:r>
                  <a:rPr lang="en-US" altLang="zh-CN" b="1"/>
                  <a:t>2.4.1 </a:t>
                </a:r>
                <a:r>
                  <a:rPr lang="zh-CN" altLang="zh-CN" b="1"/>
                  <a:t>定理</a:t>
                </a:r>
                <a:r>
                  <a:rPr lang="zh-CN" altLang="zh-CN"/>
                  <a:t> 上述方程有解的充要条件是 </a:t>
                </a:r>
                <a14:m>
                  <m:oMath xmlns:m="http://schemas.openxmlformats.org/officeDocument/2006/math">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𝑐</m:t>
                    </m:r>
                  </m:oMath>
                </a14:m>
                <a:r>
                  <a:rPr lang="en-US" altLang="zh-CN"/>
                  <a:t> </a:t>
                </a:r>
                <a:r>
                  <a:rPr lang="zh-CN" altLang="zh-CN"/>
                  <a:t>（</a:t>
                </a:r>
                <a14:m>
                  <m:oMath xmlns:m="http://schemas.openxmlformats.org/officeDocument/2006/math">
                    <m:r>
                      <a:rPr lang="en-US" altLang="zh-CN" i="1">
                        <a:latin typeface="Cambria Math" panose="02040503050406030204" pitchFamily="18" charset="0"/>
                      </a:rPr>
                      <m:t>𝑐</m:t>
                    </m:r>
                  </m:oMath>
                </a14:m>
                <a:r>
                  <a:rPr lang="en-US" altLang="zh-CN"/>
                  <a:t> </a:t>
                </a:r>
                <a:r>
                  <a:rPr lang="zh-CN" altLang="zh-CN"/>
                  <a:t>是 </a:t>
                </a:r>
                <a14:m>
                  <m:oMath xmlns:m="http://schemas.openxmlformats.org/officeDocument/2006/math">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en-US" altLang="zh-CN"/>
                  <a:t> </a:t>
                </a:r>
                <a:r>
                  <a:rPr lang="zh-CN" altLang="zh-CN"/>
                  <a:t>的倍数）</a:t>
                </a:r>
              </a:p>
              <a:p>
                <a:r>
                  <a:rPr lang="zh-CN" altLang="zh-CN"/>
                  <a:t>可以理解为，</a:t>
                </a:r>
                <a14:m>
                  <m:oMath xmlns:m="http://schemas.openxmlformats.org/officeDocument/2006/math">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en-US" altLang="zh-CN"/>
                  <a:t> </a:t>
                </a:r>
                <a:r>
                  <a:rPr lang="zh-CN" altLang="zh-CN"/>
                  <a:t>是 </a:t>
                </a:r>
                <a14:m>
                  <m:oMath xmlns:m="http://schemas.openxmlformats.org/officeDocument/2006/math">
                    <m:r>
                      <a:rPr lang="en-US" altLang="zh-CN" i="1">
                        <a:latin typeface="Cambria Math" panose="02040503050406030204" pitchFamily="18" charset="0"/>
                      </a:rPr>
                      <m:t>𝑎𝑥</m:t>
                    </m:r>
                    <m:r>
                      <a:rPr lang="en-US" altLang="zh-CN" i="1">
                        <a:latin typeface="Cambria Math" panose="02040503050406030204" pitchFamily="18" charset="0"/>
                      </a:rPr>
                      <m:t>+</m:t>
                    </m:r>
                    <m:r>
                      <a:rPr lang="en-US" altLang="zh-CN" i="1">
                        <a:latin typeface="Cambria Math" panose="02040503050406030204" pitchFamily="18" charset="0"/>
                      </a:rPr>
                      <m:t>𝑏𝑦</m:t>
                    </m:r>
                  </m:oMath>
                </a14:m>
                <a:r>
                  <a:rPr lang="en-US" altLang="zh-CN"/>
                  <a:t> </a:t>
                </a:r>
                <a:r>
                  <a:rPr lang="zh-CN" altLang="zh-CN"/>
                  <a:t>可以表示出的最小正整数</a:t>
                </a:r>
              </a:p>
              <a:p>
                <a:r>
                  <a:rPr lang="en-US" altLang="zh-CN" b="1"/>
                  <a:t>2.4.2 </a:t>
                </a:r>
                <a:r>
                  <a:rPr lang="zh-CN" altLang="zh-CN" b="1"/>
                  <a:t>定理</a:t>
                </a:r>
                <a:r>
                  <a:rPr lang="zh-CN" altLang="zh-CN"/>
                  <a:t> 方程 </a:t>
                </a:r>
                <a14:m>
                  <m:oMath xmlns:m="http://schemas.openxmlformats.org/officeDocument/2006/math">
                    <m:r>
                      <a:rPr lang="en-US" altLang="zh-CN" i="1">
                        <a:latin typeface="Cambria Math" panose="02040503050406030204" pitchFamily="18" charset="0"/>
                      </a:rPr>
                      <m:t>𝑎𝑥</m:t>
                    </m:r>
                    <m:r>
                      <a:rPr lang="en-US" altLang="zh-CN" i="1">
                        <a:latin typeface="Cambria Math" panose="02040503050406030204" pitchFamily="18" charset="0"/>
                      </a:rPr>
                      <m:t>+</m:t>
                    </m:r>
                    <m:r>
                      <a:rPr lang="en-US" altLang="zh-CN" i="1">
                        <a:latin typeface="Cambria Math" panose="02040503050406030204" pitchFamily="18" charset="0"/>
                      </a:rPr>
                      <m:t>𝑏𝑦</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en-US" altLang="zh-CN"/>
                  <a:t> </a:t>
                </a:r>
                <a:r>
                  <a:rPr lang="zh-CN" altLang="zh-CN"/>
                  <a:t>的所有解为</a:t>
                </a:r>
              </a:p>
              <a:p>
                <a:pPr/>
                <a14:m>
                  <m:oMathPara xmlns:m="http://schemas.openxmlformats.org/officeDocument/2006/math">
                    <m:oMathParaPr>
                      <m:jc m:val="centerGroup"/>
                    </m:oMathParaPr>
                    <m:oMath xmlns:m="http://schemas.openxmlformats.org/officeDocument/2006/math">
                      <m:d>
                        <m:dPr>
                          <m:begChr m:val="{"/>
                          <m:endChr m:val=""/>
                          <m:ctrlPr>
                            <a:rPr lang="zh-CN" altLang="zh-CN" i="1">
                              <a:latin typeface="Cambria Math" panose="02040503050406030204" pitchFamily="18" charset="0"/>
                            </a:rPr>
                          </m:ctrlPr>
                        </m:dPr>
                        <m:e>
                          <m:m>
                            <m:mPr>
                              <m:plcHide m:val="on"/>
                              <m:mcs>
                                <m:mc>
                                  <m:mcPr>
                                    <m:count m:val="1"/>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𝑏</m:t>
                                    </m:r>
                                  </m:num>
                                  <m:den>
                                    <m:r>
                                      <a:rPr lang="en-US" altLang="zh-CN" i="1">
                                        <a:latin typeface="Cambria Math" panose="02040503050406030204" pitchFamily="18" charset="0"/>
                                      </a:rPr>
                                      <m:t>𝑑</m:t>
                                    </m:r>
                                  </m:den>
                                </m:f>
                                <m:r>
                                  <a:rPr lang="en-US" altLang="zh-CN" i="1">
                                    <a:latin typeface="Cambria Math" panose="02040503050406030204" pitchFamily="18" charset="0"/>
                                  </a:rPr>
                                  <m:t>𝑡</m:t>
                                </m:r>
                              </m:e>
                            </m:mr>
                            <m:mr>
                              <m:e>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𝑎</m:t>
                                    </m:r>
                                  </m:num>
                                  <m:den>
                                    <m:r>
                                      <a:rPr lang="en-US" altLang="zh-CN" i="1">
                                        <a:latin typeface="Cambria Math" panose="02040503050406030204" pitchFamily="18" charset="0"/>
                                      </a:rPr>
                                      <m:t>𝑑</m:t>
                                    </m:r>
                                  </m:den>
                                </m:f>
                                <m:r>
                                  <a:rPr lang="en-US" altLang="zh-CN" i="1">
                                    <a:latin typeface="Cambria Math" panose="02040503050406030204" pitchFamily="18" charset="0"/>
                                  </a:rPr>
                                  <m:t>𝑡</m:t>
                                </m:r>
                              </m:e>
                            </m:mr>
                          </m:m>
                        </m:e>
                      </m:d>
                    </m:oMath>
                  </m:oMathPara>
                </a14:m>
                <a:endParaRPr lang="zh-CN" altLang="zh-CN"/>
              </a:p>
              <a:p>
                <a:r>
                  <a:rPr lang="zh-CN" altLang="zh-CN"/>
                  <a:t>其中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oMath>
                </a14:m>
                <a:r>
                  <a:rPr lang="en-US" altLang="zh-CN"/>
                  <a:t> </a:t>
                </a:r>
                <a:r>
                  <a:rPr lang="zh-CN" altLang="zh-CN"/>
                  <a:t>是一组特解</a:t>
                </a:r>
              </a:p>
              <a:p>
                <a:r>
                  <a:rPr lang="en-US" altLang="zh-CN" b="1"/>
                  <a:t>2.4.3 </a:t>
                </a:r>
                <a:r>
                  <a:rPr lang="zh-CN" altLang="zh-CN" b="1"/>
                  <a:t>定理</a:t>
                </a:r>
                <a:r>
                  <a:rPr lang="zh-CN" altLang="zh-CN"/>
                  <a:t> 方程 </a:t>
                </a:r>
                <a14:m>
                  <m:oMath xmlns:m="http://schemas.openxmlformats.org/officeDocument/2006/math">
                    <m:r>
                      <a:rPr lang="en-US" altLang="zh-CN" i="1">
                        <a:latin typeface="Cambria Math" panose="02040503050406030204" pitchFamily="18" charset="0"/>
                      </a:rPr>
                      <m:t>𝑎𝑥</m:t>
                    </m:r>
                    <m:r>
                      <a:rPr lang="en-US" altLang="zh-CN" i="1">
                        <a:latin typeface="Cambria Math" panose="02040503050406030204" pitchFamily="18" charset="0"/>
                      </a:rPr>
                      <m:t>+</m:t>
                    </m:r>
                    <m:r>
                      <a:rPr lang="en-US" altLang="zh-CN" i="1">
                        <a:latin typeface="Cambria Math" panose="02040503050406030204" pitchFamily="18" charset="0"/>
                      </a:rPr>
                      <m:t>𝑏𝑦</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𝑐</m:t>
                    </m:r>
                  </m:oMath>
                </a14:m>
                <a:r>
                  <a:rPr lang="en-US" altLang="zh-CN"/>
                  <a:t> </a:t>
                </a:r>
                <a:r>
                  <a:rPr lang="zh-CN" altLang="zh-CN"/>
                  <a:t>的所有解为</a:t>
                </a:r>
              </a:p>
              <a:p>
                <a:pPr/>
                <a14:m>
                  <m:oMathPara xmlns:m="http://schemas.openxmlformats.org/officeDocument/2006/math">
                    <m:oMathParaPr>
                      <m:jc m:val="centerGroup"/>
                    </m:oMathParaPr>
                    <m:oMath xmlns:m="http://schemas.openxmlformats.org/officeDocument/2006/math">
                      <m:d>
                        <m:dPr>
                          <m:begChr m:val="{"/>
                          <m:endChr m:val=""/>
                          <m:ctrlPr>
                            <a:rPr lang="zh-CN" altLang="zh-CN" i="1">
                              <a:latin typeface="Cambria Math" panose="02040503050406030204" pitchFamily="18" charset="0"/>
                            </a:rPr>
                          </m:ctrlPr>
                        </m:dPr>
                        <m:e>
                          <m:m>
                            <m:mPr>
                              <m:plcHide m:val="on"/>
                              <m:mcs>
                                <m:mc>
                                  <m:mcPr>
                                    <m:count m:val="1"/>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𝑥</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𝑐</m:t>
                                    </m:r>
                                  </m:num>
                                  <m:den>
                                    <m:r>
                                      <a:rPr lang="en-US" altLang="zh-CN" i="1">
                                        <a:latin typeface="Cambria Math" panose="02040503050406030204" pitchFamily="18" charset="0"/>
                                      </a:rPr>
                                      <m:t>𝑑</m:t>
                                    </m:r>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𝑏</m:t>
                                    </m:r>
                                  </m:num>
                                  <m:den>
                                    <m:r>
                                      <a:rPr lang="en-US" altLang="zh-CN" i="1">
                                        <a:latin typeface="Cambria Math" panose="02040503050406030204" pitchFamily="18" charset="0"/>
                                      </a:rPr>
                                      <m:t>𝑑</m:t>
                                    </m:r>
                                  </m:den>
                                </m:f>
                                <m:r>
                                  <a:rPr lang="en-US" altLang="zh-CN" i="1">
                                    <a:latin typeface="Cambria Math" panose="02040503050406030204" pitchFamily="18" charset="0"/>
                                  </a:rPr>
                                  <m:t>𝑡</m:t>
                                </m:r>
                              </m:e>
                            </m:mr>
                            <m:mr>
                              <m:e>
                                <m:r>
                                  <a:rPr lang="en-US" altLang="zh-CN" i="1">
                                    <a:latin typeface="Cambria Math" panose="02040503050406030204" pitchFamily="18" charset="0"/>
                                  </a:rPr>
                                  <m:t>𝑦</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𝑐</m:t>
                                    </m:r>
                                  </m:num>
                                  <m:den>
                                    <m:r>
                                      <a:rPr lang="en-US" altLang="zh-CN" i="1">
                                        <a:latin typeface="Cambria Math" panose="02040503050406030204" pitchFamily="18" charset="0"/>
                                      </a:rPr>
                                      <m:t>𝑑</m:t>
                                    </m:r>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𝑎</m:t>
                                    </m:r>
                                  </m:num>
                                  <m:den>
                                    <m:r>
                                      <a:rPr lang="en-US" altLang="zh-CN" i="1">
                                        <a:latin typeface="Cambria Math" panose="02040503050406030204" pitchFamily="18" charset="0"/>
                                      </a:rPr>
                                      <m:t>𝑑</m:t>
                                    </m:r>
                                  </m:den>
                                </m:f>
                                <m:r>
                                  <a:rPr lang="en-US" altLang="zh-CN" i="1">
                                    <a:latin typeface="Cambria Math" panose="02040503050406030204" pitchFamily="18" charset="0"/>
                                  </a:rPr>
                                  <m:t>𝑡</m:t>
                                </m:r>
                              </m:e>
                            </m:mr>
                          </m:m>
                        </m:e>
                      </m:d>
                    </m:oMath>
                  </m:oMathPara>
                </a14:m>
                <a:endParaRPr lang="zh-CN" altLang="zh-CN"/>
              </a:p>
              <a:p>
                <a:r>
                  <a:rPr lang="zh-CN" altLang="zh-CN"/>
                  <a:t>其中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oMath>
                </a14:m>
                <a:r>
                  <a:rPr lang="en-US" altLang="zh-CN"/>
                  <a:t> </a:t>
                </a:r>
                <a:r>
                  <a:rPr lang="zh-CN" altLang="zh-CN"/>
                  <a:t>是方程 </a:t>
                </a:r>
                <a14:m>
                  <m:oMath xmlns:m="http://schemas.openxmlformats.org/officeDocument/2006/math">
                    <m:r>
                      <a:rPr lang="en-US" altLang="zh-CN" i="1">
                        <a:latin typeface="Cambria Math" panose="02040503050406030204" pitchFamily="18" charset="0"/>
                      </a:rPr>
                      <m:t>𝑎𝑥</m:t>
                    </m:r>
                    <m:r>
                      <a:rPr lang="en-US" altLang="zh-CN" i="1">
                        <a:latin typeface="Cambria Math" panose="02040503050406030204" pitchFamily="18" charset="0"/>
                      </a:rPr>
                      <m:t>+</m:t>
                    </m:r>
                    <m:r>
                      <a:rPr lang="en-US" altLang="zh-CN" i="1">
                        <a:latin typeface="Cambria Math" panose="02040503050406030204" pitchFamily="18" charset="0"/>
                      </a:rPr>
                      <m:t>𝑏𝑦</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en-US" altLang="zh-CN"/>
                  <a:t> </a:t>
                </a:r>
                <a:r>
                  <a:rPr lang="zh-CN" altLang="zh-CN"/>
                  <a:t>的一组特解</a:t>
                </a:r>
              </a:p>
            </p:txBody>
          </p:sp>
        </mc:Choice>
        <mc:Fallback xmlns="">
          <p:sp>
            <p:nvSpPr>
              <p:cNvPr id="3" name="内容占位符 2">
                <a:extLst>
                  <a:ext uri="{FF2B5EF4-FFF2-40B4-BE49-F238E27FC236}">
                    <a16:creationId xmlns:a16="http://schemas.microsoft.com/office/drawing/2014/main" id="{DF64CF44-39A9-4587-B6C0-D039BAD900F7}"/>
                  </a:ext>
                </a:extLst>
              </p:cNvPr>
              <p:cNvSpPr>
                <a:spLocks noGrp="1" noRot="1" noChangeAspect="1" noMove="1" noResize="1" noEditPoints="1" noAdjustHandles="1" noChangeArrowheads="1" noChangeShapeType="1" noTextEdit="1"/>
              </p:cNvSpPr>
              <p:nvPr>
                <p:ph idx="1"/>
              </p:nvPr>
            </p:nvSpPr>
            <p:spPr>
              <a:blipFill>
                <a:blip r:embed="rId2"/>
                <a:stretch>
                  <a:fillRect l="-583" t="-1139" b="-7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63249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7E332-3654-4669-BC48-A221F9ECD753}"/>
              </a:ext>
            </a:extLst>
          </p:cNvPr>
          <p:cNvSpPr>
            <a:spLocks noGrp="1"/>
          </p:cNvSpPr>
          <p:nvPr>
            <p:ph type="title"/>
          </p:nvPr>
        </p:nvSpPr>
        <p:spPr>
          <a:xfrm>
            <a:off x="192114" y="757383"/>
            <a:ext cx="2600963" cy="620858"/>
          </a:xfrm>
        </p:spPr>
        <p:txBody>
          <a:bodyPr>
            <a:normAutofit fontScale="90000"/>
          </a:bodyPr>
          <a:lstStyle/>
          <a:p>
            <a:r>
              <a:rPr lang="zh-CN" altLang="en-US"/>
              <a:t>最大公因数</a:t>
            </a:r>
            <a:br>
              <a:rPr lang="en-US" altLang="zh-CN"/>
            </a:br>
            <a:r>
              <a:rPr lang="zh-CN" altLang="en-US"/>
              <a:t>与最小公倍数</a:t>
            </a:r>
          </a:p>
        </p:txBody>
      </p:sp>
      <p:sp>
        <p:nvSpPr>
          <p:cNvPr id="3" name="内容占位符 2">
            <a:extLst>
              <a:ext uri="{FF2B5EF4-FFF2-40B4-BE49-F238E27FC236}">
                <a16:creationId xmlns:a16="http://schemas.microsoft.com/office/drawing/2014/main" id="{DF64CF44-39A9-4587-B6C0-D039BAD900F7}"/>
              </a:ext>
            </a:extLst>
          </p:cNvPr>
          <p:cNvSpPr>
            <a:spLocks noGrp="1"/>
          </p:cNvSpPr>
          <p:nvPr>
            <p:ph idx="1"/>
          </p:nvPr>
        </p:nvSpPr>
        <p:spPr/>
        <p:txBody>
          <a:bodyPr>
            <a:normAutofit/>
          </a:bodyPr>
          <a:lstStyle/>
          <a:p>
            <a:pPr latinLnBrk="1">
              <a:spcAft>
                <a:spcPts val="1000"/>
              </a:spcAft>
            </a:pPr>
            <a:r>
              <a:rPr lang="en-US" altLang="zh-CN">
                <a:latin typeface="Consolas" panose="020B0609020204030204" pitchFamily="49" charset="0"/>
                <a:ea typeface="宋体" panose="02010600030101010101" pitchFamily="2" charset="-122"/>
                <a:cs typeface="Times New Roman" panose="02020603050405020304" pitchFamily="18" charset="0"/>
              </a:rPr>
              <a:t>ll ext_gcd(ll a,ll b,ll&amp; x,ll&amp; y){</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ll d = a;</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 (!b){</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x = </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;y = </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d = ext_gcd(b,a%b,y,x);</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y -= a/b*x;</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d;</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endParaRPr lang="zh-CN" altLang="zh-CN">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11486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7E332-3654-4669-BC48-A221F9ECD753}"/>
              </a:ext>
            </a:extLst>
          </p:cNvPr>
          <p:cNvSpPr>
            <a:spLocks noGrp="1"/>
          </p:cNvSpPr>
          <p:nvPr>
            <p:ph type="title"/>
          </p:nvPr>
        </p:nvSpPr>
        <p:spPr>
          <a:xfrm>
            <a:off x="192114" y="757383"/>
            <a:ext cx="2600963" cy="620858"/>
          </a:xfrm>
        </p:spPr>
        <p:txBody>
          <a:bodyPr>
            <a:normAutofit fontScale="90000"/>
          </a:bodyPr>
          <a:lstStyle/>
          <a:p>
            <a:r>
              <a:rPr lang="zh-CN" altLang="en-US"/>
              <a:t>最大公因数</a:t>
            </a:r>
            <a:br>
              <a:rPr lang="en-US" altLang="zh-CN"/>
            </a:br>
            <a:r>
              <a:rPr lang="zh-CN" altLang="en-US"/>
              <a:t>与最小公倍数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F64CF44-39A9-4587-B6C0-D039BAD900F7}"/>
                  </a:ext>
                </a:extLst>
              </p:cNvPr>
              <p:cNvSpPr>
                <a:spLocks noGrp="1"/>
              </p:cNvSpPr>
              <p:nvPr>
                <p:ph idx="1"/>
              </p:nvPr>
            </p:nvSpPr>
            <p:spPr/>
            <p:txBody>
              <a:bodyPr>
                <a:normAutofit/>
              </a:bodyPr>
              <a:lstStyle/>
              <a:p>
                <a:r>
                  <a:rPr lang="zh-CN" altLang="zh-CN"/>
                  <a:t>在求逆元时，要找到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−1</m:t>
                        </m:r>
                      </m:sup>
                    </m:sSup>
                  </m:oMath>
                </a14:m>
                <a:r>
                  <a:rPr lang="en-US" altLang="zh-CN"/>
                  <a:t> </a:t>
                </a:r>
                <a:r>
                  <a:rPr lang="zh-CN" altLang="zh-CN"/>
                  <a:t>使得 </a:t>
                </a:r>
                <a14:m>
                  <m:oMath xmlns:m="http://schemas.openxmlformats.org/officeDocument/2006/math">
                    <m:r>
                      <a:rPr lang="en-US" altLang="zh-CN" i="1">
                        <a:latin typeface="Cambria Math" panose="02040503050406030204" pitchFamily="18" charset="0"/>
                      </a:rPr>
                      <m:t>𝑏</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−1</m:t>
                        </m:r>
                      </m:sup>
                    </m:sSup>
                    <m:r>
                      <a:rPr lang="en-US" altLang="zh-CN" i="1">
                        <a:latin typeface="Cambria Math" panose="02040503050406030204" pitchFamily="18" charset="0"/>
                      </a:rPr>
                      <m:t>≡1(</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𝑐</m:t>
                    </m:r>
                    <m:r>
                      <a:rPr lang="en-US" altLang="zh-CN" i="1">
                        <a:latin typeface="Cambria Math" panose="02040503050406030204" pitchFamily="18" charset="0"/>
                      </a:rPr>
                      <m:t>)</m:t>
                    </m:r>
                  </m:oMath>
                </a14:m>
                <a:r>
                  <a:rPr lang="en-US" altLang="zh-CN"/>
                  <a:t> </a:t>
                </a:r>
                <a:r>
                  <a:rPr lang="zh-CN" altLang="zh-CN"/>
                  <a:t>，实质上是求解方程 </a:t>
                </a:r>
                <a14:m>
                  <m:oMath xmlns:m="http://schemas.openxmlformats.org/officeDocument/2006/math">
                    <m:r>
                      <a:rPr lang="en-US" altLang="zh-CN" i="1">
                        <a:latin typeface="Cambria Math" panose="02040503050406030204" pitchFamily="18" charset="0"/>
                      </a:rPr>
                      <m:t>𝑏𝑥</m:t>
                    </m:r>
                    <m:r>
                      <a:rPr lang="en-US" altLang="zh-CN" i="1">
                        <a:latin typeface="Cambria Math" panose="02040503050406030204" pitchFamily="18" charset="0"/>
                      </a:rPr>
                      <m:t>+</m:t>
                    </m:r>
                    <m:r>
                      <a:rPr lang="en-US" altLang="zh-CN" i="1">
                        <a:latin typeface="Cambria Math" panose="02040503050406030204" pitchFamily="18" charset="0"/>
                      </a:rPr>
                      <m:t>𝑐𝑦</m:t>
                    </m:r>
                    <m:r>
                      <a:rPr lang="en-US" altLang="zh-CN" i="1">
                        <a:latin typeface="Cambria Math" panose="02040503050406030204" pitchFamily="18" charset="0"/>
                      </a:rPr>
                      <m:t>=1</m:t>
                    </m:r>
                  </m:oMath>
                </a14:m>
                <a:r>
                  <a:rPr lang="en-US" altLang="zh-CN"/>
                  <a:t> </a:t>
                </a:r>
                <a:r>
                  <a:rPr lang="zh-CN" altLang="zh-CN"/>
                  <a:t>中的 </a:t>
                </a:r>
                <a14:m>
                  <m:oMath xmlns:m="http://schemas.openxmlformats.org/officeDocument/2006/math">
                    <m:r>
                      <a:rPr lang="en-US" altLang="zh-CN" i="1">
                        <a:latin typeface="Cambria Math" panose="02040503050406030204" pitchFamily="18" charset="0"/>
                      </a:rPr>
                      <m:t>𝑥</m:t>
                    </m:r>
                  </m:oMath>
                </a14:m>
                <a:r>
                  <a:rPr lang="en-US" altLang="zh-CN"/>
                  <a:t> </a:t>
                </a:r>
                <a:r>
                  <a:rPr lang="zh-CN" altLang="zh-CN"/>
                  <a:t>，因此可以用扩展欧几里得算法来求逆元，当然只有 </a:t>
                </a:r>
                <a14:m>
                  <m:oMath xmlns:m="http://schemas.openxmlformats.org/officeDocument/2006/math">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)=1</m:t>
                    </m:r>
                  </m:oMath>
                </a14:m>
                <a:r>
                  <a:rPr lang="en-US" altLang="zh-CN"/>
                  <a:t> </a:t>
                </a:r>
                <a:r>
                  <a:rPr lang="zh-CN" altLang="zh-CN"/>
                  <a:t>时才有解，否则逆元不存在</a:t>
                </a:r>
              </a:p>
              <a:p>
                <a:r>
                  <a:rPr lang="en-US" altLang="zh-CN" b="1"/>
                  <a:t>2.4.4 </a:t>
                </a:r>
                <a:r>
                  <a:rPr lang="zh-CN" altLang="zh-CN" b="1"/>
                  <a:t>推论 逆元的存在性</a:t>
                </a:r>
                <a:r>
                  <a:rPr lang="zh-CN" altLang="zh-CN"/>
                  <a:t> 存在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−1</m:t>
                        </m:r>
                      </m:sup>
                    </m:sSup>
                    <m:r>
                      <a:rPr lang="en-US" altLang="zh-CN" i="1">
                        <a:latin typeface="Cambria Math" panose="02040503050406030204" pitchFamily="18" charset="0"/>
                      </a:rPr>
                      <m:t>∈</m:t>
                    </m:r>
                    <m:r>
                      <a:rPr lang="en-US" altLang="zh-CN" i="1">
                        <a:latin typeface="Cambria Math" panose="02040503050406030204" pitchFamily="18" charset="0"/>
                      </a:rPr>
                      <m:t>ℤ</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𝑏</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−1</m:t>
                        </m:r>
                      </m:sup>
                    </m:sSup>
                    <m:r>
                      <a:rPr lang="en-US" altLang="zh-CN" i="1">
                        <a:latin typeface="Cambria Math" panose="02040503050406030204" pitchFamily="18" charset="0"/>
                      </a:rPr>
                      <m:t>≡1(</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𝑐</m:t>
                    </m:r>
                    <m:r>
                      <a:rPr lang="en-US" altLang="zh-CN" i="1">
                        <a:latin typeface="Cambria Math" panose="02040503050406030204" pitchFamily="18" charset="0"/>
                      </a:rPr>
                      <m:t>)</m:t>
                    </m:r>
                  </m:oMath>
                </a14:m>
                <a:r>
                  <a:rPr lang="en-US" altLang="zh-CN"/>
                  <a:t> </a:t>
                </a:r>
                <a:r>
                  <a:rPr lang="zh-CN" altLang="zh-CN"/>
                  <a:t>的充要条件是 </a:t>
                </a:r>
                <a14:m>
                  <m:oMath xmlns:m="http://schemas.openxmlformats.org/officeDocument/2006/math">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)=1</m:t>
                    </m:r>
                  </m:oMath>
                </a14:m>
                <a:r>
                  <a:rPr lang="en-US" altLang="zh-CN"/>
                  <a:t> </a:t>
                </a:r>
                <a:endParaRPr lang="zh-CN" altLang="zh-CN"/>
              </a:p>
            </p:txBody>
          </p:sp>
        </mc:Choice>
        <mc:Fallback xmlns="">
          <p:sp>
            <p:nvSpPr>
              <p:cNvPr id="3" name="内容占位符 2">
                <a:extLst>
                  <a:ext uri="{FF2B5EF4-FFF2-40B4-BE49-F238E27FC236}">
                    <a16:creationId xmlns:a16="http://schemas.microsoft.com/office/drawing/2014/main" id="{DF64CF44-39A9-4587-B6C0-D039BAD900F7}"/>
                  </a:ext>
                </a:extLst>
              </p:cNvPr>
              <p:cNvSpPr>
                <a:spLocks noGrp="1" noRot="1" noChangeAspect="1" noMove="1" noResize="1" noEditPoints="1" noAdjustHandles="1" noChangeArrowheads="1" noChangeShapeType="1" noTextEdit="1"/>
              </p:cNvSpPr>
              <p:nvPr>
                <p:ph idx="1"/>
              </p:nvPr>
            </p:nvSpPr>
            <p:spPr>
              <a:blipFill>
                <a:blip r:embed="rId2"/>
                <a:stretch>
                  <a:fillRect l="-750" t="-911" r="-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30102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7C15E-03F2-41D9-9530-CE94F0A5FFBC}"/>
              </a:ext>
            </a:extLst>
          </p:cNvPr>
          <p:cNvSpPr>
            <a:spLocks noGrp="1"/>
          </p:cNvSpPr>
          <p:nvPr>
            <p:ph type="title"/>
          </p:nvPr>
        </p:nvSpPr>
        <p:spPr/>
        <p:txBody>
          <a:bodyPr/>
          <a:lstStyle/>
          <a:p>
            <a:r>
              <a:rPr lang="zh-CN" altLang="en-US"/>
              <a:t>同余方程组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5F0390A-C58A-4F75-8EB3-2AD837DEE319}"/>
                  </a:ext>
                </a:extLst>
              </p:cNvPr>
              <p:cNvSpPr>
                <a:spLocks noGrp="1"/>
              </p:cNvSpPr>
              <p:nvPr>
                <p:ph idx="1"/>
              </p:nvPr>
            </p:nvSpPr>
            <p:spPr/>
            <p:txBody>
              <a:bodyPr/>
              <a:lstStyle/>
              <a:p>
                <a:r>
                  <a:rPr lang="zh-CN" altLang="zh-CN" b="1"/>
                  <a:t>同余方程组</a:t>
                </a:r>
              </a:p>
              <a:p>
                <a:r>
                  <a:rPr lang="zh-CN" altLang="zh-CN"/>
                  <a:t>有方程就有方程组</a:t>
                </a:r>
              </a:p>
              <a:p>
                <a:pPr/>
                <a14:m>
                  <m:oMathPara xmlns:m="http://schemas.openxmlformats.org/officeDocument/2006/math">
                    <m:oMathParaPr>
                      <m:jc m:val="centerGroup"/>
                    </m:oMathParaPr>
                    <m:oMath xmlns:m="http://schemas.openxmlformats.org/officeDocument/2006/math">
                      <m:d>
                        <m:dPr>
                          <m:begChr m:val="{"/>
                          <m:endChr m:val=""/>
                          <m:ctrlPr>
                            <a:rPr lang="zh-CN" altLang="zh-CN" i="1">
                              <a:latin typeface="Cambria Math" panose="02040503050406030204" pitchFamily="18" charset="0"/>
                            </a:rPr>
                          </m:ctrlPr>
                        </m:dPr>
                        <m:e>
                          <m:m>
                            <m:mPr>
                              <m:plcHide m:val="on"/>
                              <m:mcs>
                                <m:mc>
                                  <m:mcPr>
                                    <m:count m:val="1"/>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𝑚𝑜𝑑</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r>
                                  <a:rPr lang="en-US" altLang="zh-CN" i="1">
                                    <a:latin typeface="Cambria Math" panose="02040503050406030204" pitchFamily="18" charset="0"/>
                                  </a:rPr>
                                  <m:t>)</m:t>
                                </m:r>
                              </m:e>
                            </m:mr>
                            <m:m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𝑚𝑜𝑑</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2</m:t>
                                    </m:r>
                                  </m:sub>
                                </m:sSub>
                                <m:r>
                                  <a:rPr lang="en-US" altLang="zh-CN" i="1">
                                    <a:latin typeface="Cambria Math" panose="02040503050406030204" pitchFamily="18" charset="0"/>
                                  </a:rPr>
                                  <m:t>)</m:t>
                                </m:r>
                              </m:e>
                            </m:mr>
                            <m:mr>
                              <m:e>
                                <m:r>
                                  <a:rPr lang="en-US" altLang="zh-CN" i="1">
                                    <a:latin typeface="Cambria Math" panose="02040503050406030204" pitchFamily="18" charset="0"/>
                                  </a:rPr>
                                  <m:t>…</m:t>
                                </m:r>
                              </m:e>
                            </m:mr>
                            <m:m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𝑚𝑜𝑑</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𝑛</m:t>
                                    </m:r>
                                  </m:sub>
                                </m:sSub>
                                <m:r>
                                  <a:rPr lang="en-US" altLang="zh-CN" i="1">
                                    <a:latin typeface="Cambria Math" panose="02040503050406030204" pitchFamily="18" charset="0"/>
                                  </a:rPr>
                                  <m:t>)</m:t>
                                </m:r>
                              </m:e>
                            </m:mr>
                          </m:m>
                        </m:e>
                      </m:d>
                    </m:oMath>
                  </m:oMathPara>
                </a14:m>
                <a:endParaRPr lang="zh-CN" altLang="zh-CN"/>
              </a:p>
              <a:p>
                <a:r>
                  <a:rPr lang="zh-CN" altLang="zh-CN"/>
                  <a:t>其中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oMath>
                </a14:m>
                <a:r>
                  <a:rPr lang="en-US" altLang="zh-CN"/>
                  <a:t> </a:t>
                </a:r>
                <a:r>
                  <a:rPr lang="zh-CN" altLang="zh-CN"/>
                  <a:t>是整数，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𝑛</m:t>
                        </m:r>
                      </m:sub>
                    </m:sSub>
                  </m:oMath>
                </a14:m>
                <a:r>
                  <a:rPr lang="en-US" altLang="zh-CN"/>
                  <a:t> </a:t>
                </a:r>
                <a:r>
                  <a:rPr lang="zh-CN" altLang="zh-CN"/>
                  <a:t>是正整数</a:t>
                </a:r>
              </a:p>
              <a:p>
                <a:r>
                  <a:rPr lang="en-US" altLang="zh-CN" b="1"/>
                  <a:t>3.1.1 </a:t>
                </a:r>
                <a:r>
                  <a:rPr lang="zh-CN" altLang="zh-CN" b="1"/>
                  <a:t>中国剩余定理（孙子定理）</a:t>
                </a:r>
                <a:r>
                  <a:rPr lang="zh-CN" altLang="zh-CN"/>
                  <a:t> 设上述方程组中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𝑛</m:t>
                        </m:r>
                      </m:sub>
                    </m:sSub>
                  </m:oMath>
                </a14:m>
                <a:r>
                  <a:rPr lang="en-US" altLang="zh-CN"/>
                  <a:t> </a:t>
                </a:r>
                <a:r>
                  <a:rPr lang="zh-CN" altLang="zh-CN"/>
                  <a:t>两两互质，则方程组的通解为</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𝑘</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m:t>
                              </m:r>
                            </m:sub>
                          </m:sSub>
                        </m:e>
                      </m:nary>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e>
                      </m:nary>
                      <m:sSub>
                        <m:sSubPr>
                          <m:ctrlPr>
                            <a:rPr lang="zh-CN"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𝑖</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𝑀</m:t>
                          </m:r>
                        </m:e>
                        <m:sub>
                          <m:r>
                            <a:rPr lang="en-US" altLang="zh-CN" i="1">
                              <a:latin typeface="Cambria Math" panose="02040503050406030204" pitchFamily="18" charset="0"/>
                            </a:rPr>
                            <m:t>𝑖</m:t>
                          </m:r>
                        </m:sub>
                        <m:sup>
                          <m:r>
                            <a:rPr lang="en-US" altLang="zh-CN" i="1">
                              <a:latin typeface="Cambria Math" panose="02040503050406030204" pitchFamily="18" charset="0"/>
                            </a:rPr>
                            <m:t>−1</m:t>
                          </m:r>
                        </m:sup>
                      </m:sSubSup>
                    </m:oMath>
                  </m:oMathPara>
                </a14:m>
                <a:endParaRPr lang="zh-CN" altLang="zh-CN"/>
              </a:p>
              <a:p>
                <a:r>
                  <a:rPr lang="zh-CN" altLang="zh-CN"/>
                  <a:t>其中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𝑖</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e>
                    </m:nary>
                  </m:oMath>
                </a14:m>
                <a:endParaRPr lang="zh-CN" altLang="zh-CN"/>
              </a:p>
              <a:p>
                <a:endParaRPr lang="zh-CN" altLang="en-US"/>
              </a:p>
            </p:txBody>
          </p:sp>
        </mc:Choice>
        <mc:Fallback xmlns="">
          <p:sp>
            <p:nvSpPr>
              <p:cNvPr id="3" name="内容占位符 2">
                <a:extLst>
                  <a:ext uri="{FF2B5EF4-FFF2-40B4-BE49-F238E27FC236}">
                    <a16:creationId xmlns:a16="http://schemas.microsoft.com/office/drawing/2014/main" id="{35F0390A-C58A-4F75-8EB3-2AD837DEE319}"/>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13910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7C15E-03F2-41D9-9530-CE94F0A5FFBC}"/>
              </a:ext>
            </a:extLst>
          </p:cNvPr>
          <p:cNvSpPr>
            <a:spLocks noGrp="1"/>
          </p:cNvSpPr>
          <p:nvPr>
            <p:ph type="title"/>
          </p:nvPr>
        </p:nvSpPr>
        <p:spPr/>
        <p:txBody>
          <a:bodyPr/>
          <a:lstStyle/>
          <a:p>
            <a:r>
              <a:rPr lang="zh-CN" altLang="en-US"/>
              <a:t>同余方程组</a:t>
            </a:r>
          </a:p>
        </p:txBody>
      </p:sp>
      <p:sp>
        <p:nvSpPr>
          <p:cNvPr id="3" name="内容占位符 2">
            <a:extLst>
              <a:ext uri="{FF2B5EF4-FFF2-40B4-BE49-F238E27FC236}">
                <a16:creationId xmlns:a16="http://schemas.microsoft.com/office/drawing/2014/main" id="{35F0390A-C58A-4F75-8EB3-2AD837DEE319}"/>
              </a:ext>
            </a:extLst>
          </p:cNvPr>
          <p:cNvSpPr>
            <a:spLocks noGrp="1"/>
          </p:cNvSpPr>
          <p:nvPr>
            <p:ph idx="1"/>
          </p:nvPr>
        </p:nvSpPr>
        <p:spPr/>
        <p:txBody>
          <a:bodyPr/>
          <a:lstStyle/>
          <a:p>
            <a:pPr latinLnBrk="1">
              <a:spcAft>
                <a:spcPts val="1000"/>
              </a:spcAft>
            </a:pPr>
            <a:r>
              <a:rPr lang="en-US" altLang="zh-CN">
                <a:latin typeface="Consolas" panose="020B0609020204030204" pitchFamily="49" charset="0"/>
                <a:ea typeface="宋体" panose="02010600030101010101" pitchFamily="2" charset="-122"/>
                <a:cs typeface="Times New Roman" panose="02020603050405020304" pitchFamily="18" charset="0"/>
              </a:rPr>
              <a:t>ll Sunzi(ll *m,ll *a,</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len){</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ll lcm = </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ll ans = </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;i&lt;len;i++){</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ll k0,ki;</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ll d = ext_gcd(lcm,m[i],k0,ki);</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 ((a[i]-ans)%d!=</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ll t = m[i]/d;</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k0 = ( k0*(a[i]-ans)/d%t + t)%t;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ans = k0*lcm + ans;</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lcm = lcm/d*m[i];</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ans;</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endParaRPr lang="zh-CN" altLang="zh-CN">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723628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10EF4-14BD-417B-88A2-8FA29E785275}"/>
              </a:ext>
            </a:extLst>
          </p:cNvPr>
          <p:cNvSpPr>
            <a:spLocks noGrp="1"/>
          </p:cNvSpPr>
          <p:nvPr>
            <p:ph type="title"/>
          </p:nvPr>
        </p:nvSpPr>
        <p:spPr/>
        <p:txBody>
          <a:bodyPr/>
          <a:lstStyle/>
          <a:p>
            <a:r>
              <a:rPr lang="zh-CN" altLang="en-US"/>
              <a:t>素数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9F078F-2643-4D56-A119-4C878B349AA8}"/>
                  </a:ext>
                </a:extLst>
              </p:cNvPr>
              <p:cNvSpPr>
                <a:spLocks noGrp="1"/>
              </p:cNvSpPr>
              <p:nvPr>
                <p:ph idx="1"/>
              </p:nvPr>
            </p:nvSpPr>
            <p:spPr/>
            <p:txBody>
              <a:bodyPr/>
              <a:lstStyle/>
              <a:p>
                <a:r>
                  <a:rPr lang="en-US" altLang="zh-CN" b="1"/>
                  <a:t>素数的判断</a:t>
                </a:r>
                <a:endParaRPr lang="zh-CN" altLang="zh-CN" b="1"/>
              </a:p>
              <a:p>
                <a:pPr latinLnBrk="1">
                  <a:spcAft>
                    <a:spcPts val="1000"/>
                  </a:spcAft>
                </a:pP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bool</a:t>
                </a:r>
                <a:r>
                  <a:rPr lang="en-US" altLang="zh-CN">
                    <a:latin typeface="Consolas" panose="020B0609020204030204" pitchFamily="49" charset="0"/>
                    <a:ea typeface="宋体" panose="02010600030101010101" pitchFamily="2" charset="-122"/>
                    <a:cs typeface="Times New Roman" panose="02020603050405020304" pitchFamily="18" charset="0"/>
                  </a:rPr>
                  <a:t> isPrime(ll n){</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(n==</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false</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(ll 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a:latin typeface="Consolas" panose="020B0609020204030204" pitchFamily="49" charset="0"/>
                    <a:ea typeface="宋体" panose="02010600030101010101" pitchFamily="2" charset="-122"/>
                    <a:cs typeface="Times New Roman" panose="02020603050405020304" pitchFamily="18" charset="0"/>
                  </a:rPr>
                  <a:t>;i*i&lt;=n;i++)</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(n%i==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false</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true</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endParaRPr lang="zh-CN" altLang="zh-CN">
                  <a:latin typeface="Consolas" panose="020B0609020204030204" pitchFamily="49" charset="0"/>
                  <a:ea typeface="宋体" panose="02010600030101010101" pitchFamily="2" charset="-122"/>
                  <a:cs typeface="Times New Roman" panose="02020603050405020304" pitchFamily="18" charset="0"/>
                </a:endParaRPr>
              </a:p>
              <a:p>
                <a:r>
                  <a:rPr lang="zh-CN" altLang="zh-CN"/>
                  <a:t>这是最简单的素数的判断的参考代码模板，复杂度为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𝑛</m:t>
                        </m:r>
                      </m:e>
                    </m:rad>
                    <m:r>
                      <a:rPr lang="en-US" altLang="zh-CN" i="1">
                        <a:latin typeface="Cambria Math" panose="02040503050406030204" pitchFamily="18" charset="0"/>
                      </a:rPr>
                      <m:t>)</m:t>
                    </m:r>
                  </m:oMath>
                </a14:m>
                <a:endParaRPr lang="zh-CN" altLang="zh-CN"/>
              </a:p>
              <a:p>
                <a:r>
                  <a:rPr lang="zh-CN" altLang="zh-CN"/>
                  <a:t>原理其实很简单，对于一个大于</a:t>
                </a:r>
                <a:r>
                  <a:rPr lang="en-US" altLang="zh-CN"/>
                  <a:t>1</a:t>
                </a:r>
                <a:r>
                  <a:rPr lang="zh-CN" altLang="zh-CN"/>
                  <a:t>的整数，如果 </a:t>
                </a:r>
                <a14:m>
                  <m:oMath xmlns:m="http://schemas.openxmlformats.org/officeDocument/2006/math">
                    <m:r>
                      <a:rPr lang="en-US" altLang="zh-CN" i="1">
                        <a:latin typeface="Cambria Math" panose="02040503050406030204" pitchFamily="18" charset="0"/>
                      </a:rPr>
                      <m:t>𝑥</m:t>
                    </m:r>
                  </m:oMath>
                </a14:m>
                <a:r>
                  <a:rPr lang="en-US" altLang="zh-CN"/>
                  <a:t> </a:t>
                </a:r>
                <a:r>
                  <a:rPr lang="zh-CN" altLang="zh-CN"/>
                  <a:t>是它的一个大于 </a:t>
                </a:r>
                <a14:m>
                  <m:oMath xmlns:m="http://schemas.openxmlformats.org/officeDocument/2006/math">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𝑛</m:t>
                        </m:r>
                      </m:e>
                    </m:rad>
                  </m:oMath>
                </a14:m>
                <a:r>
                  <a:rPr lang="en-US" altLang="zh-CN"/>
                  <a:t> </a:t>
                </a:r>
                <a:r>
                  <a:rPr lang="zh-CN" altLang="zh-CN"/>
                  <a:t>的因子，那么 </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𝑥</m:t>
                        </m:r>
                      </m:den>
                    </m:f>
                  </m:oMath>
                </a14:m>
                <a:r>
                  <a:rPr lang="en-US" altLang="zh-CN"/>
                  <a:t> </a:t>
                </a:r>
                <a:r>
                  <a:rPr lang="zh-CN" altLang="zh-CN"/>
                  <a:t>是它的小于 </a:t>
                </a:r>
                <a14:m>
                  <m:oMath xmlns:m="http://schemas.openxmlformats.org/officeDocument/2006/math">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𝑛</m:t>
                        </m:r>
                      </m:e>
                    </m:rad>
                  </m:oMath>
                </a14:m>
                <a:r>
                  <a:rPr lang="en-US" altLang="zh-CN"/>
                  <a:t> </a:t>
                </a:r>
                <a:r>
                  <a:rPr lang="zh-CN" altLang="zh-CN"/>
                  <a:t>的因子</a:t>
                </a:r>
              </a:p>
              <a:p>
                <a:r>
                  <a:rPr lang="zh-CN" altLang="zh-CN"/>
                  <a:t>在大多数情况下，这种判断方式的复杂度已经足够小了，如果要追求更高的效率，可以考虑 </a:t>
                </a:r>
                <a14:m>
                  <m:oMath xmlns:m="http://schemas.openxmlformats.org/officeDocument/2006/math">
                    <m:r>
                      <a:rPr lang="en-US" altLang="zh-CN" i="1">
                        <a:latin typeface="Cambria Math" panose="02040503050406030204" pitchFamily="18" charset="0"/>
                      </a:rPr>
                      <m:t>𝑘𝑛</m:t>
                    </m:r>
                    <m:r>
                      <a:rPr lang="en-US" altLang="zh-CN" i="1">
                        <a:latin typeface="Cambria Math" panose="02040503050406030204" pitchFamily="18" charset="0"/>
                      </a:rPr>
                      <m:t>+</m:t>
                    </m:r>
                    <m:r>
                      <a:rPr lang="en-US" altLang="zh-CN" i="1">
                        <a:latin typeface="Cambria Math" panose="02040503050406030204" pitchFamily="18" charset="0"/>
                      </a:rPr>
                      <m:t>𝑖</m:t>
                    </m:r>
                  </m:oMath>
                </a14:m>
                <a:r>
                  <a:rPr lang="en-US" altLang="zh-CN"/>
                  <a:t> </a:t>
                </a:r>
                <a:r>
                  <a:rPr lang="zh-CN" altLang="zh-CN"/>
                  <a:t>法</a:t>
                </a:r>
              </a:p>
              <a:p>
                <a:endParaRPr lang="zh-CN" altLang="en-US"/>
              </a:p>
            </p:txBody>
          </p:sp>
        </mc:Choice>
        <mc:Fallback xmlns="">
          <p:sp>
            <p:nvSpPr>
              <p:cNvPr id="3" name="内容占位符 2">
                <a:extLst>
                  <a:ext uri="{FF2B5EF4-FFF2-40B4-BE49-F238E27FC236}">
                    <a16:creationId xmlns:a16="http://schemas.microsoft.com/office/drawing/2014/main" id="{ED9F078F-2643-4D56-A119-4C878B349AA8}"/>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49205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10EF4-14BD-417B-88A2-8FA29E785275}"/>
              </a:ext>
            </a:extLst>
          </p:cNvPr>
          <p:cNvSpPr>
            <a:spLocks noGrp="1"/>
          </p:cNvSpPr>
          <p:nvPr>
            <p:ph type="title"/>
          </p:nvPr>
        </p:nvSpPr>
        <p:spPr/>
        <p:txBody>
          <a:bodyPr/>
          <a:lstStyle/>
          <a:p>
            <a:r>
              <a:rPr lang="zh-CN" altLang="en-US"/>
              <a:t>素数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9F078F-2643-4D56-A119-4C878B349AA8}"/>
                  </a:ext>
                </a:extLst>
              </p:cNvPr>
              <p:cNvSpPr>
                <a:spLocks noGrp="1"/>
              </p:cNvSpPr>
              <p:nvPr>
                <p:ph idx="1"/>
              </p:nvPr>
            </p:nvSpPr>
            <p:spPr/>
            <p:txBody>
              <a:bodyPr/>
              <a:lstStyle/>
              <a:p>
                <a:r>
                  <a:rPr lang="zh-CN" altLang="zh-CN"/>
                  <a:t>一个大于</a:t>
                </a:r>
                <a:r>
                  <a:rPr lang="en-US" altLang="zh-CN"/>
                  <a:t>1</a:t>
                </a:r>
                <a:r>
                  <a:rPr lang="zh-CN" altLang="zh-CN"/>
                  <a:t>的整数如果不是素数，那么一定有素因子，因此在枚举因子时只需要考虑可能为素数的因子即可。 </a:t>
                </a:r>
                <a14:m>
                  <m:oMath xmlns:m="http://schemas.openxmlformats.org/officeDocument/2006/math">
                    <m:r>
                      <a:rPr lang="en-US" altLang="zh-CN" i="1">
                        <a:latin typeface="Cambria Math" panose="02040503050406030204" pitchFamily="18" charset="0"/>
                      </a:rPr>
                      <m:t>𝑘𝑛</m:t>
                    </m:r>
                    <m:r>
                      <a:rPr lang="en-US" altLang="zh-CN" i="1">
                        <a:latin typeface="Cambria Math" panose="02040503050406030204" pitchFamily="18" charset="0"/>
                      </a:rPr>
                      <m:t>+</m:t>
                    </m:r>
                    <m:r>
                      <a:rPr lang="en-US" altLang="zh-CN" i="1">
                        <a:latin typeface="Cambria Math" panose="02040503050406030204" pitchFamily="18" charset="0"/>
                      </a:rPr>
                      <m:t>𝑖</m:t>
                    </m:r>
                  </m:oMath>
                </a14:m>
                <a:r>
                  <a:rPr lang="en-US" altLang="zh-CN"/>
                  <a:t> </a:t>
                </a:r>
                <a:r>
                  <a:rPr lang="zh-CN" altLang="zh-CN"/>
                  <a:t>法即枚举形如 </a:t>
                </a:r>
                <a14:m>
                  <m:oMath xmlns:m="http://schemas.openxmlformats.org/officeDocument/2006/math">
                    <m:r>
                      <a:rPr lang="en-US" altLang="zh-CN" i="1">
                        <a:latin typeface="Cambria Math" panose="02040503050406030204" pitchFamily="18" charset="0"/>
                      </a:rPr>
                      <m:t>𝑘𝑛</m:t>
                    </m:r>
                    <m:r>
                      <a:rPr lang="en-US" altLang="zh-CN" i="1">
                        <a:latin typeface="Cambria Math" panose="02040503050406030204" pitchFamily="18" charset="0"/>
                      </a:rPr>
                      <m:t>+</m:t>
                    </m:r>
                    <m:r>
                      <a:rPr lang="en-US" altLang="zh-CN" i="1">
                        <a:latin typeface="Cambria Math" panose="02040503050406030204" pitchFamily="18" charset="0"/>
                      </a:rPr>
                      <m:t>𝑖</m:t>
                    </m:r>
                  </m:oMath>
                </a14:m>
                <a:r>
                  <a:rPr lang="en-US" altLang="zh-CN"/>
                  <a:t> </a:t>
                </a:r>
                <a:r>
                  <a:rPr lang="zh-CN" altLang="zh-CN"/>
                  <a:t>的数，例如取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=6</m:t>
                    </m:r>
                  </m:oMath>
                </a14:m>
                <a:r>
                  <a:rPr lang="en-US" altLang="zh-CN"/>
                  <a:t> </a:t>
                </a:r>
                <a:r>
                  <a:rPr lang="zh-CN" altLang="zh-CN"/>
                  <a:t>，那么 </a:t>
                </a:r>
                <a14:m>
                  <m:oMath xmlns:m="http://schemas.openxmlformats.org/officeDocument/2006/math">
                    <m:r>
                      <a:rPr lang="en-US" altLang="zh-CN" i="1">
                        <a:latin typeface="Cambria Math" panose="02040503050406030204" pitchFamily="18" charset="0"/>
                      </a:rPr>
                      <m:t>6</m:t>
                    </m:r>
                    <m:r>
                      <a:rPr lang="en-US" altLang="zh-CN" i="1">
                        <a:latin typeface="Cambria Math" panose="02040503050406030204" pitchFamily="18" charset="0"/>
                      </a:rPr>
                      <m:t>𝑛</m:t>
                    </m:r>
                    <m:r>
                      <a:rPr lang="en-US" altLang="zh-CN" i="1">
                        <a:latin typeface="Cambria Math" panose="02040503050406030204" pitchFamily="18" charset="0"/>
                      </a:rPr>
                      <m:t>+2,6</m:t>
                    </m:r>
                    <m:r>
                      <a:rPr lang="en-US" altLang="zh-CN" i="1">
                        <a:latin typeface="Cambria Math" panose="02040503050406030204" pitchFamily="18" charset="0"/>
                      </a:rPr>
                      <m:t>𝑛</m:t>
                    </m:r>
                    <m:r>
                      <a:rPr lang="en-US" altLang="zh-CN" i="1">
                        <a:latin typeface="Cambria Math" panose="02040503050406030204" pitchFamily="18" charset="0"/>
                      </a:rPr>
                      <m:t>+3,6</m:t>
                    </m:r>
                    <m:r>
                      <a:rPr lang="en-US" altLang="zh-CN" i="1">
                        <a:latin typeface="Cambria Math" panose="02040503050406030204" pitchFamily="18" charset="0"/>
                      </a:rPr>
                      <m:t>𝑛</m:t>
                    </m:r>
                    <m:r>
                      <a:rPr lang="en-US" altLang="zh-CN" i="1">
                        <a:latin typeface="Cambria Math" panose="02040503050406030204" pitchFamily="18" charset="0"/>
                      </a:rPr>
                      <m:t>+4,6</m:t>
                    </m:r>
                    <m:r>
                      <a:rPr lang="en-US" altLang="zh-CN" i="1">
                        <a:latin typeface="Cambria Math" panose="02040503050406030204" pitchFamily="18" charset="0"/>
                      </a:rPr>
                      <m:t>𝑛</m:t>
                    </m:r>
                    <m:r>
                      <a:rPr lang="en-US" altLang="zh-CN" i="1">
                        <a:latin typeface="Cambria Math" panose="02040503050406030204" pitchFamily="18" charset="0"/>
                      </a:rPr>
                      <m:t>+6</m:t>
                    </m:r>
                  </m:oMath>
                </a14:m>
                <a:r>
                  <a:rPr lang="en-US" altLang="zh-CN"/>
                  <a:t> </a:t>
                </a:r>
                <a:r>
                  <a:rPr lang="zh-CN" altLang="zh-CN"/>
                  <a:t>都不可能为素数，只需要枚举形如 </a:t>
                </a:r>
                <a14:m>
                  <m:oMath xmlns:m="http://schemas.openxmlformats.org/officeDocument/2006/math">
                    <m:r>
                      <a:rPr lang="en-US" altLang="zh-CN" i="1">
                        <a:latin typeface="Cambria Math" panose="02040503050406030204" pitchFamily="18" charset="0"/>
                      </a:rPr>
                      <m:t>6</m:t>
                    </m:r>
                    <m:r>
                      <a:rPr lang="en-US" altLang="zh-CN" i="1">
                        <a:latin typeface="Cambria Math" panose="02040503050406030204" pitchFamily="18" charset="0"/>
                      </a:rPr>
                      <m:t>𝑛</m:t>
                    </m:r>
                    <m:r>
                      <a:rPr lang="en-US" altLang="zh-CN" i="1">
                        <a:latin typeface="Cambria Math" panose="02040503050406030204" pitchFamily="18" charset="0"/>
                      </a:rPr>
                      <m:t>+1,6</m:t>
                    </m:r>
                    <m:r>
                      <a:rPr lang="en-US" altLang="zh-CN" i="1">
                        <a:latin typeface="Cambria Math" panose="02040503050406030204" pitchFamily="18" charset="0"/>
                      </a:rPr>
                      <m:t>𝑛</m:t>
                    </m:r>
                    <m:r>
                      <a:rPr lang="en-US" altLang="zh-CN" i="1">
                        <a:latin typeface="Cambria Math" panose="02040503050406030204" pitchFamily="18" charset="0"/>
                      </a:rPr>
                      <m:t>+5</m:t>
                    </m:r>
                  </m:oMath>
                </a14:m>
                <a:r>
                  <a:rPr lang="en-US" altLang="zh-CN"/>
                  <a:t> </a:t>
                </a:r>
                <a:r>
                  <a:rPr lang="zh-CN" altLang="zh-CN"/>
                  <a:t>的数即可，这样复杂度降低了 </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oMath>
                </a14:m>
                <a:r>
                  <a:rPr lang="en-US" altLang="zh-CN"/>
                  <a:t> </a:t>
                </a:r>
                <a:r>
                  <a:rPr lang="zh-CN" altLang="zh-CN"/>
                  <a:t>。</a:t>
                </a:r>
              </a:p>
              <a:p>
                <a:r>
                  <a:rPr lang="en-US" altLang="zh-CN"/>
                  <a:t>下面的模板是 </a:t>
                </a:r>
                <a14:m>
                  <m:oMath xmlns:m="http://schemas.openxmlformats.org/officeDocument/2006/math">
                    <m:r>
                      <a:rPr lang="en-US" altLang="zh-CN" i="1">
                        <a:latin typeface="Cambria Math" panose="02040503050406030204" pitchFamily="18" charset="0"/>
                      </a:rPr>
                      <m:t>𝑘𝑛</m:t>
                    </m:r>
                    <m:r>
                      <a:rPr lang="en-US" altLang="zh-CN" i="1">
                        <a:latin typeface="Cambria Math" panose="02040503050406030204" pitchFamily="18" charset="0"/>
                      </a:rPr>
                      <m:t>+</m:t>
                    </m:r>
                    <m:r>
                      <a:rPr lang="en-US" altLang="zh-CN" i="1">
                        <a:latin typeface="Cambria Math" panose="02040503050406030204" pitchFamily="18" charset="0"/>
                      </a:rPr>
                      <m:t>𝑖</m:t>
                    </m:r>
                  </m:oMath>
                </a14:m>
                <a:r>
                  <a:rPr lang="en-US" altLang="zh-CN"/>
                  <a:t> 法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=30</m:t>
                    </m:r>
                  </m:oMath>
                </a14:m>
                <a:r>
                  <a:rPr lang="en-US" altLang="zh-CN"/>
                  <a:t> 的版本</a:t>
                </a:r>
              </a:p>
              <a:p>
                <a:pPr latinLnBrk="1">
                  <a:spcAft>
                    <a:spcPts val="1000"/>
                  </a:spcAft>
                </a:pP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bool</a:t>
                </a:r>
                <a:r>
                  <a:rPr lang="en-US" altLang="zh-CN">
                    <a:latin typeface="Consolas" panose="020B0609020204030204" pitchFamily="49" charset="0"/>
                    <a:ea typeface="宋体" panose="02010600030101010101" pitchFamily="2" charset="-122"/>
                    <a:cs typeface="Times New Roman" panose="02020603050405020304" pitchFamily="18" charset="0"/>
                  </a:rPr>
                  <a:t> isPrime(ll n){</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(n==</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a:latin typeface="Consolas" panose="020B0609020204030204" pitchFamily="49" charset="0"/>
                    <a:ea typeface="宋体" panose="02010600030101010101" pitchFamily="2" charset="-122"/>
                    <a:cs typeface="Times New Roman" panose="02020603050405020304" pitchFamily="18" charset="0"/>
                  </a:rPr>
                  <a:t>||n==</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3</a:t>
                </a:r>
                <a:r>
                  <a:rPr lang="en-US" altLang="zh-CN">
                    <a:latin typeface="Consolas" panose="020B0609020204030204" pitchFamily="49" charset="0"/>
                    <a:ea typeface="宋体" panose="02010600030101010101" pitchFamily="2" charset="-122"/>
                    <a:cs typeface="Times New Roman" panose="02020603050405020304" pitchFamily="18" charset="0"/>
                  </a:rPr>
                  <a:t>||n==</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5</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(n%</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||n%</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3</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||n%</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5</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||n==</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ll c=</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7</a:t>
                </a:r>
                <a:r>
                  <a:rPr lang="en-US" altLang="zh-CN">
                    <a:latin typeface="Consolas" panose="020B0609020204030204" pitchFamily="49" charset="0"/>
                    <a:ea typeface="宋体" panose="02010600030101010101" pitchFamily="2" charset="-122"/>
                    <a:cs typeface="Times New Roman" panose="02020603050405020304" pitchFamily="18" charset="0"/>
                  </a:rPr>
                  <a:t>,a[</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8</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4</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4</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4</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6</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6</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a:latin typeface="Consolas" panose="020B0609020204030204" pitchFamily="49" charset="0"/>
                    <a:ea typeface="宋体" panose="02010600030101010101" pitchFamily="2" charset="-122"/>
                    <a:cs typeface="Times New Roman" panose="02020603050405020304" pitchFamily="18" charset="0"/>
                  </a:rPr>
                  <a:t>(c*c&lt;=n)</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auto</a:t>
                </a:r>
                <a:r>
                  <a:rPr lang="en-US" altLang="zh-CN">
                    <a:latin typeface="Consolas" panose="020B0609020204030204" pitchFamily="49" charset="0"/>
                    <a:ea typeface="宋体" panose="02010600030101010101" pitchFamily="2" charset="-122"/>
                    <a:cs typeface="Times New Roman" panose="02020603050405020304" pitchFamily="18" charset="0"/>
                  </a:rPr>
                  <a:t> i:a){</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(n%c==</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;c+=i;}</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endParaRPr lang="zh-CN" altLang="zh-CN">
                  <a:latin typeface="Consolas" panose="020B0609020204030204" pitchFamily="49" charset="0"/>
                  <a:ea typeface="宋体" panose="02010600030101010101" pitchFamily="2" charset="-122"/>
                  <a:cs typeface="Times New Roman" panose="02020603050405020304" pitchFamily="18" charset="0"/>
                </a:endParaRPr>
              </a:p>
              <a:p>
                <a:endParaRPr lang="zh-CN" altLang="zh-CN"/>
              </a:p>
            </p:txBody>
          </p:sp>
        </mc:Choice>
        <mc:Fallback xmlns="">
          <p:sp>
            <p:nvSpPr>
              <p:cNvPr id="3" name="内容占位符 2">
                <a:extLst>
                  <a:ext uri="{FF2B5EF4-FFF2-40B4-BE49-F238E27FC236}">
                    <a16:creationId xmlns:a16="http://schemas.microsoft.com/office/drawing/2014/main" id="{ED9F078F-2643-4D56-A119-4C878B349AA8}"/>
                  </a:ext>
                </a:extLst>
              </p:cNvPr>
              <p:cNvSpPr>
                <a:spLocks noGrp="1" noRot="1" noChangeAspect="1" noMove="1" noResize="1" noEditPoints="1" noAdjustHandles="1" noChangeArrowheads="1" noChangeShapeType="1" noTextEdit="1"/>
              </p:cNvSpPr>
              <p:nvPr>
                <p:ph idx="1"/>
              </p:nvPr>
            </p:nvSpPr>
            <p:spPr>
              <a:blipFill>
                <a:blip r:embed="rId2"/>
                <a:stretch>
                  <a:fillRect l="-750" t="-1025" r="-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06800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10EF4-14BD-417B-88A2-8FA29E785275}"/>
              </a:ext>
            </a:extLst>
          </p:cNvPr>
          <p:cNvSpPr>
            <a:spLocks noGrp="1"/>
          </p:cNvSpPr>
          <p:nvPr>
            <p:ph type="title"/>
          </p:nvPr>
        </p:nvSpPr>
        <p:spPr/>
        <p:txBody>
          <a:bodyPr/>
          <a:lstStyle/>
          <a:p>
            <a:r>
              <a:rPr lang="zh-CN" altLang="en-US"/>
              <a:t>素数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9F078F-2643-4D56-A119-4C878B349AA8}"/>
                  </a:ext>
                </a:extLst>
              </p:cNvPr>
              <p:cNvSpPr>
                <a:spLocks noGrp="1"/>
              </p:cNvSpPr>
              <p:nvPr>
                <p:ph idx="1"/>
              </p:nvPr>
            </p:nvSpPr>
            <p:spPr/>
            <p:txBody>
              <a:bodyPr>
                <a:normAutofit/>
              </a:bodyPr>
              <a:lstStyle/>
              <a:p>
                <a:r>
                  <a:rPr lang="zh-CN" altLang="zh-CN"/>
                  <a:t>如果 </a:t>
                </a:r>
                <a14:m>
                  <m:oMath xmlns:m="http://schemas.openxmlformats.org/officeDocument/2006/math">
                    <m:r>
                      <a:rPr lang="en-US" altLang="zh-CN" i="1">
                        <a:latin typeface="Cambria Math" panose="02040503050406030204" pitchFamily="18" charset="0"/>
                      </a:rPr>
                      <m:t>𝑛</m:t>
                    </m:r>
                  </m:oMath>
                </a14:m>
                <a:r>
                  <a:rPr lang="en-US" altLang="zh-CN"/>
                  <a:t> </a:t>
                </a:r>
                <a:r>
                  <a:rPr lang="zh-CN" altLang="zh-CN"/>
                  <a:t>极大，可以使用素数测试算法，素数测试算法可以通过控制迭代次数来间接控制正确率，常用的有下面的</a:t>
                </a:r>
                <a:r>
                  <a:rPr lang="en-US" altLang="zh-CN"/>
                  <a:t>Miller-Rabin</a:t>
                </a:r>
                <a:r>
                  <a:rPr lang="zh-CN" altLang="zh-CN"/>
                  <a:t>方法</a:t>
                </a:r>
                <a:endParaRPr lang="en-US" altLang="zh-CN"/>
              </a:p>
              <a:p>
                <a:pPr latinLnBrk="1">
                  <a:spcAft>
                    <a:spcPts val="1000"/>
                  </a:spcAft>
                </a:pPr>
                <a:r>
                  <a:rPr lang="en-US" altLang="zh-CN" sz="1200">
                    <a:latin typeface="Consolas" panose="020B0609020204030204" pitchFamily="49" charset="0"/>
                    <a:ea typeface="宋体" panose="02010600030101010101" pitchFamily="2" charset="-122"/>
                    <a:cs typeface="Times New Roman" panose="02020603050405020304" pitchFamily="18" charset="0"/>
                  </a:rPr>
                  <a:t>ll Rand(){</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a:solidFill>
                      <a:srgbClr val="7D9029"/>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200">
                    <a:latin typeface="Consolas" panose="020B0609020204030204" pitchFamily="49" charset="0"/>
                    <a:ea typeface="宋体" panose="02010600030101010101" pitchFamily="2" charset="-122"/>
                    <a:cs typeface="Times New Roman" panose="02020603050405020304" pitchFamily="18" charset="0"/>
                  </a:rPr>
                  <a:t> ll x=(srand((</a:t>
                </a:r>
                <a:r>
                  <a:rPr lang="en-US" altLang="zh-CN" sz="1200">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200">
                    <a:latin typeface="Consolas" panose="020B0609020204030204" pitchFamily="49" charset="0"/>
                    <a:ea typeface="宋体" panose="02010600030101010101" pitchFamily="2" charset="-122"/>
                    <a:cs typeface="Times New Roman" panose="02020603050405020304" pitchFamily="18" charset="0"/>
                  </a:rPr>
                  <a:t>)time(</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)),rand());</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x+=</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1000003</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(x&gt;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1000000007</a:t>
                </a:r>
                <a:r>
                  <a:rPr lang="en-US" altLang="zh-CN" sz="1200">
                    <a:latin typeface="Consolas" panose="020B0609020204030204" pitchFamily="49" charset="0"/>
                    <a:ea typeface="宋体" panose="02010600030101010101" pitchFamily="2" charset="-122"/>
                    <a:cs typeface="Times New Roman" panose="02020603050405020304" pitchFamily="18" charset="0"/>
                  </a:rPr>
                  <a:t>)x-=</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1000000007</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200">
                    <a:latin typeface="Consolas" panose="020B0609020204030204" pitchFamily="49" charset="0"/>
                    <a:ea typeface="宋体" panose="02010600030101010101" pitchFamily="2" charset="-122"/>
                    <a:cs typeface="Times New Roman" panose="02020603050405020304" pitchFamily="18" charset="0"/>
                  </a:rPr>
                  <a:t> x;</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solidFill>
                      <a:srgbClr val="902000"/>
                    </a:solidFill>
                    <a:latin typeface="Consolas" panose="020B0609020204030204" pitchFamily="49" charset="0"/>
                    <a:ea typeface="宋体" panose="02010600030101010101" pitchFamily="2" charset="-122"/>
                    <a:cs typeface="Times New Roman" panose="02020603050405020304" pitchFamily="18" charset="0"/>
                  </a:rPr>
                  <a:t>bool</a:t>
                </a:r>
                <a:r>
                  <a:rPr lang="en-US" altLang="zh-CN" sz="1200">
                    <a:latin typeface="Consolas" panose="020B0609020204030204" pitchFamily="49" charset="0"/>
                    <a:ea typeface="宋体" panose="02010600030101010101" pitchFamily="2" charset="-122"/>
                    <a:cs typeface="Times New Roman" panose="02020603050405020304" pitchFamily="18" charset="0"/>
                  </a:rPr>
                  <a:t> Witness(ll a,ll n){</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ll 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,u=n</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sz="1200">
                    <a:latin typeface="Consolas" panose="020B0609020204030204" pitchFamily="49" charset="0"/>
                    <a:ea typeface="宋体" panose="02010600030101010101" pitchFamily="2" charset="-122"/>
                    <a:cs typeface="Times New Roman" panose="02020603050405020304" pitchFamily="18" charset="0"/>
                  </a:rPr>
                  <a:t>(!(u&amp;</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))u&gt;&gt;=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,t++;</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ll x=fpow(a,u,n),y;</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sz="1200">
                    <a:latin typeface="Consolas" panose="020B0609020204030204" pitchFamily="49" charset="0"/>
                    <a:ea typeface="宋体" panose="02010600030101010101" pitchFamily="2" charset="-122"/>
                    <a:cs typeface="Times New Roman" panose="02020603050405020304" pitchFamily="18" charset="0"/>
                  </a:rPr>
                  <a:t>(t--){</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y=x*x%n;</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(y==</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 &amp;&amp; x!=</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 &amp;&amp; x!=n</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true</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x=y;</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200">
                    <a:latin typeface="Consolas" panose="020B0609020204030204" pitchFamily="49" charset="0"/>
                    <a:ea typeface="宋体" panose="02010600030101010101" pitchFamily="2" charset="-122"/>
                    <a:cs typeface="Times New Roman" panose="02020603050405020304" pitchFamily="18" charset="0"/>
                  </a:rPr>
                  <a:t> x!=</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solidFill>
                      <a:srgbClr val="902000"/>
                    </a:solidFill>
                    <a:latin typeface="Consolas" panose="020B0609020204030204" pitchFamily="49" charset="0"/>
                    <a:ea typeface="宋体" panose="02010600030101010101" pitchFamily="2" charset="-122"/>
                    <a:cs typeface="Times New Roman" panose="02020603050405020304" pitchFamily="18" charset="0"/>
                  </a:rPr>
                  <a:t>bool</a:t>
                </a:r>
                <a:r>
                  <a:rPr lang="en-US" altLang="zh-CN" sz="1200">
                    <a:latin typeface="Consolas" panose="020B0609020204030204" pitchFamily="49" charset="0"/>
                    <a:ea typeface="宋体" panose="02010600030101010101" pitchFamily="2" charset="-122"/>
                    <a:cs typeface="Times New Roman" panose="02020603050405020304" pitchFamily="18" charset="0"/>
                  </a:rPr>
                  <a:t> MillerRabin(ll n,ll s){</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(n==</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200">
                    <a:latin typeface="Consolas" panose="020B0609020204030204" pitchFamily="49" charset="0"/>
                    <a:ea typeface="宋体" panose="02010600030101010101" pitchFamily="2" charset="-122"/>
                    <a:cs typeface="Times New Roman" panose="02020603050405020304" pitchFamily="18" charset="0"/>
                  </a:rPr>
                  <a:t>||n==</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3</a:t>
                </a:r>
                <a:r>
                  <a:rPr lang="en-US" altLang="zh-CN" sz="1200">
                    <a:latin typeface="Consolas" panose="020B0609020204030204" pitchFamily="49" charset="0"/>
                    <a:ea typeface="宋体" panose="02010600030101010101" pitchFamily="2" charset="-122"/>
                    <a:cs typeface="Times New Roman" panose="02020603050405020304" pitchFamily="18" charset="0"/>
                  </a:rPr>
                  <a:t>||n==</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5</a:t>
                </a:r>
                <a:r>
                  <a:rPr lang="en-US" altLang="zh-CN" sz="1200">
                    <a:latin typeface="Consolas" panose="020B0609020204030204" pitchFamily="49" charset="0"/>
                    <a:ea typeface="宋体" panose="02010600030101010101" pitchFamily="2" charset="-122"/>
                    <a:cs typeface="Times New Roman" panose="02020603050405020304" pitchFamily="18" charset="0"/>
                  </a:rPr>
                  <a:t>)</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(n%</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200">
                    <a:latin typeface="Consolas" panose="020B0609020204030204" pitchFamily="49" charset="0"/>
                    <a:ea typeface="宋体" panose="02010600030101010101" pitchFamily="2" charset="-122"/>
                    <a:cs typeface="Times New Roman" panose="02020603050405020304" pitchFamily="18" charset="0"/>
                  </a:rPr>
                  <a: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||n%</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3</a:t>
                </a:r>
                <a:r>
                  <a:rPr lang="en-US" altLang="zh-CN" sz="1200">
                    <a:latin typeface="Consolas" panose="020B0609020204030204" pitchFamily="49" charset="0"/>
                    <a:ea typeface="宋体" panose="02010600030101010101" pitchFamily="2" charset="-122"/>
                    <a:cs typeface="Times New Roman" panose="02020603050405020304" pitchFamily="18" charset="0"/>
                  </a:rPr>
                  <a: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||n%</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5</a:t>
                </a:r>
                <a:r>
                  <a:rPr lang="en-US" altLang="zh-CN" sz="1200">
                    <a:latin typeface="Consolas" panose="020B0609020204030204" pitchFamily="49" charset="0"/>
                    <a:ea typeface="宋体" panose="02010600030101010101" pitchFamily="2" charset="-122"/>
                    <a:cs typeface="Times New Roman" panose="02020603050405020304" pitchFamily="18" charset="0"/>
                  </a:rPr>
                  <a: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||n==</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sz="1200">
                    <a:latin typeface="Consolas" panose="020B0609020204030204" pitchFamily="49" charset="0"/>
                    <a:ea typeface="宋体" panose="02010600030101010101" pitchFamily="2" charset="-122"/>
                    <a:cs typeface="Times New Roman" panose="02020603050405020304" pitchFamily="18" charset="0"/>
                  </a:rPr>
                  <a:t>(s--){</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(Witness(Rand()%(n</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,n))</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false</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true</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a:t>
                </a:r>
                <a:endParaRPr lang="zh-CN" altLang="zh-CN" sz="1200">
                  <a:latin typeface="Consolas" panose="020B0609020204030204" pitchFamily="49" charset="0"/>
                  <a:ea typeface="宋体" panose="02010600030101010101" pitchFamily="2" charset="-122"/>
                  <a:cs typeface="Times New Roman" panose="02020603050405020304" pitchFamily="18" charset="0"/>
                </a:endParaRPr>
              </a:p>
              <a:p>
                <a:r>
                  <a:rPr lang="zh-CN" altLang="zh-CN"/>
                  <a:t>当然， </a:t>
                </a:r>
                <a:r>
                  <a:rPr lang="en-US" altLang="zh-CN"/>
                  <a:t>Rand() </a:t>
                </a:r>
                <a:r>
                  <a:rPr lang="zh-CN" altLang="zh-CN"/>
                  <a:t>怎么写可以自由发挥，这会影响其性能</a:t>
                </a:r>
              </a:p>
            </p:txBody>
          </p:sp>
        </mc:Choice>
        <mc:Fallback xmlns="">
          <p:sp>
            <p:nvSpPr>
              <p:cNvPr id="3" name="内容占位符 2">
                <a:extLst>
                  <a:ext uri="{FF2B5EF4-FFF2-40B4-BE49-F238E27FC236}">
                    <a16:creationId xmlns:a16="http://schemas.microsoft.com/office/drawing/2014/main" id="{ED9F078F-2643-4D56-A119-4C878B349AA8}"/>
                  </a:ext>
                </a:extLst>
              </p:cNvPr>
              <p:cNvSpPr>
                <a:spLocks noGrp="1" noRot="1" noChangeAspect="1" noMove="1" noResize="1" noEditPoints="1" noAdjustHandles="1" noChangeArrowheads="1" noChangeShapeType="1" noTextEdit="1"/>
              </p:cNvSpPr>
              <p:nvPr>
                <p:ph idx="1"/>
              </p:nvPr>
            </p:nvSpPr>
            <p:spPr>
              <a:blipFill>
                <a:blip r:embed="rId2"/>
                <a:stretch>
                  <a:fillRect l="-750" t="-1025" b="-13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19312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10EF4-14BD-417B-88A2-8FA29E785275}"/>
              </a:ext>
            </a:extLst>
          </p:cNvPr>
          <p:cNvSpPr>
            <a:spLocks noGrp="1"/>
          </p:cNvSpPr>
          <p:nvPr>
            <p:ph type="title"/>
          </p:nvPr>
        </p:nvSpPr>
        <p:spPr/>
        <p:txBody>
          <a:bodyPr/>
          <a:lstStyle/>
          <a:p>
            <a:r>
              <a:rPr lang="zh-CN" altLang="en-US"/>
              <a:t>素数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9F078F-2643-4D56-A119-4C878B349AA8}"/>
                  </a:ext>
                </a:extLst>
              </p:cNvPr>
              <p:cNvSpPr>
                <a:spLocks noGrp="1"/>
              </p:cNvSpPr>
              <p:nvPr>
                <p:ph idx="1"/>
              </p:nvPr>
            </p:nvSpPr>
            <p:spPr/>
            <p:txBody>
              <a:bodyPr>
                <a:normAutofit/>
              </a:bodyPr>
              <a:lstStyle/>
              <a:p>
                <a:r>
                  <a:rPr lang="zh-CN" altLang="zh-CN" b="1"/>
                  <a:t>素数筛</a:t>
                </a:r>
              </a:p>
              <a:p>
                <a:r>
                  <a:rPr lang="zh-CN" altLang="zh-CN"/>
                  <a:t>如果要求出不超过 </a:t>
                </a:r>
                <a14:m>
                  <m:oMath xmlns:m="http://schemas.openxmlformats.org/officeDocument/2006/math">
                    <m:r>
                      <a:rPr lang="en-US" altLang="zh-CN" i="1">
                        <a:latin typeface="Cambria Math" panose="02040503050406030204" pitchFamily="18" charset="0"/>
                      </a:rPr>
                      <m:t>𝑛</m:t>
                    </m:r>
                  </m:oMath>
                </a14:m>
                <a:r>
                  <a:rPr lang="en-US" altLang="zh-CN"/>
                  <a:t> </a:t>
                </a:r>
                <a:r>
                  <a:rPr lang="zh-CN" altLang="zh-CN"/>
                  <a:t>的所有素数，素数筛是最好的选择，下面是一种朴素的筛法</a:t>
                </a:r>
                <a:endParaRPr lang="en-US" altLang="zh-CN"/>
              </a:p>
              <a:p>
                <a:pPr latinLnBrk="1">
                  <a:spcAft>
                    <a:spcPts val="1000"/>
                  </a:spcAft>
                </a:pP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a:latin typeface="Consolas" panose="020B0609020204030204" pitchFamily="49" charset="0"/>
                    <a:ea typeface="宋体" panose="02010600030101010101" pitchFamily="2" charset="-122"/>
                    <a:cs typeface="Times New Roman" panose="02020603050405020304" pitchFamily="18" charset="0"/>
                  </a:rPr>
                  <a:t> getPrime(</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bool</a:t>
                </a:r>
                <a:r>
                  <a:rPr lang="en-US" altLang="zh-CN">
                    <a:latin typeface="Consolas" panose="020B0609020204030204" pitchFamily="49" charset="0"/>
                    <a:ea typeface="宋体" panose="02010600030101010101" pitchFamily="2" charset="-122"/>
                    <a:cs typeface="Times New Roman" panose="02020603050405020304" pitchFamily="18" charset="0"/>
                  </a:rPr>
                  <a:t> p[],</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n){</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;i&lt;=n;i++)p[i]=</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true</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p[</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false</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a:latin typeface="Consolas" panose="020B0609020204030204" pitchFamily="49" charset="0"/>
                    <a:ea typeface="宋体" panose="02010600030101010101" pitchFamily="2" charset="-122"/>
                    <a:cs typeface="Times New Roman" panose="02020603050405020304" pitchFamily="18" charset="0"/>
                  </a:rPr>
                  <a:t>;i&lt;=n;i++){</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(p[i]){</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j=i+i;j&lt;=n;j+=i)p[j]=</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false</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endParaRPr lang="zh-CN" altLang="zh-CN">
                  <a:latin typeface="Consolas" panose="020B0609020204030204" pitchFamily="49" charset="0"/>
                  <a:ea typeface="宋体" panose="02010600030101010101" pitchFamily="2" charset="-122"/>
                  <a:cs typeface="Times New Roman" panose="02020603050405020304" pitchFamily="18" charset="0"/>
                </a:endParaRPr>
              </a:p>
              <a:p>
                <a:r>
                  <a:rPr lang="zh-CN" altLang="zh-CN"/>
                  <a:t>这种方法的原理是从小到大将素数的倍数筛掉，复杂度为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𝑛</m:t>
                    </m:r>
                    <m:r>
                      <m:rPr>
                        <m:sty m:val="p"/>
                      </m:rPr>
                      <a:rPr lang="en-US" altLang="zh-CN">
                        <a:latin typeface="Cambria Math" panose="02040503050406030204" pitchFamily="18" charset="0"/>
                      </a:rPr>
                      <m:t>log</m:t>
                    </m:r>
                    <m:r>
                      <a:rPr lang="en-US" altLang="zh-CN" i="1">
                        <a:latin typeface="Cambria Math" panose="02040503050406030204" pitchFamily="18" charset="0"/>
                      </a:rPr>
                      <m:t>𝑛</m:t>
                    </m:r>
                    <m:r>
                      <a:rPr lang="en-US" altLang="zh-CN" i="1">
                        <a:latin typeface="Cambria Math" panose="02040503050406030204" pitchFamily="18" charset="0"/>
                      </a:rPr>
                      <m:t>)</m:t>
                    </m:r>
                  </m:oMath>
                </a14:m>
                <a:r>
                  <a:rPr lang="en-US" altLang="zh-CN"/>
                  <a:t> </a:t>
                </a:r>
                <a:r>
                  <a:rPr lang="zh-CN" altLang="zh-CN"/>
                  <a:t>，注意到每个合数如果有多个素因子，那么就会被重复筛掉，造成复杂度的浪费</a:t>
                </a:r>
              </a:p>
            </p:txBody>
          </p:sp>
        </mc:Choice>
        <mc:Fallback xmlns="">
          <p:sp>
            <p:nvSpPr>
              <p:cNvPr id="3" name="内容占位符 2">
                <a:extLst>
                  <a:ext uri="{FF2B5EF4-FFF2-40B4-BE49-F238E27FC236}">
                    <a16:creationId xmlns:a16="http://schemas.microsoft.com/office/drawing/2014/main" id="{ED9F078F-2643-4D56-A119-4C878B349AA8}"/>
                  </a:ext>
                </a:extLst>
              </p:cNvPr>
              <p:cNvSpPr>
                <a:spLocks noGrp="1" noRot="1" noChangeAspect="1" noMove="1" noResize="1" noEditPoints="1" noAdjustHandles="1" noChangeArrowheads="1" noChangeShapeType="1" noTextEdit="1"/>
              </p:cNvSpPr>
              <p:nvPr>
                <p:ph idx="1"/>
              </p:nvPr>
            </p:nvSpPr>
            <p:spPr>
              <a:blipFill>
                <a:blip r:embed="rId2"/>
                <a:stretch>
                  <a:fillRect l="-750" t="-1025" r="-1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4126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BC78FDD-F683-488B-8446-92E6EAC8CE49}"/>
                  </a:ext>
                </a:extLst>
              </p:cNvPr>
              <p:cNvSpPr>
                <a:spLocks noGrp="1"/>
              </p:cNvSpPr>
              <p:nvPr>
                <p:ph idx="1"/>
              </p:nvPr>
            </p:nvSpPr>
            <p:spPr/>
            <p:txBody>
              <a:bodyPr/>
              <a:lstStyle/>
              <a:p>
                <a:r>
                  <a:rPr lang="en-US" altLang="zh-CN" b="1"/>
                  <a:t>定义 带余除法</a:t>
                </a:r>
                <a:r>
                  <a:rPr lang="en-US" altLang="zh-CN"/>
                  <a:t> 设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oMath>
                </a14:m>
                <a:r>
                  <a:rPr lang="en-US" altLang="zh-CN"/>
                  <a:t> 是整数，且 </a:t>
                </a:r>
                <a14:m>
                  <m:oMath xmlns:m="http://schemas.openxmlformats.org/officeDocument/2006/math">
                    <m:r>
                      <a:rPr lang="en-US" altLang="zh-CN" i="1">
                        <a:latin typeface="Cambria Math" panose="02040503050406030204" pitchFamily="18" charset="0"/>
                      </a:rPr>
                      <m:t>𝑏</m:t>
                    </m:r>
                    <m:r>
                      <a:rPr lang="en-US" altLang="zh-CN" i="1">
                        <a:latin typeface="Cambria Math" panose="02040503050406030204" pitchFamily="18" charset="0"/>
                      </a:rPr>
                      <m:t>&gt;0</m:t>
                    </m:r>
                  </m:oMath>
                </a14:m>
                <a:r>
                  <a:rPr lang="en-US" altLang="zh-CN"/>
                  <a:t> ，则存在非负整数 </a:t>
                </a:r>
                <a14:m>
                  <m:oMath xmlns:m="http://schemas.openxmlformats.org/officeDocument/2006/math">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oMath>
                </a14:m>
                <a:r>
                  <a:rPr lang="en-US" altLang="zh-CN"/>
                  <a:t> ，使得</a:t>
                </a:r>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𝑏𝑞</m:t>
                      </m:r>
                      <m:r>
                        <a:rPr lang="en-US" altLang="zh-CN" i="1">
                          <a:latin typeface="Cambria Math" panose="02040503050406030204" pitchFamily="18" charset="0"/>
                        </a:rPr>
                        <m:t>+</m:t>
                      </m:r>
                      <m:r>
                        <a:rPr lang="en-US" altLang="zh-CN" i="1">
                          <a:latin typeface="Cambria Math" panose="02040503050406030204" pitchFamily="18" charset="0"/>
                        </a:rPr>
                        <m:t>𝑟</m:t>
                      </m:r>
                    </m:oMath>
                  </m:oMathPara>
                </a14:m>
                <a:endParaRPr lang="zh-CN" altLang="zh-CN"/>
              </a:p>
              <a:p>
                <a:r>
                  <a:rPr lang="en-US" altLang="zh-CN"/>
                  <a:t>且 </a:t>
                </a:r>
                <a14:m>
                  <m:oMath xmlns:m="http://schemas.openxmlformats.org/officeDocument/2006/math">
                    <m:r>
                      <a:rPr lang="en-US" altLang="zh-CN" i="1">
                        <a:latin typeface="Cambria Math" panose="02040503050406030204" pitchFamily="18" charset="0"/>
                      </a:rPr>
                      <m:t>0≤</m:t>
                    </m:r>
                    <m:r>
                      <a:rPr lang="en-US" altLang="zh-CN" i="1">
                        <a:latin typeface="Cambria Math" panose="02040503050406030204" pitchFamily="18" charset="0"/>
                      </a:rPr>
                      <m:t>𝑟</m:t>
                    </m:r>
                    <m:r>
                      <a:rPr lang="en-US" altLang="zh-CN" i="1">
                        <a:latin typeface="Cambria Math" panose="02040503050406030204" pitchFamily="18" charset="0"/>
                      </a:rPr>
                      <m:t>&lt;</m:t>
                    </m:r>
                    <m:r>
                      <a:rPr lang="en-US" altLang="zh-CN" i="1">
                        <a:latin typeface="Cambria Math" panose="02040503050406030204" pitchFamily="18" charset="0"/>
                      </a:rPr>
                      <m:t>𝑏</m:t>
                    </m:r>
                  </m:oMath>
                </a14:m>
                <a:r>
                  <a:rPr lang="en-US" altLang="zh-CN"/>
                  <a:t> ，称 </a:t>
                </a:r>
                <a14:m>
                  <m:oMath xmlns:m="http://schemas.openxmlformats.org/officeDocument/2006/math">
                    <m:r>
                      <a:rPr lang="en-US" altLang="zh-CN" i="1">
                        <a:latin typeface="Cambria Math" panose="02040503050406030204" pitchFamily="18" charset="0"/>
                      </a:rPr>
                      <m:t>𝑞</m:t>
                    </m:r>
                  </m:oMath>
                </a14:m>
                <a:r>
                  <a:rPr lang="en-US" altLang="zh-CN"/>
                  <a:t> 为商， </a:t>
                </a:r>
                <a14:m>
                  <m:oMath xmlns:m="http://schemas.openxmlformats.org/officeDocument/2006/math">
                    <m:r>
                      <a:rPr lang="en-US" altLang="zh-CN" i="1">
                        <a:latin typeface="Cambria Math" panose="02040503050406030204" pitchFamily="18" charset="0"/>
                      </a:rPr>
                      <m:t>𝑟</m:t>
                    </m:r>
                  </m:oMath>
                </a14:m>
                <a:r>
                  <a:rPr lang="en-US" altLang="zh-CN"/>
                  <a:t> 为余数</a:t>
                </a:r>
                <a:endParaRPr lang="zh-CN" altLang="zh-CN"/>
              </a:p>
              <a:p>
                <a:r>
                  <a:rPr lang="en-US" altLang="zh-CN"/>
                  <a:t>显然带余除法中的商和余数都是唯一的，在下文中将商记为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oMath>
                </a14:m>
                <a:r>
                  <a:rPr lang="en-US" altLang="zh-CN"/>
                  <a:t> ，将余数记为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oMath>
                </a14:m>
                <a:r>
                  <a:rPr lang="en-US" altLang="zh-CN"/>
                  <a:t>，“/”与“%”的运算优先级与乘除法相同，当然，在C语言中二者分别对应 a/b 与 a%b</a:t>
                </a:r>
                <a:endParaRPr lang="en-US" altLang="zh-CN" b="1"/>
              </a:p>
              <a:p>
                <a:endParaRPr lang="en-US" altLang="zh-CN" b="1"/>
              </a:p>
              <a:p>
                <a:r>
                  <a:rPr lang="en-US" altLang="zh-CN" b="1"/>
                  <a:t>整数的加、减、乘对于取余的右分配律</a:t>
                </a:r>
                <a:r>
                  <a:rPr lang="en-US" altLang="zh-CN"/>
                  <a:t> </a:t>
                </a:r>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𝑐</m:t>
                      </m:r>
                    </m:oMath>
                  </m:oMathPara>
                </a14:m>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𝑐</m:t>
                      </m:r>
                    </m:oMath>
                  </m:oMathPara>
                </a14:m>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𝑎𝑏</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𝑐</m:t>
                      </m:r>
                    </m:oMath>
                  </m:oMathPara>
                </a14:m>
                <a:endParaRPr lang="zh-CN" altLang="zh-CN"/>
              </a:p>
              <a:p>
                <a:r>
                  <a:rPr lang="en-US" altLang="zh-CN"/>
                  <a:t>注意，在计算减法时，通常需要加 </a:t>
                </a:r>
                <a14:m>
                  <m:oMath xmlns:m="http://schemas.openxmlformats.org/officeDocument/2006/math">
                    <m:r>
                      <a:rPr lang="en-US" altLang="zh-CN" i="1">
                        <a:latin typeface="Cambria Math" panose="02040503050406030204" pitchFamily="18" charset="0"/>
                      </a:rPr>
                      <m:t>𝑐</m:t>
                    </m:r>
                  </m:oMath>
                </a14:m>
                <a:r>
                  <a:rPr lang="en-US" altLang="zh-CN"/>
                  <a:t> ，防止变成负数</a:t>
                </a:r>
                <a:endParaRPr lang="zh-CN" altLang="zh-CN"/>
              </a:p>
              <a:p>
                <a:pPr marL="0" indent="0">
                  <a:buNone/>
                </a:pPr>
                <a:endParaRPr lang="zh-CN" altLang="en-US"/>
              </a:p>
            </p:txBody>
          </p:sp>
        </mc:Choice>
        <mc:Fallback xmlns="">
          <p:sp>
            <p:nvSpPr>
              <p:cNvPr id="3" name="内容占位符 2">
                <a:extLst>
                  <a:ext uri="{FF2B5EF4-FFF2-40B4-BE49-F238E27FC236}">
                    <a16:creationId xmlns:a16="http://schemas.microsoft.com/office/drawing/2014/main" id="{7BC78FDD-F683-488B-8446-92E6EAC8CE49}"/>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
        <p:nvSpPr>
          <p:cNvPr id="5" name="标题 4">
            <a:extLst>
              <a:ext uri="{FF2B5EF4-FFF2-40B4-BE49-F238E27FC236}">
                <a16:creationId xmlns:a16="http://schemas.microsoft.com/office/drawing/2014/main" id="{D2C7B9B6-17AB-45E4-B47A-F66EEE7C0D0E}"/>
              </a:ext>
            </a:extLst>
          </p:cNvPr>
          <p:cNvSpPr>
            <a:spLocks noGrp="1"/>
          </p:cNvSpPr>
          <p:nvPr>
            <p:ph type="title"/>
          </p:nvPr>
        </p:nvSpPr>
        <p:spPr/>
        <p:txBody>
          <a:bodyPr>
            <a:normAutofit fontScale="90000"/>
          </a:bodyPr>
          <a:lstStyle/>
          <a:p>
            <a:r>
              <a:rPr lang="zh-CN" altLang="en-US"/>
              <a:t>整数的取余运算</a:t>
            </a:r>
          </a:p>
        </p:txBody>
      </p:sp>
    </p:spTree>
    <p:extLst>
      <p:ext uri="{BB962C8B-B14F-4D97-AF65-F5344CB8AC3E}">
        <p14:creationId xmlns:p14="http://schemas.microsoft.com/office/powerpoint/2010/main" val="27658913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10EF4-14BD-417B-88A2-8FA29E785275}"/>
              </a:ext>
            </a:extLst>
          </p:cNvPr>
          <p:cNvSpPr>
            <a:spLocks noGrp="1"/>
          </p:cNvSpPr>
          <p:nvPr>
            <p:ph type="title"/>
          </p:nvPr>
        </p:nvSpPr>
        <p:spPr/>
        <p:txBody>
          <a:bodyPr/>
          <a:lstStyle/>
          <a:p>
            <a:r>
              <a:rPr lang="zh-CN" altLang="en-US"/>
              <a:t>素数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9F078F-2643-4D56-A119-4C878B349AA8}"/>
                  </a:ext>
                </a:extLst>
              </p:cNvPr>
              <p:cNvSpPr>
                <a:spLocks noGrp="1"/>
              </p:cNvSpPr>
              <p:nvPr>
                <p:ph idx="1"/>
              </p:nvPr>
            </p:nvSpPr>
            <p:spPr/>
            <p:txBody>
              <a:bodyPr>
                <a:normAutofit/>
              </a:bodyPr>
              <a:lstStyle/>
              <a:p>
                <a:r>
                  <a:rPr lang="zh-CN" altLang="zh-CN"/>
                  <a:t>用下面的方法可以保证</a:t>
                </a:r>
                <a:r>
                  <a:rPr lang="zh-CN" altLang="zh-CN" b="1"/>
                  <a:t>每个合数只被它最小的素因子筛掉一遍</a:t>
                </a:r>
                <a:r>
                  <a:rPr lang="zh-CN" altLang="zh-CN"/>
                  <a:t>，以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oMath>
                </a14:m>
                <a:r>
                  <a:rPr lang="en-US" altLang="zh-CN"/>
                  <a:t> </a:t>
                </a:r>
                <a:r>
                  <a:rPr lang="zh-CN" altLang="zh-CN"/>
                  <a:t>的复杂度解决上述问题</a:t>
                </a:r>
                <a:endParaRPr lang="en-US" altLang="zh-CN"/>
              </a:p>
              <a:p>
                <a:pPr latinLnBrk="1">
                  <a:spcAft>
                    <a:spcPts val="1000"/>
                  </a:spcAft>
                </a:pPr>
                <a:r>
                  <a:rPr lang="en-US" altLang="zh-CN">
                    <a:latin typeface="Consolas" panose="020B0609020204030204" pitchFamily="49" charset="0"/>
                    <a:ea typeface="宋体" panose="02010600030101010101" pitchFamily="2" charset="-122"/>
                    <a:cs typeface="Times New Roman" panose="02020603050405020304" pitchFamily="18" charset="0"/>
                  </a:rPr>
                  <a:t>ll getPrime(ll n,</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bool</a:t>
                </a:r>
                <a:r>
                  <a:rPr lang="en-US" altLang="zh-CN">
                    <a:latin typeface="Consolas" panose="020B0609020204030204" pitchFamily="49" charset="0"/>
                    <a:ea typeface="宋体" panose="02010600030101010101" pitchFamily="2" charset="-122"/>
                    <a:cs typeface="Times New Roman" panose="02020603050405020304" pitchFamily="18" charset="0"/>
                  </a:rPr>
                  <a:t> vis[],ll prime[]){</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ll tot=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(ll 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;i&lt;=n;i++)vis[i]=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(ll 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a:latin typeface="Consolas" panose="020B0609020204030204" pitchFamily="49" charset="0"/>
                    <a:ea typeface="宋体" panose="02010600030101010101" pitchFamily="2" charset="-122"/>
                    <a:cs typeface="Times New Roman" panose="02020603050405020304" pitchFamily="18" charset="0"/>
                  </a:rPr>
                  <a:t>;i&lt;=n;i++){</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(!vis[i])prime[tot++]=i;</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(ll j=</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;j&lt;tot;j++){</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(prime[j]*i&gt;n)</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break</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vis[prime[j]*i]=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(i%prime[j]==</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break</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tot;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endParaRPr lang="zh-CN" altLang="zh-CN">
                  <a:latin typeface="Consolas" panose="020B0609020204030204" pitchFamily="49" charset="0"/>
                  <a:ea typeface="宋体" panose="02010600030101010101" pitchFamily="2" charset="-122"/>
                  <a:cs typeface="Times New Roman" panose="02020603050405020304" pitchFamily="18" charset="0"/>
                </a:endParaRPr>
              </a:p>
              <a:p>
                <a:endParaRPr lang="zh-CN" altLang="zh-CN"/>
              </a:p>
            </p:txBody>
          </p:sp>
        </mc:Choice>
        <mc:Fallback xmlns="">
          <p:sp>
            <p:nvSpPr>
              <p:cNvPr id="3" name="内容占位符 2">
                <a:extLst>
                  <a:ext uri="{FF2B5EF4-FFF2-40B4-BE49-F238E27FC236}">
                    <a16:creationId xmlns:a16="http://schemas.microsoft.com/office/drawing/2014/main" id="{ED9F078F-2643-4D56-A119-4C878B349AA8}"/>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1330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D33DF-E8FD-49ED-9A19-FF406B6B4320}"/>
              </a:ext>
            </a:extLst>
          </p:cNvPr>
          <p:cNvSpPr>
            <a:spLocks noGrp="1"/>
          </p:cNvSpPr>
          <p:nvPr>
            <p:ph type="title"/>
          </p:nvPr>
        </p:nvSpPr>
        <p:spPr/>
        <p:txBody>
          <a:bodyPr/>
          <a:lstStyle/>
          <a:p>
            <a:r>
              <a:rPr lang="zh-CN" altLang="en-US"/>
              <a:t>组合数取余</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DE7072-E077-4CA1-BC2C-CE7803600200}"/>
                  </a:ext>
                </a:extLst>
              </p:cNvPr>
              <p:cNvSpPr>
                <a:spLocks noGrp="1"/>
              </p:cNvSpPr>
              <p:nvPr>
                <p:ph idx="1"/>
              </p:nvPr>
            </p:nvSpPr>
            <p:spPr/>
            <p:txBody>
              <a:bodyPr>
                <a:normAutofit/>
              </a:bodyPr>
              <a:lstStyle/>
              <a:p>
                <a:r>
                  <a:rPr lang="zh-CN" altLang="zh-CN" b="1"/>
                  <a:t>组合数</a:t>
                </a:r>
              </a:p>
              <a:p>
                <a:r>
                  <a:rPr lang="en-US" altLang="zh-CN" b="1"/>
                  <a:t>5.1.1 </a:t>
                </a:r>
                <a:r>
                  <a:rPr lang="zh-CN" altLang="zh-CN" b="1"/>
                  <a:t>定义 组合数</a:t>
                </a:r>
                <a:r>
                  <a:rPr lang="zh-CN" altLang="zh-CN"/>
                  <a:t> 在 </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≥0)</m:t>
                    </m:r>
                  </m:oMath>
                </a14:m>
                <a:r>
                  <a:rPr lang="en-US" altLang="zh-CN"/>
                  <a:t> </a:t>
                </a:r>
                <a:r>
                  <a:rPr lang="zh-CN" altLang="zh-CN"/>
                  <a:t>个不同元素中选取 </a:t>
                </a:r>
                <a14:m>
                  <m:oMath xmlns:m="http://schemas.openxmlformats.org/officeDocument/2006/math">
                    <m:r>
                      <a:rPr lang="en-US" altLang="zh-CN" i="1">
                        <a:latin typeface="Cambria Math" panose="02040503050406030204" pitchFamily="18" charset="0"/>
                      </a:rPr>
                      <m:t>𝑚</m:t>
                    </m:r>
                    <m:r>
                      <a:rPr lang="en-US" altLang="zh-CN" i="1">
                        <a:latin typeface="Cambria Math" panose="02040503050406030204" pitchFamily="18" charset="0"/>
                      </a:rPr>
                      <m:t>(0≤</m:t>
                    </m:r>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oMath>
                </a14:m>
                <a:r>
                  <a:rPr lang="en-US" altLang="zh-CN"/>
                  <a:t> </a:t>
                </a:r>
                <a:r>
                  <a:rPr lang="zh-CN" altLang="zh-CN"/>
                  <a:t>个元素，不同的取法记为</a:t>
                </a:r>
              </a:p>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𝑛</m:t>
                          </m:r>
                        </m:sub>
                        <m:sup>
                          <m:r>
                            <a:rPr lang="en-US" altLang="zh-CN" i="1">
                              <a:latin typeface="Cambria Math" panose="02040503050406030204" pitchFamily="18" charset="0"/>
                            </a:rPr>
                            <m:t>𝑚</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𝑛</m:t>
                          </m:r>
                          <m:r>
                            <a:rPr lang="en-US" altLang="zh-CN" i="1">
                              <a:latin typeface="Cambria Math" panose="02040503050406030204" pitchFamily="18" charset="0"/>
                            </a:rPr>
                            <m:t>!</m:t>
                          </m:r>
                        </m:num>
                        <m:den>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den>
                      </m:f>
                    </m:oMath>
                  </m:oMathPara>
                </a14:m>
                <a:endParaRPr lang="zh-CN" altLang="zh-CN"/>
              </a:p>
              <a:p>
                <a:endParaRPr lang="zh-CN" altLang="zh-CN"/>
              </a:p>
              <a:p>
                <a:endParaRPr lang="zh-CN" altLang="en-US"/>
              </a:p>
            </p:txBody>
          </p:sp>
        </mc:Choice>
        <mc:Fallback xmlns="">
          <p:sp>
            <p:nvSpPr>
              <p:cNvPr id="3" name="内容占位符 2">
                <a:extLst>
                  <a:ext uri="{FF2B5EF4-FFF2-40B4-BE49-F238E27FC236}">
                    <a16:creationId xmlns:a16="http://schemas.microsoft.com/office/drawing/2014/main" id="{2CDE7072-E077-4CA1-BC2C-CE7803600200}"/>
                  </a:ext>
                </a:extLst>
              </p:cNvPr>
              <p:cNvSpPr>
                <a:spLocks noGrp="1" noRot="1" noChangeAspect="1" noMove="1" noResize="1" noEditPoints="1" noAdjustHandles="1" noChangeArrowheads="1" noChangeShapeType="1" noTextEdit="1"/>
              </p:cNvSpPr>
              <p:nvPr>
                <p:ph idx="1"/>
              </p:nvPr>
            </p:nvSpPr>
            <p:spPr>
              <a:blipFill>
                <a:blip r:embed="rId2"/>
                <a:stretch>
                  <a:fillRect l="-750" t="-1025" r="-3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45398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D33DF-E8FD-49ED-9A19-FF406B6B4320}"/>
              </a:ext>
            </a:extLst>
          </p:cNvPr>
          <p:cNvSpPr>
            <a:spLocks noGrp="1"/>
          </p:cNvSpPr>
          <p:nvPr>
            <p:ph type="title"/>
          </p:nvPr>
        </p:nvSpPr>
        <p:spPr/>
        <p:txBody>
          <a:bodyPr/>
          <a:lstStyle/>
          <a:p>
            <a:r>
              <a:rPr lang="zh-CN" altLang="en-US"/>
              <a:t>组合数取余</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DE7072-E077-4CA1-BC2C-CE7803600200}"/>
                  </a:ext>
                </a:extLst>
              </p:cNvPr>
              <p:cNvSpPr>
                <a:spLocks noGrp="1"/>
              </p:cNvSpPr>
              <p:nvPr>
                <p:ph idx="1"/>
              </p:nvPr>
            </p:nvSpPr>
            <p:spPr/>
            <p:txBody>
              <a:bodyPr>
                <a:normAutofit/>
              </a:bodyPr>
              <a:lstStyle/>
              <a:p>
                <a:r>
                  <a:rPr lang="zh-CN" altLang="zh-CN"/>
                  <a:t>组合数与杨辉三角中的数字是一一对应的</a:t>
                </a:r>
              </a:p>
              <a:p>
                <a:r>
                  <a:rPr lang="en-US" altLang="zh-CN"/>
                  <a:t>杨辉三角的自然数形式</a:t>
                </a:r>
                <a:endParaRPr lang="zh-CN" altLang="zh-CN"/>
              </a:p>
              <a:p>
                <a:pPr/>
                <a14:m>
                  <m:oMathPara xmlns:m="http://schemas.openxmlformats.org/officeDocument/2006/math">
                    <m:oMathParaPr>
                      <m:jc m:val="centerGroup"/>
                    </m:oMathParaPr>
                    <m:oMath xmlns:m="http://schemas.openxmlformats.org/officeDocument/2006/math">
                      <m:m>
                        <m:mPr>
                          <m:plcHide m:val="on"/>
                          <m:mcs>
                            <m:mc>
                              <m:mcPr>
                                <m:count m:val="5"/>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mr>
                        <m:mr>
                          <m:e>
                            <m:r>
                              <a:rPr lang="en-US" altLang="zh-CN" i="1">
                                <a:latin typeface="Cambria Math" panose="02040503050406030204" pitchFamily="18" charset="0"/>
                              </a:rPr>
                              <m:t>1</m:t>
                            </m:r>
                          </m:e>
                          <m:e>
                            <m:r>
                              <a:rPr lang="en-US" altLang="zh-CN" i="1">
                                <a:latin typeface="Cambria Math" panose="02040503050406030204" pitchFamily="18" charset="0"/>
                              </a:rPr>
                              <m:t>2</m:t>
                            </m:r>
                          </m:e>
                          <m:e>
                            <m:r>
                              <a:rPr lang="en-US" altLang="zh-CN" i="1">
                                <a:latin typeface="Cambria Math" panose="02040503050406030204" pitchFamily="18" charset="0"/>
                              </a:rPr>
                              <m:t>3</m:t>
                            </m:r>
                          </m:e>
                          <m:e>
                            <m:r>
                              <a:rPr lang="en-US" altLang="zh-CN" i="1">
                                <a:latin typeface="Cambria Math" panose="02040503050406030204" pitchFamily="18" charset="0"/>
                              </a:rPr>
                              <m:t>4</m:t>
                            </m:r>
                          </m:e>
                          <m:e>
                            <m:r>
                              <a:rPr lang="en-US" altLang="zh-CN" i="1">
                                <a:latin typeface="Cambria Math" panose="02040503050406030204" pitchFamily="18" charset="0"/>
                              </a:rPr>
                              <m:t>5</m:t>
                            </m:r>
                          </m:e>
                        </m:mr>
                        <m:mr>
                          <m:e>
                            <m:r>
                              <a:rPr lang="en-US" altLang="zh-CN" i="1">
                                <a:latin typeface="Cambria Math" panose="02040503050406030204" pitchFamily="18" charset="0"/>
                              </a:rPr>
                              <m:t>1</m:t>
                            </m:r>
                          </m:e>
                          <m:e>
                            <m:r>
                              <a:rPr lang="en-US" altLang="zh-CN" i="1">
                                <a:latin typeface="Cambria Math" panose="02040503050406030204" pitchFamily="18" charset="0"/>
                              </a:rPr>
                              <m:t>3</m:t>
                            </m:r>
                          </m:e>
                          <m:e>
                            <m:r>
                              <a:rPr lang="en-US" altLang="zh-CN" i="1">
                                <a:latin typeface="Cambria Math" panose="02040503050406030204" pitchFamily="18" charset="0"/>
                              </a:rPr>
                              <m:t>6</m:t>
                            </m:r>
                          </m:e>
                          <m:e>
                            <m:r>
                              <a:rPr lang="en-US" altLang="zh-CN" i="1">
                                <a:latin typeface="Cambria Math" panose="02040503050406030204" pitchFamily="18" charset="0"/>
                              </a:rPr>
                              <m:t>10</m:t>
                            </m:r>
                          </m:e>
                          <m:e>
                            <m:r>
                              <a:rPr lang="en-US" altLang="zh-CN" i="1">
                                <a:latin typeface="Cambria Math" panose="02040503050406030204" pitchFamily="18" charset="0"/>
                              </a:rPr>
                              <m:t>15</m:t>
                            </m:r>
                          </m:e>
                        </m:mr>
                        <m:mr>
                          <m:e>
                            <m:r>
                              <a:rPr lang="en-US" altLang="zh-CN" i="1">
                                <a:latin typeface="Cambria Math" panose="02040503050406030204" pitchFamily="18" charset="0"/>
                              </a:rPr>
                              <m:t>1</m:t>
                            </m:r>
                          </m:e>
                          <m:e>
                            <m:r>
                              <a:rPr lang="en-US" altLang="zh-CN" i="1">
                                <a:latin typeface="Cambria Math" panose="02040503050406030204" pitchFamily="18" charset="0"/>
                              </a:rPr>
                              <m:t>4</m:t>
                            </m:r>
                          </m:e>
                          <m:e>
                            <m:r>
                              <a:rPr lang="en-US" altLang="zh-CN" i="1">
                                <a:latin typeface="Cambria Math" panose="02040503050406030204" pitchFamily="18" charset="0"/>
                              </a:rPr>
                              <m:t>10</m:t>
                            </m:r>
                          </m:e>
                          <m:e>
                            <m:r>
                              <a:rPr lang="en-US" altLang="zh-CN" i="1">
                                <a:latin typeface="Cambria Math" panose="02040503050406030204" pitchFamily="18" charset="0"/>
                              </a:rPr>
                              <m:t>20</m:t>
                            </m:r>
                          </m:e>
                          <m:e>
                            <m:r>
                              <a:rPr lang="en-US" altLang="zh-CN" i="1">
                                <a:latin typeface="Cambria Math" panose="02040503050406030204" pitchFamily="18" charset="0"/>
                              </a:rPr>
                              <m:t>35</m:t>
                            </m:r>
                          </m:e>
                        </m:mr>
                        <m:mr>
                          <m:e>
                            <m:r>
                              <a:rPr lang="en-US" altLang="zh-CN" i="1">
                                <a:latin typeface="Cambria Math" panose="02040503050406030204" pitchFamily="18" charset="0"/>
                              </a:rPr>
                              <m:t>1</m:t>
                            </m:r>
                          </m:e>
                          <m:e>
                            <m:r>
                              <a:rPr lang="en-US" altLang="zh-CN" i="1">
                                <a:latin typeface="Cambria Math" panose="02040503050406030204" pitchFamily="18" charset="0"/>
                              </a:rPr>
                              <m:t>5</m:t>
                            </m:r>
                          </m:e>
                          <m:e>
                            <m:r>
                              <a:rPr lang="en-US" altLang="zh-CN" i="1">
                                <a:latin typeface="Cambria Math" panose="02040503050406030204" pitchFamily="18" charset="0"/>
                              </a:rPr>
                              <m:t>15</m:t>
                            </m:r>
                          </m:e>
                          <m:e>
                            <m:r>
                              <a:rPr lang="en-US" altLang="zh-CN" i="1">
                                <a:latin typeface="Cambria Math" panose="02040503050406030204" pitchFamily="18" charset="0"/>
                              </a:rPr>
                              <m:t>35</m:t>
                            </m:r>
                          </m:e>
                          <m:e>
                            <m:r>
                              <a:rPr lang="en-US" altLang="zh-CN" i="1">
                                <a:latin typeface="Cambria Math" panose="02040503050406030204" pitchFamily="18" charset="0"/>
                              </a:rPr>
                              <m:t>70</m:t>
                            </m:r>
                          </m:e>
                        </m:mr>
                      </m:m>
                    </m:oMath>
                  </m:oMathPara>
                </a14:m>
                <a:endParaRPr lang="zh-CN" altLang="zh-CN"/>
              </a:p>
              <a:p>
                <a:r>
                  <a:rPr lang="en-US" altLang="zh-CN"/>
                  <a:t>杨辉三角的组合数形式</a:t>
                </a:r>
                <a:endParaRPr lang="zh-CN" altLang="zh-CN"/>
              </a:p>
              <a:p>
                <a:pPr/>
                <a14:m>
                  <m:oMathPara xmlns:m="http://schemas.openxmlformats.org/officeDocument/2006/math">
                    <m:oMathParaPr>
                      <m:jc m:val="centerGroup"/>
                    </m:oMathParaPr>
                    <m:oMath xmlns:m="http://schemas.openxmlformats.org/officeDocument/2006/math">
                      <m:m>
                        <m:mPr>
                          <m:plcHide m:val="on"/>
                          <m:mcs>
                            <m:mc>
                              <m:mcPr>
                                <m:count m:val="5"/>
                                <m:mcJc m:val="center"/>
                              </m:mcPr>
                            </m:mc>
                          </m:mcs>
                          <m:ctrlPr>
                            <a:rPr lang="zh-CN" altLang="zh-CN" i="1">
                              <a:latin typeface="Cambria Math" panose="02040503050406030204" pitchFamily="18" charset="0"/>
                            </a:rPr>
                          </m:ctrlPr>
                        </m:mP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0</m:t>
                                </m:r>
                              </m:sub>
                              <m:sup>
                                <m:r>
                                  <a:rPr lang="en-US" altLang="zh-CN" i="1">
                                    <a:latin typeface="Cambria Math" panose="02040503050406030204" pitchFamily="18" charset="0"/>
                                  </a:rPr>
                                  <m:t>0</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1</m:t>
                                </m:r>
                              </m:sub>
                              <m:sup>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3</m:t>
                                </m:r>
                              </m:sub>
                              <m:sup>
                                <m:r>
                                  <a:rPr lang="en-US" altLang="zh-CN" i="1">
                                    <a:latin typeface="Cambria Math" panose="02040503050406030204" pitchFamily="18" charset="0"/>
                                  </a:rPr>
                                  <m:t>3</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4</m:t>
                                </m:r>
                              </m:sub>
                              <m:sup>
                                <m:r>
                                  <a:rPr lang="en-US" altLang="zh-CN" i="1">
                                    <a:latin typeface="Cambria Math" panose="02040503050406030204" pitchFamily="18" charset="0"/>
                                  </a:rPr>
                                  <m:t>4</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1</m:t>
                                </m:r>
                              </m:sub>
                              <m:sup>
                                <m:r>
                                  <a:rPr lang="en-US" altLang="zh-CN" i="1">
                                    <a:latin typeface="Cambria Math" panose="02040503050406030204" pitchFamily="18" charset="0"/>
                                  </a:rPr>
                                  <m:t>0</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2</m:t>
                                </m:r>
                              </m:sub>
                              <m:sup>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3</m:t>
                                </m:r>
                              </m:sub>
                              <m:sup>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4</m:t>
                                </m:r>
                              </m:sub>
                              <m:sup>
                                <m:r>
                                  <a:rPr lang="en-US" altLang="zh-CN" i="1">
                                    <a:latin typeface="Cambria Math" panose="02040503050406030204" pitchFamily="18" charset="0"/>
                                  </a:rPr>
                                  <m:t>3</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5</m:t>
                                </m:r>
                              </m:sub>
                              <m:sup>
                                <m:r>
                                  <a:rPr lang="en-US" altLang="zh-CN" i="1">
                                    <a:latin typeface="Cambria Math" panose="02040503050406030204" pitchFamily="18" charset="0"/>
                                  </a:rPr>
                                  <m:t>4</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2</m:t>
                                </m:r>
                              </m:sub>
                              <m:sup>
                                <m:r>
                                  <a:rPr lang="en-US" altLang="zh-CN" i="1">
                                    <a:latin typeface="Cambria Math" panose="02040503050406030204" pitchFamily="18" charset="0"/>
                                  </a:rPr>
                                  <m:t>0</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3</m:t>
                                </m:r>
                              </m:sub>
                              <m:sup>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4</m:t>
                                </m:r>
                              </m:sub>
                              <m:sup>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5</m:t>
                                </m:r>
                              </m:sub>
                              <m:sup>
                                <m:r>
                                  <a:rPr lang="en-US" altLang="zh-CN" i="1">
                                    <a:latin typeface="Cambria Math" panose="02040503050406030204" pitchFamily="18" charset="0"/>
                                  </a:rPr>
                                  <m:t>3</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6</m:t>
                                </m:r>
                              </m:sub>
                              <m:sup>
                                <m:r>
                                  <a:rPr lang="en-US" altLang="zh-CN" i="1">
                                    <a:latin typeface="Cambria Math" panose="02040503050406030204" pitchFamily="18" charset="0"/>
                                  </a:rPr>
                                  <m:t>4</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3</m:t>
                                </m:r>
                              </m:sub>
                              <m:sup>
                                <m:r>
                                  <a:rPr lang="en-US" altLang="zh-CN" i="1">
                                    <a:latin typeface="Cambria Math" panose="02040503050406030204" pitchFamily="18" charset="0"/>
                                  </a:rPr>
                                  <m:t>0</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4</m:t>
                                </m:r>
                              </m:sub>
                              <m:sup>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5</m:t>
                                </m:r>
                              </m:sub>
                              <m:sup>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6</m:t>
                                </m:r>
                              </m:sub>
                              <m:sup>
                                <m:r>
                                  <a:rPr lang="en-US" altLang="zh-CN" i="1">
                                    <a:latin typeface="Cambria Math" panose="02040503050406030204" pitchFamily="18" charset="0"/>
                                  </a:rPr>
                                  <m:t>3</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7</m:t>
                                </m:r>
                              </m:sub>
                              <m:sup>
                                <m:r>
                                  <a:rPr lang="en-US" altLang="zh-CN" i="1">
                                    <a:latin typeface="Cambria Math" panose="02040503050406030204" pitchFamily="18" charset="0"/>
                                  </a:rPr>
                                  <m:t>4</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4</m:t>
                                </m:r>
                              </m:sub>
                              <m:sup>
                                <m:r>
                                  <a:rPr lang="en-US" altLang="zh-CN" i="1">
                                    <a:latin typeface="Cambria Math" panose="02040503050406030204" pitchFamily="18" charset="0"/>
                                  </a:rPr>
                                  <m:t>0</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5</m:t>
                                </m:r>
                              </m:sub>
                              <m:sup>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6</m:t>
                                </m:r>
                              </m:sub>
                              <m:sup>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7</m:t>
                                </m:r>
                              </m:sub>
                              <m:sup>
                                <m:r>
                                  <a:rPr lang="en-US" altLang="zh-CN" i="1">
                                    <a:latin typeface="Cambria Math" panose="02040503050406030204" pitchFamily="18" charset="0"/>
                                  </a:rPr>
                                  <m:t>3</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8</m:t>
                                </m:r>
                              </m:sub>
                              <m:sup>
                                <m:r>
                                  <a:rPr lang="en-US" altLang="zh-CN" i="1">
                                    <a:latin typeface="Cambria Math" panose="02040503050406030204" pitchFamily="18" charset="0"/>
                                  </a:rPr>
                                  <m:t>4</m:t>
                                </m:r>
                              </m:sup>
                            </m:sSubSup>
                          </m:e>
                        </m:mr>
                      </m:m>
                    </m:oMath>
                  </m:oMathPara>
                </a14:m>
                <a:endParaRPr lang="zh-CN" altLang="zh-CN"/>
              </a:p>
              <a:p>
                <a:r>
                  <a:rPr lang="zh-CN" altLang="zh-CN"/>
                  <a:t>按照上面的写法，杨辉三角的第 </a:t>
                </a:r>
                <a14:m>
                  <m:oMath xmlns:m="http://schemas.openxmlformats.org/officeDocument/2006/math">
                    <m:r>
                      <a:rPr lang="en-US" altLang="zh-CN" i="1">
                        <a:latin typeface="Cambria Math" panose="02040503050406030204" pitchFamily="18" charset="0"/>
                      </a:rPr>
                      <m:t>𝑛</m:t>
                    </m:r>
                  </m:oMath>
                </a14:m>
                <a:r>
                  <a:rPr lang="en-US" altLang="zh-CN"/>
                  <a:t> </a:t>
                </a:r>
                <a:r>
                  <a:rPr lang="zh-CN" altLang="zh-CN"/>
                  <a:t>行第 </a:t>
                </a:r>
                <a14:m>
                  <m:oMath xmlns:m="http://schemas.openxmlformats.org/officeDocument/2006/math">
                    <m:r>
                      <a:rPr lang="en-US" altLang="zh-CN" i="1">
                        <a:latin typeface="Cambria Math" panose="02040503050406030204" pitchFamily="18" charset="0"/>
                      </a:rPr>
                      <m:t>𝑚</m:t>
                    </m:r>
                  </m:oMath>
                </a14:m>
                <a:r>
                  <a:rPr lang="en-US" altLang="zh-CN"/>
                  <a:t> </a:t>
                </a:r>
                <a:r>
                  <a:rPr lang="zh-CN" altLang="zh-CN"/>
                  <a:t>列即为 </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−2</m:t>
                        </m:r>
                      </m:sub>
                      <m:sup>
                        <m:r>
                          <a:rPr lang="en-US" altLang="zh-CN" i="1">
                            <a:latin typeface="Cambria Math" panose="02040503050406030204" pitchFamily="18" charset="0"/>
                          </a:rPr>
                          <m:t>𝑚</m:t>
                        </m:r>
                        <m:r>
                          <a:rPr lang="en-US" altLang="zh-CN" i="1">
                            <a:latin typeface="Cambria Math" panose="02040503050406030204" pitchFamily="18" charset="0"/>
                          </a:rPr>
                          <m:t>−1</m:t>
                        </m:r>
                      </m:sup>
                    </m:sSubSup>
                  </m:oMath>
                </a14:m>
                <a:endParaRPr lang="zh-CN" altLang="zh-CN"/>
              </a:p>
              <a:p>
                <a:r>
                  <a:rPr lang="zh-CN" altLang="zh-CN"/>
                  <a:t>注意到上图中每个数等于其左边的数与上边的数（如果有的话）之和，这就是</a:t>
                </a:r>
                <a:r>
                  <a:rPr lang="zh-CN" altLang="zh-CN" b="1"/>
                  <a:t>杨辉恒等式</a:t>
                </a:r>
                <a:endParaRPr lang="zh-CN" altLang="zh-CN"/>
              </a:p>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𝑛</m:t>
                          </m:r>
                        </m:sub>
                        <m:sup>
                          <m:r>
                            <a:rPr lang="en-US" altLang="zh-CN" i="1">
                              <a:latin typeface="Cambria Math" panose="02040503050406030204" pitchFamily="18" charset="0"/>
                            </a:rPr>
                            <m:t>𝑚</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rPr>
                            <m:t>𝑚</m:t>
                          </m:r>
                          <m:r>
                            <a:rPr lang="en-US" altLang="zh-CN" i="1">
                              <a:latin typeface="Cambria Math" panose="02040503050406030204" pitchFamily="18" charset="0"/>
                            </a:rPr>
                            <m:t>−1</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rPr>
                            <m:t>𝑚</m:t>
                          </m:r>
                        </m:sup>
                      </m:sSubSup>
                    </m:oMath>
                  </m:oMathPara>
                </a14:m>
                <a:endParaRPr lang="zh-CN" altLang="zh-CN"/>
              </a:p>
            </p:txBody>
          </p:sp>
        </mc:Choice>
        <mc:Fallback xmlns="">
          <p:sp>
            <p:nvSpPr>
              <p:cNvPr id="3" name="内容占位符 2">
                <a:extLst>
                  <a:ext uri="{FF2B5EF4-FFF2-40B4-BE49-F238E27FC236}">
                    <a16:creationId xmlns:a16="http://schemas.microsoft.com/office/drawing/2014/main" id="{2CDE7072-E077-4CA1-BC2C-CE7803600200}"/>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40979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D33DF-E8FD-49ED-9A19-FF406B6B4320}"/>
              </a:ext>
            </a:extLst>
          </p:cNvPr>
          <p:cNvSpPr>
            <a:spLocks noGrp="1"/>
          </p:cNvSpPr>
          <p:nvPr>
            <p:ph type="title"/>
          </p:nvPr>
        </p:nvSpPr>
        <p:spPr/>
        <p:txBody>
          <a:bodyPr/>
          <a:lstStyle/>
          <a:p>
            <a:r>
              <a:rPr lang="zh-CN" altLang="en-US"/>
              <a:t>组合数取余</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DE7072-E077-4CA1-BC2C-CE7803600200}"/>
                  </a:ext>
                </a:extLst>
              </p:cNvPr>
              <p:cNvSpPr>
                <a:spLocks noGrp="1"/>
              </p:cNvSpPr>
              <p:nvPr>
                <p:ph idx="1"/>
              </p:nvPr>
            </p:nvSpPr>
            <p:spPr/>
            <p:txBody>
              <a:bodyPr>
                <a:normAutofit/>
              </a:bodyPr>
              <a:lstStyle/>
              <a:p>
                <a:r>
                  <a:rPr lang="zh-CN" altLang="zh-CN"/>
                  <a:t>在</a:t>
                </a:r>
                <a:r>
                  <a:rPr lang="en-US" altLang="zh-CN"/>
                  <a:t>ACM</a:t>
                </a:r>
                <a:r>
                  <a:rPr lang="zh-CN" altLang="zh-CN"/>
                  <a:t>竞赛中，我们常常需要计算 </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𝑛</m:t>
                        </m:r>
                      </m:sub>
                      <m:sup>
                        <m:r>
                          <a:rPr lang="en-US" altLang="zh-CN" i="1">
                            <a:latin typeface="Cambria Math" panose="02040503050406030204" pitchFamily="18" charset="0"/>
                          </a:rPr>
                          <m:t>𝑚</m:t>
                        </m:r>
                      </m:sup>
                    </m:sSubSup>
                    <m:r>
                      <a:rPr lang="en-US" altLang="zh-CN" i="1">
                        <a:latin typeface="Cambria Math" panose="02040503050406030204" pitchFamily="18" charset="0"/>
                      </a:rPr>
                      <m:t>%</m:t>
                    </m:r>
                    <m:r>
                      <a:rPr lang="en-US" altLang="zh-CN" i="1">
                        <a:latin typeface="Cambria Math" panose="02040503050406030204" pitchFamily="18" charset="0"/>
                      </a:rPr>
                      <m:t>𝑝</m:t>
                    </m:r>
                  </m:oMath>
                </a14:m>
                <a:r>
                  <a:rPr lang="en-US" altLang="zh-CN"/>
                  <a:t> </a:t>
                </a:r>
                <a:r>
                  <a:rPr lang="zh-CN" altLang="zh-CN"/>
                  <a:t>，可以参考下面几种方法</a:t>
                </a:r>
                <a:endParaRPr lang="en-US" altLang="zh-CN"/>
              </a:p>
              <a:p>
                <a:endParaRPr lang="zh-CN" altLang="zh-CN"/>
              </a:p>
              <a:p>
                <a:pPr lvl="0"/>
                <a:r>
                  <a:rPr lang="en-US" altLang="zh-CN"/>
                  <a:t>如果 </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oMath>
                </a14:m>
                <a:r>
                  <a:rPr lang="en-US" altLang="zh-CN"/>
                  <a:t> 很小（不超过50），可以用C++的库函数</a:t>
                </a:r>
                <a:r>
                  <a:rPr lang="en-US" altLang="zh-CN" sz="1200"/>
                  <a:t> double tgamma(double x) </a:t>
                </a:r>
                <a:r>
                  <a:rPr lang="en-US" altLang="zh-CN"/>
                  <a:t>，这是一个欧拉积分</a:t>
                </a:r>
              </a:p>
              <a:p>
                <a:pPr lvl="0"/>
                <a14:m>
                  <m:oMathPara xmlns:m="http://schemas.openxmlformats.org/officeDocument/2006/math">
                    <m:oMathParaPr>
                      <m:jc m:val="centerGroup"/>
                    </m:oMathParaPr>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Γ</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𝑠</m:t>
                          </m:r>
                        </m:e>
                      </m:d>
                      <m:r>
                        <a:rPr lang="en-US" altLang="zh-CN" b="0" i="1" smtClean="0">
                          <a:latin typeface="Cambria Math" panose="02040503050406030204" pitchFamily="18" charset="0"/>
                          <a:ea typeface="Cambria Math" panose="02040503050406030204" pitchFamily="18" charset="0"/>
                        </a:rPr>
                        <m:t>=</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𝑠</m:t>
                              </m:r>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e>
                      </m:nary>
                      <m:r>
                        <a:rPr lang="en-US" altLang="zh-CN" b="0" i="1" smtClean="0">
                          <a:latin typeface="Cambria Math" panose="02040503050406030204" pitchFamily="18" charset="0"/>
                        </a:rPr>
                        <m:t>𝑑𝑥</m:t>
                      </m:r>
                    </m:oMath>
                  </m:oMathPara>
                </a14:m>
                <a:endParaRPr lang="en-US" altLang="zh-CN"/>
              </a:p>
              <a:p>
                <a:r>
                  <a:rPr lang="en-US" altLang="zh-CN"/>
                  <a:t>在整数点处的取值满足</a:t>
                </a:r>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𝛤</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r>
                        <a:rPr lang="en-US" altLang="zh-CN" i="1">
                          <a:latin typeface="Cambria Math" panose="02040503050406030204" pitchFamily="18" charset="0"/>
                        </a:rPr>
                        <m:t>𝑛</m:t>
                      </m:r>
                      <m:r>
                        <a:rPr lang="en-US" altLang="zh-CN" i="1">
                          <a:latin typeface="Cambria Math" panose="02040503050406030204" pitchFamily="18" charset="0"/>
                        </a:rPr>
                        <m:t>!</m:t>
                      </m:r>
                    </m:oMath>
                  </m:oMathPara>
                </a14:m>
                <a:endParaRPr lang="zh-CN" altLang="zh-CN"/>
              </a:p>
              <a:p>
                <a:r>
                  <a:rPr lang="en-US" altLang="zh-CN"/>
                  <a:t>因此代码可以这么写</a:t>
                </a:r>
                <a:endParaRPr lang="zh-CN" altLang="zh-CN"/>
              </a:p>
              <a:p>
                <a:pPr latinLnBrk="1">
                  <a:spcAft>
                    <a:spcPts val="1000"/>
                  </a:spcAft>
                </a:pPr>
                <a:r>
                  <a:rPr lang="en-US" altLang="zh-CN" sz="1600">
                    <a:latin typeface="Consolas" panose="020B0609020204030204" pitchFamily="49" charset="0"/>
                    <a:ea typeface="宋体" panose="02010600030101010101" pitchFamily="2" charset="-122"/>
                    <a:cs typeface="Times New Roman" panose="02020603050405020304" pitchFamily="18" charset="0"/>
                  </a:rPr>
                  <a:t>ll C(ll n,ll m){</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a:t>
                </a:r>
                <a:r>
                  <a:rPr lang="en-US" altLang="zh-CN" sz="16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600">
                    <a:latin typeface="Consolas" panose="020B0609020204030204" pitchFamily="49" charset="0"/>
                    <a:ea typeface="宋体" panose="02010600030101010101" pitchFamily="2" charset="-122"/>
                    <a:cs typeface="Times New Roman" panose="02020603050405020304" pitchFamily="18" charset="0"/>
                  </a:rPr>
                  <a:t> (ll)round(tgamma(n</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)/tgamma(m</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)/tgamma(n-m</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a:t>
                </a:r>
                <a:endParaRPr lang="zh-CN" altLang="zh-CN" sz="1600">
                  <a:latin typeface="Consolas" panose="020B0609020204030204" pitchFamily="49" charset="0"/>
                  <a:ea typeface="宋体" panose="02010600030101010101" pitchFamily="2" charset="-122"/>
                  <a:cs typeface="Times New Roman" panose="02020603050405020304" pitchFamily="18" charset="0"/>
                </a:endParaRPr>
              </a:p>
              <a:p>
                <a:r>
                  <a:rPr lang="en-US" altLang="zh-CN"/>
                  <a:t>效率并不高，但是对于追求手速来说足够了</a:t>
                </a:r>
                <a:endParaRPr lang="zh-CN" altLang="zh-CN"/>
              </a:p>
            </p:txBody>
          </p:sp>
        </mc:Choice>
        <mc:Fallback xmlns="">
          <p:sp>
            <p:nvSpPr>
              <p:cNvPr id="3" name="内容占位符 2">
                <a:extLst>
                  <a:ext uri="{FF2B5EF4-FFF2-40B4-BE49-F238E27FC236}">
                    <a16:creationId xmlns:a16="http://schemas.microsoft.com/office/drawing/2014/main" id="{2CDE7072-E077-4CA1-BC2C-CE7803600200}"/>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99727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D33DF-E8FD-49ED-9A19-FF406B6B4320}"/>
              </a:ext>
            </a:extLst>
          </p:cNvPr>
          <p:cNvSpPr>
            <a:spLocks noGrp="1"/>
          </p:cNvSpPr>
          <p:nvPr>
            <p:ph type="title"/>
          </p:nvPr>
        </p:nvSpPr>
        <p:spPr/>
        <p:txBody>
          <a:bodyPr/>
          <a:lstStyle/>
          <a:p>
            <a:r>
              <a:rPr lang="zh-CN" altLang="en-US"/>
              <a:t>组合数取余</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DE7072-E077-4CA1-BC2C-CE7803600200}"/>
                  </a:ext>
                </a:extLst>
              </p:cNvPr>
              <p:cNvSpPr>
                <a:spLocks noGrp="1"/>
              </p:cNvSpPr>
              <p:nvPr>
                <p:ph idx="1"/>
              </p:nvPr>
            </p:nvSpPr>
            <p:spPr/>
            <p:txBody>
              <a:bodyPr>
                <a:normAutofit/>
              </a:bodyPr>
              <a:lstStyle/>
              <a:p>
                <a:pPr lvl="0"/>
                <a:r>
                  <a:rPr lang="zh-CN" altLang="zh-CN"/>
                  <a:t>如果 </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oMath>
                </a14:m>
                <a:r>
                  <a:rPr lang="en-US" altLang="zh-CN"/>
                  <a:t> </a:t>
                </a:r>
                <a:r>
                  <a:rPr lang="zh-CN" altLang="zh-CN"/>
                  <a:t>不大，可以开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r>
                      <a:rPr lang="en-US" altLang="zh-CN" i="1">
                        <a:latin typeface="Cambria Math" panose="02040503050406030204" pitchFamily="18" charset="0"/>
                      </a:rPr>
                      <m:t>)</m:t>
                    </m:r>
                  </m:oMath>
                </a14:m>
                <a:r>
                  <a:rPr lang="en-US" altLang="zh-CN"/>
                  <a:t> </a:t>
                </a:r>
                <a:r>
                  <a:rPr lang="zh-CN" altLang="zh-CN"/>
                  <a:t>的空间，可以利用杨辉恒等式来预处理组合数表</a:t>
                </a:r>
                <a:endParaRPr lang="en-US" altLang="zh-CN"/>
              </a:p>
              <a:p>
                <a:pPr latinLnBrk="1">
                  <a:spcAft>
                    <a:spcPts val="1000"/>
                  </a:spcAft>
                </a:pPr>
                <a:r>
                  <a:rPr lang="en-US" altLang="zh-CN">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a:latin typeface="Consolas" panose="020B0609020204030204" pitchFamily="49" charset="0"/>
                    <a:ea typeface="宋体" panose="02010600030101010101" pitchFamily="2" charset="-122"/>
                    <a:cs typeface="Times New Roman" panose="02020603050405020304" pitchFamily="18" charset="0"/>
                  </a:rPr>
                  <a:t> ll mo=</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1e9+7</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ll C[</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1005</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1005</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a:latin typeface="Consolas" panose="020B0609020204030204" pitchFamily="49" charset="0"/>
                    <a:ea typeface="宋体" panose="02010600030101010101" pitchFamily="2" charset="-122"/>
                    <a:cs typeface="Times New Roman" panose="02020603050405020304" pitchFamily="18" charset="0"/>
                  </a:rPr>
                  <a:t> getC(</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n){</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;i&lt;=n;i++){</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j=</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;j&lt;=i;j++){</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(j==</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 || j==i)</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C[i][j]=</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else</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C[i][j]=(C[i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][j</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]+C[i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][j])%mo;</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endParaRPr lang="zh-CN" altLang="zh-CN">
                  <a:latin typeface="Consolas" panose="020B0609020204030204" pitchFamily="49" charset="0"/>
                  <a:ea typeface="宋体" panose="02010600030101010101" pitchFamily="2" charset="-122"/>
                  <a:cs typeface="Times New Roman" panose="02020603050405020304" pitchFamily="18" charset="0"/>
                </a:endParaRPr>
              </a:p>
              <a:p>
                <a:pPr lvl="0"/>
                <a:endParaRPr lang="zh-CN" altLang="zh-CN"/>
              </a:p>
            </p:txBody>
          </p:sp>
        </mc:Choice>
        <mc:Fallback xmlns="">
          <p:sp>
            <p:nvSpPr>
              <p:cNvPr id="3" name="内容占位符 2">
                <a:extLst>
                  <a:ext uri="{FF2B5EF4-FFF2-40B4-BE49-F238E27FC236}">
                    <a16:creationId xmlns:a16="http://schemas.microsoft.com/office/drawing/2014/main" id="{2CDE7072-E077-4CA1-BC2C-CE7803600200}"/>
                  </a:ext>
                </a:extLst>
              </p:cNvPr>
              <p:cNvSpPr>
                <a:spLocks noGrp="1" noRot="1" noChangeAspect="1" noMove="1" noResize="1" noEditPoints="1" noAdjustHandles="1" noChangeArrowheads="1" noChangeShapeType="1" noTextEdit="1"/>
              </p:cNvSpPr>
              <p:nvPr>
                <p:ph idx="1"/>
              </p:nvPr>
            </p:nvSpPr>
            <p:spPr>
              <a:blipFill>
                <a:blip r:embed="rId2"/>
                <a:stretch>
                  <a:fillRect l="-750" t="-9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29799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D33DF-E8FD-49ED-9A19-FF406B6B4320}"/>
              </a:ext>
            </a:extLst>
          </p:cNvPr>
          <p:cNvSpPr>
            <a:spLocks noGrp="1"/>
          </p:cNvSpPr>
          <p:nvPr>
            <p:ph type="title"/>
          </p:nvPr>
        </p:nvSpPr>
        <p:spPr/>
        <p:txBody>
          <a:bodyPr/>
          <a:lstStyle/>
          <a:p>
            <a:r>
              <a:rPr lang="zh-CN" altLang="en-US"/>
              <a:t>组合数取余</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DE7072-E077-4CA1-BC2C-CE7803600200}"/>
                  </a:ext>
                </a:extLst>
              </p:cNvPr>
              <p:cNvSpPr>
                <a:spLocks noGrp="1"/>
              </p:cNvSpPr>
              <p:nvPr>
                <p:ph idx="1"/>
              </p:nvPr>
            </p:nvSpPr>
            <p:spPr/>
            <p:txBody>
              <a:bodyPr>
                <a:normAutofit/>
              </a:bodyPr>
              <a:lstStyle/>
              <a:p>
                <a:pPr lvl="0"/>
                <a:r>
                  <a:rPr lang="zh-CN" altLang="zh-CN"/>
                  <a:t>如果 </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oMath>
                </a14:m>
                <a:r>
                  <a:rPr lang="en-US" altLang="zh-CN"/>
                  <a:t> </a:t>
                </a:r>
                <a:r>
                  <a:rPr lang="zh-CN" altLang="zh-CN"/>
                  <a:t>比较大，可以开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oMath>
                </a14:m>
                <a:r>
                  <a:rPr lang="en-US" altLang="zh-CN"/>
                  <a:t> </a:t>
                </a:r>
                <a:r>
                  <a:rPr lang="zh-CN" altLang="zh-CN"/>
                  <a:t>的空间，可以利用前文所述的逆元来求解，当然，要保证 </a:t>
                </a:r>
                <a14:m>
                  <m:oMath xmlns:m="http://schemas.openxmlformats.org/officeDocument/2006/math">
                    <m:r>
                      <a:rPr lang="en-US" altLang="zh-CN" i="1">
                        <a:latin typeface="Cambria Math" panose="02040503050406030204" pitchFamily="18" charset="0"/>
                      </a:rPr>
                      <m:t>𝑝</m:t>
                    </m:r>
                  </m:oMath>
                </a14:m>
                <a:r>
                  <a:rPr lang="en-US" altLang="zh-CN"/>
                  <a:t> </a:t>
                </a:r>
                <a:r>
                  <a:rPr lang="zh-CN" altLang="zh-CN"/>
                  <a:t>是素数</a:t>
                </a:r>
                <a:endParaRPr lang="en-US" altLang="zh-CN"/>
              </a:p>
              <a:p>
                <a:pPr latinLnBrk="1">
                  <a:spcAft>
                    <a:spcPts val="1000"/>
                  </a:spcAft>
                </a:pPr>
                <a:r>
                  <a:rPr lang="en-US" altLang="zh-CN">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a:latin typeface="Consolas" panose="020B0609020204030204" pitchFamily="49" charset="0"/>
                    <a:ea typeface="宋体" panose="02010600030101010101" pitchFamily="2" charset="-122"/>
                    <a:cs typeface="Times New Roman" panose="02020603050405020304" pitchFamily="18" charset="0"/>
                  </a:rPr>
                  <a:t> ll mo=</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1e9+7</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ll C(ll n,ll m){</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a:solidFill>
                      <a:srgbClr val="7D9029"/>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a:latin typeface="Consolas" panose="020B0609020204030204" pitchFamily="49" charset="0"/>
                    <a:ea typeface="宋体" panose="02010600030101010101" pitchFamily="2" charset="-122"/>
                    <a:cs typeface="Times New Roman" panose="02020603050405020304" pitchFamily="18" charset="0"/>
                  </a:rPr>
                  <a:t> ll M=</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,inv[N],mul[N],invMul[N];</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a:latin typeface="Consolas" panose="020B0609020204030204" pitchFamily="49" charset="0"/>
                    <a:ea typeface="宋体" panose="02010600030101010101" pitchFamily="2" charset="-122"/>
                    <a:cs typeface="Times New Roman" panose="02020603050405020304" pitchFamily="18" charset="0"/>
                  </a:rPr>
                  <a:t>(M&lt;=n){</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(M){</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inv[M]=M==</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:(mo-mo/M)*inv[mo%M]%mo;</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mul[M]=mul[M</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]*M%mo;</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invMul[M]=invMul[M</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]*inv[M]%mo;</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a:latin typeface="Consolas" panose="020B0609020204030204" pitchFamily="49" charset="0"/>
                    <a:ea typeface="宋体" panose="02010600030101010101" pitchFamily="2" charset="-122"/>
                    <a:cs typeface="Times New Roman" panose="02020603050405020304" pitchFamily="18" charset="0"/>
                  </a:rPr>
                  <a:t> mul[M]=</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,invMul[M]=</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M++;</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mul[n]*invMul[m]%mo*invMul[n-m]%mo;</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endParaRPr lang="zh-CN" altLang="zh-CN">
                  <a:latin typeface="Consolas" panose="020B0609020204030204" pitchFamily="49" charset="0"/>
                  <a:ea typeface="宋体" panose="02010600030101010101" pitchFamily="2" charset="-122"/>
                  <a:cs typeface="Times New Roman" panose="02020603050405020304" pitchFamily="18" charset="0"/>
                </a:endParaRPr>
              </a:p>
              <a:p>
                <a:pPr lvl="0"/>
                <a:endParaRPr lang="zh-CN" altLang="zh-CN"/>
              </a:p>
            </p:txBody>
          </p:sp>
        </mc:Choice>
        <mc:Fallback xmlns="">
          <p:sp>
            <p:nvSpPr>
              <p:cNvPr id="3" name="内容占位符 2">
                <a:extLst>
                  <a:ext uri="{FF2B5EF4-FFF2-40B4-BE49-F238E27FC236}">
                    <a16:creationId xmlns:a16="http://schemas.microsoft.com/office/drawing/2014/main" id="{2CDE7072-E077-4CA1-BC2C-CE7803600200}"/>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02712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08B46465-C87A-4CB5-9B1B-94BDD6027C0E}"/>
                  </a:ext>
                </a:extLst>
              </p:cNvPr>
              <p:cNvSpPr>
                <a:spLocks noGrp="1"/>
              </p:cNvSpPr>
              <p:nvPr>
                <p:ph type="title"/>
              </p:nvPr>
            </p:nvSpPr>
            <p:spPr>
              <a:xfrm>
                <a:off x="192114" y="942859"/>
                <a:ext cx="2781905" cy="620858"/>
              </a:xfrm>
            </p:spPr>
            <p:txBody>
              <a:bodyPr>
                <a:noAutofit/>
              </a:bodyPr>
              <a:lstStyle/>
              <a:p>
                <a14:m>
                  <m:oMath xmlns:m="http://schemas.openxmlformats.org/officeDocument/2006/math">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ℤ</m:t>
                        </m:r>
                      </m:e>
                      <m:sup>
                        <m:r>
                          <a:rPr lang="en-US" altLang="zh-CN" sz="2400" i="1">
                            <a:latin typeface="Cambria Math" panose="02040503050406030204" pitchFamily="18" charset="0"/>
                          </a:rPr>
                          <m:t>∗</m:t>
                        </m:r>
                      </m:sup>
                    </m:sSup>
                  </m:oMath>
                </a14:m>
                <a:r>
                  <a:rPr lang="en-US" altLang="zh-CN" sz="2400"/>
                  <a:t> </a:t>
                </a:r>
                <a:r>
                  <a:rPr lang="zh-CN" altLang="zh-CN" sz="2400"/>
                  <a:t>与 </a:t>
                </a:r>
                <a14:m>
                  <m:oMath xmlns:m="http://schemas.openxmlformats.org/officeDocument/2006/math">
                    <m:r>
                      <a:rPr lang="en-US" altLang="zh-CN" sz="2400" i="1">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ℤ</m:t>
                        </m:r>
                      </m:e>
                      <m:sub>
                        <m:r>
                          <a:rPr lang="en-US" altLang="zh-CN" sz="2400" i="1">
                            <a:latin typeface="Cambria Math" panose="02040503050406030204" pitchFamily="18" charset="0"/>
                          </a:rPr>
                          <m:t>𝑝</m:t>
                        </m:r>
                      </m:sub>
                      <m:sup>
                        <m:r>
                          <a:rPr lang="en-US" altLang="zh-CN" sz="2400" i="1">
                            <a:latin typeface="Cambria Math" panose="02040503050406030204" pitchFamily="18" charset="0"/>
                          </a:rPr>
                          <m:t>∗</m:t>
                        </m:r>
                      </m:sup>
                    </m:sSubSup>
                    <m:r>
                      <a:rPr lang="en-US" altLang="zh-CN" sz="2400" i="1">
                        <a:latin typeface="Cambria Math" panose="02040503050406030204" pitchFamily="18" charset="0"/>
                      </a:rPr>
                      <m:t>,⋅)</m:t>
                    </m:r>
                  </m:oMath>
                </a14:m>
                <a:r>
                  <a:rPr lang="en-US" altLang="zh-CN" sz="2400"/>
                  <a:t> </a:t>
                </a:r>
                <a:r>
                  <a:rPr lang="zh-CN" altLang="zh-CN" sz="2400"/>
                  <a:t>的结构</a:t>
                </a:r>
                <a:endParaRPr lang="zh-CN" altLang="en-US" sz="2400"/>
              </a:p>
            </p:txBody>
          </p:sp>
        </mc:Choice>
        <mc:Fallback xmlns="">
          <p:sp>
            <p:nvSpPr>
              <p:cNvPr id="2" name="标题 1">
                <a:extLst>
                  <a:ext uri="{FF2B5EF4-FFF2-40B4-BE49-F238E27FC236}">
                    <a16:creationId xmlns:a16="http://schemas.microsoft.com/office/drawing/2014/main" id="{08B46465-C87A-4CB5-9B1B-94BDD6027C0E}"/>
                  </a:ext>
                </a:extLst>
              </p:cNvPr>
              <p:cNvSpPr>
                <a:spLocks noGrp="1" noRot="1" noChangeAspect="1" noMove="1" noResize="1" noEditPoints="1" noAdjustHandles="1" noChangeArrowheads="1" noChangeShapeType="1" noTextEdit="1"/>
              </p:cNvSpPr>
              <p:nvPr>
                <p:ph type="title"/>
              </p:nvPr>
            </p:nvSpPr>
            <p:spPr>
              <a:xfrm>
                <a:off x="192114" y="942859"/>
                <a:ext cx="2781905" cy="620858"/>
              </a:xfrm>
              <a:blipFill>
                <a:blip r:embed="rId2"/>
                <a:stretch>
                  <a:fillRect l="-658" b="-49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8F31B53-6959-4E48-A404-03EE60E71A0B}"/>
                  </a:ext>
                </a:extLst>
              </p:cNvPr>
              <p:cNvSpPr>
                <a:spLocks noGrp="1"/>
              </p:cNvSpPr>
              <p:nvPr>
                <p:ph idx="1"/>
              </p:nvPr>
            </p:nvSpPr>
            <p:spPr/>
            <p:txBody>
              <a:bodyPr>
                <a:normAutofit/>
              </a:bodyPr>
              <a:lstStyle/>
              <a:p>
                <a14:m>
                  <m:oMath xmlns:m="http://schemas.openxmlformats.org/officeDocument/2006/math">
                    <m:sSup>
                      <m:sSupPr>
                        <m:ctrlPr>
                          <a:rPr lang="zh-CN" altLang="zh-CN" b="1" i="1" smtClean="0">
                            <a:latin typeface="Cambria Math" panose="02040503050406030204" pitchFamily="18" charset="0"/>
                          </a:rPr>
                        </m:ctrlPr>
                      </m:sSupPr>
                      <m:e>
                        <m:r>
                          <a:rPr lang="en-US" altLang="zh-CN" b="1" i="1">
                            <a:latin typeface="Cambria Math" panose="02040503050406030204" pitchFamily="18" charset="0"/>
                          </a:rPr>
                          <m:t>ℤ</m:t>
                        </m:r>
                      </m:e>
                      <m:sup>
                        <m:r>
                          <a:rPr lang="en-US" altLang="zh-CN" b="1" i="1">
                            <a:latin typeface="Cambria Math" panose="02040503050406030204" pitchFamily="18" charset="0"/>
                          </a:rPr>
                          <m:t>∗</m:t>
                        </m:r>
                      </m:sup>
                    </m:sSup>
                  </m:oMath>
                </a14:m>
                <a:r>
                  <a:rPr lang="en-US" altLang="zh-CN" b="1"/>
                  <a:t> </a:t>
                </a:r>
                <a:r>
                  <a:rPr lang="zh-CN" altLang="zh-CN" b="1"/>
                  <a:t>的结构</a:t>
                </a:r>
              </a:p>
              <a:p>
                <a:r>
                  <a:rPr lang="en-US" altLang="zh-CN" b="1"/>
                  <a:t>6.1.1 </a:t>
                </a:r>
                <a:r>
                  <a:rPr lang="zh-CN" altLang="zh-CN" b="1"/>
                  <a:t>算数基本定理</a:t>
                </a:r>
                <a:r>
                  <a:rPr lang="zh-CN" altLang="zh-CN"/>
                  <a:t> 任何一个大于</a:t>
                </a:r>
                <a:r>
                  <a:rPr lang="en-US" altLang="zh-CN"/>
                  <a:t>1</a:t>
                </a:r>
                <a:r>
                  <a:rPr lang="zh-CN" altLang="zh-CN"/>
                  <a:t>的整数 </a:t>
                </a:r>
                <a14:m>
                  <m:oMath xmlns:m="http://schemas.openxmlformats.org/officeDocument/2006/math">
                    <m:r>
                      <a:rPr lang="en-US" altLang="zh-CN" i="1">
                        <a:latin typeface="Cambria Math" panose="02040503050406030204" pitchFamily="18" charset="0"/>
                      </a:rPr>
                      <m:t>𝑛</m:t>
                    </m:r>
                  </m:oMath>
                </a14:m>
                <a:r>
                  <a:rPr lang="en-US" altLang="zh-CN"/>
                  <a:t> </a:t>
                </a:r>
                <a:r>
                  <a:rPr lang="zh-CN" altLang="zh-CN"/>
                  <a:t>，都可以唯一地表示成素数乘积的形式</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1</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1</m:t>
                              </m:r>
                            </m:sub>
                          </m:sSub>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2</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2</m:t>
                              </m:r>
                            </m:sub>
                          </m:sSub>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𝑘</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𝑘</m:t>
                              </m:r>
                            </m:sub>
                          </m:sSub>
                        </m:sup>
                      </m:sSubSup>
                    </m:oMath>
                  </m:oMathPara>
                </a14:m>
                <a:endParaRPr lang="zh-CN" altLang="zh-CN"/>
              </a:p>
              <a:p>
                <a:r>
                  <a:rPr lang="zh-CN" altLang="zh-CN"/>
                  <a:t>其中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sub>
                    </m:sSub>
                  </m:oMath>
                </a14:m>
                <a:r>
                  <a:rPr lang="en-US" altLang="zh-CN"/>
                  <a:t> </a:t>
                </a:r>
                <a:r>
                  <a:rPr lang="zh-CN" altLang="zh-CN"/>
                  <a:t>是素数</a:t>
                </a:r>
              </a:p>
              <a:p>
                <a:r>
                  <a:rPr lang="en-US" altLang="zh-CN" b="1"/>
                  <a:t>6.1.2 </a:t>
                </a:r>
                <a:r>
                  <a:rPr lang="zh-CN" altLang="zh-CN" b="1"/>
                  <a:t>推论</a:t>
                </a:r>
                <a:r>
                  <a:rPr lang="zh-CN" altLang="zh-CN"/>
                  <a:t> 若</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1</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1</m:t>
                              </m:r>
                            </m:sub>
                          </m:sSub>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2</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2</m:t>
                              </m:r>
                            </m:sub>
                          </m:sSub>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𝑘</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𝑘</m:t>
                              </m:r>
                            </m:sub>
                          </m:sSub>
                        </m:sup>
                      </m:sSubSup>
                    </m:oMath>
                  </m:oMathPara>
                </a14:m>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𝑚</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1</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2</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2</m:t>
                              </m:r>
                            </m:sub>
                          </m:sSub>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𝑘</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𝑘</m:t>
                              </m:r>
                            </m:sub>
                          </m:sSub>
                        </m:sup>
                      </m:sSubSup>
                    </m:oMath>
                  </m:oMathPara>
                </a14:m>
                <a:endParaRPr lang="zh-CN" altLang="zh-CN"/>
              </a:p>
              <a:p>
                <a:r>
                  <a:rPr lang="en-US" altLang="zh-CN"/>
                  <a:t>则</a:t>
                </a:r>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𝑛𝑚</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1</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2</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2</m:t>
                              </m:r>
                            </m:sub>
                          </m:sSub>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𝑘</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𝑘</m:t>
                              </m:r>
                            </m:sub>
                          </m:sSub>
                        </m:sup>
                      </m:sSubSup>
                    </m:oMath>
                  </m:oMathPara>
                </a14:m>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1</m:t>
                          </m:r>
                        </m:sub>
                        <m:sup>
                          <m:r>
                            <a:rPr lang="en-US" altLang="zh-CN" i="1">
                              <a:latin typeface="Cambria Math" panose="02040503050406030204" pitchFamily="18" charset="0"/>
                            </a:rPr>
                            <m:t>𝑚𝑖𝑛</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r>
                            <a:rPr lang="en-US" altLang="zh-CN" i="1">
                              <a:latin typeface="Cambria Math" panose="02040503050406030204" pitchFamily="18" charset="0"/>
                            </a:rPr>
                            <m:t>)</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2</m:t>
                          </m:r>
                        </m:sub>
                        <m:sup>
                          <m:r>
                            <a:rPr lang="en-US" altLang="zh-CN" i="1">
                              <a:latin typeface="Cambria Math" panose="02040503050406030204" pitchFamily="18" charset="0"/>
                            </a:rPr>
                            <m:t>𝑚𝑖𝑛</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2</m:t>
                              </m:r>
                            </m:sub>
                          </m:sSub>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𝑘</m:t>
                          </m:r>
                        </m:sub>
                        <m:sup>
                          <m:r>
                            <a:rPr lang="en-US" altLang="zh-CN" i="1">
                              <a:latin typeface="Cambria Math" panose="02040503050406030204" pitchFamily="18" charset="0"/>
                            </a:rPr>
                            <m:t>𝑚𝑖𝑛</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𝑘</m:t>
                              </m:r>
                            </m:sub>
                          </m:sSub>
                          <m:r>
                            <a:rPr lang="en-US" altLang="zh-CN" i="1">
                              <a:latin typeface="Cambria Math" panose="02040503050406030204" pitchFamily="18" charset="0"/>
                            </a:rPr>
                            <m:t>)</m:t>
                          </m:r>
                        </m:sup>
                      </m:sSubSup>
                    </m:oMath>
                  </m:oMathPara>
                </a14:m>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𝑙𝑐𝑚</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1</m:t>
                          </m:r>
                        </m:sub>
                        <m:sup>
                          <m:r>
                            <a:rPr lang="en-US" altLang="zh-CN" i="1">
                              <a:latin typeface="Cambria Math" panose="02040503050406030204" pitchFamily="18" charset="0"/>
                            </a:rPr>
                            <m:t>𝑚𝑎𝑥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r>
                            <a:rPr lang="en-US" altLang="zh-CN" i="1">
                              <a:latin typeface="Cambria Math" panose="02040503050406030204" pitchFamily="18" charset="0"/>
                            </a:rPr>
                            <m:t>)</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2</m:t>
                          </m:r>
                        </m:sub>
                        <m:sup>
                          <m:r>
                            <a:rPr lang="en-US" altLang="zh-CN" i="1">
                              <a:latin typeface="Cambria Math" panose="02040503050406030204" pitchFamily="18" charset="0"/>
                            </a:rPr>
                            <m:t>𝑚𝑎𝑥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2</m:t>
                              </m:r>
                            </m:sub>
                          </m:sSub>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𝑘</m:t>
                          </m:r>
                        </m:sub>
                        <m:sup>
                          <m:r>
                            <a:rPr lang="en-US" altLang="zh-CN" i="1">
                              <a:latin typeface="Cambria Math" panose="02040503050406030204" pitchFamily="18" charset="0"/>
                            </a:rPr>
                            <m:t>𝑚𝑎𝑥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𝑘</m:t>
                              </m:r>
                            </m:sub>
                          </m:sSub>
                          <m:r>
                            <a:rPr lang="en-US" altLang="zh-CN" i="1">
                              <a:latin typeface="Cambria Math" panose="02040503050406030204" pitchFamily="18" charset="0"/>
                            </a:rPr>
                            <m:t>)</m:t>
                          </m:r>
                        </m:sup>
                      </m:sSubSup>
                    </m:oMath>
                  </m:oMathPara>
                </a14:m>
                <a:endParaRPr lang="en-US" altLang="zh-CN"/>
              </a:p>
              <a:p>
                <a:r>
                  <a:rPr lang="en-US" altLang="zh-CN" b="1"/>
                  <a:t>6.1.3 定理</a:t>
                </a:r>
                <a:r>
                  <a:rPr lang="en-US" altLang="zh-CN"/>
                  <a:t> </a:t>
                </a:r>
                <a14:m>
                  <m:oMath xmlns:m="http://schemas.openxmlformats.org/officeDocument/2006/math">
                    <m:r>
                      <a:rPr lang="en-US" altLang="zh-CN" i="1">
                        <a:latin typeface="Cambria Math" panose="02040503050406030204" pitchFamily="18" charset="0"/>
                      </a:rPr>
                      <m:t>𝑛</m:t>
                    </m:r>
                  </m:oMath>
                </a14:m>
                <a:r>
                  <a:rPr lang="en-US" altLang="zh-CN"/>
                  <a:t> 的阶乘中 </a:t>
                </a:r>
                <a14:m>
                  <m:oMath xmlns:m="http://schemas.openxmlformats.org/officeDocument/2006/math">
                    <m:r>
                      <a:rPr lang="en-US" altLang="zh-CN" i="1">
                        <a:latin typeface="Cambria Math" panose="02040503050406030204" pitchFamily="18" charset="0"/>
                      </a:rPr>
                      <m:t>𝑝</m:t>
                    </m:r>
                  </m:oMath>
                </a14:m>
                <a:r>
                  <a:rPr lang="en-US" altLang="zh-CN"/>
                  <a:t> 的幂次为</a:t>
                </a:r>
              </a:p>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up>
                          <m:r>
                            <a:rPr lang="en-US" altLang="zh-CN" i="1" smtClean="0">
                              <a:latin typeface="Cambria Math" panose="02040503050406030204" pitchFamily="18" charset="0"/>
                              <a:ea typeface="Cambria Math" panose="02040503050406030204" pitchFamily="18" charset="0"/>
                            </a:rPr>
                            <m:t>∞</m:t>
                          </m:r>
                        </m:sup>
                        <m:e>
                          <m:d>
                            <m:dPr>
                              <m:begChr m:val="["/>
                              <m:endChr m:val="]"/>
                              <m:ctrlPr>
                                <a:rPr lang="en-US" altLang="zh-CN"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𝑟</m:t>
                                      </m:r>
                                    </m:sup>
                                  </m:sSup>
                                </m:den>
                              </m:f>
                            </m:e>
                          </m:d>
                        </m:e>
                      </m:nary>
                    </m:oMath>
                  </m:oMathPara>
                </a14:m>
                <a:endParaRPr lang="en-US" altLang="zh-CN"/>
              </a:p>
              <a:p>
                <a:r>
                  <a:rPr lang="en-US" altLang="zh-CN" b="1"/>
                  <a:t>6.1.4 定理</a:t>
                </a:r>
                <a:r>
                  <a:rPr lang="en-US" altLang="zh-CN"/>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−1)!+1≡0(</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𝑝</m:t>
                    </m:r>
                    <m:r>
                      <a:rPr lang="en-US" altLang="zh-CN" i="1">
                        <a:latin typeface="Cambria Math" panose="02040503050406030204" pitchFamily="18" charset="0"/>
                      </a:rPr>
                      <m:t>)</m:t>
                    </m:r>
                  </m:oMath>
                </a14:m>
                <a:endParaRPr lang="zh-CN" altLang="zh-CN"/>
              </a:p>
              <a:p>
                <a:endParaRPr lang="zh-CN" altLang="zh-CN"/>
              </a:p>
              <a:p>
                <a:endParaRPr lang="zh-CN" altLang="en-US"/>
              </a:p>
            </p:txBody>
          </p:sp>
        </mc:Choice>
        <mc:Fallback xmlns="">
          <p:sp>
            <p:nvSpPr>
              <p:cNvPr id="3" name="内容占位符 2">
                <a:extLst>
                  <a:ext uri="{FF2B5EF4-FFF2-40B4-BE49-F238E27FC236}">
                    <a16:creationId xmlns:a16="http://schemas.microsoft.com/office/drawing/2014/main" id="{98F31B53-6959-4E48-A404-03EE60E71A0B}"/>
                  </a:ext>
                </a:extLst>
              </p:cNvPr>
              <p:cNvSpPr>
                <a:spLocks noGrp="1" noRot="1" noChangeAspect="1" noMove="1" noResize="1" noEditPoints="1" noAdjustHandles="1" noChangeArrowheads="1" noChangeShapeType="1" noTextEdit="1"/>
              </p:cNvSpPr>
              <p:nvPr>
                <p:ph idx="1"/>
              </p:nvPr>
            </p:nvSpPr>
            <p:spPr>
              <a:blipFill>
                <a:blip r:embed="rId3"/>
                <a:stretch>
                  <a:fillRect l="-750" t="-1025" r="-83" b="-11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56478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08B46465-C87A-4CB5-9B1B-94BDD6027C0E}"/>
                  </a:ext>
                </a:extLst>
              </p:cNvPr>
              <p:cNvSpPr>
                <a:spLocks noGrp="1"/>
              </p:cNvSpPr>
              <p:nvPr>
                <p:ph type="title"/>
              </p:nvPr>
            </p:nvSpPr>
            <p:spPr>
              <a:xfrm>
                <a:off x="192114" y="942859"/>
                <a:ext cx="2781905" cy="620858"/>
              </a:xfrm>
            </p:spPr>
            <p:txBody>
              <a:bodyPr>
                <a:noAutofit/>
              </a:bodyPr>
              <a:lstStyle/>
              <a:p>
                <a14:m>
                  <m:oMath xmlns:m="http://schemas.openxmlformats.org/officeDocument/2006/math">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ℤ</m:t>
                        </m:r>
                      </m:e>
                      <m:sup>
                        <m:r>
                          <a:rPr lang="en-US" altLang="zh-CN" sz="2400" i="1">
                            <a:latin typeface="Cambria Math" panose="02040503050406030204" pitchFamily="18" charset="0"/>
                          </a:rPr>
                          <m:t>∗</m:t>
                        </m:r>
                      </m:sup>
                    </m:sSup>
                  </m:oMath>
                </a14:m>
                <a:r>
                  <a:rPr lang="en-US" altLang="zh-CN" sz="2400"/>
                  <a:t> </a:t>
                </a:r>
                <a:r>
                  <a:rPr lang="zh-CN" altLang="zh-CN" sz="2400"/>
                  <a:t>与 </a:t>
                </a:r>
                <a14:m>
                  <m:oMath xmlns:m="http://schemas.openxmlformats.org/officeDocument/2006/math">
                    <m:r>
                      <a:rPr lang="en-US" altLang="zh-CN" sz="2400" i="1">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ℤ</m:t>
                        </m:r>
                      </m:e>
                      <m:sub>
                        <m:r>
                          <a:rPr lang="en-US" altLang="zh-CN" sz="2400" i="1">
                            <a:latin typeface="Cambria Math" panose="02040503050406030204" pitchFamily="18" charset="0"/>
                          </a:rPr>
                          <m:t>𝑝</m:t>
                        </m:r>
                      </m:sub>
                      <m:sup>
                        <m:r>
                          <a:rPr lang="en-US" altLang="zh-CN" sz="2400" i="1">
                            <a:latin typeface="Cambria Math" panose="02040503050406030204" pitchFamily="18" charset="0"/>
                          </a:rPr>
                          <m:t>∗</m:t>
                        </m:r>
                      </m:sup>
                    </m:sSubSup>
                    <m:r>
                      <a:rPr lang="en-US" altLang="zh-CN" sz="2400" i="1">
                        <a:latin typeface="Cambria Math" panose="02040503050406030204" pitchFamily="18" charset="0"/>
                      </a:rPr>
                      <m:t>,⋅)</m:t>
                    </m:r>
                  </m:oMath>
                </a14:m>
                <a:r>
                  <a:rPr lang="en-US" altLang="zh-CN" sz="2400"/>
                  <a:t> </a:t>
                </a:r>
                <a:r>
                  <a:rPr lang="zh-CN" altLang="zh-CN" sz="2400"/>
                  <a:t>的结构</a:t>
                </a:r>
                <a:endParaRPr lang="zh-CN" altLang="en-US" sz="2400"/>
              </a:p>
            </p:txBody>
          </p:sp>
        </mc:Choice>
        <mc:Fallback xmlns="">
          <p:sp>
            <p:nvSpPr>
              <p:cNvPr id="2" name="标题 1">
                <a:extLst>
                  <a:ext uri="{FF2B5EF4-FFF2-40B4-BE49-F238E27FC236}">
                    <a16:creationId xmlns:a16="http://schemas.microsoft.com/office/drawing/2014/main" id="{08B46465-C87A-4CB5-9B1B-94BDD6027C0E}"/>
                  </a:ext>
                </a:extLst>
              </p:cNvPr>
              <p:cNvSpPr>
                <a:spLocks noGrp="1" noRot="1" noChangeAspect="1" noMove="1" noResize="1" noEditPoints="1" noAdjustHandles="1" noChangeArrowheads="1" noChangeShapeType="1" noTextEdit="1"/>
              </p:cNvSpPr>
              <p:nvPr>
                <p:ph type="title"/>
              </p:nvPr>
            </p:nvSpPr>
            <p:spPr>
              <a:xfrm>
                <a:off x="192114" y="942859"/>
                <a:ext cx="2781905" cy="620858"/>
              </a:xfrm>
              <a:blipFill>
                <a:blip r:embed="rId2"/>
                <a:stretch>
                  <a:fillRect l="-658" b="-49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8F31B53-6959-4E48-A404-03EE60E71A0B}"/>
                  </a:ext>
                </a:extLst>
              </p:cNvPr>
              <p:cNvSpPr>
                <a:spLocks noGrp="1"/>
              </p:cNvSpPr>
              <p:nvPr>
                <p:ph idx="1"/>
              </p:nvPr>
            </p:nvSpPr>
            <p:spPr/>
            <p:txBody>
              <a:bodyPr/>
              <a:lstStyle/>
              <a:p>
                <a14:m>
                  <m:oMath xmlns:m="http://schemas.openxmlformats.org/officeDocument/2006/math">
                    <m:r>
                      <a:rPr lang="en-US" altLang="zh-CN" b="1" i="1">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ℤ</m:t>
                        </m:r>
                      </m:e>
                      <m:sub>
                        <m:r>
                          <a:rPr lang="en-US" altLang="zh-CN" b="1" i="1">
                            <a:latin typeface="Cambria Math" panose="02040503050406030204" pitchFamily="18" charset="0"/>
                          </a:rPr>
                          <m:t>𝒑</m:t>
                        </m:r>
                      </m:sub>
                      <m:sup>
                        <m:r>
                          <a:rPr lang="en-US" altLang="zh-CN" b="1" i="1">
                            <a:latin typeface="Cambria Math" panose="02040503050406030204" pitchFamily="18" charset="0"/>
                          </a:rPr>
                          <m:t>∗</m:t>
                        </m:r>
                      </m:sup>
                    </m:sSubSup>
                    <m:r>
                      <a:rPr lang="en-US" altLang="zh-CN" b="1" i="1">
                        <a:latin typeface="Cambria Math" panose="02040503050406030204" pitchFamily="18" charset="0"/>
                      </a:rPr>
                      <m:t>,⋅)</m:t>
                    </m:r>
                  </m:oMath>
                </a14:m>
                <a:r>
                  <a:rPr lang="en-US" altLang="zh-CN" b="1"/>
                  <a:t> </a:t>
                </a:r>
                <a:r>
                  <a:rPr lang="zh-CN" altLang="zh-CN" b="1"/>
                  <a:t>的结构</a:t>
                </a:r>
              </a:p>
              <a:p>
                <a:r>
                  <a:rPr lang="zh-CN" altLang="zh-CN" b="1"/>
                  <a:t>定理</a:t>
                </a:r>
                <a:r>
                  <a:rPr lang="en-US" altLang="zh-CN" b="1"/>
                  <a:t>6.2.1</a:t>
                </a:r>
                <a:r>
                  <a:rPr lang="en-US" altLang="zh-CN"/>
                  <a:t> </a:t>
                </a:r>
                <a14:m>
                  <m:oMath xmlns:m="http://schemas.openxmlformats.org/officeDocument/2006/math">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ℤ</m:t>
                        </m:r>
                      </m:e>
                      <m:sub>
                        <m:r>
                          <a:rPr lang="en-US" altLang="zh-CN" i="1">
                            <a:latin typeface="Cambria Math" panose="02040503050406030204" pitchFamily="18" charset="0"/>
                          </a:rPr>
                          <m:t>𝑝</m:t>
                        </m:r>
                      </m:sub>
                      <m:sup>
                        <m:r>
                          <a:rPr lang="en-US" altLang="zh-CN" i="1">
                            <a:latin typeface="Cambria Math" panose="02040503050406030204" pitchFamily="18" charset="0"/>
                          </a:rPr>
                          <m:t>∗</m:t>
                        </m:r>
                      </m:sup>
                    </m:sSubSup>
                    <m:r>
                      <a:rPr lang="en-US" altLang="zh-CN" i="1">
                        <a:latin typeface="Cambria Math" panose="02040503050406030204" pitchFamily="18" charset="0"/>
                      </a:rPr>
                      <m:t>,⋅)</m:t>
                    </m:r>
                  </m:oMath>
                </a14:m>
                <a:r>
                  <a:rPr lang="en-US" altLang="zh-CN"/>
                  <a:t> </a:t>
                </a:r>
                <a:r>
                  <a:rPr lang="zh-CN" altLang="zh-CN"/>
                  <a:t>是循环群，即存在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ℤ</m:t>
                        </m:r>
                      </m:e>
                      <m:sub>
                        <m:r>
                          <a:rPr lang="en-US" altLang="zh-CN" i="1">
                            <a:latin typeface="Cambria Math" panose="02040503050406030204" pitchFamily="18" charset="0"/>
                          </a:rPr>
                          <m:t>𝑝</m:t>
                        </m:r>
                      </m:sub>
                      <m:sup>
                        <m:r>
                          <a:rPr lang="en-US" altLang="zh-CN" i="1">
                            <a:latin typeface="Cambria Math" panose="02040503050406030204" pitchFamily="18" charset="0"/>
                          </a:rPr>
                          <m:t>∗</m:t>
                        </m:r>
                      </m:sup>
                    </m:sSubSup>
                  </m:oMath>
                </a14:m>
                <a:r>
                  <a:rPr lang="en-US" altLang="zh-CN"/>
                  <a:t> </a:t>
                </a:r>
                <a:r>
                  <a:rPr lang="zh-CN" altLang="zh-CN"/>
                  <a:t>，使得</a:t>
                </a:r>
              </a:p>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ℤ</m:t>
                          </m:r>
                        </m:e>
                        <m:sub>
                          <m:r>
                            <a:rPr lang="en-US" altLang="zh-CN" i="1">
                              <a:latin typeface="Cambria Math" panose="02040503050406030204" pitchFamily="18" charset="0"/>
                            </a:rPr>
                            <m:t>𝑝</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𝑛</m:t>
                          </m:r>
                        </m:sup>
                      </m:s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=1,2,…,</m:t>
                      </m:r>
                      <m:r>
                        <a:rPr lang="en-US" altLang="zh-CN" i="1">
                          <a:latin typeface="Cambria Math" panose="02040503050406030204" pitchFamily="18" charset="0"/>
                        </a:rPr>
                        <m:t>𝑝</m:t>
                      </m:r>
                      <m:r>
                        <a:rPr lang="en-US" altLang="zh-CN" i="1">
                          <a:latin typeface="Cambria Math" panose="02040503050406030204" pitchFamily="18" charset="0"/>
                        </a:rPr>
                        <m:t>−1}</m:t>
                      </m:r>
                    </m:oMath>
                  </m:oMathPara>
                </a14:m>
                <a:endParaRPr lang="zh-CN" altLang="zh-CN"/>
              </a:p>
              <a:p>
                <a:r>
                  <a:rPr lang="zh-CN" altLang="zh-CN"/>
                  <a:t>这样的 </a:t>
                </a:r>
                <a14:m>
                  <m:oMath xmlns:m="http://schemas.openxmlformats.org/officeDocument/2006/math">
                    <m:r>
                      <a:rPr lang="en-US" altLang="zh-CN" i="1">
                        <a:latin typeface="Cambria Math" panose="02040503050406030204" pitchFamily="18" charset="0"/>
                      </a:rPr>
                      <m:t>𝑎</m:t>
                    </m:r>
                  </m:oMath>
                </a14:m>
                <a:r>
                  <a:rPr lang="en-US" altLang="zh-CN"/>
                  <a:t> </a:t>
                </a:r>
                <a:r>
                  <a:rPr lang="zh-CN" altLang="zh-CN"/>
                  <a:t>称为 </a:t>
                </a:r>
                <a14:m>
                  <m:oMath xmlns:m="http://schemas.openxmlformats.org/officeDocument/2006/math">
                    <m:r>
                      <a:rPr lang="en-US" altLang="zh-CN" i="1">
                        <a:latin typeface="Cambria Math" panose="02040503050406030204" pitchFamily="18" charset="0"/>
                      </a:rPr>
                      <m:t>𝑝</m:t>
                    </m:r>
                  </m:oMath>
                </a14:m>
                <a:r>
                  <a:rPr lang="en-US" altLang="zh-CN"/>
                  <a:t> </a:t>
                </a:r>
                <a:r>
                  <a:rPr lang="zh-CN" altLang="zh-CN"/>
                  <a:t>的</a:t>
                </a:r>
                <a:r>
                  <a:rPr lang="zh-CN" altLang="zh-CN" b="1"/>
                  <a:t>原根</a:t>
                </a:r>
              </a:p>
              <a:p>
                <a:r>
                  <a:rPr lang="zh-CN" altLang="zh-CN"/>
                  <a:t>素数一定有原根，原根不唯一，部分合数也有原根</a:t>
                </a:r>
              </a:p>
              <a:p>
                <a:r>
                  <a:rPr lang="zh-CN" altLang="zh-CN"/>
                  <a:t>原根一般不大，暴力枚举即可</a:t>
                </a:r>
              </a:p>
              <a:p>
                <a:r>
                  <a:rPr lang="en-US" altLang="zh-CN"/>
                  <a:t>1000000007</a:t>
                </a:r>
                <a:r>
                  <a:rPr lang="zh-CN" altLang="zh-CN"/>
                  <a:t>的原根为</a:t>
                </a:r>
                <a:r>
                  <a:rPr lang="en-US" altLang="zh-CN"/>
                  <a:t>5</a:t>
                </a:r>
                <a:r>
                  <a:rPr lang="zh-CN" altLang="zh-CN"/>
                  <a:t>，</a:t>
                </a:r>
                <a:r>
                  <a:rPr lang="en-US" altLang="zh-CN"/>
                  <a:t>998244353</a:t>
                </a:r>
                <a:r>
                  <a:rPr lang="zh-CN" altLang="zh-CN"/>
                  <a:t>的原根为</a:t>
                </a:r>
                <a:r>
                  <a:rPr lang="en-US" altLang="zh-CN"/>
                  <a:t>3</a:t>
                </a:r>
                <a:endParaRPr lang="zh-CN" altLang="zh-CN"/>
              </a:p>
            </p:txBody>
          </p:sp>
        </mc:Choice>
        <mc:Fallback xmlns="">
          <p:sp>
            <p:nvSpPr>
              <p:cNvPr id="3" name="内容占位符 2">
                <a:extLst>
                  <a:ext uri="{FF2B5EF4-FFF2-40B4-BE49-F238E27FC236}">
                    <a16:creationId xmlns:a16="http://schemas.microsoft.com/office/drawing/2014/main" id="{98F31B53-6959-4E48-A404-03EE60E71A0B}"/>
                  </a:ext>
                </a:extLst>
              </p:cNvPr>
              <p:cNvSpPr>
                <a:spLocks noGrp="1" noRot="1" noChangeAspect="1" noMove="1" noResize="1" noEditPoints="1" noAdjustHandles="1" noChangeArrowheads="1" noChangeShapeType="1" noTextEdit="1"/>
              </p:cNvSpPr>
              <p:nvPr>
                <p:ph idx="1"/>
              </p:nvPr>
            </p:nvSpPr>
            <p:spPr>
              <a:blipFill>
                <a:blip r:embed="rId3"/>
                <a:stretch>
                  <a:fillRect l="-750" t="-9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36784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EF3C1-5E15-4189-9BD7-CDC47185E76F}"/>
              </a:ext>
            </a:extLst>
          </p:cNvPr>
          <p:cNvSpPr>
            <a:spLocks noGrp="1"/>
          </p:cNvSpPr>
          <p:nvPr>
            <p:ph type="title"/>
          </p:nvPr>
        </p:nvSpPr>
        <p:spPr>
          <a:xfrm>
            <a:off x="209869" y="827450"/>
            <a:ext cx="2600963" cy="620858"/>
          </a:xfrm>
        </p:spPr>
        <p:txBody>
          <a:bodyPr>
            <a:normAutofit fontScale="90000"/>
          </a:bodyPr>
          <a:lstStyle/>
          <a:p>
            <a:r>
              <a:rPr lang="zh-CN" altLang="zh-CN"/>
              <a:t>离散对数</a:t>
            </a:r>
            <a:br>
              <a:rPr lang="en-US" altLang="zh-CN"/>
            </a:br>
            <a:r>
              <a:rPr lang="zh-CN" altLang="zh-CN"/>
              <a:t>与</a:t>
            </a:r>
            <a:r>
              <a:rPr lang="en-US" altLang="zh-CN"/>
              <a:t>BSGS</a:t>
            </a:r>
            <a:r>
              <a:rPr lang="zh-CN" altLang="zh-CN"/>
              <a:t>算法</a:t>
            </a:r>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470BF51-2E4B-4D03-883F-8E04AADFFE1F}"/>
                  </a:ext>
                </a:extLst>
              </p:cNvPr>
              <p:cNvSpPr>
                <a:spLocks noGrp="1"/>
              </p:cNvSpPr>
              <p:nvPr>
                <p:ph idx="1"/>
              </p:nvPr>
            </p:nvSpPr>
            <p:spPr/>
            <p:txBody>
              <a:bodyPr/>
              <a:lstStyle/>
              <a:p>
                <a:r>
                  <a:rPr lang="en-US" altLang="zh-CN"/>
                  <a:t>考虑求解方程</a:t>
                </a:r>
                <a:endParaRPr lang="zh-CN" altLang="zh-CN"/>
              </a:p>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𝑥</m:t>
                          </m:r>
                        </m:sup>
                      </m:sSup>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𝑝</m:t>
                      </m:r>
                      <m:r>
                        <a:rPr lang="en-US" altLang="zh-CN" i="1">
                          <a:latin typeface="Cambria Math" panose="02040503050406030204" pitchFamily="18" charset="0"/>
                        </a:rPr>
                        <m:t>)</m:t>
                      </m:r>
                    </m:oMath>
                  </m:oMathPara>
                </a14:m>
                <a:endParaRPr lang="zh-CN" altLang="zh-CN"/>
              </a:p>
              <a:p>
                <a:r>
                  <a:rPr lang="zh-CN" altLang="zh-CN"/>
                  <a:t>这样的 </a:t>
                </a:r>
                <a14:m>
                  <m:oMath xmlns:m="http://schemas.openxmlformats.org/officeDocument/2006/math">
                    <m:r>
                      <a:rPr lang="en-US" altLang="zh-CN" i="1">
                        <a:latin typeface="Cambria Math" panose="02040503050406030204" pitchFamily="18" charset="0"/>
                      </a:rPr>
                      <m:t>𝑥</m:t>
                    </m:r>
                  </m:oMath>
                </a14:m>
                <a:r>
                  <a:rPr lang="en-US" altLang="zh-CN"/>
                  <a:t> </a:t>
                </a:r>
                <a:r>
                  <a:rPr lang="zh-CN" altLang="zh-CN"/>
                  <a:t>称为离散对数，可以写为 </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𝑎</m:t>
                        </m:r>
                      </m:sub>
                    </m:sSub>
                    <m:r>
                      <a:rPr lang="en-US" altLang="zh-CN" i="1">
                        <a:latin typeface="Cambria Math" panose="02040503050406030204" pitchFamily="18" charset="0"/>
                      </a:rPr>
                      <m:t>𝑏</m:t>
                    </m:r>
                    <m:r>
                      <a:rPr lang="en-US" altLang="zh-CN" i="1">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𝑝</m:t>
                    </m:r>
                    <m:r>
                      <a:rPr lang="en-US" altLang="zh-CN" i="1">
                        <a:latin typeface="Cambria Math" panose="02040503050406030204" pitchFamily="18" charset="0"/>
                      </a:rPr>
                      <m:t>)</m:t>
                    </m:r>
                  </m:oMath>
                </a14:m>
                <a:r>
                  <a:rPr lang="en-US" altLang="zh-CN"/>
                  <a:t> </a:t>
                </a:r>
                <a:endParaRPr lang="zh-CN" altLang="zh-CN"/>
              </a:p>
              <a:p>
                <a:r>
                  <a:rPr lang="en-US" altLang="zh-CN" b="1"/>
                  <a:t>Baby step giant step 算法</a:t>
                </a:r>
                <a:endParaRPr lang="zh-CN" altLang="zh-CN"/>
              </a:p>
              <a:p>
                <a:r>
                  <a:rPr lang="en-US" altLang="zh-CN"/>
                  <a:t>设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𝑘𝑛</m:t>
                    </m:r>
                    <m:r>
                      <a:rPr lang="en-US" altLang="zh-CN" i="1">
                        <a:latin typeface="Cambria Math" panose="02040503050406030204" pitchFamily="18" charset="0"/>
                      </a:rPr>
                      <m:t>+</m:t>
                    </m:r>
                    <m:r>
                      <a:rPr lang="en-US" altLang="zh-CN" i="1">
                        <a:latin typeface="Cambria Math" panose="02040503050406030204" pitchFamily="18" charset="0"/>
                      </a:rPr>
                      <m:t>𝑖</m:t>
                    </m:r>
                  </m:oMath>
                </a14:m>
                <a:r>
                  <a:rPr lang="en-US" altLang="zh-CN"/>
                  <a:t> （ </a:t>
                </a:r>
                <a14:m>
                  <m:oMath xmlns:m="http://schemas.openxmlformats.org/officeDocument/2006/math">
                    <m:r>
                      <a:rPr lang="en-US" altLang="zh-CN" i="1">
                        <a:latin typeface="Cambria Math" panose="02040503050406030204" pitchFamily="18" charset="0"/>
                      </a:rPr>
                      <m:t>𝑛</m:t>
                    </m:r>
                  </m:oMath>
                </a14:m>
                <a:r>
                  <a:rPr lang="en-US" altLang="zh-CN"/>
                  <a:t> 为某常正整数），则原方程可以写成 </a:t>
                </a:r>
                <a14:m>
                  <m:oMath xmlns:m="http://schemas.openxmlformats.org/officeDocument/2006/math">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𝑛</m:t>
                        </m:r>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𝑘</m:t>
                        </m:r>
                      </m:sup>
                    </m:sSup>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−1</m:t>
                        </m:r>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𝑖</m:t>
                        </m:r>
                      </m:sup>
                    </m:sSup>
                  </m:oMath>
                </a14:m>
                <a:r>
                  <a:rPr lang="en-US" altLang="zh-CN"/>
                  <a:t> </a:t>
                </a:r>
                <a:endParaRPr lang="zh-CN" altLang="zh-CN"/>
              </a:p>
              <a:p>
                <a:r>
                  <a:rPr lang="en-US" altLang="zh-CN"/>
                  <a:t>将 </a:t>
                </a:r>
                <a14:m>
                  <m:oMath xmlns:m="http://schemas.openxmlformats.org/officeDocument/2006/math">
                    <m:d>
                      <m:dPr>
                        <m:ctrlPr>
                          <a:rPr lang="zh-CN" altLang="zh-CN" i="1">
                            <a:latin typeface="Cambria Math" panose="02040503050406030204" pitchFamily="18" charset="0"/>
                          </a:rPr>
                        </m:ctrlPr>
                      </m:dPr>
                      <m:e>
                        <m:r>
                          <a:rPr lang="en-US" altLang="zh-CN" i="1">
                            <a:latin typeface="Cambria Math" panose="02040503050406030204" pitchFamily="18" charset="0"/>
                          </a:rPr>
                          <m:t>𝑏</m:t>
                        </m:r>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−1</m:t>
                                    </m:r>
                                  </m:sup>
                                </m:sSup>
                              </m:e>
                            </m:d>
                          </m:e>
                          <m:sup>
                            <m:r>
                              <a:rPr lang="en-US" altLang="zh-CN" i="1">
                                <a:latin typeface="Cambria Math" panose="02040503050406030204" pitchFamily="18" charset="0"/>
                              </a:rPr>
                              <m:t>𝑖</m:t>
                            </m:r>
                          </m:sup>
                        </m:sSup>
                        <m:r>
                          <a:rPr lang="en-US" altLang="zh-CN" i="1">
                            <a:latin typeface="Cambria Math" panose="02040503050406030204" pitchFamily="18" charset="0"/>
                          </a:rPr>
                          <m:t>,</m:t>
                        </m:r>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=0,1,…,</m:t>
                    </m:r>
                    <m:r>
                      <a:rPr lang="en-US" altLang="zh-CN" i="1">
                        <a:latin typeface="Cambria Math" panose="02040503050406030204" pitchFamily="18" charset="0"/>
                      </a:rPr>
                      <m:t>𝑛</m:t>
                    </m:r>
                    <m:r>
                      <a:rPr lang="en-US" altLang="zh-CN" i="1">
                        <a:latin typeface="Cambria Math" panose="02040503050406030204" pitchFamily="18" charset="0"/>
                      </a:rPr>
                      <m:t>−1</m:t>
                    </m:r>
                  </m:oMath>
                </a14:m>
                <a:r>
                  <a:rPr lang="en-US" altLang="zh-CN"/>
                  <a:t> 存入表 (table，C++中可以用unordered_map) 中，然后枚举 </a:t>
                </a:r>
                <a14:m>
                  <m:oMath xmlns:m="http://schemas.openxmlformats.org/officeDocument/2006/math">
                    <m:r>
                      <a:rPr lang="en-US" altLang="zh-CN" i="1">
                        <a:latin typeface="Cambria Math" panose="02040503050406030204" pitchFamily="18" charset="0"/>
                      </a:rPr>
                      <m:t>𝑘</m:t>
                    </m:r>
                  </m:oMath>
                </a14:m>
                <a:r>
                  <a:rPr lang="en-US" altLang="zh-CN"/>
                  <a:t> ，在表中查找 </a:t>
                </a:r>
                <a14:m>
                  <m:oMath xmlns:m="http://schemas.openxmlformats.org/officeDocument/2006/math">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𝑛</m:t>
                        </m:r>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𝑘</m:t>
                        </m:r>
                      </m:sup>
                    </m:sSup>
                  </m:oMath>
                </a14:m>
                <a:r>
                  <a:rPr lang="en-US" altLang="zh-CN"/>
                  <a:t> 即可，复杂度为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𝑝</m:t>
                        </m:r>
                      </m:num>
                      <m:den>
                        <m:r>
                          <a:rPr lang="en-US" altLang="zh-CN" i="1">
                            <a:latin typeface="Cambria Math" panose="02040503050406030204" pitchFamily="18" charset="0"/>
                          </a:rPr>
                          <m:t>𝑛</m:t>
                        </m:r>
                      </m:den>
                    </m:f>
                    <m:r>
                      <a:rPr lang="en-US" altLang="zh-CN" i="1">
                        <a:latin typeface="Cambria Math" panose="02040503050406030204" pitchFamily="18" charset="0"/>
                      </a:rPr>
                      <m:t>)</m:t>
                    </m:r>
                  </m:oMath>
                </a14:m>
                <a:r>
                  <a:rPr lang="en-US" altLang="zh-CN"/>
                  <a:t> ，取 </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m:t>
                    </m:r>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𝑝</m:t>
                        </m:r>
                      </m:e>
                    </m:rad>
                  </m:oMath>
                </a14:m>
                <a:r>
                  <a:rPr lang="en-US" altLang="zh-CN"/>
                  <a:t> ，那么复杂度为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𝑝</m:t>
                        </m:r>
                      </m:e>
                    </m:rad>
                    <m:r>
                      <a:rPr lang="en-US" altLang="zh-CN" i="1">
                        <a:latin typeface="Cambria Math" panose="02040503050406030204" pitchFamily="18" charset="0"/>
                      </a:rPr>
                      <m:t>)</m:t>
                    </m:r>
                  </m:oMath>
                </a14:m>
                <a:endParaRPr lang="zh-CN" altLang="zh-CN"/>
              </a:p>
              <a:p>
                <a:endParaRPr lang="zh-CN" altLang="en-US"/>
              </a:p>
            </p:txBody>
          </p:sp>
        </mc:Choice>
        <mc:Fallback xmlns="">
          <p:sp>
            <p:nvSpPr>
              <p:cNvPr id="3" name="内容占位符 2">
                <a:extLst>
                  <a:ext uri="{FF2B5EF4-FFF2-40B4-BE49-F238E27FC236}">
                    <a16:creationId xmlns:a16="http://schemas.microsoft.com/office/drawing/2014/main" id="{6470BF51-2E4B-4D03-883F-8E04AADFFE1F}"/>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36477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EF3C1-5E15-4189-9BD7-CDC47185E76F}"/>
              </a:ext>
            </a:extLst>
          </p:cNvPr>
          <p:cNvSpPr>
            <a:spLocks noGrp="1"/>
          </p:cNvSpPr>
          <p:nvPr>
            <p:ph type="title"/>
          </p:nvPr>
        </p:nvSpPr>
        <p:spPr>
          <a:xfrm>
            <a:off x="209869" y="827450"/>
            <a:ext cx="2600963" cy="620858"/>
          </a:xfrm>
        </p:spPr>
        <p:txBody>
          <a:bodyPr>
            <a:normAutofit fontScale="90000"/>
          </a:bodyPr>
          <a:lstStyle/>
          <a:p>
            <a:r>
              <a:rPr lang="zh-CN" altLang="zh-CN"/>
              <a:t>离散对数</a:t>
            </a:r>
            <a:br>
              <a:rPr lang="en-US" altLang="zh-CN"/>
            </a:br>
            <a:r>
              <a:rPr lang="zh-CN" altLang="zh-CN"/>
              <a:t>与</a:t>
            </a:r>
            <a:r>
              <a:rPr lang="en-US" altLang="zh-CN"/>
              <a:t>BSGS</a:t>
            </a:r>
            <a:r>
              <a:rPr lang="zh-CN" altLang="zh-CN"/>
              <a:t>算法</a:t>
            </a:r>
            <a:endParaRPr lang="zh-CN" altLang="en-US"/>
          </a:p>
        </p:txBody>
      </p:sp>
      <p:sp>
        <p:nvSpPr>
          <p:cNvPr id="3" name="内容占位符 2">
            <a:extLst>
              <a:ext uri="{FF2B5EF4-FFF2-40B4-BE49-F238E27FC236}">
                <a16:creationId xmlns:a16="http://schemas.microsoft.com/office/drawing/2014/main" id="{6470BF51-2E4B-4D03-883F-8E04AADFFE1F}"/>
              </a:ext>
            </a:extLst>
          </p:cNvPr>
          <p:cNvSpPr>
            <a:spLocks noGrp="1"/>
          </p:cNvSpPr>
          <p:nvPr>
            <p:ph idx="1"/>
          </p:nvPr>
        </p:nvSpPr>
        <p:spPr/>
        <p:txBody>
          <a:bodyPr/>
          <a:lstStyle/>
          <a:p>
            <a:pPr latinLnBrk="1">
              <a:spcAft>
                <a:spcPts val="1000"/>
              </a:spcAft>
            </a:pPr>
            <a:r>
              <a:rPr lang="en-US" altLang="zh-CN">
                <a:latin typeface="Consolas" panose="020B0609020204030204" pitchFamily="49" charset="0"/>
                <a:ea typeface="宋体" panose="02010600030101010101" pitchFamily="2" charset="-122"/>
                <a:cs typeface="Times New Roman" panose="02020603050405020304" pitchFamily="18" charset="0"/>
              </a:rPr>
              <a:t>ll bsgs(ll a,ll b,ll p){</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a:solidFill>
                  <a:srgbClr val="7D9029"/>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a:latin typeface="Consolas" panose="020B0609020204030204" pitchFamily="49" charset="0"/>
                <a:ea typeface="宋体" panose="02010600030101010101" pitchFamily="2" charset="-122"/>
                <a:cs typeface="Times New Roman" panose="02020603050405020304" pitchFamily="18" charset="0"/>
              </a:rPr>
              <a:t> unordered_map&lt;ll,ll&gt; tab;</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tab.clear();</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ll u=(ll)sqrt(p)</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ll now=</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,step;</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rep(i,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,u</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ll tmp=b*inv(now,p)%p;</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(!tab.count(tmp))tab[tmp]=i;</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(now*=a)%=p;</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step=now;</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now=</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(ll 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;i&lt;p;i+=u){</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(tab.count(now))</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i+tab[now];</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(now*=step)%=p;</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endParaRPr lang="zh-CN" altLang="zh-CN">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090661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5DD67-0970-42B0-B7E6-89476594463D}"/>
              </a:ext>
            </a:extLst>
          </p:cNvPr>
          <p:cNvSpPr>
            <a:spLocks noGrp="1"/>
          </p:cNvSpPr>
          <p:nvPr>
            <p:ph type="title"/>
          </p:nvPr>
        </p:nvSpPr>
        <p:spPr/>
        <p:txBody>
          <a:bodyPr>
            <a:normAutofit fontScale="90000"/>
          </a:bodyPr>
          <a:lstStyle/>
          <a:p>
            <a:r>
              <a:rPr lang="zh-CN" altLang="en-US"/>
              <a:t>整数的取余运算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3966C56-7FD8-4E1D-A115-5209F066B38F}"/>
                  </a:ext>
                </a:extLst>
              </p:cNvPr>
              <p:cNvSpPr>
                <a:spLocks noGrp="1"/>
              </p:cNvSpPr>
              <p:nvPr>
                <p:ph idx="1"/>
              </p:nvPr>
            </p:nvSpPr>
            <p:spPr/>
            <p:txBody>
              <a:bodyPr/>
              <a:lstStyle/>
              <a:p>
                <a:r>
                  <a:rPr lang="en-US" altLang="zh-CN"/>
                  <a:t>在计算乘法时，如果 </a:t>
                </a:r>
                <a14:m>
                  <m:oMath xmlns:m="http://schemas.openxmlformats.org/officeDocument/2006/math">
                    <m:r>
                      <a:rPr lang="en-US" altLang="zh-CN" i="1">
                        <a:latin typeface="Cambria Math" panose="02040503050406030204" pitchFamily="18" charset="0"/>
                      </a:rPr>
                      <m:t>𝑐</m:t>
                    </m:r>
                  </m:oMath>
                </a14:m>
                <a:r>
                  <a:rPr lang="en-US" altLang="zh-CN"/>
                  <a:t> 较大（但不超过64位整数范围），可以使用快速乘法进行计算，原理与快速幂运算类似，复杂度为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m:rPr>
                        <m:sty m:val="p"/>
                      </m:rPr>
                      <a:rPr lang="en-US" altLang="zh-CN">
                        <a:latin typeface="Cambria Math" panose="02040503050406030204" pitchFamily="18" charset="0"/>
                      </a:rPr>
                      <m:t>log</m:t>
                    </m:r>
                    <m:r>
                      <a:rPr lang="en-US" altLang="zh-CN" i="1">
                        <a:latin typeface="Cambria Math" panose="02040503050406030204" pitchFamily="18" charset="0"/>
                      </a:rPr>
                      <m:t>𝑏</m:t>
                    </m:r>
                    <m:r>
                      <a:rPr lang="en-US" altLang="zh-CN" i="1">
                        <a:latin typeface="Cambria Math" panose="02040503050406030204" pitchFamily="18" charset="0"/>
                      </a:rPr>
                      <m:t>)</m:t>
                    </m:r>
                  </m:oMath>
                </a14:m>
                <a:endParaRPr lang="zh-CN" altLang="zh-CN"/>
              </a:p>
              <a:p>
                <a:pPr latinLnBrk="1">
                  <a:spcAft>
                    <a:spcPts val="1000"/>
                  </a:spcAft>
                </a:pPr>
                <a:r>
                  <a:rPr lang="en-US" altLang="zh-CN">
                    <a:latin typeface="Consolas" panose="020B0609020204030204" pitchFamily="49" charset="0"/>
                    <a:ea typeface="宋体" panose="02010600030101010101" pitchFamily="2" charset="-122"/>
                    <a:cs typeface="Times New Roman" panose="02020603050405020304" pitchFamily="18" charset="0"/>
                  </a:rPr>
                  <a:t>ll fastMul(ll a,ll b,ll p){</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a%=p;</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ll ans=</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a:latin typeface="Consolas" panose="020B0609020204030204" pitchFamily="49" charset="0"/>
                    <a:ea typeface="宋体" panose="02010600030101010101" pitchFamily="2" charset="-122"/>
                    <a:cs typeface="Times New Roman" panose="02020603050405020304" pitchFamily="18" charset="0"/>
                  </a:rPr>
                  <a:t>(b&gt;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(b&amp;</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)ans=(ans+a)%p;</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b&gt;&gt;=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a=(a+a)%p;</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ans;</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endParaRPr lang="zh-CN" altLang="zh-CN">
                  <a:latin typeface="Consolas" panose="020B0609020204030204" pitchFamily="49" charset="0"/>
                  <a:ea typeface="宋体" panose="02010600030101010101" pitchFamily="2" charset="-122"/>
                  <a:cs typeface="Times New Roman" panose="02020603050405020304" pitchFamily="18" charset="0"/>
                </a:endParaRPr>
              </a:p>
              <a:p>
                <a:endParaRPr lang="zh-CN" altLang="en-US"/>
              </a:p>
            </p:txBody>
          </p:sp>
        </mc:Choice>
        <mc:Fallback xmlns="">
          <p:sp>
            <p:nvSpPr>
              <p:cNvPr id="3" name="内容占位符 2">
                <a:extLst>
                  <a:ext uri="{FF2B5EF4-FFF2-40B4-BE49-F238E27FC236}">
                    <a16:creationId xmlns:a16="http://schemas.microsoft.com/office/drawing/2014/main" id="{E3966C56-7FD8-4E1D-A115-5209F066B38F}"/>
                  </a:ext>
                </a:extLst>
              </p:cNvPr>
              <p:cNvSpPr>
                <a:spLocks noGrp="1" noRot="1" noChangeAspect="1" noMove="1" noResize="1" noEditPoints="1" noAdjustHandles="1" noChangeArrowheads="1" noChangeShapeType="1" noTextEdit="1"/>
              </p:cNvSpPr>
              <p:nvPr>
                <p:ph idx="1"/>
              </p:nvPr>
            </p:nvSpPr>
            <p:spPr>
              <a:blipFill>
                <a:blip r:embed="rId2"/>
                <a:stretch>
                  <a:fillRect l="-750" t="-1025" r="-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68750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E483E7-C233-4BDF-98AC-E155DECEE9B7}"/>
              </a:ext>
            </a:extLst>
          </p:cNvPr>
          <p:cNvSpPr>
            <a:spLocks noGrp="1"/>
          </p:cNvSpPr>
          <p:nvPr>
            <p:ph type="title"/>
          </p:nvPr>
        </p:nvSpPr>
        <p:spPr/>
        <p:txBody>
          <a:bodyPr/>
          <a:lstStyle/>
          <a:p>
            <a:r>
              <a:rPr lang="zh-CN" altLang="en-US"/>
              <a:t>高次同余方程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6F2E304-BD55-427C-96E5-1A2324223432}"/>
                  </a:ext>
                </a:extLst>
              </p:cNvPr>
              <p:cNvSpPr>
                <a:spLocks noGrp="1"/>
              </p:cNvSpPr>
              <p:nvPr>
                <p:ph idx="1"/>
              </p:nvPr>
            </p:nvSpPr>
            <p:spPr/>
            <p:txBody>
              <a:bodyPr/>
              <a:lstStyle/>
              <a:p>
                <a:r>
                  <a:rPr lang="zh-CN" altLang="zh-CN"/>
                  <a:t>考虑求解方程</a:t>
                </a:r>
              </a:p>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𝑎</m:t>
                          </m:r>
                        </m:sup>
                      </m:sSup>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𝑝</m:t>
                      </m:r>
                      <m:r>
                        <a:rPr lang="en-US" altLang="zh-CN" i="1">
                          <a:latin typeface="Cambria Math" panose="02040503050406030204" pitchFamily="18" charset="0"/>
                        </a:rPr>
                        <m:t>)</m:t>
                      </m:r>
                    </m:oMath>
                  </m:oMathPara>
                </a14:m>
                <a:endParaRPr lang="zh-CN" altLang="zh-CN"/>
              </a:p>
              <a:p>
                <a:r>
                  <a:rPr lang="zh-CN" altLang="zh-CN"/>
                  <a:t>先求 </a:t>
                </a:r>
                <a14:m>
                  <m:oMath xmlns:m="http://schemas.openxmlformats.org/officeDocument/2006/math">
                    <m:r>
                      <a:rPr lang="en-US" altLang="zh-CN" i="1">
                        <a:latin typeface="Cambria Math" panose="02040503050406030204" pitchFamily="18" charset="0"/>
                      </a:rPr>
                      <m:t>𝑝</m:t>
                    </m:r>
                  </m:oMath>
                </a14:m>
                <a:r>
                  <a:rPr lang="en-US" altLang="zh-CN"/>
                  <a:t> </a:t>
                </a:r>
                <a:r>
                  <a:rPr lang="zh-CN" altLang="zh-CN"/>
                  <a:t>的原根 </a:t>
                </a:r>
                <a14:m>
                  <m:oMath xmlns:m="http://schemas.openxmlformats.org/officeDocument/2006/math">
                    <m:r>
                      <a:rPr lang="en-US" altLang="zh-CN" i="1">
                        <a:latin typeface="Cambria Math" panose="02040503050406030204" pitchFamily="18" charset="0"/>
                      </a:rPr>
                      <m:t>𝑔</m:t>
                    </m:r>
                  </m:oMath>
                </a14:m>
                <a:r>
                  <a:rPr lang="en-US" altLang="zh-CN"/>
                  <a:t> </a:t>
                </a:r>
                <a:r>
                  <a:rPr lang="zh-CN" altLang="zh-CN"/>
                  <a:t>，设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𝑔</m:t>
                        </m:r>
                      </m:e>
                      <m:sup>
                        <m:r>
                          <a:rPr lang="en-US" altLang="zh-CN" i="1">
                            <a:latin typeface="Cambria Math" panose="02040503050406030204" pitchFamily="18" charset="0"/>
                          </a:rPr>
                          <m:t>𝑢</m:t>
                        </m:r>
                      </m:sup>
                    </m:sSup>
                    <m:r>
                      <a:rPr lang="en-US" altLang="zh-CN" i="1">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𝑝</m:t>
                    </m:r>
                    <m:r>
                      <a:rPr lang="en-US" altLang="zh-CN" i="1">
                        <a:latin typeface="Cambria Math" panose="02040503050406030204" pitchFamily="18" charset="0"/>
                      </a:rPr>
                      <m:t>)</m:t>
                    </m:r>
                  </m:oMath>
                </a14:m>
                <a:r>
                  <a:rPr lang="en-US" altLang="zh-CN"/>
                  <a:t> </a:t>
                </a:r>
                <a:r>
                  <a:rPr lang="zh-CN" altLang="zh-CN"/>
                  <a:t>，</a:t>
                </a:r>
                <a14:m>
                  <m:oMath xmlns:m="http://schemas.openxmlformats.org/officeDocument/2006/math">
                    <m:r>
                      <a:rPr lang="en-US" altLang="zh-CN" i="1">
                        <a:latin typeface="Cambria Math" panose="02040503050406030204" pitchFamily="18" charset="0"/>
                      </a:rPr>
                      <m:t>𝑏</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𝑔</m:t>
                        </m:r>
                      </m:e>
                      <m:sup>
                        <m:r>
                          <a:rPr lang="en-US" altLang="zh-CN" i="1">
                            <a:latin typeface="Cambria Math" panose="02040503050406030204" pitchFamily="18" charset="0"/>
                          </a:rPr>
                          <m:t>𝑡</m:t>
                        </m:r>
                      </m:sup>
                    </m:sSup>
                    <m:r>
                      <a:rPr lang="en-US" altLang="zh-CN" i="1">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𝑝</m:t>
                    </m:r>
                    <m:r>
                      <a:rPr lang="en-US" altLang="zh-CN" i="1">
                        <a:latin typeface="Cambria Math" panose="02040503050406030204" pitchFamily="18" charset="0"/>
                      </a:rPr>
                      <m:t>)</m:t>
                    </m:r>
                  </m:oMath>
                </a14:m>
                <a:r>
                  <a:rPr lang="en-US" altLang="zh-CN"/>
                  <a:t> </a:t>
                </a:r>
                <a:r>
                  <a:rPr lang="zh-CN" altLang="zh-CN"/>
                  <a:t>，用</a:t>
                </a:r>
                <a:r>
                  <a:rPr lang="en-US" altLang="zh-CN"/>
                  <a:t>BSGS</a:t>
                </a:r>
                <a:r>
                  <a:rPr lang="zh-CN" altLang="zh-CN"/>
                  <a:t>算法求出 </a:t>
                </a:r>
                <a14:m>
                  <m:oMath xmlns:m="http://schemas.openxmlformats.org/officeDocument/2006/math">
                    <m:r>
                      <a:rPr lang="en-US" altLang="zh-CN" i="1">
                        <a:latin typeface="Cambria Math" panose="02040503050406030204" pitchFamily="18" charset="0"/>
                      </a:rPr>
                      <m:t>𝑡</m:t>
                    </m:r>
                  </m:oMath>
                </a14:m>
                <a:r>
                  <a:rPr lang="en-US" altLang="zh-CN"/>
                  <a:t> </a:t>
                </a:r>
                <a:r>
                  <a:rPr lang="zh-CN" altLang="zh-CN"/>
                  <a:t>，方程可写成</a:t>
                </a:r>
              </a:p>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𝑔</m:t>
                          </m:r>
                        </m:e>
                        <m:sup>
                          <m:r>
                            <a:rPr lang="en-US" altLang="zh-CN" i="1">
                              <a:latin typeface="Cambria Math" panose="02040503050406030204" pitchFamily="18" charset="0"/>
                            </a:rPr>
                            <m:t>𝑎𝑢</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𝑔</m:t>
                          </m:r>
                        </m:e>
                        <m:sup>
                          <m:r>
                            <a:rPr lang="en-US" altLang="zh-CN" i="1">
                              <a:latin typeface="Cambria Math" panose="02040503050406030204" pitchFamily="18" charset="0"/>
                            </a:rPr>
                            <m:t>𝑡</m:t>
                          </m:r>
                        </m:sup>
                      </m:sSup>
                      <m:r>
                        <a:rPr lang="en-US" altLang="zh-CN" i="1">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𝑝</m:t>
                      </m:r>
                      <m:r>
                        <a:rPr lang="en-US" altLang="zh-CN" i="1">
                          <a:latin typeface="Cambria Math" panose="02040503050406030204" pitchFamily="18" charset="0"/>
                        </a:rPr>
                        <m:t>)</m:t>
                      </m:r>
                    </m:oMath>
                  </m:oMathPara>
                </a14:m>
                <a:endParaRPr lang="zh-CN" altLang="zh-CN"/>
              </a:p>
              <a:p>
                <a:r>
                  <a:rPr lang="en-US" altLang="zh-CN"/>
                  <a:t>进而有</a:t>
                </a:r>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𝑎𝑢</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−1)</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𝑡</m:t>
                      </m:r>
                    </m:oMath>
                  </m:oMathPara>
                </a14:m>
                <a:endParaRPr lang="zh-CN" altLang="zh-CN"/>
              </a:p>
              <a:p>
                <a:r>
                  <a:rPr lang="zh-CN" altLang="zh-CN"/>
                  <a:t>用扩展欧几里得算法求出 </a:t>
                </a:r>
                <a14:m>
                  <m:oMath xmlns:m="http://schemas.openxmlformats.org/officeDocument/2006/math">
                    <m:r>
                      <a:rPr lang="en-US" altLang="zh-CN" i="1">
                        <a:latin typeface="Cambria Math" panose="02040503050406030204" pitchFamily="18" charset="0"/>
                      </a:rPr>
                      <m:t>𝑢</m:t>
                    </m:r>
                  </m:oMath>
                </a14:m>
                <a:r>
                  <a:rPr lang="en-US" altLang="zh-CN"/>
                  <a:t> </a:t>
                </a:r>
                <a:r>
                  <a:rPr lang="zh-CN" altLang="zh-CN"/>
                  <a:t>，也就求出了 </a:t>
                </a:r>
                <a14:m>
                  <m:oMath xmlns:m="http://schemas.openxmlformats.org/officeDocument/2006/math">
                    <m:r>
                      <a:rPr lang="en-US" altLang="zh-CN" i="1">
                        <a:latin typeface="Cambria Math" panose="02040503050406030204" pitchFamily="18" charset="0"/>
                      </a:rPr>
                      <m:t>𝑥</m:t>
                    </m:r>
                  </m:oMath>
                </a14:m>
                <a:endParaRPr lang="zh-CN" altLang="zh-CN"/>
              </a:p>
              <a:p>
                <a:pPr latinLnBrk="1">
                  <a:spcAft>
                    <a:spcPts val="1000"/>
                  </a:spcAft>
                </a:pPr>
                <a:r>
                  <a:rPr lang="en-US" altLang="zh-CN" sz="1400">
                    <a:latin typeface="Consolas" panose="020B0609020204030204" pitchFamily="49" charset="0"/>
                    <a:ea typeface="宋体" panose="02010600030101010101" pitchFamily="2" charset="-122"/>
                    <a:cs typeface="Times New Roman" panose="02020603050405020304" pitchFamily="18" charset="0"/>
                  </a:rPr>
                  <a:t>ll ModEquationSolve(ll a,ll y,ll p){</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a%=p</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4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ll g=primitiveRoot(p),t=bsgs(g,y,p),z,z_,d=ext_gcd(a,p</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400">
                    <a:latin typeface="Consolas" panose="020B0609020204030204" pitchFamily="49" charset="0"/>
                    <a:ea typeface="宋体" panose="02010600030101010101" pitchFamily="2" charset="-122"/>
                    <a:cs typeface="Times New Roman" panose="02020603050405020304" pitchFamily="18" charset="0"/>
                  </a:rPr>
                  <a:t>,z,z_);</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400">
                    <a:latin typeface="Consolas" panose="020B0609020204030204" pitchFamily="49" charset="0"/>
                    <a:ea typeface="宋体" panose="02010600030101010101" pitchFamily="2" charset="-122"/>
                    <a:cs typeface="Times New Roman" panose="02020603050405020304" pitchFamily="18" charset="0"/>
                  </a:rPr>
                  <a:t>(t%d!=</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400">
                    <a:latin typeface="Consolas" panose="020B0609020204030204" pitchFamily="49" charset="0"/>
                    <a:ea typeface="宋体" panose="02010600030101010101" pitchFamily="2" charset="-122"/>
                    <a:cs typeface="Times New Roman" panose="02020603050405020304" pitchFamily="18" charset="0"/>
                  </a:rPr>
                  <a:t>)</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4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ll tmp=(p</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400">
                    <a:latin typeface="Consolas" panose="020B0609020204030204" pitchFamily="49" charset="0"/>
                    <a:ea typeface="宋体" panose="02010600030101010101" pitchFamily="2" charset="-122"/>
                    <a:cs typeface="Times New Roman" panose="02020603050405020304" pitchFamily="18" charset="0"/>
                  </a:rPr>
                  <a:t>)/d;</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z=(t/d*z%tmp+tmp)%tmp;</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a:latin typeface="Consolas" panose="020B0609020204030204" pitchFamily="49" charset="0"/>
                    <a:ea typeface="宋体" panose="02010600030101010101" pitchFamily="2" charset="-122"/>
                    <a:cs typeface="Times New Roman" panose="02020603050405020304" pitchFamily="18" charset="0"/>
                  </a:rPr>
                  <a:t> fpow(g,z,p);</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a:t>
                </a:r>
                <a:endParaRPr lang="zh-CN" altLang="zh-CN" sz="1400">
                  <a:latin typeface="Consolas" panose="020B0609020204030204" pitchFamily="49" charset="0"/>
                  <a:ea typeface="宋体" panose="02010600030101010101" pitchFamily="2" charset="-122"/>
                  <a:cs typeface="Times New Roman" panose="02020603050405020304" pitchFamily="18" charset="0"/>
                </a:endParaRPr>
              </a:p>
              <a:p>
                <a:endParaRPr lang="zh-CN" altLang="en-US"/>
              </a:p>
            </p:txBody>
          </p:sp>
        </mc:Choice>
        <mc:Fallback xmlns="">
          <p:sp>
            <p:nvSpPr>
              <p:cNvPr id="3" name="内容占位符 2">
                <a:extLst>
                  <a:ext uri="{FF2B5EF4-FFF2-40B4-BE49-F238E27FC236}">
                    <a16:creationId xmlns:a16="http://schemas.microsoft.com/office/drawing/2014/main" id="{16F2E304-BD55-427C-96E5-1A2324223432}"/>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74807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07C49-B369-4E08-A681-6989B684F0F6}"/>
              </a:ext>
            </a:extLst>
          </p:cNvPr>
          <p:cNvSpPr>
            <a:spLocks noGrp="1"/>
          </p:cNvSpPr>
          <p:nvPr>
            <p:ph type="title"/>
          </p:nvPr>
        </p:nvSpPr>
        <p:spPr/>
        <p:txBody>
          <a:bodyPr/>
          <a:lstStyle/>
          <a:p>
            <a:r>
              <a:rPr lang="zh-CN" altLang="en-US"/>
              <a:t>积性函数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354502E-01E1-4ED4-ABD1-4F796ABB63E3}"/>
                  </a:ext>
                </a:extLst>
              </p:cNvPr>
              <p:cNvSpPr>
                <a:spLocks noGrp="1"/>
              </p:cNvSpPr>
              <p:nvPr>
                <p:ph idx="1"/>
              </p:nvPr>
            </p:nvSpPr>
            <p:spPr/>
            <p:txBody>
              <a:bodyPr/>
              <a:lstStyle/>
              <a:p>
                <a:r>
                  <a:rPr lang="zh-CN" altLang="zh-CN" b="1"/>
                  <a:t>积性函数</a:t>
                </a:r>
              </a:p>
              <a:p>
                <a:r>
                  <a:rPr lang="en-US" altLang="zh-CN" b="1"/>
                  <a:t>9.1.1 </a:t>
                </a:r>
                <a:r>
                  <a:rPr lang="zh-CN" altLang="zh-CN" b="1"/>
                  <a:t>定义 积性函数</a:t>
                </a:r>
                <a:r>
                  <a:rPr lang="zh-CN" altLang="zh-CN"/>
                  <a:t> 映射 </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ℤ</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ℝ</m:t>
                    </m:r>
                  </m:oMath>
                </a14:m>
                <a:r>
                  <a:rPr lang="en-US" altLang="zh-CN"/>
                  <a:t> </a:t>
                </a:r>
                <a:r>
                  <a:rPr lang="zh-CN" altLang="zh-CN"/>
                  <a:t>如果满足：任意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ℤ</m:t>
                        </m:r>
                      </m:e>
                      <m:sup>
                        <m:r>
                          <a:rPr lang="en-US" altLang="zh-CN" i="1">
                            <a:latin typeface="Cambria Math" panose="02040503050406030204" pitchFamily="18" charset="0"/>
                          </a:rPr>
                          <m:t>∗</m:t>
                        </m:r>
                      </m:sup>
                    </m:sSup>
                  </m:oMath>
                </a14:m>
                <a:r>
                  <a:rPr lang="en-US" altLang="zh-CN"/>
                  <a:t> </a:t>
                </a:r>
                <a:r>
                  <a:rPr lang="zh-CN" altLang="zh-CN"/>
                  <a:t>且 </a:t>
                </a:r>
                <a14:m>
                  <m:oMath xmlns:m="http://schemas.openxmlformats.org/officeDocument/2006/math">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)=1</m:t>
                    </m:r>
                  </m:oMath>
                </a14:m>
                <a:r>
                  <a:rPr lang="en-US" altLang="zh-CN"/>
                  <a:t> </a:t>
                </a:r>
                <a:r>
                  <a:rPr lang="zh-CN" altLang="zh-CN"/>
                  <a:t>，有</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𝑎𝑏</m:t>
                      </m:r>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m:oMathPara>
                </a14:m>
                <a:endParaRPr lang="zh-CN" altLang="zh-CN"/>
              </a:p>
              <a:p>
                <a:r>
                  <a:rPr lang="zh-CN" altLang="zh-CN"/>
                  <a:t>那么称 </a:t>
                </a:r>
                <a14:m>
                  <m:oMath xmlns:m="http://schemas.openxmlformats.org/officeDocument/2006/math">
                    <m:r>
                      <a:rPr lang="en-US" altLang="zh-CN" i="1">
                        <a:latin typeface="Cambria Math" panose="02040503050406030204" pitchFamily="18" charset="0"/>
                      </a:rPr>
                      <m:t>𝑓</m:t>
                    </m:r>
                  </m:oMath>
                </a14:m>
                <a:r>
                  <a:rPr lang="en-US" altLang="zh-CN"/>
                  <a:t> </a:t>
                </a:r>
                <a:r>
                  <a:rPr lang="zh-CN" altLang="zh-CN"/>
                  <a:t>为积性函数</a:t>
                </a:r>
              </a:p>
              <a:p>
                <a:r>
                  <a:rPr lang="zh-CN" altLang="zh-CN"/>
                  <a:t>最简单的积性函数</a:t>
                </a:r>
                <a:r>
                  <a:rPr lang="zh-CN" altLang="en-US"/>
                  <a:t>：</a:t>
                </a:r>
                <a:r>
                  <a:rPr lang="zh-CN" altLang="zh-CN"/>
                  <a:t> </a:t>
                </a:r>
                <a:endParaRPr lang="en-US"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𝐼</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𝜒</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oMath>
                  </m:oMathPara>
                </a14:m>
                <a:endParaRPr lang="en-US" altLang="zh-CN"/>
              </a:p>
              <a:p>
                <a:r>
                  <a:rPr lang="zh-CN" altLang="zh-CN"/>
                  <a:t>与</a:t>
                </a:r>
                <a:endParaRPr lang="en-US"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oMath>
                  </m:oMathPara>
                </a14:m>
                <a:endParaRPr lang="zh-CN" altLang="zh-CN"/>
              </a:p>
              <a:p>
                <a:r>
                  <a:rPr lang="zh-CN" altLang="zh-CN"/>
                  <a:t>其中 </a:t>
                </a:r>
                <a14:m>
                  <m:oMath xmlns:m="http://schemas.openxmlformats.org/officeDocument/2006/math">
                    <m:r>
                      <a:rPr lang="en-US" altLang="zh-CN" i="1">
                        <a:latin typeface="Cambria Math" panose="02040503050406030204" pitchFamily="18" charset="0"/>
                      </a:rPr>
                      <m:t>𝜒</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oMath>
                </a14:m>
                <a:r>
                  <a:rPr lang="en-US" altLang="zh-CN"/>
                  <a:t> </a:t>
                </a:r>
                <a:r>
                  <a:rPr lang="zh-CN" altLang="zh-CN"/>
                  <a:t>为示性函数，当条件 </a:t>
                </a:r>
                <a14:m>
                  <m:oMath xmlns:m="http://schemas.openxmlformats.org/officeDocument/2006/math">
                    <m:r>
                      <a:rPr lang="en-US" altLang="zh-CN" i="1">
                        <a:latin typeface="Cambria Math" panose="02040503050406030204" pitchFamily="18" charset="0"/>
                      </a:rPr>
                      <m:t>𝑎</m:t>
                    </m:r>
                  </m:oMath>
                </a14:m>
                <a:r>
                  <a:rPr lang="en-US" altLang="zh-CN"/>
                  <a:t> </a:t>
                </a:r>
                <a:r>
                  <a:rPr lang="zh-CN" altLang="zh-CN"/>
                  <a:t>成立时取</a:t>
                </a:r>
                <a:r>
                  <a:rPr lang="en-US" altLang="zh-CN"/>
                  <a:t>1</a:t>
                </a:r>
                <a:r>
                  <a:rPr lang="zh-CN" altLang="zh-CN"/>
                  <a:t>，否则取</a:t>
                </a:r>
                <a:r>
                  <a:rPr lang="en-US" altLang="zh-CN"/>
                  <a:t>0</a:t>
                </a:r>
                <a:endParaRPr lang="zh-CN" altLang="zh-CN"/>
              </a:p>
              <a:p>
                <a:r>
                  <a:rPr lang="en-US" altLang="zh-CN" b="1"/>
                  <a:t>9.1.2 定理</a:t>
                </a:r>
                <a:r>
                  <a:rPr lang="en-US" altLang="zh-CN"/>
                  <a:t> 积性函数必满足</a:t>
                </a:r>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(1)=1</m:t>
                      </m:r>
                    </m:oMath>
                  </m:oMathPara>
                </a14:m>
                <a:endParaRPr lang="zh-CN" altLang="zh-CN"/>
              </a:p>
              <a:p>
                <a:endParaRPr lang="zh-CN" altLang="en-US"/>
              </a:p>
            </p:txBody>
          </p:sp>
        </mc:Choice>
        <mc:Fallback xmlns="">
          <p:sp>
            <p:nvSpPr>
              <p:cNvPr id="3" name="内容占位符 2">
                <a:extLst>
                  <a:ext uri="{FF2B5EF4-FFF2-40B4-BE49-F238E27FC236}">
                    <a16:creationId xmlns:a16="http://schemas.microsoft.com/office/drawing/2014/main" id="{1354502E-01E1-4ED4-ABD1-4F796ABB63E3}"/>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25567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07C49-B369-4E08-A681-6989B684F0F6}"/>
              </a:ext>
            </a:extLst>
          </p:cNvPr>
          <p:cNvSpPr>
            <a:spLocks noGrp="1"/>
          </p:cNvSpPr>
          <p:nvPr>
            <p:ph type="title"/>
          </p:nvPr>
        </p:nvSpPr>
        <p:spPr/>
        <p:txBody>
          <a:bodyPr/>
          <a:lstStyle/>
          <a:p>
            <a:r>
              <a:rPr lang="zh-CN" altLang="en-US"/>
              <a:t>积性函数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354502E-01E1-4ED4-ABD1-4F796ABB63E3}"/>
                  </a:ext>
                </a:extLst>
              </p:cNvPr>
              <p:cNvSpPr>
                <a:spLocks noGrp="1"/>
              </p:cNvSpPr>
              <p:nvPr>
                <p:ph idx="1"/>
              </p:nvPr>
            </p:nvSpPr>
            <p:spPr/>
            <p:txBody>
              <a:bodyPr>
                <a:normAutofit/>
              </a:bodyPr>
              <a:lstStyle/>
              <a:p>
                <a:r>
                  <a:rPr lang="en-US" altLang="zh-CN" b="1"/>
                  <a:t>欧拉函数</a:t>
                </a:r>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𝜙</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a:latin typeface="Cambria Math" panose="02040503050406030204" pitchFamily="18" charset="0"/>
                            </a:rPr>
                            <m:t>𝜒</m:t>
                          </m:r>
                        </m:e>
                      </m:nary>
                      <m:d>
                        <m:dPr>
                          <m:ctrlPr>
                            <a:rPr lang="zh-CN" altLang="zh-CN" i="1">
                              <a:latin typeface="Cambria Math" panose="02040503050406030204" pitchFamily="18" charset="0"/>
                            </a:rPr>
                          </m:ctrlPr>
                        </m:dPr>
                        <m:e>
                          <m:r>
                            <a:rPr lang="en-US" altLang="zh-CN" i="1">
                              <a:latin typeface="Cambria Math" panose="02040503050406030204" pitchFamily="18" charset="0"/>
                            </a:rPr>
                            <m:t>𝑔𝑐𝑑</m:t>
                          </m:r>
                          <m:d>
                            <m:dPr>
                              <m:ctrlPr>
                                <a:rPr lang="zh-CN"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𝑛</m:t>
                              </m:r>
                            </m:e>
                          </m:d>
                          <m:r>
                            <a:rPr lang="en-US" altLang="zh-CN" i="1">
                              <a:latin typeface="Cambria Math" panose="02040503050406030204" pitchFamily="18" charset="0"/>
                            </a:rPr>
                            <m:t>=1</m:t>
                          </m:r>
                        </m:e>
                      </m:d>
                    </m:oMath>
                  </m:oMathPara>
                </a14:m>
                <a:endParaRPr lang="zh-CN" altLang="zh-CN"/>
              </a:p>
              <a:p>
                <a:r>
                  <a:rPr lang="zh-CN" altLang="zh-CN"/>
                  <a:t>欧拉函数是积性函数，且有</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𝜙</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𝑛</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𝑛</m:t>
                          </m:r>
                        </m:sub>
                        <m:sup/>
                        <m:e>
                          <m:d>
                            <m:dPr>
                              <m:ctrlPr>
                                <a:rPr lang="zh-CN" altLang="zh-CN" i="1">
                                  <a:latin typeface="Cambria Math" panose="02040503050406030204" pitchFamily="18" charset="0"/>
                                </a:rPr>
                              </m:ctrlPr>
                            </m:dPr>
                            <m:e>
                              <m:r>
                                <a:rPr lang="en-US" altLang="zh-CN" i="1">
                                  <a:latin typeface="Cambria Math" panose="02040503050406030204" pitchFamily="18" charset="0"/>
                                </a:rPr>
                                <m:t>1−</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𝑝</m:t>
                                  </m:r>
                                </m:den>
                              </m:f>
                            </m:e>
                          </m:d>
                        </m:e>
                      </m:nary>
                    </m:oMath>
                  </m:oMathPara>
                </a14:m>
                <a:endParaRPr lang="en-US" altLang="zh-CN"/>
              </a:p>
              <a:p>
                <a:r>
                  <a:rPr lang="zh-CN" altLang="zh-CN" b="1"/>
                  <a:t>欧拉定理</a:t>
                </a:r>
                <a:r>
                  <a:rPr lang="zh-CN" altLang="zh-CN"/>
                  <a:t> 若 </a:t>
                </a:r>
                <a14:m>
                  <m:oMath xmlns:m="http://schemas.openxmlformats.org/officeDocument/2006/math">
                    <m:r>
                      <a:rPr lang="en-US" altLang="zh-CN" i="1">
                        <a:latin typeface="Cambria Math" panose="02040503050406030204" pitchFamily="18" charset="0"/>
                      </a:rPr>
                      <m:t>𝑚</m:t>
                    </m:r>
                  </m:oMath>
                </a14:m>
                <a:r>
                  <a:rPr lang="en-US" altLang="zh-CN"/>
                  <a:t> </a:t>
                </a:r>
                <a:r>
                  <a:rPr lang="zh-CN" altLang="zh-CN"/>
                  <a:t>是大于</a:t>
                </a:r>
                <a:r>
                  <a:rPr lang="en-US" altLang="zh-CN"/>
                  <a:t>1</a:t>
                </a:r>
                <a:r>
                  <a:rPr lang="zh-CN" altLang="zh-CN"/>
                  <a:t>的整数，</a:t>
                </a:r>
                <a14:m>
                  <m:oMath xmlns:m="http://schemas.openxmlformats.org/officeDocument/2006/math">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)=1</m:t>
                    </m:r>
                  </m:oMath>
                </a14:m>
                <a:r>
                  <a:rPr lang="en-US" altLang="zh-CN"/>
                  <a:t> </a:t>
                </a:r>
                <a:r>
                  <a:rPr lang="zh-CN" altLang="zh-CN"/>
                  <a:t>，则</a:t>
                </a:r>
              </a:p>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𝜙</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sup>
                      </m:sSup>
                      <m:r>
                        <a:rPr lang="en-US" altLang="zh-CN" i="1">
                          <a:latin typeface="Cambria Math" panose="02040503050406030204" pitchFamily="18" charset="0"/>
                        </a:rPr>
                        <m:t>≡1 (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𝑚</m:t>
                      </m:r>
                      <m:r>
                        <a:rPr lang="en-US" altLang="zh-CN" i="1">
                          <a:latin typeface="Cambria Math" panose="02040503050406030204" pitchFamily="18" charset="0"/>
                        </a:rPr>
                        <m:t>)</m:t>
                      </m:r>
                    </m:oMath>
                  </m:oMathPara>
                </a14:m>
                <a:endParaRPr lang="zh-CN" altLang="zh-CN"/>
              </a:p>
              <a:p>
                <a:r>
                  <a:rPr lang="zh-CN" altLang="zh-CN"/>
                  <a:t>这又是一个求逆元的方法，其结果与扩展欧几里得算法相同</a:t>
                </a:r>
              </a:p>
              <a:p>
                <a:endParaRPr lang="zh-CN" altLang="zh-CN"/>
              </a:p>
            </p:txBody>
          </p:sp>
        </mc:Choice>
        <mc:Fallback xmlns="">
          <p:sp>
            <p:nvSpPr>
              <p:cNvPr id="3" name="内容占位符 2">
                <a:extLst>
                  <a:ext uri="{FF2B5EF4-FFF2-40B4-BE49-F238E27FC236}">
                    <a16:creationId xmlns:a16="http://schemas.microsoft.com/office/drawing/2014/main" id="{1354502E-01E1-4ED4-ABD1-4F796ABB63E3}"/>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48689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07C49-B369-4E08-A681-6989B684F0F6}"/>
              </a:ext>
            </a:extLst>
          </p:cNvPr>
          <p:cNvSpPr>
            <a:spLocks noGrp="1"/>
          </p:cNvSpPr>
          <p:nvPr>
            <p:ph type="title"/>
          </p:nvPr>
        </p:nvSpPr>
        <p:spPr/>
        <p:txBody>
          <a:bodyPr/>
          <a:lstStyle/>
          <a:p>
            <a:r>
              <a:rPr lang="zh-CN" altLang="en-US"/>
              <a:t>积性函数</a:t>
            </a:r>
          </a:p>
        </p:txBody>
      </p:sp>
      <p:sp>
        <p:nvSpPr>
          <p:cNvPr id="3" name="内容占位符 2">
            <a:extLst>
              <a:ext uri="{FF2B5EF4-FFF2-40B4-BE49-F238E27FC236}">
                <a16:creationId xmlns:a16="http://schemas.microsoft.com/office/drawing/2014/main" id="{1354502E-01E1-4ED4-ABD1-4F796ABB63E3}"/>
              </a:ext>
            </a:extLst>
          </p:cNvPr>
          <p:cNvSpPr>
            <a:spLocks noGrp="1"/>
          </p:cNvSpPr>
          <p:nvPr>
            <p:ph idx="1"/>
          </p:nvPr>
        </p:nvSpPr>
        <p:spPr/>
        <p:txBody>
          <a:bodyPr>
            <a:normAutofit/>
          </a:bodyPr>
          <a:lstStyle/>
          <a:p>
            <a:pPr latinLnBrk="1">
              <a:spcAft>
                <a:spcPts val="1000"/>
              </a:spcAft>
            </a:pPr>
            <a:r>
              <a:rPr lang="en-US" altLang="zh-CN" sz="1400">
                <a:latin typeface="Consolas" panose="020B0609020204030204" pitchFamily="49" charset="0"/>
                <a:ea typeface="宋体" panose="02010600030101010101" pitchFamily="2" charset="-122"/>
                <a:cs typeface="Times New Roman" panose="02020603050405020304" pitchFamily="18" charset="0"/>
              </a:rPr>
              <a:t>vector&lt;ll&gt; factors(ll x){</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vector&lt;ll&gt; fac;</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ll y=x;</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400">
                <a:latin typeface="Consolas" panose="020B0609020204030204" pitchFamily="49" charset="0"/>
                <a:ea typeface="宋体" panose="02010600030101010101" pitchFamily="2" charset="-122"/>
                <a:cs typeface="Times New Roman" panose="02020603050405020304" pitchFamily="18" charset="0"/>
              </a:rPr>
              <a:t>(ll i=</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400">
                <a:latin typeface="Consolas" panose="020B0609020204030204" pitchFamily="49" charset="0"/>
                <a:ea typeface="宋体" panose="02010600030101010101" pitchFamily="2" charset="-122"/>
                <a:cs typeface="Times New Roman" panose="02020603050405020304" pitchFamily="18" charset="0"/>
              </a:rPr>
              <a:t>;i*i&lt;=x;i++){</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400">
                <a:latin typeface="Consolas" panose="020B0609020204030204" pitchFamily="49" charset="0"/>
                <a:ea typeface="宋体" panose="02010600030101010101" pitchFamily="2" charset="-122"/>
                <a:cs typeface="Times New Roman" panose="02020603050405020304" pitchFamily="18" charset="0"/>
              </a:rPr>
              <a:t>(y%i==</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4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fac.push_back(i);</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sz="1400">
                <a:latin typeface="Consolas" panose="020B0609020204030204" pitchFamily="49" charset="0"/>
                <a:ea typeface="宋体" panose="02010600030101010101" pitchFamily="2" charset="-122"/>
                <a:cs typeface="Times New Roman" panose="02020603050405020304" pitchFamily="18" charset="0"/>
              </a:rPr>
              <a:t>(y%i==</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400">
                <a:latin typeface="Consolas" panose="020B0609020204030204" pitchFamily="49" charset="0"/>
                <a:ea typeface="宋体" panose="02010600030101010101" pitchFamily="2" charset="-122"/>
                <a:cs typeface="Times New Roman" panose="02020603050405020304" pitchFamily="18" charset="0"/>
              </a:rPr>
              <a:t>)y/=i;</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400">
                <a:latin typeface="Consolas" panose="020B0609020204030204" pitchFamily="49" charset="0"/>
                <a:ea typeface="宋体" panose="02010600030101010101" pitchFamily="2" charset="-122"/>
                <a:cs typeface="Times New Roman" panose="02020603050405020304" pitchFamily="18" charset="0"/>
              </a:rPr>
              <a:t>(y==</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400">
                <a:latin typeface="Consolas" panose="020B0609020204030204" pitchFamily="49" charset="0"/>
                <a:ea typeface="宋体" panose="02010600030101010101" pitchFamily="2" charset="-122"/>
                <a:cs typeface="Times New Roman" panose="02020603050405020304" pitchFamily="18" charset="0"/>
              </a:rPr>
              <a:t>)</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a:latin typeface="Consolas" panose="020B0609020204030204" pitchFamily="49" charset="0"/>
                <a:ea typeface="宋体" panose="02010600030101010101" pitchFamily="2" charset="-122"/>
                <a:cs typeface="Times New Roman" panose="02020603050405020304" pitchFamily="18" charset="0"/>
              </a:rPr>
              <a:t> fac;</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400">
                <a:latin typeface="Consolas" panose="020B0609020204030204" pitchFamily="49" charset="0"/>
                <a:ea typeface="宋体" panose="02010600030101010101" pitchFamily="2" charset="-122"/>
                <a:cs typeface="Times New Roman" panose="02020603050405020304" pitchFamily="18" charset="0"/>
              </a:rPr>
              <a:t>(y!=</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400">
                <a:latin typeface="Consolas" panose="020B0609020204030204" pitchFamily="49" charset="0"/>
                <a:ea typeface="宋体" panose="02010600030101010101" pitchFamily="2" charset="-122"/>
                <a:cs typeface="Times New Roman" panose="02020603050405020304" pitchFamily="18" charset="0"/>
              </a:rPr>
              <a:t>)fac.push_back(y);</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a:latin typeface="Consolas" panose="020B0609020204030204" pitchFamily="49" charset="0"/>
                <a:ea typeface="宋体" panose="02010600030101010101" pitchFamily="2" charset="-122"/>
                <a:cs typeface="Times New Roman" panose="02020603050405020304" pitchFamily="18" charset="0"/>
              </a:rPr>
              <a:t> fac;</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ll Euler(ll n){</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vector&lt;ll&gt; fac=factors(n);</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ll ans=n;</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400">
                <a:latin typeface="Consolas" panose="020B0609020204030204" pitchFamily="49" charset="0"/>
                <a:ea typeface="宋体" panose="02010600030101010101" pitchFamily="2" charset="-122"/>
                <a:cs typeface="Times New Roman" panose="02020603050405020304" pitchFamily="18" charset="0"/>
              </a:rPr>
              <a:t>(</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auto</a:t>
            </a:r>
            <a:r>
              <a:rPr lang="en-US" altLang="zh-CN" sz="1400">
                <a:latin typeface="Consolas" panose="020B0609020204030204" pitchFamily="49" charset="0"/>
                <a:ea typeface="宋体" panose="02010600030101010101" pitchFamily="2" charset="-122"/>
                <a:cs typeface="Times New Roman" panose="02020603050405020304" pitchFamily="18" charset="0"/>
              </a:rPr>
              <a:t> p:fac)ans=ans/p*(p</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4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a:latin typeface="Consolas" panose="020B0609020204030204" pitchFamily="49" charset="0"/>
                <a:ea typeface="宋体" panose="02010600030101010101" pitchFamily="2" charset="-122"/>
                <a:cs typeface="Times New Roman" panose="02020603050405020304" pitchFamily="18" charset="0"/>
              </a:rPr>
              <a:t> ans;</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a:t>
            </a:r>
            <a:endParaRPr lang="zh-CN" altLang="zh-CN" sz="1400">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303575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07C49-B369-4E08-A681-6989B684F0F6}"/>
              </a:ext>
            </a:extLst>
          </p:cNvPr>
          <p:cNvSpPr>
            <a:spLocks noGrp="1"/>
          </p:cNvSpPr>
          <p:nvPr>
            <p:ph type="title"/>
          </p:nvPr>
        </p:nvSpPr>
        <p:spPr/>
        <p:txBody>
          <a:bodyPr/>
          <a:lstStyle/>
          <a:p>
            <a:r>
              <a:rPr lang="zh-CN" altLang="en-US"/>
              <a:t>积性函数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354502E-01E1-4ED4-ABD1-4F796ABB63E3}"/>
                  </a:ext>
                </a:extLst>
              </p:cNvPr>
              <p:cNvSpPr>
                <a:spLocks noGrp="1"/>
              </p:cNvSpPr>
              <p:nvPr>
                <p:ph idx="1"/>
              </p:nvPr>
            </p:nvSpPr>
            <p:spPr/>
            <p:txBody>
              <a:bodyPr>
                <a:normAutofit/>
              </a:bodyPr>
              <a:lstStyle/>
              <a:p>
                <a:r>
                  <a:rPr lang="zh-CN" altLang="zh-CN"/>
                  <a:t>莫比乌斯函数</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𝜇</m:t>
                      </m:r>
                      <m:d>
                        <m:dPr>
                          <m:ctrlPr>
                            <a:rPr lang="zh-CN"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m>
                            <m:mPr>
                              <m:plcHide m:val="on"/>
                              <m:mcs>
                                <m:mc>
                                  <m:mcPr>
                                    <m:count m:val="1"/>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1,</m:t>
                                </m:r>
                                <m:r>
                                  <a:rPr lang="en-US" altLang="zh-CN" i="1">
                                    <a:latin typeface="Cambria Math" panose="02040503050406030204" pitchFamily="18" charset="0"/>
                                  </a:rPr>
                                  <m:t>𝑛</m:t>
                                </m:r>
                                <m:r>
                                  <a:rPr lang="en-US" altLang="zh-CN" i="1">
                                    <a:latin typeface="Cambria Math" panose="02040503050406030204" pitchFamily="18" charset="0"/>
                                  </a:rPr>
                                  <m:t>=1</m:t>
                                </m:r>
                              </m:e>
                            </m:mr>
                            <m:mr>
                              <m:e>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𝑘</m:t>
                                    </m:r>
                                  </m:sup>
                                </m:s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sub>
                                </m:sSub>
                              </m:e>
                            </m:mr>
                            <m:mr>
                              <m:e>
                                <m:r>
                                  <a:rPr lang="en-US" altLang="zh-CN" i="1">
                                    <a:latin typeface="Cambria Math" panose="02040503050406030204" pitchFamily="18" charset="0"/>
                                  </a:rPr>
                                  <m:t>0,</m:t>
                                </m:r>
                                <m:r>
                                  <a:rPr lang="en-US" altLang="zh-CN" i="1">
                                    <a:latin typeface="Cambria Math" panose="02040503050406030204" pitchFamily="18" charset="0"/>
                                  </a:rPr>
                                  <m:t>𝑜𝑡h𝑒𝑟𝑤𝑖𝑠𝑒</m:t>
                                </m:r>
                              </m:e>
                            </m:mr>
                          </m:m>
                        </m:e>
                      </m:d>
                    </m:oMath>
                  </m:oMathPara>
                </a14:m>
                <a:endParaRPr lang="en-US" altLang="zh-CN"/>
              </a:p>
              <a:p>
                <a:r>
                  <a:rPr lang="en-US" altLang="zh-CN" b="1"/>
                  <a:t>9.3.2 定理 莫比乌斯反演</a:t>
                </a:r>
                <a:r>
                  <a:rPr lang="en-US" altLang="zh-CN"/>
                  <a:t> </a:t>
                </a:r>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𝑔</m:t>
                      </m:r>
                      <m:d>
                        <m:dPr>
                          <m:ctrlPr>
                            <a:rPr lang="zh-CN"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𝑛</m:t>
                          </m:r>
                        </m:sub>
                        <m:sup/>
                        <m:e>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e>
                      </m:nary>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𝑛</m:t>
                          </m:r>
                        </m:sub>
                        <m:sup/>
                        <m:e>
                          <m:r>
                            <a:rPr lang="en-US" altLang="zh-CN" i="1">
                              <a:latin typeface="Cambria Math" panose="02040503050406030204" pitchFamily="18" charset="0"/>
                            </a:rPr>
                            <m:t>𝜇</m:t>
                          </m:r>
                          <m:d>
                            <m:dPr>
                              <m:ctrlPr>
                                <a:rPr lang="zh-CN" altLang="zh-CN" i="1">
                                  <a:latin typeface="Cambria Math" panose="02040503050406030204" pitchFamily="18" charset="0"/>
                                </a:rPr>
                              </m:ctrlPr>
                            </m:dPr>
                            <m:e>
                              <m:r>
                                <a:rPr lang="en-US" altLang="zh-CN" i="1">
                                  <a:latin typeface="Cambria Math" panose="02040503050406030204" pitchFamily="18" charset="0"/>
                                </a:rPr>
                                <m:t>𝑑</m:t>
                              </m:r>
                            </m:e>
                          </m:d>
                          <m:r>
                            <a:rPr lang="en-US" altLang="zh-CN" i="1">
                              <a:latin typeface="Cambria Math" panose="02040503050406030204" pitchFamily="18" charset="0"/>
                            </a:rPr>
                            <m:t>𝑔</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𝑑</m:t>
                              </m:r>
                            </m:den>
                          </m:f>
                          <m:r>
                            <a:rPr lang="en-US" altLang="zh-CN" i="1">
                              <a:latin typeface="Cambria Math" panose="02040503050406030204" pitchFamily="18" charset="0"/>
                            </a:rPr>
                            <m:t>)</m:t>
                          </m:r>
                        </m:e>
                      </m:nary>
                    </m:oMath>
                  </m:oMathPara>
                </a14:m>
                <a:endParaRPr lang="zh-CN" altLang="zh-CN"/>
              </a:p>
              <a:p>
                <a:r>
                  <a:rPr lang="en-US" altLang="zh-CN" b="1"/>
                  <a:t>9.3.2' </a:t>
                </a:r>
                <a:r>
                  <a:rPr lang="zh-CN" altLang="zh-CN" b="1"/>
                  <a:t>定理 莫比乌斯反演的另一种形式</a:t>
                </a:r>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𝑔</m:t>
                      </m:r>
                      <m:d>
                        <m:dPr>
                          <m:ctrlPr>
                            <a:rPr lang="zh-CN"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𝑑</m:t>
                          </m:r>
                        </m:sub>
                        <m:sup/>
                        <m:e>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e>
                      </m:nary>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𝑑</m:t>
                          </m:r>
                        </m:sub>
                        <m:sup/>
                        <m:e>
                          <m:r>
                            <a:rPr lang="en-US" altLang="zh-CN" i="1">
                              <a:latin typeface="Cambria Math" panose="02040503050406030204" pitchFamily="18" charset="0"/>
                            </a:rPr>
                            <m:t>𝜇</m:t>
                          </m:r>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𝑑</m:t>
                                  </m:r>
                                </m:num>
                                <m:den>
                                  <m:r>
                                    <a:rPr lang="en-US" altLang="zh-CN" i="1">
                                      <a:latin typeface="Cambria Math" panose="02040503050406030204" pitchFamily="18" charset="0"/>
                                    </a:rPr>
                                    <m:t>𝑛</m:t>
                                  </m:r>
                                </m:den>
                              </m:f>
                            </m:e>
                          </m:d>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e>
                      </m:nary>
                    </m:oMath>
                  </m:oMathPara>
                </a14:m>
                <a:endParaRPr lang="en-US" altLang="zh-CN"/>
              </a:p>
              <a:p>
                <a:endParaRPr lang="zh-CN" altLang="zh-CN"/>
              </a:p>
              <a:p>
                <a:pPr latinLnBrk="1">
                  <a:spcAft>
                    <a:spcPts val="1000"/>
                  </a:spcAft>
                </a:pPr>
                <a:r>
                  <a:rPr lang="en-US" altLang="zh-CN" sz="1600">
                    <a:latin typeface="Consolas" panose="020B0609020204030204" pitchFamily="49" charset="0"/>
                    <a:ea typeface="宋体" panose="02010600030101010101" pitchFamily="2" charset="-122"/>
                    <a:cs typeface="Times New Roman" panose="02020603050405020304" pitchFamily="18" charset="0"/>
                  </a:rPr>
                  <a:t>ll Mobius(ll n){</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vector&lt;ll&gt; fac=factors(n);</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a:t>
                </a:r>
                <a:r>
                  <a:rPr lang="en-US" altLang="zh-CN" sz="1600"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a:latin typeface="Consolas" panose="020B0609020204030204" pitchFamily="49" charset="0"/>
                    <a:ea typeface="宋体" panose="02010600030101010101" pitchFamily="2" charset="-122"/>
                    <a:cs typeface="Times New Roman" panose="02020603050405020304" pitchFamily="18" charset="0"/>
                  </a:rPr>
                  <a:t>(</a:t>
                </a:r>
                <a:r>
                  <a:rPr lang="en-US" altLang="zh-CN" sz="1600" b="1">
                    <a:solidFill>
                      <a:srgbClr val="007020"/>
                    </a:solidFill>
                    <a:latin typeface="Consolas" panose="020B0609020204030204" pitchFamily="49" charset="0"/>
                    <a:ea typeface="宋体" panose="02010600030101010101" pitchFamily="2" charset="-122"/>
                    <a:cs typeface="Times New Roman" panose="02020603050405020304" pitchFamily="18" charset="0"/>
                  </a:rPr>
                  <a:t>auto</a:t>
                </a:r>
                <a:r>
                  <a:rPr lang="en-US" altLang="zh-CN" sz="1600">
                    <a:latin typeface="Consolas" panose="020B0609020204030204" pitchFamily="49" charset="0"/>
                    <a:ea typeface="宋体" panose="02010600030101010101" pitchFamily="2" charset="-122"/>
                    <a:cs typeface="Times New Roman" panose="02020603050405020304" pitchFamily="18" charset="0"/>
                  </a:rPr>
                  <a:t> p:fac)n/=p;</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a:t>
                </a:r>
                <a:r>
                  <a:rPr lang="en-US" altLang="zh-CN" sz="16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600">
                    <a:latin typeface="Consolas" panose="020B0609020204030204" pitchFamily="49" charset="0"/>
                    <a:ea typeface="宋体" panose="02010600030101010101" pitchFamily="2" charset="-122"/>
                    <a:cs typeface="Times New Roman" panose="02020603050405020304" pitchFamily="18" charset="0"/>
                  </a:rPr>
                  <a:t> n&gt;</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600">
                    <a:latin typeface="Consolas" panose="020B0609020204030204" pitchFamily="49" charset="0"/>
                    <a:ea typeface="宋体" panose="02010600030101010101" pitchFamily="2" charset="-122"/>
                    <a:cs typeface="Times New Roman" panose="02020603050405020304" pitchFamily="18" charset="0"/>
                  </a:rPr>
                  <a:t>:(fac.size()&amp;</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a:t>
                </a:r>
                <a:endParaRPr lang="zh-CN" altLang="zh-CN" sz="1600">
                  <a:latin typeface="Consolas" panose="020B0609020204030204" pitchFamily="49" charset="0"/>
                  <a:ea typeface="宋体" panose="02010600030101010101" pitchFamily="2" charset="-122"/>
                  <a:cs typeface="Times New Roman" panose="02020603050405020304" pitchFamily="18" charset="0"/>
                </a:endParaRPr>
              </a:p>
              <a:p>
                <a:endParaRPr lang="zh-CN" altLang="zh-CN"/>
              </a:p>
            </p:txBody>
          </p:sp>
        </mc:Choice>
        <mc:Fallback xmlns="">
          <p:sp>
            <p:nvSpPr>
              <p:cNvPr id="3" name="内容占位符 2">
                <a:extLst>
                  <a:ext uri="{FF2B5EF4-FFF2-40B4-BE49-F238E27FC236}">
                    <a16:creationId xmlns:a16="http://schemas.microsoft.com/office/drawing/2014/main" id="{1354502E-01E1-4ED4-ABD1-4F796ABB63E3}"/>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29200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07C49-B369-4E08-A681-6989B684F0F6}"/>
              </a:ext>
            </a:extLst>
          </p:cNvPr>
          <p:cNvSpPr>
            <a:spLocks noGrp="1"/>
          </p:cNvSpPr>
          <p:nvPr>
            <p:ph type="title"/>
          </p:nvPr>
        </p:nvSpPr>
        <p:spPr/>
        <p:txBody>
          <a:bodyPr/>
          <a:lstStyle/>
          <a:p>
            <a:r>
              <a:rPr lang="zh-CN" altLang="en-US"/>
              <a:t>积性函数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354502E-01E1-4ED4-ABD1-4F796ABB63E3}"/>
                  </a:ext>
                </a:extLst>
              </p:cNvPr>
              <p:cNvSpPr>
                <a:spLocks noGrp="1"/>
              </p:cNvSpPr>
              <p:nvPr>
                <p:ph idx="1"/>
              </p:nvPr>
            </p:nvSpPr>
            <p:spPr/>
            <p:txBody>
              <a:bodyPr>
                <a:normAutofit/>
              </a:bodyPr>
              <a:lstStyle/>
              <a:p>
                <a:r>
                  <a:rPr lang="en-US" altLang="zh-CN"/>
                  <a:t>Question</a:t>
                </a:r>
                <a:r>
                  <a:rPr lang="zh-CN" altLang="en-US"/>
                  <a:t>：</a:t>
                </a:r>
                <a:endParaRPr lang="en-US" altLang="zh-CN"/>
              </a:p>
              <a:p>
                <a:r>
                  <a:rPr lang="zh-CN" altLang="en-US"/>
                  <a:t>求</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r>
                  <a:rPr lang="zh-CN" altLang="en-US"/>
                  <a:t>与</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a14:m>
                <a:r>
                  <a:rPr lang="zh-CN" altLang="en-US"/>
                  <a:t>内有多少对数互质</a:t>
                </a:r>
                <a:endParaRPr lang="zh-CN" altLang="zh-CN"/>
              </a:p>
            </p:txBody>
          </p:sp>
        </mc:Choice>
        <mc:Fallback xmlns="">
          <p:sp>
            <p:nvSpPr>
              <p:cNvPr id="3" name="内容占位符 2">
                <a:extLst>
                  <a:ext uri="{FF2B5EF4-FFF2-40B4-BE49-F238E27FC236}">
                    <a16:creationId xmlns:a16="http://schemas.microsoft.com/office/drawing/2014/main" id="{1354502E-01E1-4ED4-ABD1-4F796ABB63E3}"/>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18609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07C49-B369-4E08-A681-6989B684F0F6}"/>
              </a:ext>
            </a:extLst>
          </p:cNvPr>
          <p:cNvSpPr>
            <a:spLocks noGrp="1"/>
          </p:cNvSpPr>
          <p:nvPr>
            <p:ph type="title"/>
          </p:nvPr>
        </p:nvSpPr>
        <p:spPr/>
        <p:txBody>
          <a:bodyPr/>
          <a:lstStyle/>
          <a:p>
            <a:r>
              <a:rPr lang="zh-CN" altLang="en-US"/>
              <a:t>积性函数</a:t>
            </a:r>
          </a:p>
        </p:txBody>
      </p:sp>
      <p:sp>
        <p:nvSpPr>
          <p:cNvPr id="3" name="内容占位符 2">
            <a:extLst>
              <a:ext uri="{FF2B5EF4-FFF2-40B4-BE49-F238E27FC236}">
                <a16:creationId xmlns:a16="http://schemas.microsoft.com/office/drawing/2014/main" id="{1354502E-01E1-4ED4-ABD1-4F796ABB63E3}"/>
              </a:ext>
            </a:extLst>
          </p:cNvPr>
          <p:cNvSpPr>
            <a:spLocks noGrp="1"/>
          </p:cNvSpPr>
          <p:nvPr>
            <p:ph idx="1"/>
          </p:nvPr>
        </p:nvSpPr>
        <p:spPr/>
        <p:txBody>
          <a:bodyPr>
            <a:normAutofit fontScale="92500" lnSpcReduction="10000"/>
          </a:bodyPr>
          <a:lstStyle/>
          <a:p>
            <a:r>
              <a:rPr lang="zh-CN" altLang="zh-CN" b="1"/>
              <a:t>积性函数筛</a:t>
            </a:r>
          </a:p>
          <a:p>
            <a:r>
              <a:rPr lang="zh-CN" altLang="zh-CN"/>
              <a:t>积性函数可以通过前文中的线性素数筛在线性时间复杂度内求出，某些取值依赖于自变量的素因子的数论函数也能通过其求出</a:t>
            </a:r>
            <a:endParaRPr lang="en-US" altLang="zh-CN"/>
          </a:p>
          <a:p>
            <a:r>
              <a:rPr lang="en-US" altLang="zh-CN" sz="1200">
                <a:solidFill>
                  <a:srgbClr val="BC7A00"/>
                </a:solidFill>
                <a:latin typeface="Consolas" panose="020B0609020204030204" pitchFamily="49" charset="0"/>
                <a:ea typeface="宋体" panose="02010600030101010101" pitchFamily="2" charset="-122"/>
                <a:cs typeface="Times New Roman" panose="02020603050405020304" pitchFamily="18" charset="0"/>
              </a:rPr>
              <a:t>#define rep(i,a,b) for(ll i=a;i&lt;=b;i++)</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200">
                <a:latin typeface="Consolas" panose="020B0609020204030204" pitchFamily="49" charset="0"/>
                <a:ea typeface="宋体" panose="02010600030101010101" pitchFamily="2" charset="-122"/>
                <a:cs typeface="Times New Roman" panose="02020603050405020304" pitchFamily="18" charset="0"/>
              </a:rPr>
              <a:t> ll N=</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10005</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200" i="1">
                <a:solidFill>
                  <a:srgbClr val="60A0B0"/>
                </a:solidFill>
                <a:latin typeface="宋体" panose="02010600030101010101" pitchFamily="2" charset="-122"/>
                <a:cs typeface="Times New Roman" panose="02020603050405020304" pitchFamily="18" charset="0"/>
              </a:rPr>
              <a:t>积性数论函数筛</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solidFill>
                  <a:srgbClr val="90200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200">
                <a:latin typeface="Consolas" panose="020B0609020204030204" pitchFamily="49" charset="0"/>
                <a:ea typeface="宋体" panose="02010600030101010101" pitchFamily="2" charset="-122"/>
                <a:cs typeface="Times New Roman" panose="02020603050405020304" pitchFamily="18" charset="0"/>
              </a:rPr>
              <a:t> Number_Theory_Function_Solve(vector&lt;ll&gt; &amp;a,ll n,string function_name){</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a:solidFill>
                  <a:srgbClr val="7D9029"/>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a:solidFill>
                  <a:srgbClr val="902000"/>
                </a:solidFill>
                <a:latin typeface="Consolas" panose="020B0609020204030204" pitchFamily="49" charset="0"/>
                <a:ea typeface="宋体" panose="02010600030101010101" pitchFamily="2" charset="-122"/>
                <a:cs typeface="Times New Roman" panose="02020603050405020304" pitchFamily="18" charset="0"/>
              </a:rPr>
              <a:t>bool</a:t>
            </a:r>
            <a:r>
              <a:rPr lang="en-US" altLang="zh-CN" sz="1200">
                <a:latin typeface="Consolas" panose="020B0609020204030204" pitchFamily="49" charset="0"/>
                <a:ea typeface="宋体" panose="02010600030101010101" pitchFamily="2" charset="-122"/>
                <a:cs typeface="Times New Roman" panose="02020603050405020304" pitchFamily="18" charset="0"/>
              </a:rPr>
              <a:t> vis[N];</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a:solidFill>
                  <a:srgbClr val="7D9029"/>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200">
                <a:latin typeface="Consolas" panose="020B0609020204030204" pitchFamily="49" charset="0"/>
                <a:ea typeface="宋体" panose="02010600030101010101" pitchFamily="2" charset="-122"/>
                <a:cs typeface="Times New Roman" panose="02020603050405020304" pitchFamily="18" charset="0"/>
              </a:rPr>
              <a:t> ll prime[N];</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a.resize(n</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ll tot=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rep(i,</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,n)vis[i]=</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(function_name==</a:t>
            </a:r>
            <a:r>
              <a:rPr lang="en-US" altLang="zh-CN" sz="1200">
                <a:solidFill>
                  <a:srgbClr val="4070A0"/>
                </a:solidFill>
                <a:latin typeface="Consolas" panose="020B0609020204030204" pitchFamily="49" charset="0"/>
                <a:ea typeface="宋体" panose="02010600030101010101" pitchFamily="2" charset="-122"/>
                <a:cs typeface="Times New Roman" panose="02020603050405020304" pitchFamily="18" charset="0"/>
              </a:rPr>
              <a:t>"IsPrime"</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Consolas" panose="020B0609020204030204" pitchFamily="49" charset="0"/>
                <a:ea typeface="宋体" panose="02010600030101010101" pitchFamily="2" charset="-122"/>
                <a:cs typeface="Times New Roman" panose="02020603050405020304" pitchFamily="18" charset="0"/>
              </a:rPr>
              <a:t>       { 1, if x is a prime</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Consolas" panose="020B0609020204030204" pitchFamily="49" charset="0"/>
                <a:ea typeface="宋体" panose="02010600030101010101" pitchFamily="2" charset="-122"/>
                <a:cs typeface="Times New Roman" panose="02020603050405020304" pitchFamily="18" charset="0"/>
              </a:rPr>
              <a:t>f(x) = {</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Consolas" panose="020B0609020204030204" pitchFamily="49" charset="0"/>
                <a:ea typeface="宋体" panose="02010600030101010101" pitchFamily="2" charset="-122"/>
                <a:cs typeface="Times New Roman" panose="02020603050405020304" pitchFamily="18" charset="0"/>
              </a:rPr>
              <a:t>       { 0, otherwise</a:t>
            </a:r>
            <a:br>
              <a:rPr lang="en-US" altLang="zh-CN" sz="1200">
                <a:latin typeface="Cambria" panose="02040503050406030204" pitchFamily="18" charset="0"/>
                <a:ea typeface="宋体" panose="02010600030101010101" pitchFamily="2" charset="-122"/>
                <a:cs typeface="Times New Roman" panose="02020603050405020304" pitchFamily="18" charset="0"/>
              </a:rPr>
            </a:b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宋体" panose="02010600030101010101" pitchFamily="2" charset="-122"/>
                <a:cs typeface="Times New Roman" panose="02020603050405020304" pitchFamily="18" charset="0"/>
              </a:rPr>
              <a:t>素数判断函数不是积性函数，但可以用积性函数筛求解</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rep(i,</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200">
                <a:latin typeface="Consolas" panose="020B0609020204030204" pitchFamily="49" charset="0"/>
                <a:ea typeface="宋体" panose="02010600030101010101" pitchFamily="2" charset="-122"/>
                <a:cs typeface="Times New Roman" panose="02020603050405020304" pitchFamily="18" charset="0"/>
              </a:rPr>
              <a:t>,n){</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(!vis[i])prime[tot++]=i,a[i]=</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rep(j,</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,tot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(prime[j]*i&gt;n)</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break</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vis[prime[j]*i]=</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(i%prime[j]==</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a[i*prime[j]]=</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break</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a[i*prime[j]]=</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br>
              <a:rPr lang="en-US" altLang="zh-CN" sz="12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ambria" panose="02040503050406030204" pitchFamily="18" charset="0"/>
                <a:ea typeface="宋体" panose="02010600030101010101" pitchFamily="2" charset="-122"/>
                <a:cs typeface="Times New Roman" panose="02020603050405020304" pitchFamily="18" charset="0"/>
              </a:rPr>
            </a:br>
            <a:endParaRPr lang="zh-CN" altLang="zh-CN" sz="1200"/>
          </a:p>
        </p:txBody>
      </p:sp>
    </p:spTree>
    <p:extLst>
      <p:ext uri="{BB962C8B-B14F-4D97-AF65-F5344CB8AC3E}">
        <p14:creationId xmlns:p14="http://schemas.microsoft.com/office/powerpoint/2010/main" val="25427641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07C49-B369-4E08-A681-6989B684F0F6}"/>
              </a:ext>
            </a:extLst>
          </p:cNvPr>
          <p:cNvSpPr>
            <a:spLocks noGrp="1"/>
          </p:cNvSpPr>
          <p:nvPr>
            <p:ph type="title"/>
          </p:nvPr>
        </p:nvSpPr>
        <p:spPr/>
        <p:txBody>
          <a:bodyPr/>
          <a:lstStyle/>
          <a:p>
            <a:r>
              <a:rPr lang="zh-CN" altLang="en-US"/>
              <a:t>积性函数</a:t>
            </a:r>
          </a:p>
        </p:txBody>
      </p:sp>
      <p:sp>
        <p:nvSpPr>
          <p:cNvPr id="3" name="内容占位符 2">
            <a:extLst>
              <a:ext uri="{FF2B5EF4-FFF2-40B4-BE49-F238E27FC236}">
                <a16:creationId xmlns:a16="http://schemas.microsoft.com/office/drawing/2014/main" id="{1354502E-01E1-4ED4-ABD1-4F796ABB63E3}"/>
              </a:ext>
            </a:extLst>
          </p:cNvPr>
          <p:cNvSpPr>
            <a:spLocks noGrp="1"/>
          </p:cNvSpPr>
          <p:nvPr>
            <p:ph idx="1"/>
          </p:nvPr>
        </p:nvSpPr>
        <p:spPr/>
        <p:txBody>
          <a:bodyPr>
            <a:normAutofit/>
          </a:bodyPr>
          <a:lstStyle/>
          <a:p>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(function_name==</a:t>
            </a:r>
            <a:r>
              <a:rPr lang="en-US" altLang="zh-CN" sz="1200">
                <a:solidFill>
                  <a:srgbClr val="4070A0"/>
                </a:solidFill>
                <a:latin typeface="Consolas" panose="020B0609020204030204" pitchFamily="49" charset="0"/>
                <a:ea typeface="宋体" panose="02010600030101010101" pitchFamily="2" charset="-122"/>
                <a:cs typeface="Times New Roman" panose="02020603050405020304" pitchFamily="18" charset="0"/>
              </a:rPr>
              <a:t>"E"</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Consolas" panose="020B0609020204030204" pitchFamily="49" charset="0"/>
                <a:ea typeface="宋体" panose="02010600030101010101" pitchFamily="2" charset="-122"/>
                <a:cs typeface="Times New Roman" panose="02020603050405020304" pitchFamily="18" charset="0"/>
              </a:rPr>
              <a:t>                { 1, x=1</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Consolas" panose="020B0609020204030204" pitchFamily="49" charset="0"/>
                <a:ea typeface="宋体" panose="02010600030101010101" pitchFamily="2" charset="-122"/>
                <a:cs typeface="Times New Roman" panose="02020603050405020304" pitchFamily="18" charset="0"/>
              </a:rPr>
              <a:t>f(x) = I(x=1) = {</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Consolas" panose="020B0609020204030204" pitchFamily="49" charset="0"/>
                <a:ea typeface="宋体" panose="02010600030101010101" pitchFamily="2" charset="-122"/>
                <a:cs typeface="Times New Roman" panose="02020603050405020304" pitchFamily="18" charset="0"/>
              </a:rPr>
              <a:t>                { 0, otherwise</a:t>
            </a:r>
            <a:br>
              <a:rPr lang="en-US" altLang="zh-CN" sz="1400">
                <a:latin typeface="Cambria" panose="02040503050406030204" pitchFamily="18" charset="0"/>
                <a:ea typeface="宋体" panose="02010600030101010101" pitchFamily="2" charset="-122"/>
                <a:cs typeface="Times New Roman" panose="02020603050405020304" pitchFamily="18" charset="0"/>
              </a:rPr>
            </a:b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宋体" panose="02010600030101010101" pitchFamily="2" charset="-122"/>
                <a:cs typeface="Times New Roman" panose="02020603050405020304" pitchFamily="18" charset="0"/>
              </a:rPr>
              <a:t>积性函数群中的单位元</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rep(i,</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200">
                <a:latin typeface="Consolas" panose="020B0609020204030204" pitchFamily="49" charset="0"/>
                <a:ea typeface="宋体" panose="02010600030101010101" pitchFamily="2" charset="-122"/>
                <a:cs typeface="Times New Roman" panose="02020603050405020304" pitchFamily="18" charset="0"/>
              </a:rPr>
              <a:t>,n)a[i]=</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(function_name==</a:t>
            </a:r>
            <a:r>
              <a:rPr lang="en-US" altLang="zh-CN" sz="1200">
                <a:solidFill>
                  <a:srgbClr val="4070A0"/>
                </a:solidFill>
                <a:latin typeface="Consolas" panose="020B0609020204030204" pitchFamily="49" charset="0"/>
                <a:ea typeface="宋体" panose="02010600030101010101" pitchFamily="2" charset="-122"/>
                <a:cs typeface="Times New Roman" panose="02020603050405020304" pitchFamily="18" charset="0"/>
              </a:rPr>
              <a:t>"Euler"</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Consolas" panose="020B0609020204030204" pitchFamily="49" charset="0"/>
                <a:ea typeface="宋体" panose="02010600030101010101" pitchFamily="2" charset="-122"/>
                <a:cs typeface="Times New Roman" panose="02020603050405020304" pitchFamily="18" charset="0"/>
              </a:rPr>
              <a:t>        n</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Consolas" panose="020B0609020204030204" pitchFamily="49" charset="0"/>
                <a:ea typeface="宋体" panose="02010600030101010101" pitchFamily="2" charset="-122"/>
                <a:cs typeface="Times New Roman" panose="02020603050405020304" pitchFamily="18" charset="0"/>
              </a:rPr>
              <a:t>f(x) = sum I(gcd(i,x)=1) = x product (1-1/p)</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Consolas" panose="020B0609020204030204" pitchFamily="49" charset="0"/>
                <a:ea typeface="宋体" panose="02010600030101010101" pitchFamily="2" charset="-122"/>
                <a:cs typeface="Times New Roman" panose="02020603050405020304" pitchFamily="18" charset="0"/>
              </a:rPr>
              <a:t>       i=1                   p|x, p is Prime</a:t>
            </a:r>
            <a:br>
              <a:rPr lang="en-US" altLang="zh-CN" sz="1400">
                <a:latin typeface="Cambria" panose="02040503050406030204" pitchFamily="18" charset="0"/>
                <a:ea typeface="宋体" panose="02010600030101010101" pitchFamily="2" charset="-122"/>
                <a:cs typeface="Times New Roman" panose="02020603050405020304" pitchFamily="18" charset="0"/>
              </a:rPr>
            </a:b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宋体" panose="02010600030101010101" pitchFamily="2" charset="-122"/>
                <a:cs typeface="Times New Roman" panose="02020603050405020304" pitchFamily="18" charset="0"/>
              </a:rPr>
              <a:t>欧拉函数</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i="1">
                <a:solidFill>
                  <a:srgbClr val="60A0B0"/>
                </a:solidFill>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rep(i,</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200">
                <a:latin typeface="Consolas" panose="020B0609020204030204" pitchFamily="49" charset="0"/>
                <a:ea typeface="宋体" panose="02010600030101010101" pitchFamily="2" charset="-122"/>
                <a:cs typeface="Times New Roman" panose="02020603050405020304" pitchFamily="18" charset="0"/>
              </a:rPr>
              <a:t>,n){</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(!vis[i])prime[tot++]=i,a[i]=i</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rep(j,</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,tot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(prime[j]*i&gt;n)</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break</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vis[prime[j]*i]=</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(i%prime[j]==</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a[i*prime[j]]=a[i]*prime[j];</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break</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a[i*prime[j]]=a[i]*a[prime[j]];</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br>
              <a:rPr lang="en-US" altLang="zh-CN" sz="1400">
                <a:latin typeface="Cambria" panose="02040503050406030204" pitchFamily="18"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br>
              <a:rPr lang="en-US" altLang="zh-CN" sz="1400">
                <a:latin typeface="Cambria" panose="02040503050406030204" pitchFamily="18" charset="0"/>
                <a:ea typeface="宋体" panose="02010600030101010101" pitchFamily="2" charset="-122"/>
                <a:cs typeface="Times New Roman" panose="02020603050405020304" pitchFamily="18" charset="0"/>
              </a:rPr>
            </a:br>
            <a:endParaRPr lang="zh-CN" altLang="zh-CN" sz="700"/>
          </a:p>
        </p:txBody>
      </p:sp>
    </p:spTree>
    <p:extLst>
      <p:ext uri="{BB962C8B-B14F-4D97-AF65-F5344CB8AC3E}">
        <p14:creationId xmlns:p14="http://schemas.microsoft.com/office/powerpoint/2010/main" val="21545161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07C49-B369-4E08-A681-6989B684F0F6}"/>
              </a:ext>
            </a:extLst>
          </p:cNvPr>
          <p:cNvSpPr>
            <a:spLocks noGrp="1"/>
          </p:cNvSpPr>
          <p:nvPr>
            <p:ph type="title"/>
          </p:nvPr>
        </p:nvSpPr>
        <p:spPr/>
        <p:txBody>
          <a:bodyPr/>
          <a:lstStyle/>
          <a:p>
            <a:r>
              <a:rPr lang="zh-CN" altLang="en-US"/>
              <a:t>积性函数</a:t>
            </a:r>
          </a:p>
        </p:txBody>
      </p:sp>
      <p:sp>
        <p:nvSpPr>
          <p:cNvPr id="3" name="内容占位符 2">
            <a:extLst>
              <a:ext uri="{FF2B5EF4-FFF2-40B4-BE49-F238E27FC236}">
                <a16:creationId xmlns:a16="http://schemas.microsoft.com/office/drawing/2014/main" id="{1354502E-01E1-4ED4-ABD1-4F796ABB63E3}"/>
              </a:ext>
            </a:extLst>
          </p:cNvPr>
          <p:cNvSpPr>
            <a:spLocks noGrp="1"/>
          </p:cNvSpPr>
          <p:nvPr>
            <p:ph idx="1"/>
          </p:nvPr>
        </p:nvSpPr>
        <p:spPr>
          <a:xfrm>
            <a:off x="4038600" y="757382"/>
            <a:ext cx="7315200" cy="5838727"/>
          </a:xfrm>
        </p:spPr>
        <p:txBody>
          <a:bodyPr>
            <a:normAutofit lnSpcReduction="10000"/>
          </a:bodyPr>
          <a:lstStyle/>
          <a:p>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000">
                <a:latin typeface="Consolas" panose="020B0609020204030204" pitchFamily="49" charset="0"/>
                <a:ea typeface="宋体" panose="02010600030101010101" pitchFamily="2" charset="-122"/>
                <a:cs typeface="Times New Roman" panose="02020603050405020304" pitchFamily="18" charset="0"/>
              </a:rPr>
              <a:t>(function_name==</a:t>
            </a:r>
            <a:r>
              <a:rPr lang="en-US" altLang="zh-CN" sz="1000">
                <a:solidFill>
                  <a:srgbClr val="4070A0"/>
                </a:solidFill>
                <a:latin typeface="Consolas" panose="020B0609020204030204" pitchFamily="49" charset="0"/>
                <a:ea typeface="宋体" panose="02010600030101010101" pitchFamily="2" charset="-122"/>
                <a:cs typeface="Times New Roman" panose="02020603050405020304" pitchFamily="18" charset="0"/>
              </a:rPr>
              <a:t>"Mobius"</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i="1">
                <a:solidFill>
                  <a:srgbClr val="60A0B0"/>
                </a:solidFill>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i="1">
                <a:solidFill>
                  <a:srgbClr val="60A0B0"/>
                </a:solidFill>
                <a:latin typeface="Consolas" panose="020B0609020204030204" pitchFamily="49" charset="0"/>
                <a:ea typeface="宋体" panose="02010600030101010101" pitchFamily="2" charset="-122"/>
                <a:cs typeface="Times New Roman" panose="02020603050405020304" pitchFamily="18" charset="0"/>
              </a:rPr>
              <a:t>       { 1, x=1</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i="1">
                <a:solidFill>
                  <a:srgbClr val="60A0B0"/>
                </a:solidFill>
                <a:latin typeface="Consolas" panose="020B0609020204030204" pitchFamily="49" charset="0"/>
                <a:ea typeface="宋体" panose="02010600030101010101" pitchFamily="2" charset="-122"/>
                <a:cs typeface="Times New Roman" panose="02020603050405020304" pitchFamily="18" charset="0"/>
              </a:rPr>
              <a:t>f(x) = { (-1)^k, n=p1 p2 ... pk, pi is prime</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i="1">
                <a:solidFill>
                  <a:srgbClr val="60A0B0"/>
                </a:solidFill>
                <a:latin typeface="Consolas" panose="020B0609020204030204" pitchFamily="49" charset="0"/>
                <a:ea typeface="宋体" panose="02010600030101010101" pitchFamily="2" charset="-122"/>
                <a:cs typeface="Times New Roman" panose="02020603050405020304" pitchFamily="18" charset="0"/>
              </a:rPr>
              <a:t>       { 0, otherwise</a:t>
            </a:r>
            <a:br>
              <a:rPr lang="en-US" altLang="zh-CN" sz="1050">
                <a:latin typeface="Cambria" panose="02040503050406030204" pitchFamily="18" charset="0"/>
                <a:ea typeface="宋体" panose="02010600030101010101" pitchFamily="2" charset="-122"/>
                <a:cs typeface="Times New Roman" panose="02020603050405020304" pitchFamily="18" charset="0"/>
              </a:rPr>
            </a:b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i="1">
                <a:solidFill>
                  <a:srgbClr val="60A0B0"/>
                </a:solidFill>
                <a:latin typeface="宋体" panose="02010600030101010101" pitchFamily="2" charset="-122"/>
                <a:cs typeface="Times New Roman" panose="02020603050405020304" pitchFamily="18" charset="0"/>
              </a:rPr>
              <a:t>莫比乌斯函数</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i="1">
                <a:solidFill>
                  <a:srgbClr val="60A0B0"/>
                </a:solidFill>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rep(i,</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000">
                <a:latin typeface="Consolas" panose="020B0609020204030204" pitchFamily="49" charset="0"/>
                <a:ea typeface="宋体" panose="02010600030101010101" pitchFamily="2" charset="-122"/>
                <a:cs typeface="Times New Roman" panose="02020603050405020304" pitchFamily="18" charset="0"/>
              </a:rPr>
              <a:t>,n){</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000">
                <a:latin typeface="Consolas" panose="020B0609020204030204" pitchFamily="49" charset="0"/>
                <a:ea typeface="宋体" panose="02010600030101010101" pitchFamily="2" charset="-122"/>
                <a:cs typeface="Times New Roman" panose="02020603050405020304" pitchFamily="18" charset="0"/>
              </a:rPr>
              <a:t>(!vis[i])prime[tot++]=i,a[i]=</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rep(j,</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000">
                <a:latin typeface="Consolas" panose="020B0609020204030204" pitchFamily="49" charset="0"/>
                <a:ea typeface="宋体" panose="02010600030101010101" pitchFamily="2" charset="-122"/>
                <a:cs typeface="Times New Roman" panose="02020603050405020304" pitchFamily="18" charset="0"/>
              </a:rPr>
              <a:t>,tot</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000">
                <a:latin typeface="Consolas" panose="020B0609020204030204" pitchFamily="49" charset="0"/>
                <a:ea typeface="宋体" panose="02010600030101010101" pitchFamily="2" charset="-122"/>
                <a:cs typeface="Times New Roman" panose="02020603050405020304" pitchFamily="18" charset="0"/>
              </a:rPr>
              <a:t>(prime[j]*i&gt;n)</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break</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vis[prime[j]*i]=</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000">
                <a:latin typeface="Consolas" panose="020B0609020204030204" pitchFamily="49" charset="0"/>
                <a:ea typeface="宋体" panose="02010600030101010101" pitchFamily="2" charset="-122"/>
                <a:cs typeface="Times New Roman" panose="02020603050405020304" pitchFamily="18" charset="0"/>
              </a:rPr>
              <a:t>(i%prime[j]==</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a[i*prime[j]]=</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break</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a[i*prime[j]]=a[i]*a[prime[j]];</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000">
                <a:latin typeface="Consolas" panose="020B0609020204030204" pitchFamily="49" charset="0"/>
                <a:ea typeface="宋体" panose="02010600030101010101" pitchFamily="2" charset="-122"/>
                <a:cs typeface="Times New Roman" panose="02020603050405020304" pitchFamily="18" charset="0"/>
              </a:rPr>
              <a:t>(function_name==</a:t>
            </a:r>
            <a:r>
              <a:rPr lang="en-US" altLang="zh-CN" sz="1000">
                <a:solidFill>
                  <a:srgbClr val="4070A0"/>
                </a:solidFill>
                <a:latin typeface="Consolas" panose="020B0609020204030204" pitchFamily="49" charset="0"/>
                <a:ea typeface="宋体" panose="02010600030101010101" pitchFamily="2" charset="-122"/>
                <a:cs typeface="Times New Roman" panose="02020603050405020304" pitchFamily="18" charset="0"/>
              </a:rPr>
              <a:t>"FactorCounter"</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i="1">
                <a:solidFill>
                  <a:srgbClr val="60A0B0"/>
                </a:solidFill>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i="1">
                <a:solidFill>
                  <a:srgbClr val="60A0B0"/>
                </a:solidFill>
                <a:latin typeface="Consolas" panose="020B0609020204030204" pitchFamily="49" charset="0"/>
                <a:ea typeface="宋体" panose="02010600030101010101" pitchFamily="2" charset="-122"/>
                <a:cs typeface="Times New Roman" panose="02020603050405020304" pitchFamily="18" charset="0"/>
              </a:rPr>
              <a:t>        n</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i="1">
                <a:solidFill>
                  <a:srgbClr val="60A0B0"/>
                </a:solidFill>
                <a:latin typeface="Consolas" panose="020B0609020204030204" pitchFamily="49" charset="0"/>
                <a:ea typeface="宋体" panose="02010600030101010101" pitchFamily="2" charset="-122"/>
                <a:cs typeface="Times New Roman" panose="02020603050405020304" pitchFamily="18" charset="0"/>
              </a:rPr>
              <a:t>f(x) = sum I(i|x)</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i="1">
                <a:solidFill>
                  <a:srgbClr val="60A0B0"/>
                </a:solidFill>
                <a:latin typeface="Consolas" panose="020B0609020204030204" pitchFamily="49" charset="0"/>
                <a:ea typeface="宋体" panose="02010600030101010101" pitchFamily="2" charset="-122"/>
                <a:cs typeface="Times New Roman" panose="02020603050405020304" pitchFamily="18" charset="0"/>
              </a:rPr>
              <a:t>       i=1</a:t>
            </a:r>
            <a:br>
              <a:rPr lang="en-US" altLang="zh-CN" sz="1050">
                <a:latin typeface="Cambria" panose="02040503050406030204" pitchFamily="18" charset="0"/>
                <a:ea typeface="宋体" panose="02010600030101010101" pitchFamily="2" charset="-122"/>
                <a:cs typeface="Times New Roman" panose="02020603050405020304" pitchFamily="18" charset="0"/>
              </a:rPr>
            </a:b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i="1">
                <a:solidFill>
                  <a:srgbClr val="60A0B0"/>
                </a:solidFill>
                <a:latin typeface="宋体" panose="02010600030101010101" pitchFamily="2" charset="-122"/>
                <a:cs typeface="Times New Roman" panose="02020603050405020304" pitchFamily="18" charset="0"/>
              </a:rPr>
              <a:t>因子个数</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i="1">
                <a:solidFill>
                  <a:srgbClr val="60A0B0"/>
                </a:solidFill>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a:solidFill>
                  <a:srgbClr val="7D9029"/>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000">
                <a:latin typeface="Consolas" panose="020B0609020204030204" pitchFamily="49" charset="0"/>
                <a:ea typeface="宋体" panose="02010600030101010101" pitchFamily="2" charset="-122"/>
                <a:cs typeface="Times New Roman" panose="02020603050405020304" pitchFamily="18" charset="0"/>
              </a:rPr>
              <a:t> ll t[N];</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rep(i,</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000">
                <a:latin typeface="Consolas" panose="020B0609020204030204" pitchFamily="49" charset="0"/>
                <a:ea typeface="宋体" panose="02010600030101010101" pitchFamily="2" charset="-122"/>
                <a:cs typeface="Times New Roman" panose="02020603050405020304" pitchFamily="18" charset="0"/>
              </a:rPr>
              <a:t>,n){</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000">
                <a:latin typeface="Consolas" panose="020B0609020204030204" pitchFamily="49" charset="0"/>
                <a:ea typeface="宋体" panose="02010600030101010101" pitchFamily="2" charset="-122"/>
                <a:cs typeface="Times New Roman" panose="02020603050405020304" pitchFamily="18" charset="0"/>
              </a:rPr>
              <a:t>(!vis[i])prime[tot++]=i,a[i]=</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000">
                <a:latin typeface="Consolas" panose="020B0609020204030204" pitchFamily="49" charset="0"/>
                <a:ea typeface="宋体" panose="02010600030101010101" pitchFamily="2" charset="-122"/>
                <a:cs typeface="Times New Roman" panose="02020603050405020304" pitchFamily="18" charset="0"/>
              </a:rPr>
              <a:t>,t[i]=</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rep(j,</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000">
                <a:latin typeface="Consolas" panose="020B0609020204030204" pitchFamily="49" charset="0"/>
                <a:ea typeface="宋体" panose="02010600030101010101" pitchFamily="2" charset="-122"/>
                <a:cs typeface="Times New Roman" panose="02020603050405020304" pitchFamily="18" charset="0"/>
              </a:rPr>
              <a:t>,tot</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000">
                <a:latin typeface="Consolas" panose="020B0609020204030204" pitchFamily="49" charset="0"/>
                <a:ea typeface="宋体" panose="02010600030101010101" pitchFamily="2" charset="-122"/>
                <a:cs typeface="Times New Roman" panose="02020603050405020304" pitchFamily="18" charset="0"/>
              </a:rPr>
              <a:t>(prime[j]*i&gt;n)</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break</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vis[prime[j]*i]=</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000">
                <a:latin typeface="Consolas" panose="020B0609020204030204" pitchFamily="49" charset="0"/>
                <a:ea typeface="宋体" panose="02010600030101010101" pitchFamily="2" charset="-122"/>
                <a:cs typeface="Times New Roman" panose="02020603050405020304" pitchFamily="18" charset="0"/>
              </a:rPr>
              <a:t>(i%prime[j]==</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a[i*prime[j]]=a[i]/(t[i]</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000">
                <a:latin typeface="Consolas" panose="020B0609020204030204" pitchFamily="49" charset="0"/>
                <a:ea typeface="宋体" panose="02010600030101010101" pitchFamily="2" charset="-122"/>
                <a:cs typeface="Times New Roman" panose="02020603050405020304" pitchFamily="18" charset="0"/>
              </a:rPr>
              <a:t>)*(t[i]</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t[i*prime[j]]=t[i]</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break</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a[i*prime[j]]=a[i]*a[prime[j]];</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t[i*prime[j]]=</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br>
              <a:rPr lang="en-US" altLang="zh-CN" sz="1050">
                <a:latin typeface="Cambria" panose="02040503050406030204" pitchFamily="18"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br>
              <a:rPr lang="en-US" altLang="zh-CN" sz="1050">
                <a:latin typeface="Cambria" panose="02040503050406030204" pitchFamily="18" charset="0"/>
                <a:ea typeface="宋体" panose="02010600030101010101" pitchFamily="2" charset="-122"/>
                <a:cs typeface="Times New Roman" panose="02020603050405020304" pitchFamily="18" charset="0"/>
              </a:rPr>
            </a:br>
            <a:endParaRPr lang="zh-CN" altLang="zh-CN" sz="700"/>
          </a:p>
        </p:txBody>
      </p:sp>
    </p:spTree>
    <p:extLst>
      <p:ext uri="{BB962C8B-B14F-4D97-AF65-F5344CB8AC3E}">
        <p14:creationId xmlns:p14="http://schemas.microsoft.com/office/powerpoint/2010/main" val="25997943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07C49-B369-4E08-A681-6989B684F0F6}"/>
              </a:ext>
            </a:extLst>
          </p:cNvPr>
          <p:cNvSpPr>
            <a:spLocks noGrp="1"/>
          </p:cNvSpPr>
          <p:nvPr>
            <p:ph type="title"/>
          </p:nvPr>
        </p:nvSpPr>
        <p:spPr/>
        <p:txBody>
          <a:bodyPr/>
          <a:lstStyle/>
          <a:p>
            <a:r>
              <a:rPr lang="zh-CN" altLang="en-US"/>
              <a:t>积性函数</a:t>
            </a:r>
          </a:p>
        </p:txBody>
      </p:sp>
      <p:sp>
        <p:nvSpPr>
          <p:cNvPr id="3" name="内容占位符 2">
            <a:extLst>
              <a:ext uri="{FF2B5EF4-FFF2-40B4-BE49-F238E27FC236}">
                <a16:creationId xmlns:a16="http://schemas.microsoft.com/office/drawing/2014/main" id="{1354502E-01E1-4ED4-ABD1-4F796ABB63E3}"/>
              </a:ext>
            </a:extLst>
          </p:cNvPr>
          <p:cNvSpPr>
            <a:spLocks noGrp="1"/>
          </p:cNvSpPr>
          <p:nvPr>
            <p:ph idx="1"/>
          </p:nvPr>
        </p:nvSpPr>
        <p:spPr>
          <a:xfrm>
            <a:off x="4038600" y="757382"/>
            <a:ext cx="7315200" cy="5856481"/>
          </a:xfrm>
        </p:spPr>
        <p:txBody>
          <a:bodyPr>
            <a:normAutofit/>
          </a:bodyPr>
          <a:lstStyle/>
          <a:p>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000">
                <a:latin typeface="Consolas" panose="020B0609020204030204" pitchFamily="49" charset="0"/>
                <a:ea typeface="宋体" panose="02010600030101010101" pitchFamily="2" charset="-122"/>
                <a:cs typeface="Times New Roman" panose="02020603050405020304" pitchFamily="18" charset="0"/>
              </a:rPr>
              <a:t>(function_name==</a:t>
            </a:r>
            <a:r>
              <a:rPr lang="en-US" altLang="zh-CN" sz="1000">
                <a:solidFill>
                  <a:srgbClr val="4070A0"/>
                </a:solidFill>
                <a:latin typeface="Consolas" panose="020B0609020204030204" pitchFamily="49" charset="0"/>
                <a:ea typeface="宋体" panose="02010600030101010101" pitchFamily="2" charset="-122"/>
                <a:cs typeface="Times New Roman" panose="02020603050405020304" pitchFamily="18" charset="0"/>
              </a:rPr>
              <a:t>"FactorSum"</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i="1">
                <a:solidFill>
                  <a:srgbClr val="60A0B0"/>
                </a:solidFill>
                <a:latin typeface="Consolas" panose="020B0609020204030204" pitchFamily="49" charset="0"/>
                <a:ea typeface="宋体" panose="02010600030101010101" pitchFamily="2" charset="-122"/>
                <a:cs typeface="Times New Roman" panose="02020603050405020304" pitchFamily="18" charset="0"/>
              </a:rPr>
              <a:t>/*</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i="1">
                <a:solidFill>
                  <a:srgbClr val="60A0B0"/>
                </a:solidFill>
                <a:latin typeface="Consolas" panose="020B0609020204030204" pitchFamily="49" charset="0"/>
                <a:ea typeface="宋体" panose="02010600030101010101" pitchFamily="2" charset="-122"/>
                <a:cs typeface="Times New Roman" panose="02020603050405020304" pitchFamily="18" charset="0"/>
              </a:rPr>
              <a:t>        n</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i="1">
                <a:solidFill>
                  <a:srgbClr val="60A0B0"/>
                </a:solidFill>
                <a:latin typeface="Consolas" panose="020B0609020204030204" pitchFamily="49" charset="0"/>
                <a:ea typeface="宋体" panose="02010600030101010101" pitchFamily="2" charset="-122"/>
                <a:cs typeface="Times New Roman" panose="02020603050405020304" pitchFamily="18" charset="0"/>
              </a:rPr>
              <a:t>f(x) = sum I(i|x)*i</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i="1">
                <a:solidFill>
                  <a:srgbClr val="60A0B0"/>
                </a:solidFill>
                <a:latin typeface="Consolas" panose="020B0609020204030204" pitchFamily="49" charset="0"/>
                <a:ea typeface="宋体" panose="02010600030101010101" pitchFamily="2" charset="-122"/>
                <a:cs typeface="Times New Roman" panose="02020603050405020304" pitchFamily="18" charset="0"/>
              </a:rPr>
              <a:t>       i=1</a:t>
            </a:r>
            <a:br>
              <a:rPr lang="en-US" altLang="zh-CN" sz="1000">
                <a:latin typeface="Consolas" panose="020B0609020204030204" pitchFamily="49" charset="0"/>
                <a:ea typeface="宋体" panose="02010600030101010101" pitchFamily="2" charset="-122"/>
                <a:cs typeface="Times New Roman" panose="02020603050405020304" pitchFamily="18" charset="0"/>
              </a:rPr>
            </a:b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i="1">
                <a:solidFill>
                  <a:srgbClr val="60A0B0"/>
                </a:solidFill>
                <a:latin typeface="宋体" panose="02010600030101010101" pitchFamily="2" charset="-122"/>
                <a:ea typeface="宋体" panose="02010600030101010101" pitchFamily="2" charset="-122"/>
                <a:cs typeface="Times New Roman" panose="02020603050405020304" pitchFamily="18" charset="0"/>
              </a:rPr>
              <a:t>因子和</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i="1">
                <a:solidFill>
                  <a:srgbClr val="60A0B0"/>
                </a:solidFill>
                <a:latin typeface="Consolas" panose="020B0609020204030204" pitchFamily="49" charset="0"/>
                <a:ea typeface="宋体" panose="02010600030101010101" pitchFamily="2" charset="-122"/>
                <a:cs typeface="Times New Roman" panose="02020603050405020304" pitchFamily="18" charset="0"/>
              </a:rPr>
              <a:t>*///</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a:solidFill>
                  <a:srgbClr val="7D9029"/>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000">
                <a:latin typeface="Consolas" panose="020B0609020204030204" pitchFamily="49" charset="0"/>
                <a:ea typeface="宋体" panose="02010600030101010101" pitchFamily="2" charset="-122"/>
                <a:cs typeface="Times New Roman" panose="02020603050405020304" pitchFamily="18" charset="0"/>
              </a:rPr>
              <a:t> ll pw[N];</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rep(i,</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000">
                <a:latin typeface="Consolas" panose="020B0609020204030204" pitchFamily="49" charset="0"/>
                <a:ea typeface="宋体" panose="02010600030101010101" pitchFamily="2" charset="-122"/>
                <a:cs typeface="Times New Roman" panose="02020603050405020304" pitchFamily="18" charset="0"/>
              </a:rPr>
              <a:t>,n){</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000">
                <a:latin typeface="Consolas" panose="020B0609020204030204" pitchFamily="49" charset="0"/>
                <a:ea typeface="宋体" panose="02010600030101010101" pitchFamily="2" charset="-122"/>
                <a:cs typeface="Times New Roman" panose="02020603050405020304" pitchFamily="18" charset="0"/>
              </a:rPr>
              <a:t>(!vis[i])prime[tot++]=i,a[i]=i</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000">
                <a:latin typeface="Consolas" panose="020B0609020204030204" pitchFamily="49" charset="0"/>
                <a:ea typeface="宋体" panose="02010600030101010101" pitchFamily="2" charset="-122"/>
                <a:cs typeface="Times New Roman" panose="02020603050405020304" pitchFamily="18" charset="0"/>
              </a:rPr>
              <a:t>,pw[i]=i;</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rep(j,</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000">
                <a:latin typeface="Consolas" panose="020B0609020204030204" pitchFamily="49" charset="0"/>
                <a:ea typeface="宋体" panose="02010600030101010101" pitchFamily="2" charset="-122"/>
                <a:cs typeface="Times New Roman" panose="02020603050405020304" pitchFamily="18" charset="0"/>
              </a:rPr>
              <a:t>,tot</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000">
                <a:latin typeface="Consolas" panose="020B0609020204030204" pitchFamily="49" charset="0"/>
                <a:ea typeface="宋体" panose="02010600030101010101" pitchFamily="2" charset="-122"/>
                <a:cs typeface="Times New Roman" panose="02020603050405020304" pitchFamily="18" charset="0"/>
              </a:rPr>
              <a:t>(prime[j]*i&gt;n)</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break</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vis[prime[j]*i]=</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000">
                <a:latin typeface="Consolas" panose="020B0609020204030204" pitchFamily="49" charset="0"/>
                <a:ea typeface="宋体" panose="02010600030101010101" pitchFamily="2" charset="-122"/>
                <a:cs typeface="Times New Roman" panose="02020603050405020304" pitchFamily="18" charset="0"/>
              </a:rPr>
              <a:t>(i%prime[j]==</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a[i*prime[j]]=(pw[i]*prime[j]*prime[j]</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000">
                <a:latin typeface="Consolas" panose="020B0609020204030204" pitchFamily="49" charset="0"/>
                <a:ea typeface="宋体" panose="02010600030101010101" pitchFamily="2" charset="-122"/>
                <a:cs typeface="Times New Roman" panose="02020603050405020304" pitchFamily="18" charset="0"/>
              </a:rPr>
              <a:t>)/(prime[j]</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000">
                <a:latin typeface="Consolas" panose="020B0609020204030204" pitchFamily="49" charset="0"/>
                <a:ea typeface="宋体" panose="02010600030101010101" pitchFamily="2" charset="-122"/>
                <a:cs typeface="Times New Roman" panose="02020603050405020304" pitchFamily="18" charset="0"/>
              </a:rPr>
              <a:t>)*a[i/pw[i]];</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pw[i*prime[j]]=pw[i]*prime[j];</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break</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a[i*prime[j]]=a[i]*a[prime[j]];</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pw[i*prime[j]]=prime[j];</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000">
                <a:latin typeface="Consolas" panose="020B0609020204030204" pitchFamily="49" charset="0"/>
                <a:ea typeface="宋体" panose="02010600030101010101" pitchFamily="2" charset="-122"/>
                <a:cs typeface="Times New Roman" panose="02020603050405020304" pitchFamily="18" charset="0"/>
              </a:rPr>
              <a:t>(function_name==</a:t>
            </a:r>
            <a:r>
              <a:rPr lang="en-US" altLang="zh-CN" sz="1000">
                <a:solidFill>
                  <a:srgbClr val="4070A0"/>
                </a:solidFill>
                <a:latin typeface="Consolas" panose="020B0609020204030204" pitchFamily="49" charset="0"/>
                <a:ea typeface="宋体" panose="02010600030101010101" pitchFamily="2" charset="-122"/>
                <a:cs typeface="Times New Roman" panose="02020603050405020304" pitchFamily="18" charset="0"/>
              </a:rPr>
              <a:t>"MinFactor"</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rep(i,</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000">
                <a:latin typeface="Consolas" panose="020B0609020204030204" pitchFamily="49" charset="0"/>
                <a:ea typeface="宋体" panose="02010600030101010101" pitchFamily="2" charset="-122"/>
                <a:cs typeface="Times New Roman" panose="02020603050405020304" pitchFamily="18" charset="0"/>
              </a:rPr>
              <a:t>,n){</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000">
                <a:latin typeface="Consolas" panose="020B0609020204030204" pitchFamily="49" charset="0"/>
                <a:ea typeface="宋体" panose="02010600030101010101" pitchFamily="2" charset="-122"/>
                <a:cs typeface="Times New Roman" panose="02020603050405020304" pitchFamily="18" charset="0"/>
              </a:rPr>
              <a:t>(!vis[i])prime[tot++]=i,a[i]=i;</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rep(j,</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000">
                <a:latin typeface="Consolas" panose="020B0609020204030204" pitchFamily="49" charset="0"/>
                <a:ea typeface="宋体" panose="02010600030101010101" pitchFamily="2" charset="-122"/>
                <a:cs typeface="Times New Roman" panose="02020603050405020304" pitchFamily="18" charset="0"/>
              </a:rPr>
              <a:t>,tot</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000">
                <a:latin typeface="Consolas" panose="020B0609020204030204" pitchFamily="49" charset="0"/>
                <a:ea typeface="宋体" panose="02010600030101010101" pitchFamily="2" charset="-122"/>
                <a:cs typeface="Times New Roman" panose="02020603050405020304" pitchFamily="18" charset="0"/>
              </a:rPr>
              <a:t>(prime[j]*i&gt;n)</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break</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vis[prime[j]*i]=</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000">
                <a:latin typeface="Consolas" panose="020B0609020204030204" pitchFamily="49" charset="0"/>
                <a:ea typeface="宋体" panose="02010600030101010101" pitchFamily="2" charset="-122"/>
                <a:cs typeface="Times New Roman" panose="02020603050405020304" pitchFamily="18" charset="0"/>
              </a:rPr>
              <a:t>(i%prime[j]==</a:t>
            </a:r>
            <a:r>
              <a:rPr lang="en-US" altLang="zh-CN" sz="10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a[i*prime[j]]=prime[j];</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break</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a[i*prime[j]]=prime[j];</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assert(</a:t>
            </a:r>
            <a:r>
              <a:rPr lang="en-US" altLang="zh-CN" sz="1000" b="1">
                <a:solidFill>
                  <a:srgbClr val="007020"/>
                </a:solidFill>
                <a:latin typeface="Consolas" panose="020B0609020204030204" pitchFamily="49" charset="0"/>
                <a:ea typeface="宋体" panose="02010600030101010101" pitchFamily="2" charset="-122"/>
                <a:cs typeface="Times New Roman" panose="02020603050405020304" pitchFamily="18" charset="0"/>
              </a:rPr>
              <a:t>false</a:t>
            </a:r>
            <a:r>
              <a:rPr lang="en-US" altLang="zh-CN" sz="1000">
                <a:latin typeface="Consolas" panose="020B0609020204030204" pitchFamily="49" charset="0"/>
                <a:ea typeface="宋体" panose="02010600030101010101" pitchFamily="2" charset="-122"/>
                <a:cs typeface="Times New Roman" panose="02020603050405020304" pitchFamily="18" charset="0"/>
              </a:rPr>
              <a:t>);</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    }</a:t>
            </a:r>
            <a:br>
              <a:rPr lang="en-US" altLang="zh-CN" sz="1000">
                <a:latin typeface="Consolas" panose="020B0609020204030204" pitchFamily="49" charset="0"/>
                <a:ea typeface="宋体" panose="02010600030101010101" pitchFamily="2" charset="-122"/>
                <a:cs typeface="Times New Roman" panose="02020603050405020304" pitchFamily="18" charset="0"/>
              </a:rPr>
            </a:br>
            <a:r>
              <a:rPr lang="en-US" altLang="zh-CN" sz="1000">
                <a:latin typeface="Consolas" panose="020B0609020204030204" pitchFamily="49" charset="0"/>
                <a:ea typeface="宋体" panose="02010600030101010101" pitchFamily="2" charset="-122"/>
                <a:cs typeface="Times New Roman" panose="02020603050405020304" pitchFamily="18" charset="0"/>
              </a:rPr>
              <a:t>}</a:t>
            </a:r>
            <a:endParaRPr lang="zh-CN" altLang="zh-CN" sz="700"/>
          </a:p>
        </p:txBody>
      </p:sp>
    </p:spTree>
    <p:extLst>
      <p:ext uri="{BB962C8B-B14F-4D97-AF65-F5344CB8AC3E}">
        <p14:creationId xmlns:p14="http://schemas.microsoft.com/office/powerpoint/2010/main" val="11758081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5DD67-0970-42B0-B7E6-89476594463D}"/>
              </a:ext>
            </a:extLst>
          </p:cNvPr>
          <p:cNvSpPr>
            <a:spLocks noGrp="1"/>
          </p:cNvSpPr>
          <p:nvPr>
            <p:ph type="title"/>
          </p:nvPr>
        </p:nvSpPr>
        <p:spPr/>
        <p:txBody>
          <a:bodyPr>
            <a:normAutofit fontScale="90000"/>
          </a:bodyPr>
          <a:lstStyle/>
          <a:p>
            <a:r>
              <a:rPr lang="zh-CN" altLang="en-US"/>
              <a:t>整数的取余运算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3966C56-7FD8-4E1D-A115-5209F066B38F}"/>
                  </a:ext>
                </a:extLst>
              </p:cNvPr>
              <p:cNvSpPr>
                <a:spLocks noGrp="1"/>
              </p:cNvSpPr>
              <p:nvPr>
                <p:ph idx="1"/>
              </p:nvPr>
            </p:nvSpPr>
            <p:spPr/>
            <p:txBody>
              <a:bodyPr/>
              <a:lstStyle/>
              <a:p>
                <a:r>
                  <a:rPr lang="en-US" altLang="zh-CN"/>
                  <a:t>如果需要更快的快速乘法，可以使用 long double 数据类型进行计算，复杂度为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(1)</m:t>
                    </m:r>
                  </m:oMath>
                </a14:m>
                <a:endParaRPr lang="en-US" altLang="zh-CN"/>
              </a:p>
              <a:p>
                <a:pPr latinLnBrk="1">
                  <a:spcAft>
                    <a:spcPts val="1000"/>
                  </a:spcAft>
                </a:pPr>
                <a:r>
                  <a:rPr lang="en-US" altLang="zh-CN" sz="1200">
                    <a:latin typeface="Consolas" panose="020B0609020204030204" pitchFamily="49" charset="0"/>
                    <a:ea typeface="宋体" panose="02010600030101010101" pitchFamily="2" charset="-122"/>
                    <a:cs typeface="Times New Roman" panose="02020603050405020304" pitchFamily="18" charset="0"/>
                  </a:rPr>
                  <a:t>ll modMul(ll a,ll b,ll p){</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 (p&lt;=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1000000000</a:t>
                </a: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200">
                    <a:latin typeface="Consolas" panose="020B0609020204030204" pitchFamily="49" charset="0"/>
                    <a:ea typeface="宋体" panose="02010600030101010101" pitchFamily="2" charset="-122"/>
                    <a:cs typeface="Times New Roman" panose="02020603050405020304" pitchFamily="18" charset="0"/>
                  </a:rPr>
                  <a:t> a*b%p;</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 (p&lt;=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1000000000000ll</a:t>
                </a: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200">
                    <a:latin typeface="Consolas" panose="020B0609020204030204" pitchFamily="49" charset="0"/>
                    <a:ea typeface="宋体" panose="02010600030101010101" pitchFamily="2" charset="-122"/>
                    <a:cs typeface="Times New Roman" panose="02020603050405020304" pitchFamily="18" charset="0"/>
                  </a:rPr>
                  <a:t> (((a*(b&gt;&gt;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20</a:t>
                </a:r>
                <a:r>
                  <a:rPr lang="en-US" altLang="zh-CN" sz="1200">
                    <a:latin typeface="Consolas" panose="020B0609020204030204" pitchFamily="49" charset="0"/>
                    <a:ea typeface="宋体" panose="02010600030101010101" pitchFamily="2" charset="-122"/>
                    <a:cs typeface="Times New Roman" panose="02020603050405020304" pitchFamily="18" charset="0"/>
                  </a:rPr>
                  <a:t>)%p)&lt;&lt;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20</a:t>
                </a:r>
                <a:r>
                  <a:rPr lang="en-US" altLang="zh-CN" sz="1200">
                    <a:latin typeface="Consolas" panose="020B0609020204030204" pitchFamily="49" charset="0"/>
                    <a:ea typeface="宋体" panose="02010600030101010101" pitchFamily="2" charset="-122"/>
                    <a:cs typeface="Times New Roman" panose="02020603050405020304" pitchFamily="18" charset="0"/>
                  </a:rPr>
                  <a:t>)+(a*(b&amp;((</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&lt;&lt;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20</a:t>
                </a:r>
                <a:r>
                  <a:rPr lang="en-US" altLang="zh-CN" sz="1200">
                    <a:latin typeface="Consolas" panose="020B0609020204030204" pitchFamily="49" charset="0"/>
                    <a:ea typeface="宋体" panose="02010600030101010101" pitchFamily="2" charset="-122"/>
                    <a:cs typeface="Times New Roman" panose="02020603050405020304" pitchFamily="18" charset="0"/>
                  </a:rPr>
                  <a: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200">
                    <a:latin typeface="Consolas" panose="020B0609020204030204" pitchFamily="49" charset="0"/>
                    <a:ea typeface="宋体" panose="02010600030101010101" pitchFamily="2" charset="-122"/>
                    <a:cs typeface="Times New Roman" panose="02020603050405020304" pitchFamily="18" charset="0"/>
                  </a:rPr>
                  <a:t>))))%p;</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sz="1200">
                    <a:latin typeface="Consolas" panose="020B0609020204030204" pitchFamily="49" charset="0"/>
                    <a:ea typeface="宋体" panose="02010600030101010101" pitchFamily="2" charset="-122"/>
                    <a:cs typeface="Times New Roman" panose="02020603050405020304" pitchFamily="18" charset="0"/>
                  </a:rPr>
                  <a:t> {</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ll d=(ll)floor(a*(</a:t>
                </a:r>
                <a:r>
                  <a:rPr lang="en-US" altLang="zh-CN" sz="1200">
                    <a:solidFill>
                      <a:srgbClr val="902000"/>
                    </a:solidFill>
                    <a:latin typeface="Consolas" panose="020B0609020204030204" pitchFamily="49" charset="0"/>
                    <a:ea typeface="宋体" panose="02010600030101010101" pitchFamily="2" charset="-122"/>
                    <a:cs typeface="Times New Roman" panose="02020603050405020304" pitchFamily="18" charset="0"/>
                  </a:rPr>
                  <a:t>long</a:t>
                </a: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a:solidFill>
                      <a:srgbClr val="902000"/>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sz="1200">
                    <a:latin typeface="Consolas" panose="020B0609020204030204" pitchFamily="49" charset="0"/>
                    <a:ea typeface="宋体" panose="02010600030101010101" pitchFamily="2" charset="-122"/>
                    <a:cs typeface="Times New Roman" panose="02020603050405020304" pitchFamily="18" charset="0"/>
                  </a:rPr>
                  <a:t>)b/p</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5</a:t>
                </a:r>
                <a:r>
                  <a:rPr lang="en-US" altLang="zh-CN" sz="1200">
                    <a:latin typeface="Consolas" panose="020B0609020204030204" pitchFamily="49" charset="0"/>
                    <a:ea typeface="宋体" panose="02010600030101010101" pitchFamily="2" charset="-122"/>
                    <a:cs typeface="Times New Roman" panose="02020603050405020304" pitchFamily="18" charset="0"/>
                  </a:rPr>
                  <a:t>);</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ll ret=(a*b-d*p)%p;</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200">
                    <a:latin typeface="Consolas" panose="020B0609020204030204" pitchFamily="49" charset="0"/>
                    <a:ea typeface="宋体" panose="02010600030101010101" pitchFamily="2" charset="-122"/>
                    <a:cs typeface="Times New Roman" panose="02020603050405020304" pitchFamily="18" charset="0"/>
                  </a:rPr>
                  <a:t> (ret&lt;</a:t>
                </a:r>
                <a:r>
                  <a:rPr lang="en-US" altLang="zh-CN" sz="12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a:latin typeface="Consolas" panose="020B0609020204030204" pitchFamily="49" charset="0"/>
                    <a:ea typeface="宋体" panose="02010600030101010101" pitchFamily="2" charset="-122"/>
                    <a:cs typeface="Times New Roman" panose="02020603050405020304" pitchFamily="18" charset="0"/>
                  </a:rPr>
                  <a:t>) ret+=p;</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r>
                  <a:rPr lang="en-US" altLang="zh-CN" sz="12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200">
                    <a:latin typeface="Consolas" panose="020B0609020204030204" pitchFamily="49" charset="0"/>
                    <a:ea typeface="宋体" panose="02010600030101010101" pitchFamily="2" charset="-122"/>
                    <a:cs typeface="Times New Roman" panose="02020603050405020304" pitchFamily="18" charset="0"/>
                  </a:rPr>
                  <a:t> ret;</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    }</a:t>
                </a:r>
                <a:br>
                  <a:rPr lang="en-US" altLang="zh-CN" sz="1200">
                    <a:latin typeface="Consolas" panose="020B0609020204030204" pitchFamily="49" charset="0"/>
                    <a:ea typeface="宋体" panose="02010600030101010101" pitchFamily="2" charset="-122"/>
                    <a:cs typeface="Times New Roman" panose="02020603050405020304" pitchFamily="18" charset="0"/>
                  </a:rPr>
                </a:br>
                <a:r>
                  <a:rPr lang="en-US" altLang="zh-CN" sz="1200">
                    <a:latin typeface="Consolas" panose="020B0609020204030204" pitchFamily="49" charset="0"/>
                    <a:ea typeface="宋体" panose="02010600030101010101" pitchFamily="2" charset="-122"/>
                    <a:cs typeface="Times New Roman" panose="02020603050405020304" pitchFamily="18" charset="0"/>
                  </a:rPr>
                  <a:t>}</a:t>
                </a:r>
                <a:endParaRPr lang="zh-CN" altLang="zh-CN" sz="1200">
                  <a:latin typeface="Consolas" panose="020B0609020204030204" pitchFamily="49" charset="0"/>
                  <a:ea typeface="宋体" panose="02010600030101010101" pitchFamily="2" charset="-122"/>
                  <a:cs typeface="Times New Roman" panose="02020603050405020304" pitchFamily="18" charset="0"/>
                </a:endParaRPr>
              </a:p>
              <a:p>
                <a:endParaRPr lang="zh-CN" altLang="zh-CN"/>
              </a:p>
            </p:txBody>
          </p:sp>
        </mc:Choice>
        <mc:Fallback xmlns="">
          <p:sp>
            <p:nvSpPr>
              <p:cNvPr id="3" name="内容占位符 2">
                <a:extLst>
                  <a:ext uri="{FF2B5EF4-FFF2-40B4-BE49-F238E27FC236}">
                    <a16:creationId xmlns:a16="http://schemas.microsoft.com/office/drawing/2014/main" id="{E3966C56-7FD8-4E1D-A115-5209F066B38F}"/>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8066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07C49-B369-4E08-A681-6989B684F0F6}"/>
              </a:ext>
            </a:extLst>
          </p:cNvPr>
          <p:cNvSpPr>
            <a:spLocks noGrp="1"/>
          </p:cNvSpPr>
          <p:nvPr>
            <p:ph type="title"/>
          </p:nvPr>
        </p:nvSpPr>
        <p:spPr/>
        <p:txBody>
          <a:bodyPr/>
          <a:lstStyle/>
          <a:p>
            <a:r>
              <a:rPr lang="zh-CN" altLang="en-US"/>
              <a:t>积性函数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354502E-01E1-4ED4-ABD1-4F796ABB63E3}"/>
                  </a:ext>
                </a:extLst>
              </p:cNvPr>
              <p:cNvSpPr>
                <a:spLocks noGrp="1"/>
              </p:cNvSpPr>
              <p:nvPr>
                <p:ph idx="1"/>
              </p:nvPr>
            </p:nvSpPr>
            <p:spPr>
              <a:xfrm>
                <a:off x="4038600" y="757383"/>
                <a:ext cx="7315200" cy="5714438"/>
              </a:xfrm>
            </p:spPr>
            <p:txBody>
              <a:bodyPr>
                <a:normAutofit/>
              </a:bodyPr>
              <a:lstStyle/>
              <a:p>
                <a:r>
                  <a:rPr lang="zh-CN" altLang="zh-CN" b="1"/>
                  <a:t>数论函数的狄利克雷乘积</a:t>
                </a:r>
              </a:p>
              <a:p>
                <a:r>
                  <a:rPr lang="en-US" altLang="zh-CN" b="1"/>
                  <a:t>9.5.1 </a:t>
                </a:r>
                <a:r>
                  <a:rPr lang="zh-CN" altLang="zh-CN" b="1"/>
                  <a:t>定义 数论函数的狄利克雷乘积</a:t>
                </a:r>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𝑛</m:t>
                          </m:r>
                        </m:sub>
                        <m:sup/>
                        <m:e>
                          <m:r>
                            <a:rPr lang="en-US" altLang="zh-CN" i="1">
                              <a:latin typeface="Cambria Math" panose="02040503050406030204" pitchFamily="18" charset="0"/>
                            </a:rPr>
                            <m:t>𝑓</m:t>
                          </m:r>
                        </m:e>
                      </m:nary>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𝑔</m:t>
                      </m:r>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𝑑</m:t>
                              </m:r>
                            </m:den>
                          </m:f>
                        </m:e>
                      </m:d>
                    </m:oMath>
                  </m:oMathPara>
                </a14:m>
                <a:endParaRPr lang="zh-CN" altLang="zh-CN"/>
              </a:p>
              <a:p>
                <a:r>
                  <a:rPr lang="en-US" altLang="zh-CN" b="1"/>
                  <a:t>9.5.2 </a:t>
                </a:r>
                <a:r>
                  <a:rPr lang="zh-CN" altLang="zh-CN" b="1"/>
                  <a:t>定理</a:t>
                </a:r>
                <a:r>
                  <a:rPr lang="zh-CN" altLang="zh-CN"/>
                  <a:t> 所有积性数论函数构成一个群，该群有单位元</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𝐼</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𝜒</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=1)</m:t>
                      </m:r>
                    </m:oMath>
                  </m:oMathPara>
                </a14:m>
                <a:endParaRPr lang="zh-CN" altLang="zh-CN"/>
              </a:p>
              <a:p>
                <a:r>
                  <a:rPr lang="zh-CN" altLang="zh-CN"/>
                  <a:t>任意积性数论函数 </a:t>
                </a:r>
                <a14:m>
                  <m:oMath xmlns:m="http://schemas.openxmlformats.org/officeDocument/2006/math">
                    <m:r>
                      <a:rPr lang="en-US" altLang="zh-CN" i="1">
                        <a:latin typeface="Cambria Math" panose="02040503050406030204" pitchFamily="18" charset="0"/>
                      </a:rPr>
                      <m:t>𝑓</m:t>
                    </m:r>
                  </m:oMath>
                </a14:m>
                <a:r>
                  <a:rPr lang="en-US" altLang="zh-CN"/>
                  <a:t> </a:t>
                </a:r>
                <a:r>
                  <a:rPr lang="zh-CN" altLang="zh-CN"/>
                  <a:t>，都存在唯一的积性数论函数 </a:t>
                </a:r>
                <a14:m>
                  <m:oMath xmlns:m="http://schemas.openxmlformats.org/officeDocument/2006/math">
                    <m:r>
                      <a:rPr lang="en-US" altLang="zh-CN" i="1">
                        <a:latin typeface="Cambria Math" panose="02040503050406030204" pitchFamily="18" charset="0"/>
                      </a:rPr>
                      <m:t>𝑔</m:t>
                    </m:r>
                  </m:oMath>
                </a14:m>
                <a:r>
                  <a:rPr lang="en-US" altLang="zh-CN"/>
                  <a:t> </a:t>
                </a:r>
                <a:r>
                  <a:rPr lang="zh-CN" altLang="zh-CN"/>
                  <a:t>，使得</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𝐸</m:t>
                      </m:r>
                    </m:oMath>
                  </m:oMathPara>
                </a14:m>
                <a:endParaRPr lang="zh-CN" altLang="zh-CN"/>
              </a:p>
              <a:p>
                <a:r>
                  <a:rPr lang="en-US" altLang="zh-CN"/>
                  <a:t>且</a:t>
                </a:r>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𝑔</m:t>
                      </m:r>
                      <m:r>
                        <a:rPr lang="en-US" altLang="zh-CN" i="1">
                          <a:latin typeface="Cambria Math" panose="02040503050406030204" pitchFamily="18" charset="0"/>
                        </a:rPr>
                        <m:t>(1)=</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𝑓</m:t>
                          </m:r>
                          <m:r>
                            <a:rPr lang="en-US" altLang="zh-CN" i="1">
                              <a:latin typeface="Cambria Math" panose="02040503050406030204" pitchFamily="18" charset="0"/>
                            </a:rPr>
                            <m:t>(1)</m:t>
                          </m:r>
                        </m:den>
                      </m:f>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𝑓</m:t>
                          </m:r>
                          <m:r>
                            <a:rPr lang="en-US" altLang="zh-CN" i="1">
                              <a:latin typeface="Cambria Math" panose="02040503050406030204" pitchFamily="18" charset="0"/>
                            </a:rPr>
                            <m:t>(1)</m:t>
                          </m:r>
                        </m:den>
                      </m:f>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&lt;</m:t>
                          </m:r>
                          <m:r>
                            <a:rPr lang="en-US" altLang="zh-CN" i="1">
                              <a:latin typeface="Cambria Math" panose="02040503050406030204" pitchFamily="18" charset="0"/>
                            </a:rPr>
                            <m:t>𝑛</m:t>
                          </m:r>
                        </m:sub>
                        <m:sup/>
                        <m:e>
                          <m:r>
                            <a:rPr lang="en-US" altLang="zh-CN" i="1">
                              <a:latin typeface="Cambria Math" panose="02040503050406030204" pitchFamily="18" charset="0"/>
                            </a:rPr>
                            <m:t>𝑓</m:t>
                          </m:r>
                        </m:e>
                      </m:nary>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𝑑</m:t>
                              </m:r>
                            </m:den>
                          </m:f>
                        </m:e>
                      </m:d>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oMath>
                  </m:oMathPara>
                </a14:m>
                <a:endParaRPr lang="zh-CN" altLang="zh-CN"/>
              </a:p>
              <a:p>
                <a:r>
                  <a:rPr lang="zh-CN" altLang="zh-CN"/>
                  <a:t>称 </a:t>
                </a:r>
                <a14:m>
                  <m:oMath xmlns:m="http://schemas.openxmlformats.org/officeDocument/2006/math">
                    <m:r>
                      <a:rPr lang="en-US" altLang="zh-CN" i="1">
                        <a:latin typeface="Cambria Math" panose="02040503050406030204" pitchFamily="18" charset="0"/>
                      </a:rPr>
                      <m:t>𝑔</m:t>
                    </m:r>
                  </m:oMath>
                </a14:m>
                <a:r>
                  <a:rPr lang="en-US" altLang="zh-CN"/>
                  <a:t> </a:t>
                </a:r>
                <a:r>
                  <a:rPr lang="zh-CN" altLang="zh-CN"/>
                  <a:t>为 </a:t>
                </a:r>
                <a14:m>
                  <m:oMath xmlns:m="http://schemas.openxmlformats.org/officeDocument/2006/math">
                    <m:r>
                      <a:rPr lang="en-US" altLang="zh-CN" i="1">
                        <a:latin typeface="Cambria Math" panose="02040503050406030204" pitchFamily="18" charset="0"/>
                      </a:rPr>
                      <m:t>𝑓</m:t>
                    </m:r>
                  </m:oMath>
                </a14:m>
                <a:r>
                  <a:rPr lang="en-US" altLang="zh-CN"/>
                  <a:t> </a:t>
                </a:r>
                <a:r>
                  <a:rPr lang="zh-CN" altLang="zh-CN"/>
                  <a:t>的狄利克雷逆函数</a:t>
                </a:r>
              </a:p>
              <a:p>
                <a:r>
                  <a:rPr lang="en-US" altLang="zh-CN" b="1"/>
                  <a:t>9.5.3 </a:t>
                </a:r>
                <a:r>
                  <a:rPr lang="zh-CN" altLang="zh-CN" b="1"/>
                  <a:t>推论 数论函数间的关系</a:t>
                </a:r>
                <a:r>
                  <a:rPr lang="zh-CN" altLang="zh-CN"/>
                  <a:t> 设 </a:t>
                </a:r>
                <a14:m>
                  <m:oMath xmlns:m="http://schemas.openxmlformats.org/officeDocument/2006/math">
                    <m:r>
                      <a:rPr lang="en-US" altLang="zh-CN" i="1">
                        <a:latin typeface="Cambria Math" panose="02040503050406030204" pitchFamily="18" charset="0"/>
                      </a:rPr>
                      <m:t>𝜙</m:t>
                    </m:r>
                  </m:oMath>
                </a14:m>
                <a:r>
                  <a:rPr lang="en-US" altLang="zh-CN"/>
                  <a:t> </a:t>
                </a:r>
                <a:r>
                  <a:rPr lang="zh-CN" altLang="zh-CN"/>
                  <a:t>为欧拉函数，</a:t>
                </a:r>
                <a14:m>
                  <m:oMath xmlns:m="http://schemas.openxmlformats.org/officeDocument/2006/math">
                    <m:r>
                      <a:rPr lang="en-US" altLang="zh-CN" i="1">
                        <a:latin typeface="Cambria Math" panose="02040503050406030204" pitchFamily="18" charset="0"/>
                      </a:rPr>
                      <m:t>𝜇</m:t>
                    </m:r>
                  </m:oMath>
                </a14:m>
                <a:r>
                  <a:rPr lang="en-US" altLang="zh-CN"/>
                  <a:t> </a:t>
                </a:r>
                <a:r>
                  <a:rPr lang="zh-CN" altLang="zh-CN"/>
                  <a:t>为莫比乌斯函数，</a:t>
                </a:r>
                <a14:m>
                  <m:oMath xmlns:m="http://schemas.openxmlformats.org/officeDocument/2006/math">
                    <m:r>
                      <a:rPr lang="en-US" altLang="zh-CN" i="1">
                        <a:latin typeface="Cambria Math" panose="02040503050406030204" pitchFamily="18" charset="0"/>
                      </a:rPr>
                      <m:t>𝐼</m:t>
                    </m:r>
                  </m:oMath>
                </a14:m>
                <a:r>
                  <a:rPr lang="en-US" altLang="zh-CN"/>
                  <a:t> </a:t>
                </a:r>
                <a:r>
                  <a:rPr lang="zh-CN" altLang="zh-CN"/>
                  <a:t>为单位数论函数，</a:t>
                </a:r>
                <a14:m>
                  <m:oMath xmlns:m="http://schemas.openxmlformats.org/officeDocument/2006/math">
                    <m:r>
                      <a:rPr lang="en-US" altLang="zh-CN" i="1">
                        <a:latin typeface="Cambria Math" panose="02040503050406030204" pitchFamily="18" charset="0"/>
                      </a:rPr>
                      <m:t>𝐸</m:t>
                    </m:r>
                  </m:oMath>
                </a14:m>
                <a:r>
                  <a:rPr lang="en-US" altLang="zh-CN"/>
                  <a:t> </a:t>
                </a:r>
                <a:r>
                  <a:rPr lang="zh-CN" altLang="zh-CN"/>
                  <a:t>为常数函数（ </a:t>
                </a:r>
                <a14:m>
                  <m:oMath xmlns:m="http://schemas.openxmlformats.org/officeDocument/2006/math">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oMath>
                </a14:m>
                <a:r>
                  <a:rPr lang="en-US" altLang="zh-CN"/>
                  <a:t> </a:t>
                </a:r>
                <a:r>
                  <a:rPr lang="zh-CN" altLang="zh-CN"/>
                  <a:t>），</a:t>
                </a:r>
                <a14:m>
                  <m:oMath xmlns:m="http://schemas.openxmlformats.org/officeDocument/2006/math">
                    <m:r>
                      <a:rPr lang="en-US" altLang="zh-CN" i="1">
                        <a:latin typeface="Cambria Math" panose="02040503050406030204" pitchFamily="18" charset="0"/>
                      </a:rPr>
                      <m:t>𝑖</m:t>
                    </m:r>
                  </m:oMath>
                </a14:m>
                <a:r>
                  <a:rPr lang="en-US" altLang="zh-CN"/>
                  <a:t> </a:t>
                </a:r>
                <a:r>
                  <a:rPr lang="zh-CN" altLang="zh-CN"/>
                  <a:t>为恒等函数（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𝑛</m:t>
                    </m:r>
                  </m:oMath>
                </a14:m>
                <a:r>
                  <a:rPr lang="en-US" altLang="zh-CN"/>
                  <a:t> </a:t>
                </a:r>
                <a:r>
                  <a:rPr lang="zh-CN" altLang="zh-CN"/>
                  <a:t>），那么</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𝜇</m:t>
                      </m:r>
                      <m:r>
                        <a:rPr lang="en-US" altLang="zh-CN" i="1">
                          <a:latin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𝐼</m:t>
                      </m:r>
                    </m:oMath>
                  </m:oMathPara>
                </a14:m>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𝜙</m:t>
                      </m:r>
                      <m:r>
                        <a:rPr lang="en-US" altLang="zh-CN" i="1">
                          <a:latin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𝑖</m:t>
                      </m:r>
                    </m:oMath>
                  </m:oMathPara>
                </a14:m>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𝜙</m:t>
                      </m:r>
                    </m:oMath>
                  </m:oMathPara>
                </a14:m>
                <a:endParaRPr lang="zh-CN" altLang="zh-CN"/>
              </a:p>
            </p:txBody>
          </p:sp>
        </mc:Choice>
        <mc:Fallback xmlns="">
          <p:sp>
            <p:nvSpPr>
              <p:cNvPr id="3" name="内容占位符 2">
                <a:extLst>
                  <a:ext uri="{FF2B5EF4-FFF2-40B4-BE49-F238E27FC236}">
                    <a16:creationId xmlns:a16="http://schemas.microsoft.com/office/drawing/2014/main" id="{1354502E-01E1-4ED4-ABD1-4F796ABB63E3}"/>
                  </a:ext>
                </a:extLst>
              </p:cNvPr>
              <p:cNvSpPr>
                <a:spLocks noGrp="1" noRot="1" noChangeAspect="1" noMove="1" noResize="1" noEditPoints="1" noAdjustHandles="1" noChangeArrowheads="1" noChangeShapeType="1" noTextEdit="1"/>
              </p:cNvSpPr>
              <p:nvPr>
                <p:ph idx="1"/>
              </p:nvPr>
            </p:nvSpPr>
            <p:spPr>
              <a:xfrm>
                <a:off x="4038600" y="757383"/>
                <a:ext cx="7315200" cy="5714438"/>
              </a:xfrm>
              <a:blipFill>
                <a:blip r:embed="rId2"/>
                <a:stretch>
                  <a:fillRect l="-750" t="-70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22179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07C49-B369-4E08-A681-6989B684F0F6}"/>
              </a:ext>
            </a:extLst>
          </p:cNvPr>
          <p:cNvSpPr>
            <a:spLocks noGrp="1"/>
          </p:cNvSpPr>
          <p:nvPr>
            <p:ph type="title"/>
          </p:nvPr>
        </p:nvSpPr>
        <p:spPr/>
        <p:txBody>
          <a:bodyPr/>
          <a:lstStyle/>
          <a:p>
            <a:r>
              <a:rPr lang="zh-CN" altLang="en-US"/>
              <a:t>积性函数</a:t>
            </a:r>
          </a:p>
        </p:txBody>
      </p:sp>
      <p:sp>
        <p:nvSpPr>
          <p:cNvPr id="3" name="内容占位符 2">
            <a:extLst>
              <a:ext uri="{FF2B5EF4-FFF2-40B4-BE49-F238E27FC236}">
                <a16:creationId xmlns:a16="http://schemas.microsoft.com/office/drawing/2014/main" id="{1354502E-01E1-4ED4-ABD1-4F796ABB63E3}"/>
              </a:ext>
            </a:extLst>
          </p:cNvPr>
          <p:cNvSpPr>
            <a:spLocks noGrp="1"/>
          </p:cNvSpPr>
          <p:nvPr>
            <p:ph idx="1"/>
          </p:nvPr>
        </p:nvSpPr>
        <p:spPr>
          <a:xfrm>
            <a:off x="4038600" y="757382"/>
            <a:ext cx="7315200" cy="5394843"/>
          </a:xfrm>
        </p:spPr>
        <p:txBody>
          <a:bodyPr>
            <a:normAutofit/>
          </a:bodyPr>
          <a:lstStyle/>
          <a:p>
            <a:pPr latinLnBrk="1">
              <a:spcAft>
                <a:spcPts val="1000"/>
              </a:spcAft>
            </a:pPr>
            <a:r>
              <a:rPr lang="en-US" altLang="zh-CN" sz="1600" i="1">
                <a:solidFill>
                  <a:srgbClr val="60A0B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i="1">
                <a:solidFill>
                  <a:srgbClr val="60A0B0"/>
                </a:solidFill>
                <a:latin typeface="宋体" panose="02010600030101010101" pitchFamily="2" charset="-122"/>
                <a:ea typeface="宋体" panose="02010600030101010101" pitchFamily="2" charset="-122"/>
                <a:cs typeface="Times New Roman" panose="02020603050405020304" pitchFamily="18" charset="0"/>
              </a:rPr>
              <a:t>狄利克雷乘积</a:t>
            </a:r>
            <a:r>
              <a:rPr lang="en-US" altLang="zh-CN" sz="1600" i="1">
                <a:solidFill>
                  <a:srgbClr val="60A0B0"/>
                </a:solidFill>
                <a:latin typeface="Consolas" panose="020B0609020204030204" pitchFamily="49" charset="0"/>
                <a:ea typeface="宋体" panose="02010600030101010101" pitchFamily="2" charset="-122"/>
                <a:cs typeface="Times New Roman" panose="02020603050405020304" pitchFamily="18" charset="0"/>
              </a:rPr>
              <a:t> h(n)=\sum_{d|n}f(d)g(n/d)</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vector&lt;ll&gt; DirichletProduct(</a:t>
            </a:r>
            <a:r>
              <a:rPr lang="en-US" altLang="zh-CN" sz="16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600">
                <a:latin typeface="Consolas" panose="020B0609020204030204" pitchFamily="49" charset="0"/>
                <a:ea typeface="宋体" panose="02010600030101010101" pitchFamily="2" charset="-122"/>
                <a:cs typeface="Times New Roman" panose="02020603050405020304" pitchFamily="18" charset="0"/>
              </a:rPr>
              <a:t> vector&lt;ll&gt; &amp;f,</a:t>
            </a:r>
            <a:r>
              <a:rPr lang="en-US" altLang="zh-CN" sz="16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600">
                <a:latin typeface="Consolas" panose="020B0609020204030204" pitchFamily="49" charset="0"/>
                <a:ea typeface="宋体" panose="02010600030101010101" pitchFamily="2" charset="-122"/>
                <a:cs typeface="Times New Roman" panose="02020603050405020304" pitchFamily="18" charset="0"/>
              </a:rPr>
              <a:t> vector&lt;ll&gt; &amp;g){</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ll n=f.size()</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vector&lt;ll&gt; h(n</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600">
                <a:latin typeface="Consolas" panose="020B0609020204030204" pitchFamily="49" charset="0"/>
                <a:ea typeface="宋体" panose="02010600030101010101" pitchFamily="2" charset="-122"/>
                <a:cs typeface="Times New Roman" panose="02020603050405020304" pitchFamily="18" charset="0"/>
              </a:rPr>
              <a:t>);</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rep(i,</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,n)h[i]=</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600">
                <a:latin typeface="Consolas" panose="020B0609020204030204" pitchFamily="49" charset="0"/>
                <a:ea typeface="宋体" panose="02010600030101010101" pitchFamily="2" charset="-122"/>
                <a:cs typeface="Times New Roman" panose="02020603050405020304" pitchFamily="18" charset="0"/>
              </a:rPr>
              <a:t>;</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rep(i,</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,n)rep(j,</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,n/i)h[i*j]+=f[i]*g[j];</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a:t>
            </a:r>
            <a:r>
              <a:rPr lang="en-US" altLang="zh-CN" sz="16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600">
                <a:latin typeface="Consolas" panose="020B0609020204030204" pitchFamily="49" charset="0"/>
                <a:ea typeface="宋体" panose="02010600030101010101" pitchFamily="2" charset="-122"/>
                <a:cs typeface="Times New Roman" panose="02020603050405020304" pitchFamily="18" charset="0"/>
              </a:rPr>
              <a:t> h;</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i="1">
                <a:solidFill>
                  <a:srgbClr val="60A0B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i="1">
                <a:solidFill>
                  <a:srgbClr val="60A0B0"/>
                </a:solidFill>
                <a:latin typeface="宋体" panose="02010600030101010101" pitchFamily="2" charset="-122"/>
                <a:ea typeface="宋体" panose="02010600030101010101" pitchFamily="2" charset="-122"/>
                <a:cs typeface="Times New Roman" panose="02020603050405020304" pitchFamily="18" charset="0"/>
              </a:rPr>
              <a:t>狄利克雷逆函数</a:t>
            </a:r>
            <a:r>
              <a:rPr lang="en-US" altLang="zh-CN" sz="1600" i="1">
                <a:solidFill>
                  <a:srgbClr val="60A0B0"/>
                </a:solidFill>
                <a:latin typeface="Consolas" panose="020B0609020204030204" pitchFamily="49" charset="0"/>
                <a:ea typeface="宋体" panose="02010600030101010101" pitchFamily="2" charset="-122"/>
                <a:cs typeface="Times New Roman" panose="02020603050405020304" pitchFamily="18" charset="0"/>
              </a:rPr>
              <a:t> f*g=g*f=[n==1]</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vector&lt;ll&gt; DirichletInversion(</a:t>
            </a:r>
            <a:r>
              <a:rPr lang="en-US" altLang="zh-CN" sz="16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600">
                <a:latin typeface="Consolas" panose="020B0609020204030204" pitchFamily="49" charset="0"/>
                <a:ea typeface="宋体" panose="02010600030101010101" pitchFamily="2" charset="-122"/>
                <a:cs typeface="Times New Roman" panose="02020603050405020304" pitchFamily="18" charset="0"/>
              </a:rPr>
              <a:t> vector&lt;ll&gt; &amp;f){</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ll n=f.size()</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vector&lt;ll&gt; g(n</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600">
                <a:latin typeface="Consolas" panose="020B0609020204030204" pitchFamily="49" charset="0"/>
                <a:ea typeface="宋体" panose="02010600030101010101" pitchFamily="2" charset="-122"/>
                <a:cs typeface="Times New Roman" panose="02020603050405020304" pitchFamily="18" charset="0"/>
              </a:rPr>
              <a:t>);</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g[</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rep(i,</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,n)rep(j,</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600">
                <a:latin typeface="Consolas" panose="020B0609020204030204" pitchFamily="49" charset="0"/>
                <a:ea typeface="宋体" panose="02010600030101010101" pitchFamily="2" charset="-122"/>
                <a:cs typeface="Times New Roman" panose="02020603050405020304" pitchFamily="18" charset="0"/>
              </a:rPr>
              <a:t>,n/i)g[i*j]-=f[j]*g[i];</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a:t>
            </a:r>
            <a:r>
              <a:rPr lang="en-US" altLang="zh-CN" sz="16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600">
                <a:latin typeface="Consolas" panose="020B0609020204030204" pitchFamily="49" charset="0"/>
                <a:ea typeface="宋体" panose="02010600030101010101" pitchFamily="2" charset="-122"/>
                <a:cs typeface="Times New Roman" panose="02020603050405020304" pitchFamily="18" charset="0"/>
              </a:rPr>
              <a:t> g;</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i="1">
                <a:solidFill>
                  <a:srgbClr val="60A0B0"/>
                </a:solidFill>
                <a:latin typeface="Consolas" panose="020B0609020204030204" pitchFamily="49" charset="0"/>
                <a:ea typeface="宋体" panose="02010600030101010101" pitchFamily="2" charset="-122"/>
                <a:cs typeface="Times New Roman" panose="02020603050405020304" pitchFamily="18" charset="0"/>
              </a:rPr>
              <a:t>//Mobius</a:t>
            </a:r>
            <a:r>
              <a:rPr lang="en-US" altLang="zh-CN" sz="1600" i="1">
                <a:solidFill>
                  <a:srgbClr val="60A0B0"/>
                </a:solidFill>
                <a:latin typeface="宋体" panose="02010600030101010101" pitchFamily="2" charset="-122"/>
                <a:ea typeface="宋体" panose="02010600030101010101" pitchFamily="2" charset="-122"/>
                <a:cs typeface="Times New Roman" panose="02020603050405020304" pitchFamily="18" charset="0"/>
              </a:rPr>
              <a:t>反演</a:t>
            </a:r>
            <a:r>
              <a:rPr lang="en-US" altLang="zh-CN" sz="1600" i="1">
                <a:solidFill>
                  <a:srgbClr val="60A0B0"/>
                </a:solidFill>
                <a:latin typeface="Consolas" panose="020B0609020204030204" pitchFamily="49" charset="0"/>
                <a:ea typeface="宋体" panose="02010600030101010101" pitchFamily="2" charset="-122"/>
                <a:cs typeface="Times New Roman" panose="02020603050405020304" pitchFamily="18" charset="0"/>
              </a:rPr>
              <a:t> f(n)=sum(g(d),d|n) g(n)=sum(f(d)mu(n/d),d|n)</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vector&lt;ll&gt; MobiusInversion(</a:t>
            </a:r>
            <a:r>
              <a:rPr lang="en-US" altLang="zh-CN" sz="16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600">
                <a:latin typeface="Consolas" panose="020B0609020204030204" pitchFamily="49" charset="0"/>
                <a:ea typeface="宋体" panose="02010600030101010101" pitchFamily="2" charset="-122"/>
                <a:cs typeface="Times New Roman" panose="02020603050405020304" pitchFamily="18" charset="0"/>
              </a:rPr>
              <a:t> vector&lt;ll&gt; &amp;f){</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ll n=f.size()</a:t>
            </a:r>
            <a:r>
              <a:rPr lang="en-US" altLang="zh-CN" sz="16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600">
                <a:latin typeface="Consolas" panose="020B0609020204030204" pitchFamily="49" charset="0"/>
                <a:ea typeface="宋体" panose="02010600030101010101" pitchFamily="2" charset="-122"/>
                <a:cs typeface="Times New Roman" panose="02020603050405020304" pitchFamily="18" charset="0"/>
              </a:rPr>
              <a:t>;</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a:t>
            </a:r>
            <a:r>
              <a:rPr lang="en-US" altLang="zh-CN" sz="1600">
                <a:solidFill>
                  <a:srgbClr val="7D9029"/>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600">
                <a:latin typeface="Consolas" panose="020B0609020204030204" pitchFamily="49" charset="0"/>
                <a:ea typeface="宋体" panose="02010600030101010101" pitchFamily="2" charset="-122"/>
                <a:cs typeface="Times New Roman" panose="02020603050405020304" pitchFamily="18" charset="0"/>
              </a:rPr>
              <a:t> vector&lt;ll&gt; mu;</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Number_Theory_Function_Solve(mu,n,</a:t>
            </a:r>
            <a:r>
              <a:rPr lang="en-US" altLang="zh-CN" sz="1600">
                <a:solidFill>
                  <a:srgbClr val="4070A0"/>
                </a:solidFill>
                <a:latin typeface="Consolas" panose="020B0609020204030204" pitchFamily="49" charset="0"/>
                <a:ea typeface="宋体" panose="02010600030101010101" pitchFamily="2" charset="-122"/>
                <a:cs typeface="Times New Roman" panose="02020603050405020304" pitchFamily="18" charset="0"/>
              </a:rPr>
              <a:t>"Mobius"</a:t>
            </a:r>
            <a:r>
              <a:rPr lang="en-US" altLang="zh-CN" sz="1600">
                <a:latin typeface="Consolas" panose="020B0609020204030204" pitchFamily="49" charset="0"/>
                <a:ea typeface="宋体" panose="02010600030101010101" pitchFamily="2" charset="-122"/>
                <a:cs typeface="Times New Roman" panose="02020603050405020304" pitchFamily="18" charset="0"/>
              </a:rPr>
              <a:t>);</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    </a:t>
            </a:r>
            <a:r>
              <a:rPr lang="en-US" altLang="zh-CN" sz="16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600">
                <a:latin typeface="Consolas" panose="020B0609020204030204" pitchFamily="49" charset="0"/>
                <a:ea typeface="宋体" panose="02010600030101010101" pitchFamily="2" charset="-122"/>
                <a:cs typeface="Times New Roman" panose="02020603050405020304" pitchFamily="18" charset="0"/>
              </a:rPr>
              <a:t> DirichletProduct(mu,f);</a:t>
            </a:r>
            <a:br>
              <a:rPr lang="en-US" altLang="zh-CN" sz="1600">
                <a:latin typeface="Consolas" panose="020B0609020204030204" pitchFamily="49" charset="0"/>
                <a:ea typeface="宋体" panose="02010600030101010101" pitchFamily="2" charset="-122"/>
                <a:cs typeface="Times New Roman" panose="02020603050405020304" pitchFamily="18" charset="0"/>
              </a:rPr>
            </a:br>
            <a:r>
              <a:rPr lang="en-US" altLang="zh-CN" sz="1600">
                <a:latin typeface="Consolas" panose="020B0609020204030204" pitchFamily="49" charset="0"/>
                <a:ea typeface="宋体" panose="02010600030101010101" pitchFamily="2" charset="-122"/>
                <a:cs typeface="Times New Roman" panose="02020603050405020304" pitchFamily="18" charset="0"/>
              </a:rPr>
              <a:t>}</a:t>
            </a:r>
            <a:endParaRPr lang="zh-CN" altLang="zh-CN" sz="1600">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17878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8EC60-9DCF-4796-95B2-A0174161557D}"/>
              </a:ext>
            </a:extLst>
          </p:cNvPr>
          <p:cNvSpPr>
            <a:spLocks noGrp="1"/>
          </p:cNvSpPr>
          <p:nvPr>
            <p:ph type="title"/>
          </p:nvPr>
        </p:nvSpPr>
        <p:spPr/>
        <p:txBody>
          <a:bodyPr>
            <a:normAutofit fontScale="90000"/>
          </a:bodyPr>
          <a:lstStyle/>
          <a:p>
            <a:r>
              <a:rPr lang="zh-CN" altLang="en-US"/>
              <a:t>多项式乘积算法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75D438-1758-4EAE-84B7-F2312B101CEF}"/>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试想这样一个问题，求两个多项式</a:t>
                </a:r>
                <a:endParaRPr lang="en-US" altLang="zh-CN" dirty="0">
                  <a:latin typeface="宋体" panose="02010600030101010101" pitchFamily="2" charset="-122"/>
                  <a:ea typeface="宋体"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r>
                        <a:rPr lang="en-US" altLang="zh-CN" i="1">
                          <a:latin typeface="Cambria Math" panose="02040503050406030204" pitchFamily="18" charset="0"/>
                          <a:ea typeface="宋体" panose="02010600030101010101" pitchFamily="2" charset="-122"/>
                        </a:rPr>
                        <m:t>=</m:t>
                      </m:r>
                      <m:nary>
                        <m:naryPr>
                          <m:chr m:val="∑"/>
                          <m:ctrlPr>
                            <a:rPr lang="en-US" altLang="zh-CN" i="1">
                              <a:latin typeface="Cambria Math" panose="02040503050406030204" pitchFamily="18" charset="0"/>
                              <a:ea typeface="宋体" panose="02010600030101010101" pitchFamily="2" charset="-122"/>
                            </a:rPr>
                          </m:ctrlPr>
                        </m:naryPr>
                        <m:sub>
                          <m:r>
                            <m:rPr>
                              <m:brk m:alnAt="23"/>
                            </m:rPr>
                            <a:rPr lang="en-US" altLang="zh-CN" i="1">
                              <a:latin typeface="Cambria Math" panose="02040503050406030204" pitchFamily="18" charset="0"/>
                              <a:ea typeface="宋体" panose="02010600030101010101" pitchFamily="2" charset="-122"/>
                            </a:rPr>
                            <m:t>𝑖</m:t>
                          </m:r>
                          <m:r>
                            <a:rPr lang="en-US" altLang="zh-CN" i="1">
                              <a:latin typeface="Cambria Math" panose="02040503050406030204" pitchFamily="18" charset="0"/>
                              <a:ea typeface="宋体" panose="02010600030101010101" pitchFamily="2" charset="-122"/>
                            </a:rPr>
                            <m:t>=0</m:t>
                          </m:r>
                        </m:sub>
                        <m:sup>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p>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𝑎</m:t>
                              </m:r>
                            </m:e>
                            <m:sub>
                              <m:r>
                                <a:rPr lang="en-US" altLang="zh-CN" i="1">
                                  <a:latin typeface="Cambria Math" panose="02040503050406030204" pitchFamily="18" charset="0"/>
                                  <a:ea typeface="宋体" panose="02010600030101010101" pitchFamily="2" charset="-122"/>
                                </a:rPr>
                                <m:t>𝑖</m:t>
                              </m:r>
                            </m:sub>
                          </m:sSub>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𝑥</m:t>
                              </m:r>
                            </m:e>
                            <m:sup>
                              <m:r>
                                <a:rPr lang="en-US" altLang="zh-CN" i="1">
                                  <a:latin typeface="Cambria Math" panose="02040503050406030204" pitchFamily="18" charset="0"/>
                                  <a:ea typeface="宋体" panose="02010600030101010101" pitchFamily="2" charset="-122"/>
                                </a:rPr>
                                <m:t>𝑖</m:t>
                              </m:r>
                            </m:sup>
                          </m:sSup>
                        </m:e>
                      </m:nary>
                    </m:oMath>
                  </m:oMathPara>
                </a14:m>
                <a:endParaRPr lang="en-US" altLang="zh-CN" dirty="0">
                  <a:latin typeface="宋体" panose="02010600030101010101" pitchFamily="2" charset="-122"/>
                  <a:ea typeface="宋体"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r>
                        <a:rPr lang="en-US" altLang="zh-CN" i="1">
                          <a:latin typeface="Cambria Math" panose="02040503050406030204" pitchFamily="18" charset="0"/>
                          <a:ea typeface="宋体" panose="02010600030101010101" pitchFamily="2" charset="-122"/>
                        </a:rPr>
                        <m:t>=</m:t>
                      </m:r>
                      <m:nary>
                        <m:naryPr>
                          <m:chr m:val="∑"/>
                          <m:ctrlPr>
                            <a:rPr lang="en-US" altLang="zh-CN" i="1">
                              <a:latin typeface="Cambria Math" panose="02040503050406030204" pitchFamily="18" charset="0"/>
                              <a:ea typeface="宋体" panose="02010600030101010101" pitchFamily="2" charset="-122"/>
                            </a:rPr>
                          </m:ctrlPr>
                        </m:naryPr>
                        <m:sub>
                          <m:r>
                            <m:rPr>
                              <m:brk m:alnAt="23"/>
                            </m:rPr>
                            <a:rPr lang="en-US" altLang="zh-CN" i="1">
                              <a:latin typeface="Cambria Math" panose="02040503050406030204" pitchFamily="18" charset="0"/>
                              <a:ea typeface="宋体" panose="02010600030101010101" pitchFamily="2" charset="-122"/>
                            </a:rPr>
                            <m:t>𝑖</m:t>
                          </m:r>
                          <m:r>
                            <a:rPr lang="en-US" altLang="zh-CN" i="1">
                              <a:latin typeface="Cambria Math" panose="02040503050406030204" pitchFamily="18" charset="0"/>
                              <a:ea typeface="宋体" panose="02010600030101010101" pitchFamily="2" charset="-122"/>
                            </a:rPr>
                            <m:t>=0</m:t>
                          </m:r>
                        </m:sub>
                        <m:sup>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p>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𝑏</m:t>
                              </m:r>
                            </m:e>
                            <m:sub>
                              <m:r>
                                <a:rPr lang="en-US" altLang="zh-CN" i="1">
                                  <a:latin typeface="Cambria Math" panose="02040503050406030204" pitchFamily="18" charset="0"/>
                                  <a:ea typeface="宋体" panose="02010600030101010101" pitchFamily="2" charset="-122"/>
                                </a:rPr>
                                <m:t>𝑖</m:t>
                              </m:r>
                            </m:sub>
                          </m:sSub>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𝑥</m:t>
                              </m:r>
                            </m:e>
                            <m:sup>
                              <m:r>
                                <a:rPr lang="en-US" altLang="zh-CN" i="1">
                                  <a:latin typeface="Cambria Math" panose="02040503050406030204" pitchFamily="18" charset="0"/>
                                  <a:ea typeface="宋体" panose="02010600030101010101" pitchFamily="2" charset="-122"/>
                                </a:rPr>
                                <m:t>𝑖</m:t>
                              </m:r>
                            </m:sup>
                          </m:sSup>
                        </m:e>
                      </m:nary>
                    </m:oMath>
                  </m:oMathPara>
                </a14:m>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的乘积</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使用传统的方法至少需要</a:t>
                </a:r>
                <a14:m>
                  <m:oMath xmlns:m="http://schemas.openxmlformats.org/officeDocument/2006/math">
                    <m:r>
                      <a:rPr lang="en-US" altLang="zh-CN" i="1" dirty="0">
                        <a:latin typeface="Cambria Math" panose="02040503050406030204" pitchFamily="18" charset="0"/>
                        <a:ea typeface="宋体" panose="02010600030101010101" pitchFamily="2" charset="-122"/>
                      </a:rPr>
                      <m:t>𝑂</m:t>
                    </m:r>
                    <m:d>
                      <m:dPr>
                        <m:ctrlPr>
                          <a:rPr lang="en-US" altLang="zh-CN" i="1" dirty="0">
                            <a:latin typeface="Cambria Math" panose="02040503050406030204" pitchFamily="18" charset="0"/>
                            <a:ea typeface="宋体" panose="02010600030101010101" pitchFamily="2" charset="-122"/>
                          </a:rPr>
                        </m:ctrlPr>
                      </m:dPr>
                      <m:e>
                        <m:sSup>
                          <m:sSupPr>
                            <m:ctrlPr>
                              <a:rPr lang="en-US" altLang="zh-CN" i="1" dirty="0">
                                <a:latin typeface="Cambria Math" panose="02040503050406030204" pitchFamily="18" charset="0"/>
                                <a:ea typeface="宋体" panose="02010600030101010101" pitchFamily="2" charset="-122"/>
                              </a:rPr>
                            </m:ctrlPr>
                          </m:sSupPr>
                          <m:e>
                            <m:r>
                              <a:rPr lang="en-US" altLang="zh-CN" i="1" dirty="0">
                                <a:latin typeface="Cambria Math" panose="02040503050406030204" pitchFamily="18" charset="0"/>
                                <a:ea typeface="宋体" panose="02010600030101010101" pitchFamily="2" charset="-122"/>
                              </a:rPr>
                              <m:t>𝑛</m:t>
                            </m:r>
                          </m:e>
                          <m:sup>
                            <m:r>
                              <a:rPr lang="en-US" altLang="zh-CN" i="1" dirty="0">
                                <a:latin typeface="Cambria Math" panose="02040503050406030204" pitchFamily="18" charset="0"/>
                                <a:ea typeface="宋体" panose="02010600030101010101" pitchFamily="2" charset="-122"/>
                              </a:rPr>
                              <m:t>2</m:t>
                            </m:r>
                          </m:sup>
                        </m:sSup>
                      </m:e>
                    </m:d>
                  </m:oMath>
                </a14:m>
                <a:r>
                  <a:rPr lang="zh-CN" altLang="en-US" dirty="0">
                    <a:latin typeface="宋体" panose="02010600030101010101" pitchFamily="2" charset="-122"/>
                    <a:ea typeface="宋体" panose="02010600030101010101" pitchFamily="2" charset="-122"/>
                  </a:rPr>
                  <a:t>的复杂度，下面介绍快速傅里叶变换，将这个过程加速到</a:t>
                </a:r>
                <a14:m>
                  <m:oMath xmlns:m="http://schemas.openxmlformats.org/officeDocument/2006/math">
                    <m:r>
                      <a:rPr lang="en-US" altLang="zh-CN" i="1" dirty="0">
                        <a:latin typeface="Cambria Math" panose="02040503050406030204" pitchFamily="18" charset="0"/>
                        <a:ea typeface="宋体" panose="02010600030101010101" pitchFamily="2" charset="-122"/>
                      </a:rPr>
                      <m:t>𝑂</m:t>
                    </m:r>
                    <m:d>
                      <m:dPr>
                        <m:ctrlPr>
                          <a:rPr lang="en-US" altLang="zh-CN" i="1" dirty="0">
                            <a:latin typeface="Cambria Math" panose="02040503050406030204" pitchFamily="18" charset="0"/>
                            <a:ea typeface="宋体" panose="02010600030101010101" pitchFamily="2" charset="-122"/>
                          </a:rPr>
                        </m:ctrlPr>
                      </m:dPr>
                      <m:e>
                        <m:r>
                          <a:rPr lang="en-US" altLang="zh-CN" i="1" dirty="0">
                            <a:latin typeface="Cambria Math" panose="02040503050406030204" pitchFamily="18" charset="0"/>
                            <a:ea typeface="宋体" panose="02010600030101010101" pitchFamily="2" charset="-122"/>
                          </a:rPr>
                          <m:t>𝑛</m:t>
                        </m:r>
                        <m:r>
                          <m:rPr>
                            <m:sty m:val="p"/>
                          </m:rPr>
                          <a:rPr lang="en-US" altLang="zh-CN" i="1" dirty="0">
                            <a:latin typeface="Cambria Math" panose="02040503050406030204" pitchFamily="18" charset="0"/>
                            <a:ea typeface="宋体" panose="02010600030101010101" pitchFamily="2" charset="-122"/>
                          </a:rPr>
                          <m:t>log</m:t>
                        </m:r>
                        <m:r>
                          <a:rPr lang="en-US" altLang="zh-CN" i="1" dirty="0">
                            <a:latin typeface="Cambria Math" panose="02040503050406030204" pitchFamily="18" charset="0"/>
                            <a:ea typeface="宋体" panose="02010600030101010101" pitchFamily="2" charset="-122"/>
                          </a:rPr>
                          <m:t> </m:t>
                        </m:r>
                        <m:r>
                          <a:rPr lang="en-US" altLang="zh-CN" i="1" dirty="0">
                            <a:latin typeface="Cambria Math" panose="02040503050406030204" pitchFamily="18" charset="0"/>
                            <a:ea typeface="宋体" panose="02010600030101010101" pitchFamily="2" charset="-122"/>
                          </a:rPr>
                          <m:t>𝑛</m:t>
                        </m:r>
                      </m:e>
                    </m:d>
                    <m:r>
                      <a:rPr lang="en-US" altLang="zh-CN" i="1" dirty="0">
                        <a:latin typeface="Cambria Math" panose="02040503050406030204" pitchFamily="18" charset="0"/>
                        <a:ea typeface="宋体" panose="02010600030101010101" pitchFamily="2" charset="-122"/>
                      </a:rPr>
                      <m:t>.</m:t>
                    </m:r>
                  </m:oMath>
                </a14:m>
                <a:endParaRPr lang="en-US" altLang="zh-CN" dirty="0">
                  <a:latin typeface="宋体" panose="02010600030101010101" pitchFamily="2" charset="-122"/>
                  <a:ea typeface="宋体" panose="02010600030101010101" pitchFamily="2" charset="-122"/>
                </a:endParaRPr>
              </a:p>
              <a:p>
                <a:endParaRPr lang="zh-CN" altLang="en-US"/>
              </a:p>
            </p:txBody>
          </p:sp>
        </mc:Choice>
        <mc:Fallback xmlns="">
          <p:sp>
            <p:nvSpPr>
              <p:cNvPr id="3" name="内容占位符 2">
                <a:extLst>
                  <a:ext uri="{FF2B5EF4-FFF2-40B4-BE49-F238E27FC236}">
                    <a16:creationId xmlns:a16="http://schemas.microsoft.com/office/drawing/2014/main" id="{CE75D438-1758-4EAE-84B7-F2312B101CEF}"/>
                  </a:ext>
                </a:extLst>
              </p:cNvPr>
              <p:cNvSpPr>
                <a:spLocks noGrp="1" noRot="1" noChangeAspect="1" noMove="1" noResize="1" noEditPoints="1" noAdjustHandles="1" noChangeArrowheads="1" noChangeShapeType="1" noTextEdit="1"/>
              </p:cNvSpPr>
              <p:nvPr>
                <p:ph idx="1"/>
              </p:nvPr>
            </p:nvSpPr>
            <p:spPr>
              <a:blipFill>
                <a:blip r:embed="rId2"/>
                <a:stretch>
                  <a:fillRect l="-750" t="-11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46230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8EC60-9DCF-4796-95B2-A0174161557D}"/>
              </a:ext>
            </a:extLst>
          </p:cNvPr>
          <p:cNvSpPr>
            <a:spLocks noGrp="1"/>
          </p:cNvSpPr>
          <p:nvPr>
            <p:ph type="title"/>
          </p:nvPr>
        </p:nvSpPr>
        <p:spPr/>
        <p:txBody>
          <a:bodyPr>
            <a:normAutofit fontScale="90000"/>
          </a:bodyPr>
          <a:lstStyle/>
          <a:p>
            <a:r>
              <a:rPr lang="zh-CN" altLang="en-US"/>
              <a:t>多项式乘积算法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75D438-1758-4EAE-84B7-F2312B101CEF}"/>
                  </a:ext>
                </a:extLst>
              </p:cNvPr>
              <p:cNvSpPr>
                <a:spLocks noGrp="1"/>
              </p:cNvSpPr>
              <p:nvPr>
                <p:ph idx="1"/>
              </p:nvPr>
            </p:nvSpPr>
            <p:spPr/>
            <p:txBody>
              <a:bodyPr/>
              <a:lstStyle/>
              <a:p>
                <a:r>
                  <a:rPr lang="en-US" altLang="zh-CN">
                    <a:latin typeface="宋体" panose="02010600030101010101" pitchFamily="2" charset="-122"/>
                    <a:ea typeface="宋体" panose="02010600030101010101" pitchFamily="2" charset="-122"/>
                  </a:rPr>
                  <a:t>Question</a:t>
                </a:r>
                <a:r>
                  <a:rPr lang="zh-CN" altLang="en-US">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r>
                  <a:rPr lang="zh-CN" altLang="en-US"/>
                  <a:t>如何用不多于</a:t>
                </a:r>
                <a:r>
                  <a:rPr lang="en-US" altLang="zh-CN"/>
                  <a:t>3</a:t>
                </a:r>
                <a:r>
                  <a:rPr lang="zh-CN" altLang="en-US"/>
                  <a:t>次实数乘法计算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𝑐𝑥</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a14:m>
                <a:r>
                  <a:rPr lang="zh-CN" altLang="en-US"/>
                  <a:t> </a:t>
                </a:r>
                <a:r>
                  <a:rPr lang="en-US" altLang="zh-CN"/>
                  <a:t>?</a:t>
                </a:r>
                <a:endParaRPr lang="zh-CN" altLang="en-US"/>
              </a:p>
            </p:txBody>
          </p:sp>
        </mc:Choice>
        <mc:Fallback xmlns="">
          <p:sp>
            <p:nvSpPr>
              <p:cNvPr id="3" name="内容占位符 2">
                <a:extLst>
                  <a:ext uri="{FF2B5EF4-FFF2-40B4-BE49-F238E27FC236}">
                    <a16:creationId xmlns:a16="http://schemas.microsoft.com/office/drawing/2014/main" id="{CE75D438-1758-4EAE-84B7-F2312B101CEF}"/>
                  </a:ext>
                </a:extLst>
              </p:cNvPr>
              <p:cNvSpPr>
                <a:spLocks noGrp="1" noRot="1" noChangeAspect="1" noMove="1" noResize="1" noEditPoints="1" noAdjustHandles="1" noChangeArrowheads="1" noChangeShapeType="1" noTextEdit="1"/>
              </p:cNvSpPr>
              <p:nvPr>
                <p:ph idx="1"/>
              </p:nvPr>
            </p:nvSpPr>
            <p:spPr>
              <a:blipFill>
                <a:blip r:embed="rId2"/>
                <a:stretch>
                  <a:fillRect l="-750" t="-11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71629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8EC60-9DCF-4796-95B2-A0174161557D}"/>
              </a:ext>
            </a:extLst>
          </p:cNvPr>
          <p:cNvSpPr>
            <a:spLocks noGrp="1"/>
          </p:cNvSpPr>
          <p:nvPr>
            <p:ph type="title"/>
          </p:nvPr>
        </p:nvSpPr>
        <p:spPr/>
        <p:txBody>
          <a:bodyPr>
            <a:normAutofit fontScale="90000"/>
          </a:bodyPr>
          <a:lstStyle/>
          <a:p>
            <a:r>
              <a:rPr lang="zh-CN" altLang="en-US"/>
              <a:t>多项式乘积算法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75D438-1758-4EAE-84B7-F2312B101CEF}"/>
                  </a:ext>
                </a:extLst>
              </p:cNvPr>
              <p:cNvSpPr>
                <a:spLocks noGrp="1"/>
              </p:cNvSpPr>
              <p:nvPr>
                <p:ph idx="1"/>
              </p:nvPr>
            </p:nvSpPr>
            <p:spPr/>
            <p:txBody>
              <a:bodyPr/>
              <a:lstStyle/>
              <a:p>
                <a:pPr algn="just"/>
                <a:r>
                  <a:rPr lang="zh-CN" altLang="en-US" dirty="0">
                    <a:latin typeface="宋体" panose="02010600030101010101" pitchFamily="2" charset="-122"/>
                    <a:ea typeface="宋体" panose="02010600030101010101" pitchFamily="2" charset="-122"/>
                  </a:rPr>
                  <a:t>首先考虑如何用其他方式表示多项式</a:t>
                </a:r>
                <a:endParaRPr lang="en-US" altLang="zh-CN" i="1" dirty="0">
                  <a:latin typeface="Cambria Math" panose="02040503050406030204" pitchFamily="18" charset="0"/>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r>
                        <a:rPr lang="en-US" altLang="zh-CN" i="1">
                          <a:latin typeface="Cambria Math" panose="02040503050406030204" pitchFamily="18" charset="0"/>
                          <a:ea typeface="宋体" panose="02010600030101010101" pitchFamily="2" charset="-122"/>
                        </a:rPr>
                        <m:t>=</m:t>
                      </m:r>
                      <m:nary>
                        <m:naryPr>
                          <m:chr m:val="∑"/>
                          <m:ctrlPr>
                            <a:rPr lang="en-US" altLang="zh-CN" i="1">
                              <a:latin typeface="Cambria Math" panose="02040503050406030204" pitchFamily="18" charset="0"/>
                              <a:ea typeface="宋体" panose="02010600030101010101" pitchFamily="2" charset="-122"/>
                            </a:rPr>
                          </m:ctrlPr>
                        </m:naryPr>
                        <m:sub>
                          <m:r>
                            <m:rPr>
                              <m:brk m:alnAt="23"/>
                            </m:rPr>
                            <a:rPr lang="en-US" altLang="zh-CN" i="1">
                              <a:latin typeface="Cambria Math" panose="02040503050406030204" pitchFamily="18" charset="0"/>
                              <a:ea typeface="宋体" panose="02010600030101010101" pitchFamily="2" charset="-122"/>
                            </a:rPr>
                            <m:t>𝑖</m:t>
                          </m:r>
                          <m:r>
                            <a:rPr lang="en-US" altLang="zh-CN" i="1">
                              <a:latin typeface="Cambria Math" panose="02040503050406030204" pitchFamily="18" charset="0"/>
                              <a:ea typeface="宋体" panose="02010600030101010101" pitchFamily="2" charset="-122"/>
                            </a:rPr>
                            <m:t>=0</m:t>
                          </m:r>
                        </m:sub>
                        <m:sup>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p>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𝑎</m:t>
                              </m:r>
                            </m:e>
                            <m:sub>
                              <m:r>
                                <a:rPr lang="en-US" altLang="zh-CN" i="1">
                                  <a:latin typeface="Cambria Math" panose="02040503050406030204" pitchFamily="18" charset="0"/>
                                  <a:ea typeface="宋体" panose="02010600030101010101" pitchFamily="2" charset="-122"/>
                                </a:rPr>
                                <m:t>𝑖</m:t>
                              </m:r>
                            </m:sub>
                          </m:sSub>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𝑥</m:t>
                              </m:r>
                            </m:e>
                            <m:sup>
                              <m:r>
                                <a:rPr lang="en-US" altLang="zh-CN" i="1">
                                  <a:latin typeface="Cambria Math" panose="02040503050406030204" pitchFamily="18" charset="0"/>
                                  <a:ea typeface="宋体" panose="02010600030101010101" pitchFamily="2" charset="-122"/>
                                </a:rPr>
                                <m:t>𝑖</m:t>
                              </m:r>
                            </m:sup>
                          </m:sSup>
                        </m:e>
                      </m:nary>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任取</a:t>
                </a:r>
                <a14:m>
                  <m:oMath xmlns:m="http://schemas.openxmlformats.org/officeDocument/2006/math">
                    <m:r>
                      <a:rPr lang="en-US" altLang="zh-CN" i="1">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个不同的数</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可以是整数、实数，甚至是复数</a:t>
                </a:r>
                <a:r>
                  <a:rPr lang="en-US" altLang="zh-CN" dirty="0">
                    <a:latin typeface="宋体" panose="02010600030101010101" pitchFamily="2" charset="-122"/>
                    <a:ea typeface="宋体" panose="02010600030101010101" pitchFamily="2" charset="-122"/>
                  </a:rPr>
                  <a:t>)</a:t>
                </a:r>
              </a:p>
              <a:p>
                <a:pPr algn="just"/>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将其代入</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中，就得到一个线性方程组</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ea typeface="宋体" panose="02010600030101010101" pitchFamily="2" charset="-122"/>
                            </a:rPr>
                          </m:ctrlPr>
                        </m:dPr>
                        <m:e>
                          <m:eqArr>
                            <m:eqArrPr>
                              <m:ctrlPr>
                                <a:rPr lang="en-US" altLang="zh-CN" i="1">
                                  <a:latin typeface="Cambria Math" panose="02040503050406030204" pitchFamily="18" charset="0"/>
                                  <a:ea typeface="宋体" panose="02010600030101010101" pitchFamily="2" charset="-122"/>
                                </a:rPr>
                              </m:ctrlPr>
                            </m:eqArrPr>
                            <m:e>
                              <m:m>
                                <m:mPr>
                                  <m:mcs>
                                    <m:mc>
                                      <m:mcPr>
                                        <m:count m:val="1"/>
                                        <m:mcJc m:val="center"/>
                                      </m:mcPr>
                                    </m:mc>
                                  </m:mcs>
                                  <m:ctrlPr>
                                    <a:rPr lang="en-US" altLang="zh-CN" i="1">
                                      <a:latin typeface="Cambria Math" panose="02040503050406030204" pitchFamily="18" charset="0"/>
                                      <a:ea typeface="宋体" panose="02010600030101010101" pitchFamily="2" charset="-122"/>
                                    </a:rPr>
                                  </m:ctrlPr>
                                </m:mPr>
                                <m:mr>
                                  <m:e>
                                    <m:r>
                                      <m:rPr>
                                        <m:brk m:alnAt="7"/>
                                      </m:rP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0</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0</m:t>
                                        </m:r>
                                      </m:sub>
                                    </m:sSub>
                                  </m:e>
                                </m:mr>
                                <m:mr>
                                  <m:e>
                                    <m:r>
                                      <m:rPr>
                                        <m:brk m:alnAt="7"/>
                                      </m:rP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1</m:t>
                                        </m:r>
                                      </m:sub>
                                    </m:sSub>
                                  </m:e>
                                </m:mr>
                              </m:m>
                            </m:e>
                            <m:e>
                              <m:m>
                                <m:mPr>
                                  <m:mcs>
                                    <m:mc>
                                      <m:mcPr>
                                        <m:count m:val="1"/>
                                        <m:mcJc m:val="center"/>
                                      </m:mcPr>
                                    </m:mc>
                                  </m:mcs>
                                  <m:ctrlPr>
                                    <a:rPr lang="en-US" altLang="zh-CN" i="1">
                                      <a:latin typeface="Cambria Math" panose="02040503050406030204" pitchFamily="18" charset="0"/>
                                      <a:ea typeface="宋体" panose="02010600030101010101" pitchFamily="2" charset="-122"/>
                                    </a:rPr>
                                  </m:ctrlPr>
                                </m:mPr>
                                <m:mr>
                                  <m:e>
                                    <m:r>
                                      <m:rPr>
                                        <m:brk m:alnAt="7"/>
                                      </m:rPr>
                                      <a:rPr lang="en-US" altLang="zh-CN" i="1">
                                        <a:latin typeface="Cambria Math" panose="02040503050406030204" pitchFamily="18" charset="0"/>
                                        <a:ea typeface="宋体" panose="02010600030101010101" pitchFamily="2" charset="-122"/>
                                      </a:rPr>
                                      <m:t>…</m:t>
                                    </m:r>
                                  </m:e>
                                </m:mr>
                                <m:mr>
                                  <m:e>
                                    <m:r>
                                      <m:rPr>
                                        <m:brk m:alnAt="7"/>
                                      </m:rP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e>
                                </m:mr>
                              </m:m>
                            </m:e>
                          </m:eqArr>
                        </m:e>
                      </m:d>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只要</a:t>
                </a:r>
                <a14:m>
                  <m:oMath xmlns:m="http://schemas.openxmlformats.org/officeDocument/2006/math">
                    <m:r>
                      <a:rPr lang="en-US" altLang="zh-CN" i="1">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足够大，就能够唯一地确定一个多项式，换言之，上述方程组可以表示一个多项式，将这两种多项式的表示方法分别称为系数表示和点值表示</a:t>
                </a:r>
                <a:r>
                  <a:rPr lang="en-US" altLang="zh-CN" dirty="0">
                    <a:latin typeface="宋体" panose="02010600030101010101" pitchFamily="2" charset="-122"/>
                    <a:ea typeface="宋体" panose="02010600030101010101" pitchFamily="2" charset="-122"/>
                  </a:rPr>
                  <a:t>.</a:t>
                </a:r>
              </a:p>
            </p:txBody>
          </p:sp>
        </mc:Choice>
        <mc:Fallback xmlns="">
          <p:sp>
            <p:nvSpPr>
              <p:cNvPr id="3" name="内容占位符 2">
                <a:extLst>
                  <a:ext uri="{FF2B5EF4-FFF2-40B4-BE49-F238E27FC236}">
                    <a16:creationId xmlns:a16="http://schemas.microsoft.com/office/drawing/2014/main" id="{CE75D438-1758-4EAE-84B7-F2312B101CEF}"/>
                  </a:ext>
                </a:extLst>
              </p:cNvPr>
              <p:cNvSpPr>
                <a:spLocks noGrp="1" noRot="1" noChangeAspect="1" noMove="1" noResize="1" noEditPoints="1" noAdjustHandles="1" noChangeArrowheads="1" noChangeShapeType="1" noTextEdit="1"/>
              </p:cNvSpPr>
              <p:nvPr>
                <p:ph idx="1"/>
              </p:nvPr>
            </p:nvSpPr>
            <p:spPr>
              <a:blipFill>
                <a:blip r:embed="rId2"/>
                <a:stretch>
                  <a:fillRect l="-750" t="-1367" r="-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65464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8EC60-9DCF-4796-95B2-A0174161557D}"/>
              </a:ext>
            </a:extLst>
          </p:cNvPr>
          <p:cNvSpPr>
            <a:spLocks noGrp="1"/>
          </p:cNvSpPr>
          <p:nvPr>
            <p:ph type="title"/>
          </p:nvPr>
        </p:nvSpPr>
        <p:spPr/>
        <p:txBody>
          <a:bodyPr>
            <a:normAutofit fontScale="90000"/>
          </a:bodyPr>
          <a:lstStyle/>
          <a:p>
            <a:r>
              <a:rPr lang="zh-CN" altLang="en-US"/>
              <a:t>多项式乘积算法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75D438-1758-4EAE-84B7-F2312B101CEF}"/>
                  </a:ext>
                </a:extLst>
              </p:cNvPr>
              <p:cNvSpPr>
                <a:spLocks noGrp="1"/>
              </p:cNvSpPr>
              <p:nvPr>
                <p:ph idx="1"/>
              </p:nvPr>
            </p:nvSpPr>
            <p:spPr/>
            <p:txBody>
              <a:bodyPr>
                <a:normAutofit fontScale="92500"/>
              </a:bodyPr>
              <a:lstStyle/>
              <a:p>
                <a:pPr algn="just"/>
                <a:r>
                  <a:rPr lang="zh-CN" altLang="en-US" dirty="0">
                    <a:latin typeface="宋体" panose="02010600030101010101" pitchFamily="2" charset="-122"/>
                    <a:ea typeface="宋体" panose="02010600030101010101" pitchFamily="2" charset="-122"/>
                  </a:rPr>
                  <a:t>利用快速傅里叶变换来求多项式乘积的总体思路是</a:t>
                </a:r>
              </a:p>
              <a:p>
                <a:pPr algn="just"/>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选取合适的</a:t>
                </a:r>
                <a14:m>
                  <m:oMath xmlns:m="http://schemas.openxmlformats.org/officeDocument/2006/math">
                    <m:r>
                      <a:rPr lang="en-US" altLang="zh-CN" i="1">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个不同的数</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oMath>
                </a14:m>
                <a:endParaRPr lang="en-US" altLang="zh-CN" dirty="0">
                  <a:latin typeface="宋体" panose="02010600030101010101" pitchFamily="2" charset="-122"/>
                  <a:ea typeface="宋体" panose="02010600030101010101" pitchFamily="2" charset="-122"/>
                </a:endParaRPr>
              </a:p>
              <a:p>
                <a:pPr algn="just"/>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将多项式</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与</a:t>
                </a:r>
                <a14:m>
                  <m:oMath xmlns:m="http://schemas.openxmlformats.org/officeDocument/2006/math">
                    <m:r>
                      <a:rPr lang="en-US" altLang="zh-CN" i="1">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转化为点值表示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称为离散傅里叶变换，简称</a:t>
                </a:r>
                <a:r>
                  <a:rPr lang="en-US" altLang="zh-CN">
                    <a:latin typeface="宋体" panose="02010600030101010101" pitchFamily="2" charset="-122"/>
                    <a:ea typeface="宋体" panose="02010600030101010101" pitchFamily="2" charset="-122"/>
                  </a:rPr>
                  <a:t>DFT)</a:t>
                </a:r>
              </a:p>
              <a:p>
                <a:pPr algn="just"/>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计算</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r>
                      <a:rPr lang="en-US" altLang="zh-CN" i="1">
                        <a:latin typeface="Cambria Math" panose="02040503050406030204" pitchFamily="18" charset="0"/>
                        <a:ea typeface="宋体" panose="02010600030101010101" pitchFamily="2" charset="-122"/>
                      </a:rPr>
                      <m:t>𝑔</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𝑥</m:t>
                    </m:r>
                    <m:r>
                      <a:rPr lang="en-US" altLang="zh-CN" i="1">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的点值表示</a:t>
                </a:r>
              </a:p>
              <a:p>
                <a:pPr algn="just"/>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将</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r>
                      <a:rPr lang="en-US" altLang="zh-CN" i="1">
                        <a:latin typeface="Cambria Math" panose="02040503050406030204" pitchFamily="18" charset="0"/>
                        <a:ea typeface="宋体" panose="02010600030101010101" pitchFamily="2" charset="-122"/>
                      </a:rPr>
                      <m:t>𝑔</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𝑥</m:t>
                    </m:r>
                    <m:r>
                      <a:rPr lang="en-US" altLang="zh-CN" i="1">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转化为系数表示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称为逆离散傅里叶变换，简称</a:t>
                </a:r>
                <a:r>
                  <a:rPr lang="en-US" altLang="zh-CN" dirty="0">
                    <a:latin typeface="宋体" panose="02010600030101010101" pitchFamily="2" charset="-122"/>
                    <a:ea typeface="宋体" panose="02010600030101010101" pitchFamily="2" charset="-122"/>
                  </a:rPr>
                  <a:t>DFT</a:t>
                </a:r>
                <a:r>
                  <a:rPr lang="en-US" altLang="zh-CN" baseline="30000" dirty="0">
                    <a:latin typeface="宋体" panose="02010600030101010101" pitchFamily="2" charset="-122"/>
                    <a:ea typeface="宋体" panose="02010600030101010101" pitchFamily="2" charset="-122"/>
                  </a:rPr>
                  <a:t>-1</a:t>
                </a:r>
                <a:r>
                  <a:rPr lang="en-US" altLang="zh-CN" dirty="0">
                    <a:latin typeface="宋体" panose="02010600030101010101" pitchFamily="2" charset="-122"/>
                    <a:ea typeface="宋体" panose="02010600030101010101" pitchFamily="2" charset="-122"/>
                  </a:rPr>
                  <a:t>)</a:t>
                </a:r>
              </a:p>
              <a:p>
                <a:pPr algn="just"/>
                <a:endParaRPr lang="en-US" altLang="zh-CN"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CE75D438-1758-4EAE-84B7-F2312B101CEF}"/>
                  </a:ext>
                </a:extLst>
              </p:cNvPr>
              <p:cNvSpPr>
                <a:spLocks noGrp="1" noRot="1" noChangeAspect="1" noMove="1" noResize="1" noEditPoints="1" noAdjustHandles="1" noChangeArrowheads="1" noChangeShapeType="1" noTextEdit="1"/>
              </p:cNvSpPr>
              <p:nvPr>
                <p:ph idx="1"/>
              </p:nvPr>
            </p:nvSpPr>
            <p:spPr>
              <a:blipFill>
                <a:blip r:embed="rId2"/>
                <a:stretch>
                  <a:fillRect l="-583" t="-7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35B8BE4E-BCBD-4289-B078-F6FDBF045D52}"/>
                  </a:ext>
                </a:extLst>
              </p:cNvPr>
              <p:cNvSpPr/>
              <p:nvPr/>
            </p:nvSpPr>
            <p:spPr>
              <a:xfrm>
                <a:off x="3454971" y="3160758"/>
                <a:ext cx="1248859" cy="80086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宋体" panose="02010600030101010101" pitchFamily="2" charset="-122"/>
                        </a:rPr>
                        <m:t>𝑓</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oMath>
                  </m:oMathPara>
                </a14:m>
                <a:endParaRPr lang="en-US" altLang="zh-CN" dirty="0">
                  <a:solidFill>
                    <a:schemeClr val="tx1"/>
                  </a:solidFill>
                </a:endParaRPr>
              </a:p>
              <a:p>
                <a:pPr algn="ctr"/>
                <a:r>
                  <a:rPr lang="en-US" altLang="zh-CN" dirty="0">
                    <a:solidFill>
                      <a:schemeClr val="tx1"/>
                    </a:solidFill>
                  </a:rPr>
                  <a:t>(</a:t>
                </a:r>
                <a:r>
                  <a:rPr lang="zh-CN" altLang="en-US" dirty="0">
                    <a:solidFill>
                      <a:schemeClr val="tx1"/>
                    </a:solidFill>
                  </a:rPr>
                  <a:t>系数表示</a:t>
                </a:r>
                <a:r>
                  <a:rPr lang="en-US" altLang="zh-CN" dirty="0">
                    <a:solidFill>
                      <a:schemeClr val="tx1"/>
                    </a:solidFill>
                  </a:rPr>
                  <a:t>)</a:t>
                </a:r>
              </a:p>
            </p:txBody>
          </p:sp>
        </mc:Choice>
        <mc:Fallback xmlns="">
          <p:sp>
            <p:nvSpPr>
              <p:cNvPr id="21" name="矩形 20">
                <a:extLst>
                  <a:ext uri="{FF2B5EF4-FFF2-40B4-BE49-F238E27FC236}">
                    <a16:creationId xmlns:a16="http://schemas.microsoft.com/office/drawing/2014/main" id="{35B8BE4E-BCBD-4289-B078-F6FDBF045D52}"/>
                  </a:ext>
                </a:extLst>
              </p:cNvPr>
              <p:cNvSpPr>
                <a:spLocks noRot="1" noChangeAspect="1" noMove="1" noResize="1" noEditPoints="1" noAdjustHandles="1" noChangeArrowheads="1" noChangeShapeType="1" noTextEdit="1"/>
              </p:cNvSpPr>
              <p:nvPr/>
            </p:nvSpPr>
            <p:spPr>
              <a:xfrm>
                <a:off x="3454971" y="3160758"/>
                <a:ext cx="1248859" cy="800864"/>
              </a:xfrm>
              <a:prstGeom prst="rect">
                <a:avLst/>
              </a:prstGeom>
              <a:blipFill>
                <a:blip r:embed="rId3"/>
                <a:stretch>
                  <a:fillRect l="-4390" r="-3415" b="-227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03C3F687-1EEE-4F96-B0D0-77D956651012}"/>
                  </a:ext>
                </a:extLst>
              </p:cNvPr>
              <p:cNvSpPr/>
              <p:nvPr/>
            </p:nvSpPr>
            <p:spPr>
              <a:xfrm>
                <a:off x="3454971" y="4249900"/>
                <a:ext cx="1248859" cy="80086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宋体" panose="02010600030101010101" pitchFamily="2" charset="-122"/>
                        </a:rPr>
                        <m:t>𝑔</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oMath>
                  </m:oMathPara>
                </a14:m>
                <a:endParaRPr lang="en-US" altLang="zh-CN" dirty="0">
                  <a:solidFill>
                    <a:schemeClr val="tx1"/>
                  </a:solidFill>
                </a:endParaRPr>
              </a:p>
              <a:p>
                <a:pPr algn="ctr"/>
                <a:r>
                  <a:rPr lang="en-US" altLang="zh-CN" dirty="0">
                    <a:solidFill>
                      <a:schemeClr val="tx1"/>
                    </a:solidFill>
                  </a:rPr>
                  <a:t>(</a:t>
                </a:r>
                <a:r>
                  <a:rPr lang="zh-CN" altLang="en-US" dirty="0">
                    <a:solidFill>
                      <a:schemeClr val="tx1"/>
                    </a:solidFill>
                  </a:rPr>
                  <a:t>系数表示</a:t>
                </a:r>
                <a:r>
                  <a:rPr lang="en-US" altLang="zh-CN" dirty="0">
                    <a:solidFill>
                      <a:schemeClr val="tx1"/>
                    </a:solidFill>
                  </a:rPr>
                  <a:t>)</a:t>
                </a:r>
              </a:p>
            </p:txBody>
          </p:sp>
        </mc:Choice>
        <mc:Fallback xmlns="">
          <p:sp>
            <p:nvSpPr>
              <p:cNvPr id="22" name="矩形 21">
                <a:extLst>
                  <a:ext uri="{FF2B5EF4-FFF2-40B4-BE49-F238E27FC236}">
                    <a16:creationId xmlns:a16="http://schemas.microsoft.com/office/drawing/2014/main" id="{03C3F687-1EEE-4F96-B0D0-77D956651012}"/>
                  </a:ext>
                </a:extLst>
              </p:cNvPr>
              <p:cNvSpPr>
                <a:spLocks noRot="1" noChangeAspect="1" noMove="1" noResize="1" noEditPoints="1" noAdjustHandles="1" noChangeArrowheads="1" noChangeShapeType="1" noTextEdit="1"/>
              </p:cNvSpPr>
              <p:nvPr/>
            </p:nvSpPr>
            <p:spPr>
              <a:xfrm>
                <a:off x="3454971" y="4249900"/>
                <a:ext cx="1248859" cy="800864"/>
              </a:xfrm>
              <a:prstGeom prst="rect">
                <a:avLst/>
              </a:prstGeom>
              <a:blipFill>
                <a:blip r:embed="rId4"/>
                <a:stretch>
                  <a:fillRect l="-4390" r="-3415" b="-151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CDB4909F-DB0F-403E-B793-5D94C229BEED}"/>
                  </a:ext>
                </a:extLst>
              </p:cNvPr>
              <p:cNvSpPr/>
              <p:nvPr/>
            </p:nvSpPr>
            <p:spPr>
              <a:xfrm>
                <a:off x="5888174" y="3160758"/>
                <a:ext cx="1248859" cy="80086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宋体" panose="02010600030101010101" pitchFamily="2" charset="-122"/>
                        </a:rPr>
                        <m:t>𝑓</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oMath>
                  </m:oMathPara>
                </a14:m>
                <a:endParaRPr lang="en-US" altLang="zh-CN" dirty="0">
                  <a:solidFill>
                    <a:schemeClr val="tx1"/>
                  </a:solidFill>
                </a:endParaRPr>
              </a:p>
              <a:p>
                <a:pPr algn="ctr"/>
                <a:r>
                  <a:rPr lang="en-US" altLang="zh-CN" dirty="0">
                    <a:solidFill>
                      <a:schemeClr val="tx1"/>
                    </a:solidFill>
                  </a:rPr>
                  <a:t>(</a:t>
                </a:r>
                <a:r>
                  <a:rPr lang="zh-CN" altLang="en-US" dirty="0">
                    <a:solidFill>
                      <a:schemeClr val="tx1"/>
                    </a:solidFill>
                  </a:rPr>
                  <a:t>点值表示</a:t>
                </a:r>
                <a:r>
                  <a:rPr lang="en-US" altLang="zh-CN" dirty="0">
                    <a:solidFill>
                      <a:schemeClr val="tx1"/>
                    </a:solidFill>
                  </a:rPr>
                  <a:t>)</a:t>
                </a:r>
              </a:p>
            </p:txBody>
          </p:sp>
        </mc:Choice>
        <mc:Fallback xmlns="">
          <p:sp>
            <p:nvSpPr>
              <p:cNvPr id="23" name="矩形 22">
                <a:extLst>
                  <a:ext uri="{FF2B5EF4-FFF2-40B4-BE49-F238E27FC236}">
                    <a16:creationId xmlns:a16="http://schemas.microsoft.com/office/drawing/2014/main" id="{CDB4909F-DB0F-403E-B793-5D94C229BEED}"/>
                  </a:ext>
                </a:extLst>
              </p:cNvPr>
              <p:cNvSpPr>
                <a:spLocks noRot="1" noChangeAspect="1" noMove="1" noResize="1" noEditPoints="1" noAdjustHandles="1" noChangeArrowheads="1" noChangeShapeType="1" noTextEdit="1"/>
              </p:cNvSpPr>
              <p:nvPr/>
            </p:nvSpPr>
            <p:spPr>
              <a:xfrm>
                <a:off x="5888174" y="3160758"/>
                <a:ext cx="1248859" cy="800864"/>
              </a:xfrm>
              <a:prstGeom prst="rect">
                <a:avLst/>
              </a:prstGeom>
              <a:blipFill>
                <a:blip r:embed="rId5"/>
                <a:stretch>
                  <a:fillRect l="-4390" r="-3415" b="-227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33D62BD4-8248-4456-BDE8-83B515A14EED}"/>
                  </a:ext>
                </a:extLst>
              </p:cNvPr>
              <p:cNvSpPr/>
              <p:nvPr/>
            </p:nvSpPr>
            <p:spPr>
              <a:xfrm>
                <a:off x="5888174" y="4249900"/>
                <a:ext cx="1248859" cy="80086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宋体" panose="02010600030101010101" pitchFamily="2" charset="-122"/>
                        </a:rPr>
                        <m:t>𝑔</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oMath>
                  </m:oMathPara>
                </a14:m>
                <a:endParaRPr lang="en-US" altLang="zh-CN" dirty="0">
                  <a:solidFill>
                    <a:schemeClr val="tx1"/>
                  </a:solidFill>
                </a:endParaRPr>
              </a:p>
              <a:p>
                <a:pPr algn="ctr"/>
                <a:r>
                  <a:rPr lang="en-US" altLang="zh-CN" dirty="0">
                    <a:solidFill>
                      <a:schemeClr val="tx1"/>
                    </a:solidFill>
                  </a:rPr>
                  <a:t>(</a:t>
                </a:r>
                <a:r>
                  <a:rPr lang="zh-CN" altLang="en-US" dirty="0">
                    <a:solidFill>
                      <a:schemeClr val="tx1"/>
                    </a:solidFill>
                  </a:rPr>
                  <a:t>点值表示</a:t>
                </a:r>
                <a:r>
                  <a:rPr lang="en-US" altLang="zh-CN" dirty="0">
                    <a:solidFill>
                      <a:schemeClr val="tx1"/>
                    </a:solidFill>
                  </a:rPr>
                  <a:t>)</a:t>
                </a:r>
              </a:p>
            </p:txBody>
          </p:sp>
        </mc:Choice>
        <mc:Fallback xmlns="">
          <p:sp>
            <p:nvSpPr>
              <p:cNvPr id="24" name="矩形 23">
                <a:extLst>
                  <a:ext uri="{FF2B5EF4-FFF2-40B4-BE49-F238E27FC236}">
                    <a16:creationId xmlns:a16="http://schemas.microsoft.com/office/drawing/2014/main" id="{33D62BD4-8248-4456-BDE8-83B515A14EED}"/>
                  </a:ext>
                </a:extLst>
              </p:cNvPr>
              <p:cNvSpPr>
                <a:spLocks noRot="1" noChangeAspect="1" noMove="1" noResize="1" noEditPoints="1" noAdjustHandles="1" noChangeArrowheads="1" noChangeShapeType="1" noTextEdit="1"/>
              </p:cNvSpPr>
              <p:nvPr/>
            </p:nvSpPr>
            <p:spPr>
              <a:xfrm>
                <a:off x="5888174" y="4249900"/>
                <a:ext cx="1248859" cy="800864"/>
              </a:xfrm>
              <a:prstGeom prst="rect">
                <a:avLst/>
              </a:prstGeom>
              <a:blipFill>
                <a:blip r:embed="rId6"/>
                <a:stretch>
                  <a:fillRect l="-4390" r="-3415" b="-1515"/>
                </a:stretch>
              </a:blipFill>
              <a:ln>
                <a:noFill/>
              </a:ln>
            </p:spPr>
            <p:txBody>
              <a:bodyPr/>
              <a:lstStyle/>
              <a:p>
                <a:r>
                  <a:rPr lang="zh-CN" altLang="en-US">
                    <a:noFill/>
                  </a:rPr>
                  <a:t> </a:t>
                </a:r>
              </a:p>
            </p:txBody>
          </p:sp>
        </mc:Fallback>
      </mc:AlternateContent>
      <p:sp>
        <p:nvSpPr>
          <p:cNvPr id="25" name="箭头: 右 24">
            <a:extLst>
              <a:ext uri="{FF2B5EF4-FFF2-40B4-BE49-F238E27FC236}">
                <a16:creationId xmlns:a16="http://schemas.microsoft.com/office/drawing/2014/main" id="{EDFE493A-09D1-4630-A3E9-E5C7F59FCB89}"/>
              </a:ext>
            </a:extLst>
          </p:cNvPr>
          <p:cNvSpPr/>
          <p:nvPr/>
        </p:nvSpPr>
        <p:spPr>
          <a:xfrm>
            <a:off x="4837422" y="4003814"/>
            <a:ext cx="941033" cy="200932"/>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F66DAF27-C785-4CE4-8CC5-D19545173B3A}"/>
              </a:ext>
            </a:extLst>
          </p:cNvPr>
          <p:cNvSpPr/>
          <p:nvPr/>
        </p:nvSpPr>
        <p:spPr>
          <a:xfrm>
            <a:off x="4997683" y="3654459"/>
            <a:ext cx="596638" cy="369332"/>
          </a:xfrm>
          <a:prstGeom prst="rect">
            <a:avLst/>
          </a:prstGeom>
        </p:spPr>
        <p:txBody>
          <a:bodyPr wrap="none">
            <a:spAutoFit/>
          </a:bodyPr>
          <a:lstStyle/>
          <a:p>
            <a:r>
              <a:rPr lang="en-US" altLang="zh-CN" dirty="0">
                <a:latin typeface="Cambria Math" panose="02040503050406030204" pitchFamily="18" charset="0"/>
                <a:ea typeface="Cambria Math" panose="02040503050406030204" pitchFamily="18" charset="0"/>
              </a:rPr>
              <a:t>DFT</a:t>
            </a:r>
            <a:endParaRPr lang="zh-CN" altLang="en-US"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ACED65C2-490A-42AF-B70B-F65A17BE82B0}"/>
                  </a:ext>
                </a:extLst>
              </p:cNvPr>
              <p:cNvSpPr/>
              <p:nvPr/>
            </p:nvSpPr>
            <p:spPr>
              <a:xfrm>
                <a:off x="4703830" y="4184769"/>
                <a:ext cx="1208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宋体" panose="02010600030101010101" pitchFamily="2" charset="-122"/>
                        </a:rPr>
                        <m:t>𝑂</m:t>
                      </m:r>
                      <m:d>
                        <m:dPr>
                          <m:ctrlPr>
                            <a:rPr lang="en-US" altLang="zh-CN" i="1" dirty="0" smtClean="0">
                              <a:latin typeface="Cambria Math" panose="02040503050406030204" pitchFamily="18" charset="0"/>
                              <a:ea typeface="宋体" panose="02010600030101010101" pitchFamily="2" charset="-122"/>
                            </a:rPr>
                          </m:ctrlPr>
                        </m:dPr>
                        <m:e>
                          <m:r>
                            <a:rPr lang="en-US" altLang="zh-CN" i="1" dirty="0" smtClean="0">
                              <a:latin typeface="Cambria Math" panose="02040503050406030204" pitchFamily="18" charset="0"/>
                              <a:ea typeface="宋体" panose="02010600030101010101" pitchFamily="2" charset="-122"/>
                            </a:rPr>
                            <m:t>𝑛</m:t>
                          </m:r>
                          <m:r>
                            <m:rPr>
                              <m:sty m:val="p"/>
                            </m:rPr>
                            <a:rPr lang="en-US" altLang="zh-CN" i="1" dirty="0" smtClean="0">
                              <a:latin typeface="Cambria Math" panose="02040503050406030204" pitchFamily="18" charset="0"/>
                              <a:ea typeface="宋体" panose="02010600030101010101" pitchFamily="2" charset="-122"/>
                            </a:rPr>
                            <m:t>log</m:t>
                          </m:r>
                          <m:r>
                            <a:rPr lang="en-US" altLang="zh-CN" i="1" dirty="0" smtClean="0">
                              <a:latin typeface="Cambria Math" panose="02040503050406030204" pitchFamily="18" charset="0"/>
                              <a:ea typeface="宋体" panose="02010600030101010101" pitchFamily="2" charset="-122"/>
                            </a:rPr>
                            <m:t> </m:t>
                          </m:r>
                          <m:r>
                            <a:rPr lang="en-US" altLang="zh-CN" i="1" dirty="0" smtClean="0">
                              <a:latin typeface="Cambria Math" panose="02040503050406030204" pitchFamily="18" charset="0"/>
                              <a:ea typeface="宋体" panose="02010600030101010101" pitchFamily="2" charset="-122"/>
                            </a:rPr>
                            <m:t>𝑛</m:t>
                          </m:r>
                        </m:e>
                      </m:d>
                    </m:oMath>
                  </m:oMathPara>
                </a14:m>
                <a:endParaRPr lang="zh-CN" altLang="en-US" dirty="0">
                  <a:latin typeface="Cambria Math" panose="02040503050406030204" pitchFamily="18" charset="0"/>
                </a:endParaRPr>
              </a:p>
            </p:txBody>
          </p:sp>
        </mc:Choice>
        <mc:Fallback xmlns="">
          <p:sp>
            <p:nvSpPr>
              <p:cNvPr id="27" name="矩形 26">
                <a:extLst>
                  <a:ext uri="{FF2B5EF4-FFF2-40B4-BE49-F238E27FC236}">
                    <a16:creationId xmlns:a16="http://schemas.microsoft.com/office/drawing/2014/main" id="{ACED65C2-490A-42AF-B70B-F65A17BE82B0}"/>
                  </a:ext>
                </a:extLst>
              </p:cNvPr>
              <p:cNvSpPr>
                <a:spLocks noRot="1" noChangeAspect="1" noMove="1" noResize="1" noEditPoints="1" noAdjustHandles="1" noChangeArrowheads="1" noChangeShapeType="1" noTextEdit="1"/>
              </p:cNvSpPr>
              <p:nvPr/>
            </p:nvSpPr>
            <p:spPr>
              <a:xfrm>
                <a:off x="4703830" y="4184769"/>
                <a:ext cx="1208216" cy="369332"/>
              </a:xfrm>
              <a:prstGeom prst="rect">
                <a:avLst/>
              </a:prstGeom>
              <a:blipFill>
                <a:blip r:embed="rId7"/>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75C68E12-3688-4706-A5A2-1DC17F8C8E60}"/>
                  </a:ext>
                </a:extLst>
              </p:cNvPr>
              <p:cNvSpPr/>
              <p:nvPr/>
            </p:nvSpPr>
            <p:spPr>
              <a:xfrm>
                <a:off x="8251530" y="3703848"/>
                <a:ext cx="1248859" cy="80086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宋体" panose="02010600030101010101" pitchFamily="2" charset="-122"/>
                        </a:rPr>
                        <m:t>𝑓</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r>
                        <a:rPr lang="en-US" altLang="zh-CN" b="0" i="1" smtClean="0">
                          <a:solidFill>
                            <a:schemeClr val="tx1"/>
                          </a:solidFill>
                          <a:latin typeface="Cambria Math" panose="02040503050406030204" pitchFamily="18" charset="0"/>
                          <a:ea typeface="宋体" panose="02010600030101010101" pitchFamily="2" charset="-122"/>
                        </a:rPr>
                        <m:t>𝑔</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oMath>
                  </m:oMathPara>
                </a14:m>
                <a:endParaRPr lang="en-US" altLang="zh-CN" dirty="0">
                  <a:solidFill>
                    <a:schemeClr val="tx1"/>
                  </a:solidFill>
                </a:endParaRPr>
              </a:p>
              <a:p>
                <a:pPr algn="ctr"/>
                <a:r>
                  <a:rPr lang="en-US" altLang="zh-CN" dirty="0">
                    <a:solidFill>
                      <a:schemeClr val="tx1"/>
                    </a:solidFill>
                  </a:rPr>
                  <a:t>(</a:t>
                </a:r>
                <a:r>
                  <a:rPr lang="zh-CN" altLang="en-US" dirty="0">
                    <a:solidFill>
                      <a:schemeClr val="tx1"/>
                    </a:solidFill>
                  </a:rPr>
                  <a:t>点值表示</a:t>
                </a:r>
                <a:r>
                  <a:rPr lang="en-US" altLang="zh-CN" dirty="0">
                    <a:solidFill>
                      <a:schemeClr val="tx1"/>
                    </a:solidFill>
                  </a:rPr>
                  <a:t>)</a:t>
                </a:r>
              </a:p>
            </p:txBody>
          </p:sp>
        </mc:Choice>
        <mc:Fallback xmlns="">
          <p:sp>
            <p:nvSpPr>
              <p:cNvPr id="28" name="矩形 27">
                <a:extLst>
                  <a:ext uri="{FF2B5EF4-FFF2-40B4-BE49-F238E27FC236}">
                    <a16:creationId xmlns:a16="http://schemas.microsoft.com/office/drawing/2014/main" id="{75C68E12-3688-4706-A5A2-1DC17F8C8E60}"/>
                  </a:ext>
                </a:extLst>
              </p:cNvPr>
              <p:cNvSpPr>
                <a:spLocks noRot="1" noChangeAspect="1" noMove="1" noResize="1" noEditPoints="1" noAdjustHandles="1" noChangeArrowheads="1" noChangeShapeType="1" noTextEdit="1"/>
              </p:cNvSpPr>
              <p:nvPr/>
            </p:nvSpPr>
            <p:spPr>
              <a:xfrm>
                <a:off x="8251530" y="3703848"/>
                <a:ext cx="1248859" cy="800864"/>
              </a:xfrm>
              <a:prstGeom prst="rect">
                <a:avLst/>
              </a:prstGeom>
              <a:blipFill>
                <a:blip r:embed="rId8"/>
                <a:stretch>
                  <a:fillRect l="-4412" r="-3922" b="-2290"/>
                </a:stretch>
              </a:blipFill>
              <a:ln>
                <a:noFill/>
              </a:ln>
            </p:spPr>
            <p:txBody>
              <a:bodyPr/>
              <a:lstStyle/>
              <a:p>
                <a:r>
                  <a:rPr lang="zh-CN" altLang="en-US">
                    <a:noFill/>
                  </a:rPr>
                  <a:t> </a:t>
                </a:r>
              </a:p>
            </p:txBody>
          </p:sp>
        </mc:Fallback>
      </mc:AlternateContent>
      <p:sp>
        <p:nvSpPr>
          <p:cNvPr id="29" name="箭头: 右 28">
            <a:extLst>
              <a:ext uri="{FF2B5EF4-FFF2-40B4-BE49-F238E27FC236}">
                <a16:creationId xmlns:a16="http://schemas.microsoft.com/office/drawing/2014/main" id="{281F40B5-E9C8-489F-B7A4-018E95AA573B}"/>
              </a:ext>
            </a:extLst>
          </p:cNvPr>
          <p:cNvSpPr/>
          <p:nvPr/>
        </p:nvSpPr>
        <p:spPr>
          <a:xfrm>
            <a:off x="7274845" y="4012589"/>
            <a:ext cx="941033" cy="200932"/>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B24BB3EA-6575-4CAB-8BA5-C4D056C7AE10}"/>
                  </a:ext>
                </a:extLst>
              </p:cNvPr>
              <p:cNvSpPr/>
              <p:nvPr/>
            </p:nvSpPr>
            <p:spPr>
              <a:xfrm>
                <a:off x="7343362" y="4187943"/>
                <a:ext cx="725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宋体" panose="02010600030101010101" pitchFamily="2" charset="-122"/>
                        </a:rPr>
                        <m:t>𝑂</m:t>
                      </m:r>
                      <m:d>
                        <m:dPr>
                          <m:ctrlPr>
                            <a:rPr lang="en-US" altLang="zh-CN" i="1" dirty="0" smtClean="0">
                              <a:latin typeface="Cambria Math" panose="02040503050406030204" pitchFamily="18" charset="0"/>
                              <a:ea typeface="宋体" panose="02010600030101010101" pitchFamily="2" charset="-122"/>
                            </a:rPr>
                          </m:ctrlPr>
                        </m:dPr>
                        <m:e>
                          <m:r>
                            <a:rPr lang="en-US" altLang="zh-CN" i="1" dirty="0" smtClean="0">
                              <a:latin typeface="Cambria Math" panose="02040503050406030204" pitchFamily="18" charset="0"/>
                              <a:ea typeface="宋体" panose="02010600030101010101" pitchFamily="2" charset="-122"/>
                            </a:rPr>
                            <m:t>𝑛</m:t>
                          </m:r>
                        </m:e>
                      </m:d>
                    </m:oMath>
                  </m:oMathPara>
                </a14:m>
                <a:endParaRPr lang="zh-CN" altLang="en-US" dirty="0">
                  <a:latin typeface="Cambria Math" panose="02040503050406030204" pitchFamily="18" charset="0"/>
                </a:endParaRPr>
              </a:p>
            </p:txBody>
          </p:sp>
        </mc:Choice>
        <mc:Fallback xmlns="">
          <p:sp>
            <p:nvSpPr>
              <p:cNvPr id="30" name="矩形 29">
                <a:extLst>
                  <a:ext uri="{FF2B5EF4-FFF2-40B4-BE49-F238E27FC236}">
                    <a16:creationId xmlns:a16="http://schemas.microsoft.com/office/drawing/2014/main" id="{B24BB3EA-6575-4CAB-8BA5-C4D056C7AE10}"/>
                  </a:ext>
                </a:extLst>
              </p:cNvPr>
              <p:cNvSpPr>
                <a:spLocks noRot="1" noChangeAspect="1" noMove="1" noResize="1" noEditPoints="1" noAdjustHandles="1" noChangeArrowheads="1" noChangeShapeType="1" noTextEdit="1"/>
              </p:cNvSpPr>
              <p:nvPr/>
            </p:nvSpPr>
            <p:spPr>
              <a:xfrm>
                <a:off x="7343362" y="4187943"/>
                <a:ext cx="725711"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7F3E2A92-51B1-4856-B668-91D0C91500B7}"/>
                  </a:ext>
                </a:extLst>
              </p:cNvPr>
              <p:cNvSpPr/>
              <p:nvPr/>
            </p:nvSpPr>
            <p:spPr>
              <a:xfrm>
                <a:off x="10659243" y="3712623"/>
                <a:ext cx="1248859" cy="80086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宋体" panose="02010600030101010101" pitchFamily="2" charset="-122"/>
                        </a:rPr>
                        <m:t>𝑓</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r>
                        <a:rPr lang="en-US" altLang="zh-CN" b="0" i="1" smtClean="0">
                          <a:solidFill>
                            <a:schemeClr val="tx1"/>
                          </a:solidFill>
                          <a:latin typeface="Cambria Math" panose="02040503050406030204" pitchFamily="18" charset="0"/>
                          <a:ea typeface="宋体" panose="02010600030101010101" pitchFamily="2" charset="-122"/>
                        </a:rPr>
                        <m:t>𝑔</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oMath>
                  </m:oMathPara>
                </a14:m>
                <a:endParaRPr lang="en-US" altLang="zh-CN" dirty="0">
                  <a:solidFill>
                    <a:schemeClr val="tx1"/>
                  </a:solidFill>
                </a:endParaRPr>
              </a:p>
              <a:p>
                <a:pPr algn="ctr"/>
                <a:r>
                  <a:rPr lang="en-US" altLang="zh-CN" dirty="0">
                    <a:solidFill>
                      <a:schemeClr val="tx1"/>
                    </a:solidFill>
                  </a:rPr>
                  <a:t>(</a:t>
                </a:r>
                <a:r>
                  <a:rPr lang="zh-CN" altLang="en-US" dirty="0">
                    <a:solidFill>
                      <a:schemeClr val="tx1"/>
                    </a:solidFill>
                  </a:rPr>
                  <a:t>系数表示</a:t>
                </a:r>
                <a:r>
                  <a:rPr lang="en-US" altLang="zh-CN" dirty="0">
                    <a:solidFill>
                      <a:schemeClr val="tx1"/>
                    </a:solidFill>
                  </a:rPr>
                  <a:t>)</a:t>
                </a:r>
              </a:p>
            </p:txBody>
          </p:sp>
        </mc:Choice>
        <mc:Fallback xmlns="">
          <p:sp>
            <p:nvSpPr>
              <p:cNvPr id="31" name="矩形 30">
                <a:extLst>
                  <a:ext uri="{FF2B5EF4-FFF2-40B4-BE49-F238E27FC236}">
                    <a16:creationId xmlns:a16="http://schemas.microsoft.com/office/drawing/2014/main" id="{7F3E2A92-51B1-4856-B668-91D0C91500B7}"/>
                  </a:ext>
                </a:extLst>
              </p:cNvPr>
              <p:cNvSpPr>
                <a:spLocks noRot="1" noChangeAspect="1" noMove="1" noResize="1" noEditPoints="1" noAdjustHandles="1" noChangeArrowheads="1" noChangeShapeType="1" noTextEdit="1"/>
              </p:cNvSpPr>
              <p:nvPr/>
            </p:nvSpPr>
            <p:spPr>
              <a:xfrm>
                <a:off x="10659243" y="3712623"/>
                <a:ext cx="1248859" cy="800864"/>
              </a:xfrm>
              <a:prstGeom prst="rect">
                <a:avLst/>
              </a:prstGeom>
              <a:blipFill>
                <a:blip r:embed="rId10"/>
                <a:stretch>
                  <a:fillRect l="-4412" r="-3922" b="-2290"/>
                </a:stretch>
              </a:blipFill>
              <a:ln>
                <a:noFill/>
              </a:ln>
            </p:spPr>
            <p:txBody>
              <a:bodyPr/>
              <a:lstStyle/>
              <a:p>
                <a:r>
                  <a:rPr lang="zh-CN" altLang="en-US">
                    <a:noFill/>
                  </a:rPr>
                  <a:t> </a:t>
                </a:r>
              </a:p>
            </p:txBody>
          </p:sp>
        </mc:Fallback>
      </mc:AlternateContent>
      <p:sp>
        <p:nvSpPr>
          <p:cNvPr id="32" name="箭头: 右 31">
            <a:extLst>
              <a:ext uri="{FF2B5EF4-FFF2-40B4-BE49-F238E27FC236}">
                <a16:creationId xmlns:a16="http://schemas.microsoft.com/office/drawing/2014/main" id="{7F44A0FE-791C-4B4A-8666-AF8042975B3F}"/>
              </a:ext>
            </a:extLst>
          </p:cNvPr>
          <p:cNvSpPr/>
          <p:nvPr/>
        </p:nvSpPr>
        <p:spPr>
          <a:xfrm>
            <a:off x="9631937" y="4003814"/>
            <a:ext cx="941033" cy="200932"/>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F14A1073-83BF-4061-95C0-0BB145395A20}"/>
              </a:ext>
            </a:extLst>
          </p:cNvPr>
          <p:cNvSpPr/>
          <p:nvPr/>
        </p:nvSpPr>
        <p:spPr>
          <a:xfrm>
            <a:off x="9727203" y="3654459"/>
            <a:ext cx="732893" cy="369332"/>
          </a:xfrm>
          <a:prstGeom prst="rect">
            <a:avLst/>
          </a:prstGeom>
        </p:spPr>
        <p:txBody>
          <a:bodyPr wrap="none">
            <a:spAutoFit/>
          </a:bodyPr>
          <a:lstStyle/>
          <a:p>
            <a:r>
              <a:rPr lang="en-US" altLang="zh-CN" dirty="0">
                <a:latin typeface="Cambria Math" panose="02040503050406030204" pitchFamily="18" charset="0"/>
                <a:ea typeface="Cambria Math" panose="02040503050406030204" pitchFamily="18" charset="0"/>
              </a:rPr>
              <a:t>DFT</a:t>
            </a:r>
            <a:r>
              <a:rPr lang="en-US" altLang="zh-CN" baseline="30000" dirty="0">
                <a:latin typeface="Cambria Math" panose="02040503050406030204" pitchFamily="18" charset="0"/>
                <a:ea typeface="Cambria Math" panose="02040503050406030204" pitchFamily="18" charset="0"/>
              </a:rPr>
              <a:t>-1</a:t>
            </a:r>
            <a:endParaRPr lang="zh-CN" altLang="en-US"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0840177C-1B62-4C72-AF47-B65B8F8DC742}"/>
                  </a:ext>
                </a:extLst>
              </p:cNvPr>
              <p:cNvSpPr/>
              <p:nvPr/>
            </p:nvSpPr>
            <p:spPr>
              <a:xfrm>
                <a:off x="9498345" y="4184769"/>
                <a:ext cx="1208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宋体" panose="02010600030101010101" pitchFamily="2" charset="-122"/>
                        </a:rPr>
                        <m:t>𝑂</m:t>
                      </m:r>
                      <m:d>
                        <m:dPr>
                          <m:ctrlPr>
                            <a:rPr lang="en-US" altLang="zh-CN" i="1" dirty="0" smtClean="0">
                              <a:latin typeface="Cambria Math" panose="02040503050406030204" pitchFamily="18" charset="0"/>
                              <a:ea typeface="宋体" panose="02010600030101010101" pitchFamily="2" charset="-122"/>
                            </a:rPr>
                          </m:ctrlPr>
                        </m:dPr>
                        <m:e>
                          <m:r>
                            <a:rPr lang="en-US" altLang="zh-CN" i="1" dirty="0" smtClean="0">
                              <a:latin typeface="Cambria Math" panose="02040503050406030204" pitchFamily="18" charset="0"/>
                              <a:ea typeface="宋体" panose="02010600030101010101" pitchFamily="2" charset="-122"/>
                            </a:rPr>
                            <m:t>𝑛</m:t>
                          </m:r>
                          <m:r>
                            <m:rPr>
                              <m:sty m:val="p"/>
                            </m:rPr>
                            <a:rPr lang="en-US" altLang="zh-CN" i="1" dirty="0" smtClean="0">
                              <a:latin typeface="Cambria Math" panose="02040503050406030204" pitchFamily="18" charset="0"/>
                              <a:ea typeface="宋体" panose="02010600030101010101" pitchFamily="2" charset="-122"/>
                            </a:rPr>
                            <m:t>log</m:t>
                          </m:r>
                          <m:r>
                            <a:rPr lang="en-US" altLang="zh-CN" i="1" dirty="0" smtClean="0">
                              <a:latin typeface="Cambria Math" panose="02040503050406030204" pitchFamily="18" charset="0"/>
                              <a:ea typeface="宋体" panose="02010600030101010101" pitchFamily="2" charset="-122"/>
                            </a:rPr>
                            <m:t> </m:t>
                          </m:r>
                          <m:r>
                            <a:rPr lang="en-US" altLang="zh-CN" i="1" dirty="0" smtClean="0">
                              <a:latin typeface="Cambria Math" panose="02040503050406030204" pitchFamily="18" charset="0"/>
                              <a:ea typeface="宋体" panose="02010600030101010101" pitchFamily="2" charset="-122"/>
                            </a:rPr>
                            <m:t>𝑛</m:t>
                          </m:r>
                        </m:e>
                      </m:d>
                    </m:oMath>
                  </m:oMathPara>
                </a14:m>
                <a:endParaRPr lang="zh-CN" altLang="en-US" dirty="0">
                  <a:latin typeface="Cambria Math" panose="02040503050406030204" pitchFamily="18" charset="0"/>
                </a:endParaRPr>
              </a:p>
            </p:txBody>
          </p:sp>
        </mc:Choice>
        <mc:Fallback xmlns="">
          <p:sp>
            <p:nvSpPr>
              <p:cNvPr id="34" name="矩形 33">
                <a:extLst>
                  <a:ext uri="{FF2B5EF4-FFF2-40B4-BE49-F238E27FC236}">
                    <a16:creationId xmlns:a16="http://schemas.microsoft.com/office/drawing/2014/main" id="{0840177C-1B62-4C72-AF47-B65B8F8DC742}"/>
                  </a:ext>
                </a:extLst>
              </p:cNvPr>
              <p:cNvSpPr>
                <a:spLocks noRot="1" noChangeAspect="1" noMove="1" noResize="1" noEditPoints="1" noAdjustHandles="1" noChangeArrowheads="1" noChangeShapeType="1" noTextEdit="1"/>
              </p:cNvSpPr>
              <p:nvPr/>
            </p:nvSpPr>
            <p:spPr>
              <a:xfrm>
                <a:off x="9498345" y="4184769"/>
                <a:ext cx="1208216" cy="369332"/>
              </a:xfrm>
              <a:prstGeom prst="rect">
                <a:avLst/>
              </a:prstGeom>
              <a:blipFill>
                <a:blip r:embed="rId11"/>
                <a:stretch>
                  <a:fillRect b="-14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82337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8EC60-9DCF-4796-95B2-A0174161557D}"/>
              </a:ext>
            </a:extLst>
          </p:cNvPr>
          <p:cNvSpPr>
            <a:spLocks noGrp="1"/>
          </p:cNvSpPr>
          <p:nvPr>
            <p:ph type="title"/>
          </p:nvPr>
        </p:nvSpPr>
        <p:spPr/>
        <p:txBody>
          <a:bodyPr>
            <a:normAutofit fontScale="90000"/>
          </a:bodyPr>
          <a:lstStyle/>
          <a:p>
            <a:r>
              <a:rPr lang="zh-CN" altLang="en-US"/>
              <a:t>多项式乘积算法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75D438-1758-4EAE-84B7-F2312B101CEF}"/>
                  </a:ext>
                </a:extLst>
              </p:cNvPr>
              <p:cNvSpPr>
                <a:spLocks noGrp="1"/>
              </p:cNvSpPr>
              <p:nvPr>
                <p:ph idx="1"/>
              </p:nvPr>
            </p:nvSpPr>
            <p:spPr/>
            <p:txBody>
              <a:bodyPr>
                <a:normAutofit/>
              </a:bodyPr>
              <a:lstStyle/>
              <a:p>
                <a:pPr algn="just"/>
                <a:r>
                  <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rPr>
                  <a:t>1.</a:t>
                </a:r>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选取合适的</a:t>
                </a:r>
                <a14:m>
                  <m:oMath xmlns:m="http://schemas.openxmlformats.org/officeDocument/2006/math">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𝑛</m:t>
                    </m:r>
                  </m:oMath>
                </a14:m>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个不同的数</a:t>
                </a:r>
                <a14:m>
                  <m:oMath xmlns:m="http://schemas.openxmlformats.org/officeDocument/2006/math">
                    <m:sSub>
                      <m:sSubPr>
                        <m:ctrlPr>
                          <a:rPr lang="en-US" altLang="zh-CN" b="1" i="1">
                            <a:solidFill>
                              <a:schemeClr val="accent2">
                                <a:lumMod val="75000"/>
                              </a:schemeClr>
                            </a:solidFill>
                            <a:latin typeface="Cambria Math" panose="02040503050406030204" pitchFamily="18" charset="0"/>
                            <a:ea typeface="小米兰亭_GB外压缩" panose="03000502000000000000" pitchFamily="66" charset="-122"/>
                          </a:rPr>
                        </m:ctrlPr>
                      </m:sSubPr>
                      <m:e>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e>
                      <m:sub>
                        <m:r>
                          <a:rPr lang="en-US" altLang="zh-CN" b="1">
                            <a:solidFill>
                              <a:schemeClr val="accent2">
                                <a:lumMod val="75000"/>
                              </a:schemeClr>
                            </a:solidFill>
                            <a:latin typeface="Cambria Math" panose="02040503050406030204" pitchFamily="18" charset="0"/>
                            <a:ea typeface="小米兰亭_GB外压缩" panose="03000502000000000000" pitchFamily="66" charset="-122"/>
                          </a:rPr>
                          <m:t>0</m:t>
                        </m:r>
                      </m:sub>
                    </m:sSub>
                    <m:r>
                      <a:rPr lang="en-US" altLang="zh-CN" b="1">
                        <a:solidFill>
                          <a:schemeClr val="accent2">
                            <a:lumMod val="75000"/>
                          </a:schemeClr>
                        </a:solidFill>
                        <a:latin typeface="Cambria Math" panose="02040503050406030204" pitchFamily="18" charset="0"/>
                        <a:ea typeface="小米兰亭_GB外压缩" panose="03000502000000000000" pitchFamily="66" charset="-122"/>
                      </a:rPr>
                      <m:t>,</m:t>
                    </m:r>
                    <m:sSub>
                      <m:sSubPr>
                        <m:ctrlPr>
                          <a:rPr lang="en-US" altLang="zh-CN" b="1" i="1">
                            <a:solidFill>
                              <a:schemeClr val="accent2">
                                <a:lumMod val="75000"/>
                              </a:schemeClr>
                            </a:solidFill>
                            <a:latin typeface="Cambria Math" panose="02040503050406030204" pitchFamily="18" charset="0"/>
                            <a:ea typeface="小米兰亭_GB外压缩" panose="03000502000000000000" pitchFamily="66" charset="-122"/>
                          </a:rPr>
                        </m:ctrlPr>
                      </m:sSubPr>
                      <m:e>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e>
                      <m:sub>
                        <m:r>
                          <a:rPr lang="en-US" altLang="zh-CN" b="1">
                            <a:solidFill>
                              <a:schemeClr val="accent2">
                                <a:lumMod val="75000"/>
                              </a:schemeClr>
                            </a:solidFill>
                            <a:latin typeface="Cambria Math" panose="02040503050406030204" pitchFamily="18" charset="0"/>
                            <a:ea typeface="小米兰亭_GB外压缩" panose="03000502000000000000" pitchFamily="66" charset="-122"/>
                          </a:rPr>
                          <m:t>1</m:t>
                        </m:r>
                      </m:sub>
                    </m:sSub>
                    <m:r>
                      <a:rPr lang="en-US" altLang="zh-CN" b="1">
                        <a:solidFill>
                          <a:schemeClr val="accent2">
                            <a:lumMod val="75000"/>
                          </a:schemeClr>
                        </a:solidFill>
                        <a:latin typeface="Cambria Math" panose="02040503050406030204" pitchFamily="18" charset="0"/>
                        <a:ea typeface="小米兰亭_GB外压缩" panose="03000502000000000000" pitchFamily="66" charset="-122"/>
                      </a:rPr>
                      <m:t>,…,</m:t>
                    </m:r>
                    <m:sSub>
                      <m:sSubPr>
                        <m:ctrlPr>
                          <a:rPr lang="en-US" altLang="zh-CN" b="1" i="1">
                            <a:solidFill>
                              <a:schemeClr val="accent2">
                                <a:lumMod val="75000"/>
                              </a:schemeClr>
                            </a:solidFill>
                            <a:latin typeface="Cambria Math" panose="02040503050406030204" pitchFamily="18" charset="0"/>
                            <a:ea typeface="小米兰亭_GB外压缩" panose="03000502000000000000" pitchFamily="66" charset="-122"/>
                          </a:rPr>
                        </m:ctrlPr>
                      </m:sSubPr>
                      <m:e>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e>
                      <m:sub>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𝑛</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−1</m:t>
                        </m:r>
                      </m:sub>
                    </m:sSub>
                  </m:oMath>
                </a14:m>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r>
                  <a:rPr lang="zh-CN" altLang="en-US" dirty="0">
                    <a:latin typeface="宋体" panose="02010600030101010101" pitchFamily="2" charset="-122"/>
                    <a:ea typeface="宋体" panose="02010600030101010101" pitchFamily="2" charset="-122"/>
                  </a:rPr>
                  <a:t>我们选取复数域上</a:t>
                </a:r>
                <a14:m>
                  <m:oMath xmlns:m="http://schemas.openxmlformats.org/officeDocument/2006/math">
                    <m:rad>
                      <m:radPr>
                        <m:ctrlPr>
                          <a:rPr lang="zh-CN" altLang="zh-CN" i="1">
                            <a:latin typeface="Cambria Math" panose="02040503050406030204" pitchFamily="18" charset="0"/>
                          </a:rPr>
                        </m:ctrlPr>
                      </m:radPr>
                      <m:deg>
                        <m:r>
                          <m:rPr>
                            <m:sty m:val="p"/>
                          </m:rPr>
                          <a:rPr lang="en-US" altLang="zh-CN">
                            <a:latin typeface="Cambria Math" panose="02040503050406030204" pitchFamily="18" charset="0"/>
                          </a:rPr>
                          <m:t>n</m:t>
                        </m:r>
                      </m:deg>
                      <m:e>
                        <m:r>
                          <a:rPr lang="en-US" altLang="zh-CN">
                            <a:latin typeface="Cambria Math" panose="02040503050406030204" pitchFamily="18" charset="0"/>
                          </a:rPr>
                          <m:t>1</m:t>
                        </m:r>
                      </m:e>
                    </m:rad>
                  </m:oMath>
                </a14:m>
                <a:r>
                  <a:rPr lang="zh-CN" altLang="en-US" dirty="0">
                    <a:latin typeface="宋体" panose="02010600030101010101" pitchFamily="2" charset="-122"/>
                    <a:ea typeface="宋体" panose="02010600030101010101" pitchFamily="2" charset="-122"/>
                  </a:rPr>
                  <a:t>的</a:t>
                </a:r>
                <a14:m>
                  <m:oMath xmlns:m="http://schemas.openxmlformats.org/officeDocument/2006/math">
                    <m:r>
                      <a:rPr lang="en-US" altLang="zh-CN" i="1" dirty="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个不同的值</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或称</a:t>
                </a:r>
                <a14:m>
                  <m:oMath xmlns:m="http://schemas.openxmlformats.org/officeDocument/2006/math">
                    <m:r>
                      <a:rPr lang="en-US" altLang="zh-CN" i="1" dirty="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a:t>
                </a:r>
                <a14:m>
                  <m:oMath xmlns:m="http://schemas.openxmlformats.org/officeDocument/2006/math">
                    <m:r>
                      <a:rPr lang="en-US" altLang="zh-CN" i="1" dirty="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次单位复根</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作为</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oMath>
                </a14:m>
                <a:r>
                  <a:rPr lang="zh-CN" altLang="en-US" dirty="0">
                    <a:latin typeface="宋体" panose="02010600030101010101" pitchFamily="2" charset="-122"/>
                    <a:ea typeface="宋体" panose="02010600030101010101" pitchFamily="2" charset="-122"/>
                  </a:rPr>
                  <a:t>的值，即</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𝑘</m:t>
                          </m:r>
                        </m:sup>
                      </m:sSub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𝜋</m:t>
                              </m:r>
                              <m:r>
                                <a:rPr lang="en-US" altLang="zh-CN" i="1">
                                  <a:latin typeface="Cambria Math" panose="02040503050406030204" pitchFamily="18" charset="0"/>
                                </a:rPr>
                                <m:t>𝑖</m:t>
                              </m:r>
                            </m:num>
                            <m:den>
                              <m:r>
                                <a:rPr lang="en-US" altLang="zh-CN" i="1">
                                  <a:latin typeface="Cambria Math" panose="02040503050406030204" pitchFamily="18" charset="0"/>
                                </a:rPr>
                                <m:t>𝑛</m:t>
                              </m:r>
                            </m:den>
                          </m:f>
                        </m:sup>
                      </m:sSup>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=0,2,⋯,</m:t>
                      </m:r>
                      <m:r>
                        <a:rPr lang="en-US" altLang="zh-CN" i="1">
                          <a:latin typeface="Cambria Math" panose="02040503050406030204" pitchFamily="18" charset="0"/>
                        </a:rPr>
                        <m:t>𝑛</m:t>
                      </m:r>
                      <m:r>
                        <a:rPr lang="en-US" altLang="zh-CN" i="1">
                          <a:latin typeface="Cambria Math" panose="02040503050406030204" pitchFamily="18" charset="0"/>
                        </a:rPr>
                        <m:t>−1</m:t>
                      </m:r>
                    </m:oMath>
                  </m:oMathPara>
                </a14:m>
                <a:endParaRPr lang="zh-CN" altLang="zh-CN" i="1" dirty="0"/>
              </a:p>
              <a:p>
                <a:pPr algn="just"/>
                <a:r>
                  <a:rPr lang="zh-CN" altLang="en-US" dirty="0">
                    <a:latin typeface="宋体" panose="02010600030101010101" pitchFamily="2" charset="-122"/>
                    <a:ea typeface="宋体" panose="02010600030101010101" pitchFamily="2" charset="-122"/>
                  </a:rPr>
                  <a:t>至于指数形式的复数</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𝜋</m:t>
                            </m:r>
                            <m:r>
                              <a:rPr lang="en-US" altLang="zh-CN" i="1">
                                <a:latin typeface="Cambria Math" panose="02040503050406030204" pitchFamily="18" charset="0"/>
                              </a:rPr>
                              <m:t>𝑖</m:t>
                            </m:r>
                          </m:num>
                          <m:den>
                            <m:r>
                              <a:rPr lang="en-US" altLang="zh-CN" i="1">
                                <a:latin typeface="Cambria Math" panose="02040503050406030204" pitchFamily="18" charset="0"/>
                              </a:rPr>
                              <m:t>𝑛</m:t>
                            </m:r>
                          </m:den>
                        </m:f>
                      </m:sup>
                    </m:sSup>
                    <m:r>
                      <a:rPr lang="en-US" altLang="zh-CN" i="1">
                        <a:latin typeface="Cambria Math" panose="02040503050406030204" pitchFamily="18" charset="0"/>
                      </a:rPr>
                      <m:t> </m:t>
                    </m:r>
                  </m:oMath>
                </a14:m>
                <a:r>
                  <a:rPr lang="zh-CN" altLang="en-US" dirty="0">
                    <a:latin typeface="宋体" panose="02010600030101010101" pitchFamily="2" charset="-122"/>
                    <a:ea typeface="宋体" panose="02010600030101010101" pitchFamily="2" charset="-122"/>
                  </a:rPr>
                  <a:t>，用大家所熟知的欧拉公式即可求得其代数形式</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𝑒</m:t>
                          </m:r>
                        </m:e>
                        <m:sup>
                          <m:r>
                            <a:rPr lang="en-US" altLang="zh-CN" i="1">
                              <a:latin typeface="Cambria Math" panose="02040503050406030204" pitchFamily="18" charset="0"/>
                              <a:ea typeface="宋体" panose="02010600030101010101" pitchFamily="2" charset="-122"/>
                            </a:rPr>
                            <m:t>𝑖</m:t>
                          </m:r>
                          <m:r>
                            <a:rPr lang="zh-CN" altLang="en-US" i="1">
                              <a:latin typeface="Cambria Math" panose="02040503050406030204" pitchFamily="18" charset="0"/>
                              <a:ea typeface="宋体" panose="02010600030101010101" pitchFamily="2" charset="-122"/>
                            </a:rPr>
                            <m:t>𝜃</m:t>
                          </m:r>
                        </m:sup>
                      </m:sSup>
                      <m:r>
                        <a:rPr lang="en-US" altLang="zh-CN" i="1">
                          <a:latin typeface="Cambria Math" panose="02040503050406030204" pitchFamily="18" charset="0"/>
                          <a:ea typeface="宋体" panose="02010600030101010101" pitchFamily="2" charset="-122"/>
                        </a:rPr>
                        <m:t>=</m:t>
                      </m:r>
                      <m:func>
                        <m:funcPr>
                          <m:ctrlPr>
                            <a:rPr lang="en-US" altLang="zh-CN" i="1">
                              <a:latin typeface="Cambria Math" panose="02040503050406030204" pitchFamily="18" charset="0"/>
                              <a:ea typeface="宋体" panose="02010600030101010101" pitchFamily="2" charset="-122"/>
                            </a:rPr>
                          </m:ctrlPr>
                        </m:funcPr>
                        <m:fName>
                          <m:r>
                            <m:rPr>
                              <m:sty m:val="p"/>
                            </m:rPr>
                            <a:rPr lang="en-US" altLang="zh-CN">
                              <a:latin typeface="Cambria Math" panose="02040503050406030204" pitchFamily="18" charset="0"/>
                              <a:ea typeface="宋体" panose="02010600030101010101" pitchFamily="2" charset="-122"/>
                            </a:rPr>
                            <m:t>cos</m:t>
                          </m:r>
                        </m:fName>
                        <m:e>
                          <m:r>
                            <a:rPr lang="zh-CN" altLang="en-US" i="1">
                              <a:latin typeface="Cambria Math" panose="02040503050406030204" pitchFamily="18" charset="0"/>
                              <a:ea typeface="宋体" panose="02010600030101010101" pitchFamily="2" charset="-122"/>
                            </a:rPr>
                            <m:t>𝜃</m:t>
                          </m:r>
                        </m:e>
                      </m:func>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𝑖</m:t>
                      </m:r>
                      <m:func>
                        <m:funcPr>
                          <m:ctrlPr>
                            <a:rPr lang="en-US" altLang="zh-CN" i="1">
                              <a:latin typeface="Cambria Math" panose="02040503050406030204" pitchFamily="18" charset="0"/>
                              <a:ea typeface="宋体" panose="02010600030101010101" pitchFamily="2" charset="-122"/>
                            </a:rPr>
                          </m:ctrlPr>
                        </m:funcPr>
                        <m:fName>
                          <m:r>
                            <m:rPr>
                              <m:sty m:val="p"/>
                            </m:rPr>
                            <a:rPr lang="en-US" altLang="zh-CN">
                              <a:latin typeface="Cambria Math" panose="02040503050406030204" pitchFamily="18" charset="0"/>
                              <a:ea typeface="宋体" panose="02010600030101010101" pitchFamily="2" charset="-122"/>
                            </a:rPr>
                            <m:t>sin</m:t>
                          </m:r>
                        </m:fName>
                        <m:e>
                          <m:r>
                            <a:rPr lang="zh-CN" altLang="en-US" i="1">
                              <a:latin typeface="Cambria Math" panose="02040503050406030204" pitchFamily="18" charset="0"/>
                              <a:ea typeface="宋体" panose="02010600030101010101" pitchFamily="2" charset="-122"/>
                            </a:rPr>
                            <m:t>𝜃</m:t>
                          </m:r>
                        </m:e>
                      </m:func>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经过简单计算可知</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𝑚𝑛</m:t>
                          </m:r>
                        </m:sup>
                      </m:sSubSup>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a:rPr lang="en-US" altLang="zh-CN" i="1">
                              <a:latin typeface="Cambria Math" panose="02040503050406030204" pitchFamily="18" charset="0"/>
                            </a:rPr>
                            <m:t>𝑐𝑜𝑠</m:t>
                          </m:r>
                        </m:fName>
                        <m:e>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𝜋</m:t>
                                  </m:r>
                                </m:num>
                                <m:den>
                                  <m:r>
                                    <a:rPr lang="en-US" altLang="zh-CN" i="1">
                                      <a:latin typeface="Cambria Math" panose="02040503050406030204" pitchFamily="18" charset="0"/>
                                    </a:rPr>
                                    <m:t>𝑛</m:t>
                                  </m:r>
                                </m:den>
                              </m:f>
                              <m:r>
                                <a:rPr lang="en-US" altLang="zh-CN" i="1">
                                  <a:latin typeface="Cambria Math" panose="02040503050406030204" pitchFamily="18" charset="0"/>
                                </a:rPr>
                                <m:t>+2</m:t>
                              </m:r>
                              <m:r>
                                <a:rPr lang="en-US" altLang="zh-CN" i="1">
                                  <a:latin typeface="Cambria Math" panose="02040503050406030204" pitchFamily="18" charset="0"/>
                                </a:rPr>
                                <m:t>𝜋</m:t>
                              </m:r>
                              <m:r>
                                <a:rPr lang="en-US" altLang="zh-CN" i="1">
                                  <a:latin typeface="Cambria Math" panose="02040503050406030204" pitchFamily="18" charset="0"/>
                                </a:rPr>
                                <m:t>𝑚</m:t>
                              </m:r>
                            </m:e>
                          </m:d>
                        </m:e>
                      </m:func>
                      <m:r>
                        <a:rPr lang="en-US" altLang="zh-CN" i="1">
                          <a:latin typeface="Cambria Math" panose="02040503050406030204" pitchFamily="18" charset="0"/>
                        </a:rPr>
                        <m:t>+</m:t>
                      </m:r>
                      <m:r>
                        <a:rPr lang="en-US" altLang="zh-CN" i="1">
                          <a:latin typeface="Cambria Math" panose="02040503050406030204" pitchFamily="18" charset="0"/>
                        </a:rPr>
                        <m:t>𝑖</m:t>
                      </m:r>
                      <m:func>
                        <m:funcPr>
                          <m:ctrlPr>
                            <a:rPr lang="zh-CN" altLang="zh-CN" i="1">
                              <a:latin typeface="Cambria Math" panose="02040503050406030204" pitchFamily="18" charset="0"/>
                            </a:rPr>
                          </m:ctrlPr>
                        </m:funcPr>
                        <m:fName>
                          <m:r>
                            <a:rPr lang="en-US" altLang="zh-CN" i="1">
                              <a:latin typeface="Cambria Math" panose="02040503050406030204" pitchFamily="18" charset="0"/>
                            </a:rPr>
                            <m:t>𝑠𝑖𝑛</m:t>
                          </m:r>
                        </m:fName>
                        <m:e>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𝜋</m:t>
                                  </m:r>
                                </m:num>
                                <m:den>
                                  <m:r>
                                    <a:rPr lang="en-US" altLang="zh-CN" i="1">
                                      <a:latin typeface="Cambria Math" panose="02040503050406030204" pitchFamily="18" charset="0"/>
                                    </a:rPr>
                                    <m:t>𝑛</m:t>
                                  </m:r>
                                </m:den>
                              </m:f>
                              <m:r>
                                <a:rPr lang="en-US" altLang="zh-CN" i="1">
                                  <a:latin typeface="Cambria Math" panose="02040503050406030204" pitchFamily="18" charset="0"/>
                                </a:rPr>
                                <m:t>+2</m:t>
                              </m:r>
                              <m:r>
                                <a:rPr lang="en-US" altLang="zh-CN" i="1">
                                  <a:latin typeface="Cambria Math" panose="02040503050406030204" pitchFamily="18" charset="0"/>
                                </a:rPr>
                                <m:t>𝜋</m:t>
                              </m:r>
                              <m:r>
                                <a:rPr lang="en-US" altLang="zh-CN" i="1">
                                  <a:latin typeface="Cambria Math" panose="02040503050406030204" pitchFamily="18" charset="0"/>
                                </a:rPr>
                                <m:t>𝑚</m:t>
                              </m:r>
                            </m:e>
                          </m:d>
                        </m:e>
                      </m:func>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a:rPr lang="en-US" altLang="zh-CN" i="1">
                              <a:latin typeface="Cambria Math" panose="02040503050406030204" pitchFamily="18" charset="0"/>
                            </a:rPr>
                            <m:t>𝑐𝑜𝑠</m:t>
                          </m:r>
                        </m:fName>
                        <m:e>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𝜋</m:t>
                              </m:r>
                            </m:num>
                            <m:den>
                              <m:r>
                                <a:rPr lang="en-US" altLang="zh-CN" i="1">
                                  <a:latin typeface="Cambria Math" panose="02040503050406030204" pitchFamily="18" charset="0"/>
                                </a:rPr>
                                <m:t>𝑛</m:t>
                              </m:r>
                            </m:den>
                          </m:f>
                        </m:e>
                      </m:func>
                      <m:r>
                        <a:rPr lang="en-US" altLang="zh-CN" i="1">
                          <a:latin typeface="Cambria Math" panose="02040503050406030204" pitchFamily="18" charset="0"/>
                        </a:rPr>
                        <m:t>+</m:t>
                      </m:r>
                      <m:r>
                        <a:rPr lang="en-US" altLang="zh-CN" i="1">
                          <a:latin typeface="Cambria Math" panose="02040503050406030204" pitchFamily="18" charset="0"/>
                        </a:rPr>
                        <m:t>𝑖</m:t>
                      </m:r>
                      <m:func>
                        <m:funcPr>
                          <m:ctrlPr>
                            <a:rPr lang="zh-CN" altLang="zh-CN" i="1">
                              <a:latin typeface="Cambria Math" panose="02040503050406030204" pitchFamily="18" charset="0"/>
                            </a:rPr>
                          </m:ctrlPr>
                        </m:funcPr>
                        <m:fName>
                          <m:r>
                            <a:rPr lang="en-US" altLang="zh-CN" i="1">
                              <a:latin typeface="Cambria Math" panose="02040503050406030204" pitchFamily="18" charset="0"/>
                            </a:rPr>
                            <m:t>𝑠𝑖𝑛</m:t>
                          </m:r>
                        </m:fName>
                        <m:e>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𝜋</m:t>
                              </m:r>
                            </m:num>
                            <m:den>
                              <m:r>
                                <a:rPr lang="en-US" altLang="zh-CN" i="1">
                                  <a:latin typeface="Cambria Math" panose="02040503050406030204" pitchFamily="18" charset="0"/>
                                </a:rPr>
                                <m:t>𝑛</m:t>
                              </m:r>
                            </m:den>
                          </m:f>
                        </m:e>
                      </m:func>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𝑘</m:t>
                          </m:r>
                        </m:sup>
                      </m:sSubSup>
                      <m:r>
                        <a:rPr lang="en-US" altLang="zh-CN" i="1">
                          <a:latin typeface="Cambria Math" panose="02040503050406030204" pitchFamily="18" charset="0"/>
                        </a:rPr>
                        <m:t>,</m:t>
                      </m:r>
                      <m:r>
                        <a:rPr lang="en-US" altLang="zh-CN" i="1">
                          <a:latin typeface="Cambria Math" panose="02040503050406030204" pitchFamily="18" charset="0"/>
                        </a:rPr>
                        <m:t>𝑚</m:t>
                      </m:r>
                      <m:r>
                        <a:rPr lang="zh-CN" altLang="zh-CN" i="1">
                          <a:latin typeface="Cambria Math" panose="02040503050406030204" pitchFamily="18" charset="0"/>
                        </a:rPr>
                        <m:t>∈</m:t>
                      </m:r>
                      <m:r>
                        <a:rPr lang="en-US" altLang="zh-CN" i="1">
                          <a:latin typeface="Cambria Math" panose="02040503050406030204" pitchFamily="18" charset="0"/>
                        </a:rPr>
                        <m:t>𝑍</m:t>
                      </m:r>
                    </m:oMath>
                  </m:oMathPara>
                </a14:m>
                <a:endParaRPr lang="zh-CN" altLang="zh-CN" dirty="0"/>
              </a:p>
              <a:p>
                <a:pPr algn="just"/>
                <a:r>
                  <a:rPr lang="zh-CN" altLang="en-US" dirty="0">
                    <a:latin typeface="宋体" panose="02010600030101010101" pitchFamily="2" charset="-122"/>
                    <a:ea typeface="宋体" panose="02010600030101010101" pitchFamily="2" charset="-122"/>
                  </a:rPr>
                  <a:t>当</a:t>
                </a:r>
                <a14:m>
                  <m:oMath xmlns:m="http://schemas.openxmlformats.org/officeDocument/2006/math">
                    <m:r>
                      <a:rPr lang="en-US" altLang="zh-CN" i="1" dirty="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为偶数时</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𝑘</m:t>
                                  </m:r>
                                </m:sup>
                              </m:sSubSup>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𝜋</m:t>
                                      </m:r>
                                      <m:r>
                                        <a:rPr lang="en-US" altLang="zh-CN" i="1">
                                          <a:latin typeface="Cambria Math" panose="02040503050406030204" pitchFamily="18" charset="0"/>
                                        </a:rPr>
                                        <m:t>𝑖</m:t>
                                      </m:r>
                                    </m:num>
                                    <m:den>
                                      <m:r>
                                        <a:rPr lang="en-US" altLang="zh-CN" i="1">
                                          <a:latin typeface="Cambria Math" panose="02040503050406030204" pitchFamily="18" charset="0"/>
                                        </a:rPr>
                                        <m:t>𝑛</m:t>
                                      </m:r>
                                    </m:den>
                                  </m:f>
                                </m:sup>
                              </m:sSup>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𝜋</m:t>
                              </m:r>
                              <m:r>
                                <a:rPr lang="en-US" altLang="zh-CN" i="1">
                                  <a:latin typeface="Cambria Math" panose="02040503050406030204" pitchFamily="18" charset="0"/>
                                </a:rPr>
                                <m:t>𝑖</m:t>
                              </m:r>
                            </m:num>
                            <m:den>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den>
                          </m:f>
                        </m:sup>
                      </m:s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sub>
                        <m:sup>
                          <m:r>
                            <a:rPr lang="en-US" altLang="zh-CN" i="1">
                              <a:latin typeface="Cambria Math" panose="02040503050406030204" pitchFamily="18" charset="0"/>
                            </a:rPr>
                            <m:t>𝑘</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sub>
                        <m:sup>
                          <m:r>
                            <a:rPr lang="en-US" altLang="zh-CN" i="1">
                              <a:latin typeface="Cambria Math" panose="02040503050406030204" pitchFamily="18" charset="0"/>
                            </a:rPr>
                            <m:t>𝑘</m:t>
                          </m:r>
                          <m:r>
                            <a:rPr lang="en-US" altLang="zh-CN" i="1">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sup>
                      </m:sSubSup>
                    </m:oMath>
                  </m:oMathPara>
                </a14:m>
                <a:endParaRPr lang="zh-CN" altLang="zh-CN" dirty="0"/>
              </a:p>
              <a:p>
                <a:pPr algn="just"/>
                <a:r>
                  <a:rPr lang="zh-CN" altLang="en-US" dirty="0">
                    <a:latin typeface="宋体" panose="02010600030101010101" pitchFamily="2" charset="-122"/>
                    <a:ea typeface="宋体" panose="02010600030101010101" pitchFamily="2" charset="-122"/>
                  </a:rPr>
                  <a:t>上述两等式将在后文中使用</a:t>
                </a:r>
                <a:r>
                  <a:rPr lang="en-US" altLang="zh-CN" dirty="0">
                    <a:latin typeface="宋体" panose="02010600030101010101" pitchFamily="2" charset="-122"/>
                    <a:ea typeface="宋体" panose="02010600030101010101" pitchFamily="2" charset="-122"/>
                  </a:rPr>
                  <a:t>.</a:t>
                </a:r>
              </a:p>
            </p:txBody>
          </p:sp>
        </mc:Choice>
        <mc:Fallback xmlns="">
          <p:sp>
            <p:nvSpPr>
              <p:cNvPr id="3" name="内容占位符 2">
                <a:extLst>
                  <a:ext uri="{FF2B5EF4-FFF2-40B4-BE49-F238E27FC236}">
                    <a16:creationId xmlns:a16="http://schemas.microsoft.com/office/drawing/2014/main" id="{CE75D438-1758-4EAE-84B7-F2312B101CEF}"/>
                  </a:ext>
                </a:extLst>
              </p:cNvPr>
              <p:cNvSpPr>
                <a:spLocks noGrp="1" noRot="1" noChangeAspect="1" noMove="1" noResize="1" noEditPoints="1" noAdjustHandles="1" noChangeArrowheads="1" noChangeShapeType="1" noTextEdit="1"/>
              </p:cNvSpPr>
              <p:nvPr>
                <p:ph idx="1"/>
              </p:nvPr>
            </p:nvSpPr>
            <p:spPr>
              <a:blipFill>
                <a:blip r:embed="rId2"/>
                <a:stretch>
                  <a:fillRect l="-750" t="-1025" r="-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46543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8EC60-9DCF-4796-95B2-A0174161557D}"/>
              </a:ext>
            </a:extLst>
          </p:cNvPr>
          <p:cNvSpPr>
            <a:spLocks noGrp="1"/>
          </p:cNvSpPr>
          <p:nvPr>
            <p:ph type="title"/>
          </p:nvPr>
        </p:nvSpPr>
        <p:spPr/>
        <p:txBody>
          <a:bodyPr>
            <a:normAutofit fontScale="90000"/>
          </a:bodyPr>
          <a:lstStyle/>
          <a:p>
            <a:r>
              <a:rPr lang="zh-CN" altLang="en-US"/>
              <a:t>多项式乘积算法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75D438-1758-4EAE-84B7-F2312B101CEF}"/>
                  </a:ext>
                </a:extLst>
              </p:cNvPr>
              <p:cNvSpPr>
                <a:spLocks noGrp="1"/>
              </p:cNvSpPr>
              <p:nvPr>
                <p:ph idx="1"/>
              </p:nvPr>
            </p:nvSpPr>
            <p:spPr/>
            <p:txBody>
              <a:bodyPr>
                <a:normAutofit/>
              </a:bodyPr>
              <a:lstStyle/>
              <a:p>
                <a:pPr algn="just"/>
                <a:r>
                  <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rPr>
                  <a:t>2.</a:t>
                </a:r>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将多项式</a:t>
                </a:r>
                <a14:m>
                  <m:oMath xmlns:m="http://schemas.openxmlformats.org/officeDocument/2006/math">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𝑓</m:t>
                    </m:r>
                    <m:d>
                      <m:dPr>
                        <m:ctrlPr>
                          <a:rPr lang="en-US" altLang="zh-CN" b="1" i="1">
                            <a:solidFill>
                              <a:schemeClr val="accent2">
                                <a:lumMod val="75000"/>
                              </a:schemeClr>
                            </a:solidFill>
                            <a:latin typeface="Cambria Math" panose="02040503050406030204" pitchFamily="18" charset="0"/>
                            <a:ea typeface="小米兰亭_GB外压缩" panose="03000502000000000000" pitchFamily="66" charset="-122"/>
                          </a:rPr>
                        </m:ctrlPr>
                      </m:dPr>
                      <m:e>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e>
                    </m:d>
                  </m:oMath>
                </a14:m>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与</a:t>
                </a:r>
                <a14:m>
                  <m:oMath xmlns:m="http://schemas.openxmlformats.org/officeDocument/2006/math">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𝑔</m:t>
                    </m:r>
                    <m:d>
                      <m:dPr>
                        <m:ctrlPr>
                          <a:rPr lang="en-US" altLang="zh-CN" b="1" i="1">
                            <a:solidFill>
                              <a:schemeClr val="accent2">
                                <a:lumMod val="75000"/>
                              </a:schemeClr>
                            </a:solidFill>
                            <a:latin typeface="Cambria Math" panose="02040503050406030204" pitchFamily="18" charset="0"/>
                            <a:ea typeface="小米兰亭_GB外压缩" panose="03000502000000000000" pitchFamily="66" charset="-122"/>
                          </a:rPr>
                        </m:ctrlPr>
                      </m:dPr>
                      <m:e>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e>
                    </m:d>
                  </m:oMath>
                </a14:m>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转化为点值表示</a:t>
                </a:r>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r>
                  <a:rPr lang="zh-CN" altLang="en-US" dirty="0">
                    <a:latin typeface="宋体" panose="02010600030101010101" pitchFamily="2" charset="-122"/>
                    <a:ea typeface="宋体" panose="02010600030101010101" pitchFamily="2" charset="-122"/>
                  </a:rPr>
                  <a:t>考虑多项式</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，当</a:t>
                </a:r>
                <a14:m>
                  <m:oMath xmlns:m="http://schemas.openxmlformats.org/officeDocument/2006/math">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m:t>
                    </m:r>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2</m:t>
                        </m:r>
                      </m:e>
                      <m:sup>
                        <m:r>
                          <a:rPr lang="en-US" altLang="zh-CN" i="1">
                            <a:latin typeface="Cambria Math" panose="02040503050406030204" pitchFamily="18" charset="0"/>
                            <a:ea typeface="宋体" panose="02010600030101010101" pitchFamily="2" charset="-122"/>
                          </a:rPr>
                          <m:t>𝑚</m:t>
                        </m:r>
                      </m:sup>
                    </m:sSup>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𝑚</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ℤ</m:t>
                        </m:r>
                      </m:e>
                      <m:sup>
                        <m:r>
                          <a:rPr lang="en-US" altLang="zh-CN" i="1">
                            <a:latin typeface="Cambria Math" panose="02040503050406030204" pitchFamily="18" charset="0"/>
                            <a:ea typeface="Cambria Math" panose="02040503050406030204" pitchFamily="18" charset="0"/>
                          </a:rPr>
                          <m:t>+</m:t>
                        </m:r>
                      </m:sup>
                    </m:sSup>
                  </m:oMath>
                </a14:m>
                <a:r>
                  <a:rPr lang="zh-CN" altLang="en-US" dirty="0">
                    <a:latin typeface="宋体" panose="02010600030101010101" pitchFamily="2" charset="-122"/>
                    <a:ea typeface="宋体" panose="02010600030101010101" pitchFamily="2" charset="-122"/>
                  </a:rPr>
                  <a:t>时</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当不满足该条件时，向</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补充系数为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的高次项来扩大</a:t>
                </a:r>
                <a14:m>
                  <m:oMath xmlns:m="http://schemas.openxmlformats.org/officeDocument/2006/math">
                    <m:r>
                      <a:rPr lang="en-US" altLang="zh-CN" i="1">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使其满足该条件</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，将其化为两个多项式</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en-US" altLang="zh-CN" i="1">
                              <a:latin typeface="Cambria Math" panose="02040503050406030204" pitchFamily="18" charset="0"/>
                            </a:rPr>
                            <m:t>−2</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f>
                            <m:fPr>
                              <m:ctrlPr>
                                <a:rPr lang="zh-CN" altLang="zh-CN" i="1">
                                  <a:latin typeface="Cambria Math" panose="02040503050406030204" pitchFamily="18" charset="0"/>
                                </a:rPr>
                              </m:ctrlPr>
                            </m:fPr>
                            <m:num>
                              <m:r>
                                <a:rPr lang="en-US" altLang="zh-CN" i="1">
                                  <a:latin typeface="Cambria Math" panose="02040503050406030204" pitchFamily="18" charset="0"/>
                                </a:rPr>
                                <m:t>𝑛</m:t>
                              </m:r>
                              <m:r>
                                <a:rPr lang="en-US" altLang="zh-CN" i="1">
                                  <a:latin typeface="Cambria Math" panose="02040503050406030204" pitchFamily="18" charset="0"/>
                                </a:rPr>
                                <m:t>−2</m:t>
                              </m:r>
                            </m:num>
                            <m:den>
                              <m:r>
                                <a:rPr lang="en-US" altLang="zh-CN" i="1">
                                  <a:latin typeface="Cambria Math" panose="02040503050406030204" pitchFamily="18" charset="0"/>
                                </a:rPr>
                                <m:t>2</m:t>
                              </m:r>
                            </m:den>
                          </m:f>
                        </m:sup>
                      </m:sSup>
                    </m:oMath>
                  </m:oMathPara>
                </a14:m>
                <a:endParaRPr lang="zh-CN"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1</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3</m:t>
                          </m:r>
                        </m:sub>
                      </m:sSub>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en-US" altLang="zh-CN" i="1">
                              <a:latin typeface="Cambria Math" panose="02040503050406030204" pitchFamily="18" charset="0"/>
                            </a:rPr>
                            <m:t>−1</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f>
                            <m:fPr>
                              <m:ctrlPr>
                                <a:rPr lang="zh-CN" altLang="zh-CN" i="1">
                                  <a:latin typeface="Cambria Math" panose="02040503050406030204" pitchFamily="18" charset="0"/>
                                </a:rPr>
                              </m:ctrlPr>
                            </m:fPr>
                            <m:num>
                              <m:r>
                                <a:rPr lang="en-US" altLang="zh-CN" i="1">
                                  <a:latin typeface="Cambria Math" panose="02040503050406030204" pitchFamily="18" charset="0"/>
                                </a:rPr>
                                <m:t>𝑛</m:t>
                              </m:r>
                              <m:r>
                                <a:rPr lang="en-US" altLang="zh-CN" i="1">
                                  <a:latin typeface="Cambria Math" panose="02040503050406030204" pitchFamily="18" charset="0"/>
                                </a:rPr>
                                <m:t>−2</m:t>
                              </m:r>
                            </m:num>
                            <m:den>
                              <m:r>
                                <a:rPr lang="en-US" altLang="zh-CN" i="1">
                                  <a:latin typeface="Cambria Math" panose="02040503050406030204" pitchFamily="18" charset="0"/>
                                </a:rPr>
                                <m:t>2</m:t>
                              </m:r>
                            </m:den>
                          </m:f>
                        </m:sup>
                      </m:sSup>
                    </m:oMath>
                  </m:oMathPara>
                </a14:m>
                <a:endParaRPr lang="zh-CN"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则有</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e>
                          </m:d>
                        </m:sup>
                      </m:sSup>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d>
                      <m:r>
                        <a:rPr lang="en-US" altLang="zh-CN" i="1">
                          <a:latin typeface="Cambria Math" panose="02040503050406030204" pitchFamily="18" charset="0"/>
                        </a:rPr>
                        <m:t>+</m:t>
                      </m:r>
                      <m:r>
                        <a:rPr lang="en-US" altLang="zh-CN" i="1">
                          <a:latin typeface="Cambria Math" panose="02040503050406030204" pitchFamily="18" charset="0"/>
                        </a:rPr>
                        <m:t>𝑥</m:t>
                      </m:r>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1</m:t>
                              </m:r>
                            </m:e>
                          </m:d>
                        </m:sup>
                      </m:sSup>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d>
                    </m:oMath>
                  </m:oMathPara>
                </a14:m>
                <a:endParaRPr lang="zh-CN"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进而</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𝑘</m:t>
                              </m:r>
                            </m:sup>
                          </m:sSubSup>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e>
                          </m:d>
                        </m:sup>
                      </m:sSup>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sub>
                            <m:sup>
                              <m:r>
                                <a:rPr lang="en-US" altLang="zh-CN" i="1">
                                  <a:latin typeface="Cambria Math" panose="02040503050406030204" pitchFamily="18" charset="0"/>
                                </a:rPr>
                                <m:t>𝑘</m:t>
                              </m:r>
                              <m:r>
                                <a:rPr lang="en-US" altLang="zh-CN" i="1">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sup>
                          </m:sSubSup>
                        </m:e>
                      </m:d>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𝑘</m:t>
                          </m:r>
                        </m:sup>
                      </m:sSubSup>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1</m:t>
                              </m:r>
                            </m:e>
                          </m:d>
                        </m:sup>
                      </m:sSup>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sub>
                            <m:sup>
                              <m:r>
                                <a:rPr lang="en-US" altLang="zh-CN" i="1">
                                  <a:latin typeface="Cambria Math" panose="02040503050406030204" pitchFamily="18" charset="0"/>
                                </a:rPr>
                                <m:t>𝑘</m:t>
                              </m:r>
                              <m:r>
                                <a:rPr lang="en-US" altLang="zh-CN" i="1">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sup>
                          </m:sSubSup>
                        </m:e>
                      </m:d>
                    </m:oMath>
                  </m:oMathPara>
                </a14:m>
                <a:endParaRPr lang="zh-CN" altLang="zh-CN" i="1"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也就是说，要求</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在</a:t>
                </a:r>
                <a14:m>
                  <m:oMath xmlns:m="http://schemas.openxmlformats.org/officeDocument/2006/math">
                    <m:r>
                      <a:rPr lang="en-US" altLang="zh-CN" i="1">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个不同点处的值，只需要求</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zh-CN" altLang="en-US" i="1">
                        <a:latin typeface="Cambria Math" panose="02040503050406030204" pitchFamily="18" charset="0"/>
                      </a:rPr>
                      <m:t>与</m:t>
                    </m:r>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宋体" panose="02010600030101010101" pitchFamily="2" charset="-122"/>
                    <a:ea typeface="宋体" panose="02010600030101010101" pitchFamily="2" charset="-122"/>
                  </a:rPr>
                  <a:t>在</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oMath>
                </a14:m>
                <a:r>
                  <a:rPr lang="zh-CN" altLang="en-US" dirty="0">
                    <a:latin typeface="宋体" panose="02010600030101010101" pitchFamily="2" charset="-122"/>
                    <a:ea typeface="宋体" panose="02010600030101010101" pitchFamily="2" charset="-122"/>
                  </a:rPr>
                  <a:t>个不同点处的值，由于</a:t>
                </a:r>
                <a14:m>
                  <m:oMath xmlns:m="http://schemas.openxmlformats.org/officeDocument/2006/math">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m:t>
                    </m:r>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2</m:t>
                        </m:r>
                      </m:e>
                      <m:sup>
                        <m:r>
                          <a:rPr lang="en-US" altLang="zh-CN" i="1">
                            <a:latin typeface="Cambria Math" panose="02040503050406030204" pitchFamily="18" charset="0"/>
                            <a:ea typeface="宋体" panose="02010600030101010101" pitchFamily="2" charset="-122"/>
                          </a:rPr>
                          <m:t>𝑚</m:t>
                        </m:r>
                      </m:sup>
                    </m:sSup>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𝑚</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ℤ</m:t>
                        </m:r>
                      </m:e>
                      <m:sup>
                        <m:r>
                          <a:rPr lang="en-US" altLang="zh-CN" i="1">
                            <a:latin typeface="Cambria Math" panose="02040503050406030204" pitchFamily="18" charset="0"/>
                            <a:ea typeface="Cambria Math" panose="02040503050406030204" pitchFamily="18" charset="0"/>
                          </a:rPr>
                          <m:t>+</m:t>
                        </m:r>
                      </m:sup>
                    </m:sSup>
                  </m:oMath>
                </a14:m>
                <a:r>
                  <a:rPr lang="zh-CN" altLang="en-US" dirty="0">
                    <a:latin typeface="宋体" panose="02010600030101010101" pitchFamily="2" charset="-122"/>
                    <a:ea typeface="宋体" panose="02010600030101010101" pitchFamily="2" charset="-122"/>
                  </a:rPr>
                  <a:t>，可对</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zh-CN" altLang="en-US" i="1">
                        <a:latin typeface="Cambria Math" panose="02040503050406030204" pitchFamily="18" charset="0"/>
                      </a:rPr>
                      <m:t>与</m:t>
                    </m:r>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宋体" panose="02010600030101010101" pitchFamily="2" charset="-122"/>
                    <a:ea typeface="宋体" panose="02010600030101010101" pitchFamily="2" charset="-122"/>
                  </a:rPr>
                  <a:t>重复进行上述过程，最终经过</a:t>
                </a:r>
                <a14:m>
                  <m:oMath xmlns:m="http://schemas.openxmlformats.org/officeDocument/2006/math">
                    <m:r>
                      <a:rPr lang="en-US" altLang="zh-CN" i="1">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步后得到</a:t>
                </a:r>
                <a14:m>
                  <m:oMath xmlns:m="http://schemas.openxmlformats.org/officeDocument/2006/math">
                    <m:r>
                      <a:rPr lang="en-US" altLang="zh-CN" i="1">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个函数</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1</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en-US" altLang="zh-CN" i="1">
                              <a:latin typeface="Cambria Math" panose="02040503050406030204" pitchFamily="18" charset="0"/>
                            </a:rPr>
                            <m:t>−1</m:t>
                          </m:r>
                        </m:sub>
                      </m:sSub>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之后回推得到</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的点值表示，上述过程就是快速傅里叶变换的过程，复杂度为</a:t>
                </a:r>
                <a14:m>
                  <m:oMath xmlns:m="http://schemas.openxmlformats.org/officeDocument/2006/math">
                    <m:r>
                      <a:rPr lang="en-US" altLang="zh-CN" i="1">
                        <a:latin typeface="Cambria Math" panose="02040503050406030204" pitchFamily="18" charset="0"/>
                        <a:ea typeface="宋体" panose="02010600030101010101" pitchFamily="2" charset="-122"/>
                      </a:rPr>
                      <m:t>𝑂</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𝑛𝑚</m:t>
                    </m:r>
                    <m:r>
                      <a:rPr lang="en-US" altLang="zh-CN" i="1">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即</a:t>
                </a:r>
                <a14:m>
                  <m:oMath xmlns:m="http://schemas.openxmlformats.org/officeDocument/2006/math">
                    <m:r>
                      <a:rPr lang="en-US" altLang="zh-CN" i="1">
                        <a:latin typeface="Cambria Math" panose="02040503050406030204" pitchFamily="18" charset="0"/>
                        <a:ea typeface="宋体" panose="02010600030101010101" pitchFamily="2" charset="-122"/>
                      </a:rPr>
                      <m:t>𝑂</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𝑛</m:t>
                    </m:r>
                    <m:r>
                      <m:rPr>
                        <m:sty m:val="p"/>
                      </m:rPr>
                      <a:rPr lang="en-US" altLang="zh-CN">
                        <a:latin typeface="Cambria Math" panose="02040503050406030204" pitchFamily="18" charset="0"/>
                        <a:ea typeface="宋体" panose="02010600030101010101" pitchFamily="2" charset="-122"/>
                      </a:rPr>
                      <m:t>log</m:t>
                    </m:r>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m:t>
                    </m:r>
                  </m:oMath>
                </a14:m>
                <a:r>
                  <a:rPr lang="en-US" altLang="zh-CN" dirty="0">
                    <a:latin typeface="宋体" panose="02010600030101010101" pitchFamily="2" charset="-122"/>
                    <a:ea typeface="宋体" panose="02010600030101010101" pitchFamily="2" charset="-122"/>
                  </a:rPr>
                  <a:t>.</a:t>
                </a:r>
              </a:p>
            </p:txBody>
          </p:sp>
        </mc:Choice>
        <mc:Fallback xmlns="">
          <p:sp>
            <p:nvSpPr>
              <p:cNvPr id="3" name="内容占位符 2">
                <a:extLst>
                  <a:ext uri="{FF2B5EF4-FFF2-40B4-BE49-F238E27FC236}">
                    <a16:creationId xmlns:a16="http://schemas.microsoft.com/office/drawing/2014/main" id="{CE75D438-1758-4EAE-84B7-F2312B101CEF}"/>
                  </a:ext>
                </a:extLst>
              </p:cNvPr>
              <p:cNvSpPr>
                <a:spLocks noGrp="1" noRot="1" noChangeAspect="1" noMove="1" noResize="1" noEditPoints="1" noAdjustHandles="1" noChangeArrowheads="1" noChangeShapeType="1" noTextEdit="1"/>
              </p:cNvSpPr>
              <p:nvPr>
                <p:ph idx="1"/>
              </p:nvPr>
            </p:nvSpPr>
            <p:spPr>
              <a:blipFill>
                <a:blip r:embed="rId2"/>
                <a:stretch>
                  <a:fillRect l="-750" t="-1025" r="-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54747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8EC60-9DCF-4796-95B2-A0174161557D}"/>
              </a:ext>
            </a:extLst>
          </p:cNvPr>
          <p:cNvSpPr>
            <a:spLocks noGrp="1"/>
          </p:cNvSpPr>
          <p:nvPr>
            <p:ph type="title"/>
          </p:nvPr>
        </p:nvSpPr>
        <p:spPr/>
        <p:txBody>
          <a:bodyPr>
            <a:normAutofit fontScale="90000"/>
          </a:bodyPr>
          <a:lstStyle/>
          <a:p>
            <a:r>
              <a:rPr lang="zh-CN" altLang="en-US"/>
              <a:t>多项式乘积算法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75D438-1758-4EAE-84B7-F2312B101CEF}"/>
                  </a:ext>
                </a:extLst>
              </p:cNvPr>
              <p:cNvSpPr>
                <a:spLocks noGrp="1"/>
              </p:cNvSpPr>
              <p:nvPr>
                <p:ph idx="1"/>
              </p:nvPr>
            </p:nvSpPr>
            <p:spPr/>
            <p:txBody>
              <a:bodyPr>
                <a:normAutofit fontScale="92500"/>
              </a:bodyPr>
              <a:lstStyle/>
              <a:p>
                <a:pPr algn="just"/>
                <a:r>
                  <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rPr>
                  <a:t>3.</a:t>
                </a:r>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计算</a:t>
                </a:r>
                <a14:m>
                  <m:oMath xmlns:m="http://schemas.openxmlformats.org/officeDocument/2006/math">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𝑓</m:t>
                    </m:r>
                    <m:d>
                      <m:dPr>
                        <m:ctrlPr>
                          <a:rPr lang="en-US" altLang="zh-CN" b="1" i="1">
                            <a:solidFill>
                              <a:schemeClr val="accent2">
                                <a:lumMod val="75000"/>
                              </a:schemeClr>
                            </a:solidFill>
                            <a:latin typeface="Cambria Math" panose="02040503050406030204" pitchFamily="18" charset="0"/>
                            <a:ea typeface="小米兰亭_GB外压缩" panose="03000502000000000000" pitchFamily="66" charset="-122"/>
                          </a:rPr>
                        </m:ctrlPr>
                      </m:dPr>
                      <m:e>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e>
                    </m:d>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𝑔</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m:t>
                    </m:r>
                  </m:oMath>
                </a14:m>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的点值表示</a:t>
                </a:r>
              </a:p>
              <a:p>
                <a:pPr algn="just"/>
                <a:r>
                  <a:rPr lang="zh-CN" altLang="en-US" dirty="0">
                    <a:latin typeface="宋体" panose="02010600030101010101" pitchFamily="2" charset="-122"/>
                    <a:ea typeface="宋体" panose="02010600030101010101" pitchFamily="2" charset="-122"/>
                  </a:rPr>
                  <a:t>点值表示的优点是可以快速地求出两个选取了相同点值的多项式的乘积，例如多项式</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ea typeface="宋体" panose="02010600030101010101" pitchFamily="2" charset="-122"/>
                            </a:rPr>
                          </m:ctrlPr>
                        </m:dPr>
                        <m:e>
                          <m:eqArr>
                            <m:eqArrPr>
                              <m:ctrlPr>
                                <a:rPr lang="en-US" altLang="zh-CN" i="1">
                                  <a:latin typeface="Cambria Math" panose="02040503050406030204" pitchFamily="18" charset="0"/>
                                  <a:ea typeface="宋体" panose="02010600030101010101" pitchFamily="2" charset="-122"/>
                                </a:rPr>
                              </m:ctrlPr>
                            </m:eqArrPr>
                            <m:e>
                              <m:m>
                                <m:mPr>
                                  <m:mcs>
                                    <m:mc>
                                      <m:mcPr>
                                        <m:count m:val="1"/>
                                        <m:mcJc m:val="center"/>
                                      </m:mcPr>
                                    </m:mc>
                                  </m:mcs>
                                  <m:ctrlPr>
                                    <a:rPr lang="en-US" altLang="zh-CN" i="1">
                                      <a:latin typeface="Cambria Math" panose="02040503050406030204" pitchFamily="18" charset="0"/>
                                      <a:ea typeface="宋体" panose="02010600030101010101" pitchFamily="2" charset="-122"/>
                                    </a:rPr>
                                  </m:ctrlPr>
                                </m:mPr>
                                <m:mr>
                                  <m:e>
                                    <m:r>
                                      <m:rPr>
                                        <m:brk m:alnAt="7"/>
                                      </m:rP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0</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0</m:t>
                                        </m:r>
                                      </m:sub>
                                    </m:sSub>
                                  </m:e>
                                </m:mr>
                                <m:mr>
                                  <m:e>
                                    <m:r>
                                      <m:rPr>
                                        <m:brk m:alnAt="7"/>
                                      </m:rP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1</m:t>
                                        </m:r>
                                      </m:sub>
                                    </m:sSub>
                                  </m:e>
                                </m:mr>
                              </m:m>
                            </m:e>
                            <m:e>
                              <m:m>
                                <m:mPr>
                                  <m:mcs>
                                    <m:mc>
                                      <m:mcPr>
                                        <m:count m:val="1"/>
                                        <m:mcJc m:val="center"/>
                                      </m:mcPr>
                                    </m:mc>
                                  </m:mcs>
                                  <m:ctrlPr>
                                    <a:rPr lang="en-US" altLang="zh-CN" i="1">
                                      <a:latin typeface="Cambria Math" panose="02040503050406030204" pitchFamily="18" charset="0"/>
                                      <a:ea typeface="宋体" panose="02010600030101010101" pitchFamily="2" charset="-122"/>
                                    </a:rPr>
                                  </m:ctrlPr>
                                </m:mPr>
                                <m:mr>
                                  <m:e>
                                    <m:r>
                                      <m:rPr>
                                        <m:brk m:alnAt="7"/>
                                      </m:rPr>
                                      <a:rPr lang="en-US" altLang="zh-CN" i="1">
                                        <a:latin typeface="Cambria Math" panose="02040503050406030204" pitchFamily="18" charset="0"/>
                                        <a:ea typeface="宋体" panose="02010600030101010101" pitchFamily="2" charset="-122"/>
                                      </a:rPr>
                                      <m:t>…</m:t>
                                    </m:r>
                                  </m:e>
                                </m:mr>
                                <m:mr>
                                  <m:e>
                                    <m:r>
                                      <m:rPr>
                                        <m:brk m:alnAt="7"/>
                                      </m:rP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e>
                                </m:mr>
                              </m:m>
                            </m:e>
                          </m:eqArr>
                        </m:e>
                      </m:d>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与</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ea typeface="宋体" panose="02010600030101010101" pitchFamily="2" charset="-122"/>
                            </a:rPr>
                          </m:ctrlPr>
                        </m:dPr>
                        <m:e>
                          <m:eqArr>
                            <m:eqArrPr>
                              <m:ctrlPr>
                                <a:rPr lang="en-US" altLang="zh-CN" i="1">
                                  <a:latin typeface="Cambria Math" panose="02040503050406030204" pitchFamily="18" charset="0"/>
                                  <a:ea typeface="宋体" panose="02010600030101010101" pitchFamily="2" charset="-122"/>
                                </a:rPr>
                              </m:ctrlPr>
                            </m:eqArrPr>
                            <m:e>
                              <m:m>
                                <m:mPr>
                                  <m:mcs>
                                    <m:mc>
                                      <m:mcPr>
                                        <m:count m:val="1"/>
                                        <m:mcJc m:val="center"/>
                                      </m:mcPr>
                                    </m:mc>
                                  </m:mcs>
                                  <m:ctrlPr>
                                    <a:rPr lang="en-US" altLang="zh-CN" i="1">
                                      <a:latin typeface="Cambria Math" panose="02040503050406030204" pitchFamily="18" charset="0"/>
                                      <a:ea typeface="宋体" panose="02010600030101010101" pitchFamily="2" charset="-122"/>
                                    </a:rPr>
                                  </m:ctrlPr>
                                </m:mPr>
                                <m:mr>
                                  <m:e>
                                    <m:r>
                                      <a:rPr lang="en-US" altLang="zh-CN" i="1">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0</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𝑧</m:t>
                                        </m:r>
                                      </m:e>
                                      <m:sub>
                                        <m:r>
                                          <a:rPr lang="en-US" altLang="zh-CN" i="1">
                                            <a:latin typeface="Cambria Math" panose="02040503050406030204" pitchFamily="18" charset="0"/>
                                            <a:ea typeface="宋体" panose="02010600030101010101" pitchFamily="2" charset="-122"/>
                                          </a:rPr>
                                          <m:t>0</m:t>
                                        </m:r>
                                      </m:sub>
                                    </m:sSub>
                                  </m:e>
                                </m:mr>
                                <m:mr>
                                  <m:e>
                                    <m:r>
                                      <a:rPr lang="en-US" altLang="zh-CN" i="1">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𝑧</m:t>
                                        </m:r>
                                      </m:e>
                                      <m:sub>
                                        <m:r>
                                          <a:rPr lang="en-US" altLang="zh-CN" i="1">
                                            <a:latin typeface="Cambria Math" panose="02040503050406030204" pitchFamily="18" charset="0"/>
                                            <a:ea typeface="宋体" panose="02010600030101010101" pitchFamily="2" charset="-122"/>
                                          </a:rPr>
                                          <m:t>1</m:t>
                                        </m:r>
                                      </m:sub>
                                    </m:sSub>
                                  </m:e>
                                </m:mr>
                              </m:m>
                            </m:e>
                            <m:e>
                              <m:m>
                                <m:mPr>
                                  <m:mcs>
                                    <m:mc>
                                      <m:mcPr>
                                        <m:count m:val="1"/>
                                        <m:mcJc m:val="center"/>
                                      </m:mcPr>
                                    </m:mc>
                                  </m:mcs>
                                  <m:ctrlPr>
                                    <a:rPr lang="en-US" altLang="zh-CN" i="1">
                                      <a:latin typeface="Cambria Math" panose="02040503050406030204" pitchFamily="18" charset="0"/>
                                      <a:ea typeface="宋体" panose="02010600030101010101" pitchFamily="2" charset="-122"/>
                                    </a:rPr>
                                  </m:ctrlPr>
                                </m:mPr>
                                <m:mr>
                                  <m:e>
                                    <m:r>
                                      <m:rPr>
                                        <m:brk m:alnAt="7"/>
                                      </m:rPr>
                                      <a:rPr lang="en-US" altLang="zh-CN" i="1">
                                        <a:latin typeface="Cambria Math" panose="02040503050406030204" pitchFamily="18" charset="0"/>
                                        <a:ea typeface="宋体" panose="02010600030101010101" pitchFamily="2" charset="-122"/>
                                      </a:rPr>
                                      <m:t>…</m:t>
                                    </m:r>
                                  </m:e>
                                </m:mr>
                                <m:mr>
                                  <m:e>
                                    <m:r>
                                      <a:rPr lang="en-US" altLang="zh-CN" i="1">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𝑧</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e>
                                </m:mr>
                              </m:m>
                            </m:e>
                          </m:eqArr>
                        </m:e>
                      </m:d>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的乘积为</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ea typeface="宋体" panose="02010600030101010101" pitchFamily="2" charset="-122"/>
                            </a:rPr>
                          </m:ctrlPr>
                        </m:dPr>
                        <m:e>
                          <m:eqArr>
                            <m:eqArrPr>
                              <m:ctrlPr>
                                <a:rPr lang="en-US" altLang="zh-CN" i="1">
                                  <a:latin typeface="Cambria Math" panose="02040503050406030204" pitchFamily="18" charset="0"/>
                                  <a:ea typeface="宋体" panose="02010600030101010101" pitchFamily="2" charset="-122"/>
                                </a:rPr>
                              </m:ctrlPr>
                            </m:eqArrPr>
                            <m:e>
                              <m:m>
                                <m:mPr>
                                  <m:mcs>
                                    <m:mc>
                                      <m:mcPr>
                                        <m:count m:val="1"/>
                                        <m:mcJc m:val="center"/>
                                      </m:mcPr>
                                    </m:mc>
                                  </m:mcs>
                                  <m:ctrlPr>
                                    <a:rPr lang="en-US" altLang="zh-CN" i="1">
                                      <a:latin typeface="Cambria Math" panose="02040503050406030204" pitchFamily="18" charset="0"/>
                                      <a:ea typeface="宋体" panose="02010600030101010101" pitchFamily="2" charset="-122"/>
                                    </a:rPr>
                                  </m:ctrlPr>
                                </m:mPr>
                                <m:mr>
                                  <m:e>
                                    <m:r>
                                      <m:rPr>
                                        <m:brk m:alnAt="7"/>
                                      </m:rP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0</m:t>
                                            </m:r>
                                          </m:sub>
                                        </m:sSub>
                                      </m:e>
                                    </m:d>
                                    <m:r>
                                      <a:rPr lang="en-US" altLang="zh-CN" i="1">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0</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0</m:t>
                                        </m:r>
                                      </m:sub>
                                    </m:sSub>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𝑧</m:t>
                                        </m:r>
                                      </m:e>
                                      <m:sub>
                                        <m:r>
                                          <a:rPr lang="en-US" altLang="zh-CN" i="1">
                                            <a:latin typeface="Cambria Math" panose="02040503050406030204" pitchFamily="18" charset="0"/>
                                            <a:ea typeface="宋体" panose="02010600030101010101" pitchFamily="2" charset="-122"/>
                                          </a:rPr>
                                          <m:t>0</m:t>
                                        </m:r>
                                      </m:sub>
                                    </m:sSub>
                                  </m:e>
                                </m:mr>
                                <m:mr>
                                  <m:e>
                                    <m:r>
                                      <m:rPr>
                                        <m:brk m:alnAt="7"/>
                                      </m:rP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e>
                                    </m:d>
                                    <m:r>
                                      <a:rPr lang="en-US" altLang="zh-CN" i="1">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1</m:t>
                                        </m:r>
                                      </m:sub>
                                    </m:sSub>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𝑧</m:t>
                                        </m:r>
                                      </m:e>
                                      <m:sub>
                                        <m:r>
                                          <a:rPr lang="en-US" altLang="zh-CN" i="1">
                                            <a:latin typeface="Cambria Math" panose="02040503050406030204" pitchFamily="18" charset="0"/>
                                            <a:ea typeface="宋体" panose="02010600030101010101" pitchFamily="2" charset="-122"/>
                                          </a:rPr>
                                          <m:t>1</m:t>
                                        </m:r>
                                      </m:sub>
                                    </m:sSub>
                                  </m:e>
                                </m:mr>
                              </m:m>
                            </m:e>
                            <m:e>
                              <m:m>
                                <m:mPr>
                                  <m:mcs>
                                    <m:mc>
                                      <m:mcPr>
                                        <m:count m:val="1"/>
                                        <m:mcJc m:val="center"/>
                                      </m:mcPr>
                                    </m:mc>
                                  </m:mcs>
                                  <m:ctrlPr>
                                    <a:rPr lang="en-US" altLang="zh-CN" i="1">
                                      <a:latin typeface="Cambria Math" panose="02040503050406030204" pitchFamily="18" charset="0"/>
                                      <a:ea typeface="宋体" panose="02010600030101010101" pitchFamily="2" charset="-122"/>
                                    </a:rPr>
                                  </m:ctrlPr>
                                </m:mPr>
                                <m:mr>
                                  <m:e>
                                    <m:r>
                                      <m:rPr>
                                        <m:brk m:alnAt="7"/>
                                      </m:rPr>
                                      <a:rPr lang="en-US" altLang="zh-CN" i="1">
                                        <a:latin typeface="Cambria Math" panose="02040503050406030204" pitchFamily="18" charset="0"/>
                                        <a:ea typeface="宋体" panose="02010600030101010101" pitchFamily="2" charset="-122"/>
                                      </a:rPr>
                                      <m:t>…</m:t>
                                    </m:r>
                                  </m:e>
                                </m:mr>
                                <m:mr>
                                  <m:e>
                                    <m:r>
                                      <m:rPr>
                                        <m:brk m:alnAt="7"/>
                                      </m:rP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e>
                                    </m:d>
                                    <m:r>
                                      <a:rPr lang="en-US" altLang="zh-CN" i="1">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𝑧</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e>
                                </m:mr>
                              </m:m>
                            </m:e>
                          </m:eqArr>
                        </m:e>
                      </m:d>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只需要</a:t>
                </a:r>
                <a14:m>
                  <m:oMath xmlns:m="http://schemas.openxmlformats.org/officeDocument/2006/math">
                    <m:r>
                      <a:rPr lang="en-US" altLang="zh-CN" i="1">
                        <a:latin typeface="Cambria Math" panose="02040503050406030204" pitchFamily="18" charset="0"/>
                        <a:ea typeface="宋体" panose="02010600030101010101" pitchFamily="2" charset="-122"/>
                      </a:rPr>
                      <m:t>𝑂</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的复杂度即可求得</a:t>
                </a:r>
                <a:r>
                  <a:rPr lang="en-US" altLang="zh-CN" dirty="0">
                    <a:latin typeface="宋体" panose="02010600030101010101" pitchFamily="2" charset="-122"/>
                    <a:ea typeface="宋体" panose="02010600030101010101" pitchFamily="2" charset="-122"/>
                  </a:rPr>
                  <a:t>.</a:t>
                </a:r>
              </a:p>
            </p:txBody>
          </p:sp>
        </mc:Choice>
        <mc:Fallback xmlns="">
          <p:sp>
            <p:nvSpPr>
              <p:cNvPr id="3" name="内容占位符 2">
                <a:extLst>
                  <a:ext uri="{FF2B5EF4-FFF2-40B4-BE49-F238E27FC236}">
                    <a16:creationId xmlns:a16="http://schemas.microsoft.com/office/drawing/2014/main" id="{CE75D438-1758-4EAE-84B7-F2312B101CEF}"/>
                  </a:ext>
                </a:extLst>
              </p:cNvPr>
              <p:cNvSpPr>
                <a:spLocks noGrp="1" noRot="1" noChangeAspect="1" noMove="1" noResize="1" noEditPoints="1" noAdjustHandles="1" noChangeArrowheads="1" noChangeShapeType="1" noTextEdit="1"/>
              </p:cNvSpPr>
              <p:nvPr>
                <p:ph idx="1"/>
              </p:nvPr>
            </p:nvSpPr>
            <p:spPr>
              <a:blipFill>
                <a:blip r:embed="rId2"/>
                <a:stretch>
                  <a:fillRect l="-583" t="-797" r="-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0855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8EC60-9DCF-4796-95B2-A0174161557D}"/>
              </a:ext>
            </a:extLst>
          </p:cNvPr>
          <p:cNvSpPr>
            <a:spLocks noGrp="1"/>
          </p:cNvSpPr>
          <p:nvPr>
            <p:ph type="title"/>
          </p:nvPr>
        </p:nvSpPr>
        <p:spPr/>
        <p:txBody>
          <a:bodyPr>
            <a:normAutofit fontScale="90000"/>
          </a:bodyPr>
          <a:lstStyle/>
          <a:p>
            <a:r>
              <a:rPr lang="zh-CN" altLang="en-US"/>
              <a:t>多项式乘积算法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75D438-1758-4EAE-84B7-F2312B101CEF}"/>
                  </a:ext>
                </a:extLst>
              </p:cNvPr>
              <p:cNvSpPr>
                <a:spLocks noGrp="1"/>
              </p:cNvSpPr>
              <p:nvPr>
                <p:ph idx="1"/>
              </p:nvPr>
            </p:nvSpPr>
            <p:spPr/>
            <p:txBody>
              <a:bodyPr>
                <a:normAutofit fontScale="92500" lnSpcReduction="10000"/>
              </a:bodyPr>
              <a:lstStyle/>
              <a:p>
                <a:pPr algn="just"/>
                <a:r>
                  <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rPr>
                  <a:t>4.</a:t>
                </a:r>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将</a:t>
                </a:r>
                <a14:m>
                  <m:oMath xmlns:m="http://schemas.openxmlformats.org/officeDocument/2006/math">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𝑓</m:t>
                    </m:r>
                    <m:d>
                      <m:dPr>
                        <m:ctrlPr>
                          <a:rPr lang="en-US" altLang="zh-CN" b="1" i="1">
                            <a:solidFill>
                              <a:schemeClr val="accent2">
                                <a:lumMod val="75000"/>
                              </a:schemeClr>
                            </a:solidFill>
                            <a:latin typeface="Cambria Math" panose="02040503050406030204" pitchFamily="18" charset="0"/>
                            <a:ea typeface="小米兰亭_GB外压缩" panose="03000502000000000000" pitchFamily="66" charset="-122"/>
                          </a:rPr>
                        </m:ctrlPr>
                      </m:dPr>
                      <m:e>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e>
                    </m:d>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𝑔</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m:t>
                    </m:r>
                  </m:oMath>
                </a14:m>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转化为系数表示</a:t>
                </a:r>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r>
                  <a:rPr lang="zh-CN" altLang="en-US" dirty="0">
                    <a:latin typeface="宋体" panose="02010600030101010101" pitchFamily="2" charset="-122"/>
                    <a:ea typeface="宋体" panose="02010600030101010101" pitchFamily="2" charset="-122"/>
                  </a:rPr>
                  <a:t>下面以</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为例，讲解如何将多项式从点值表示转化为系数表示，此过程又称多项式的插值</a:t>
                </a:r>
                <a:r>
                  <a:rPr lang="en-US" altLang="zh-CN" dirty="0">
                    <a:latin typeface="宋体" panose="02010600030101010101" pitchFamily="2" charset="-122"/>
                    <a:ea typeface="宋体" panose="02010600030101010101" pitchFamily="2" charset="-122"/>
                  </a:rPr>
                  <a:t>.</a:t>
                </a:r>
              </a:p>
              <a:p>
                <a:pPr algn="just"/>
                <a:r>
                  <a:rPr lang="zh-CN" altLang="en-US" dirty="0">
                    <a:latin typeface="宋体" panose="02010600030101010101" pitchFamily="2" charset="-122"/>
                    <a:ea typeface="宋体" panose="02010600030101010101" pitchFamily="2" charset="-122"/>
                  </a:rPr>
                  <a:t>将</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的点值表示写成矩阵形式</a:t>
                </a:r>
                <a14:m>
                  <m:oMath xmlns:m="http://schemas.openxmlformats.org/officeDocument/2006/math">
                    <m:r>
                      <a:rPr lang="en-US" altLang="zh-CN" i="1">
                        <a:latin typeface="Cambria Math" panose="02040503050406030204" pitchFamily="18" charset="0"/>
                        <a:ea typeface="宋体" panose="02010600030101010101" pitchFamily="2" charset="-122"/>
                      </a:rPr>
                      <m:t>𝑌</m:t>
                    </m:r>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𝑉</m:t>
                        </m:r>
                      </m:e>
                      <m:sub>
                        <m:r>
                          <a:rPr lang="en-US" altLang="zh-CN" i="1">
                            <a:latin typeface="Cambria Math" panose="02040503050406030204" pitchFamily="18" charset="0"/>
                            <a:ea typeface="宋体" panose="02010600030101010101" pitchFamily="2" charset="-122"/>
                          </a:rPr>
                          <m:t>𝑛</m:t>
                        </m:r>
                      </m:sub>
                    </m:sSub>
                    <m:r>
                      <a:rPr lang="en-US" altLang="zh-CN" i="1">
                        <a:latin typeface="Cambria Math" panose="02040503050406030204" pitchFamily="18" charset="0"/>
                        <a:ea typeface="宋体" panose="02010600030101010101" pitchFamily="2" charset="-122"/>
                      </a:rPr>
                      <m:t>𝐴</m:t>
                    </m:r>
                  </m:oMath>
                </a14:m>
                <a:r>
                  <a:rPr lang="zh-CN" altLang="en-US" dirty="0">
                    <a:latin typeface="宋体" panose="02010600030101010101" pitchFamily="2" charset="-122"/>
                    <a:ea typeface="宋体" panose="02010600030101010101" pitchFamily="2" charset="-122"/>
                  </a:rPr>
                  <a:t>即</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d>
                        <m:dPr>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3</m:t>
                                    </m:r>
                                  </m:sub>
                                </m:sSub>
                              </m:e>
                            </m:mr>
                            <m:mr>
                              <m:e>
                                <m:r>
                                  <a:rPr lang="en-US"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r>
                                      <a:rPr lang="en-US" altLang="zh-CN" i="1">
                                        <a:latin typeface="Cambria Math" panose="02040503050406030204" pitchFamily="18" charset="0"/>
                                      </a:rPr>
                                      <m:t>−1</m:t>
                                    </m:r>
                                  </m:sub>
                                </m:sSub>
                              </m:e>
                            </m:mr>
                          </m:m>
                        </m:e>
                      </m:d>
                      <m:r>
                        <a:rPr lang="en-US" altLang="zh-CN" i="1">
                          <a:latin typeface="Cambria Math" panose="02040503050406030204" pitchFamily="18" charset="0"/>
                        </a:rPr>
                        <m:t>=</m:t>
                      </m:r>
                      <m:d>
                        <m:dPr>
                          <m:ctrlPr>
                            <a:rPr lang="zh-CN" altLang="zh-CN" i="1">
                              <a:latin typeface="Cambria Math" panose="02040503050406030204" pitchFamily="18" charset="0"/>
                            </a:rPr>
                          </m:ctrlPr>
                        </m:dPr>
                        <m:e>
                          <m:m>
                            <m:mPr>
                              <m:mcs>
                                <m:mc>
                                  <m:mcPr>
                                    <m:count m:val="6"/>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m:t>
                                </m:r>
                              </m:e>
                              <m:e>
                                <m:r>
                                  <a:rPr lang="en-US" altLang="zh-CN" i="1">
                                    <a:latin typeface="Cambria Math" panose="02040503050406030204" pitchFamily="18" charset="0"/>
                                  </a:rPr>
                                  <m:t>1</m:t>
                                </m:r>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3</m:t>
                                    </m:r>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4</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6</m:t>
                                    </m:r>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3</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6</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9</m:t>
                                    </m:r>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3</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3</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mr>
                          </m:m>
                        </m:e>
                      </m:d>
                      <m:d>
                        <m:dPr>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3</m:t>
                                    </m:r>
                                  </m:sub>
                                </m:sSub>
                              </m:e>
                            </m:mr>
                            <m:mr>
                              <m:e>
                                <m:r>
                                  <a:rPr lang="en-US"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en-US" altLang="zh-CN" i="1">
                                        <a:latin typeface="Cambria Math" panose="02040503050406030204" pitchFamily="18" charset="0"/>
                                      </a:rPr>
                                      <m:t>−1</m:t>
                                    </m:r>
                                  </m:sub>
                                </m:sSub>
                              </m:e>
                            </m:mr>
                          </m:m>
                        </m:e>
                      </m:d>
                    </m:oMath>
                  </m:oMathPara>
                </a14:m>
                <a:endParaRPr lang="zh-CN" altLang="zh-CN" dirty="0"/>
              </a:p>
              <a:p>
                <a:pPr algn="just"/>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注：</a:t>
                </a:r>
                <a:r>
                  <a:rPr lang="zh-CN" altLang="zh-CN" dirty="0"/>
                  <a:t> </a:t>
                </a:r>
                <a14:m>
                  <m:oMath xmlns:m="http://schemas.openxmlformats.org/officeDocument/2006/math">
                    <m:r>
                      <a:rPr lang="en-US" altLang="zh-CN">
                        <a:latin typeface="Cambria Math" panose="02040503050406030204" pitchFamily="18" charset="0"/>
                      </a:rPr>
                      <m:t>1=</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0</m:t>
                        </m:r>
                      </m:sup>
                    </m:sSubSup>
                  </m:oMath>
                </a14:m>
                <a:r>
                  <a:rPr lang="en-US" altLang="zh-CN" dirty="0">
                    <a:latin typeface="宋体" panose="02010600030101010101" pitchFamily="2" charset="-122"/>
                    <a:ea typeface="宋体" panose="02010600030101010101" pitchFamily="2" charset="-122"/>
                  </a:rPr>
                  <a:t>)</a:t>
                </a:r>
              </a:p>
              <a:p>
                <a:pPr algn="just"/>
                <a:r>
                  <a:rPr lang="zh-CN" altLang="en-US" dirty="0">
                    <a:latin typeface="宋体" panose="02010600030101010101" pitchFamily="2" charset="-122"/>
                    <a:ea typeface="宋体" panose="02010600030101010101" pitchFamily="2" charset="-122"/>
                  </a:rPr>
                  <a:t>现在我们已知的是</a:t>
                </a:r>
                <a14:m>
                  <m:oMath xmlns:m="http://schemas.openxmlformats.org/officeDocument/2006/math">
                    <m:r>
                      <a:rPr lang="en-US" altLang="zh-CN" i="1">
                        <a:latin typeface="Cambria Math" panose="02040503050406030204" pitchFamily="18" charset="0"/>
                        <a:ea typeface="宋体" panose="02010600030101010101" pitchFamily="2" charset="-122"/>
                      </a:rPr>
                      <m:t>𝑌</m:t>
                    </m:r>
                  </m:oMath>
                </a14:m>
                <a:r>
                  <a:rPr lang="zh-CN" altLang="en-US" dirty="0">
                    <a:latin typeface="宋体" panose="02010600030101010101" pitchFamily="2" charset="-122"/>
                    <a:ea typeface="宋体" panose="02010600030101010101" pitchFamily="2" charset="-122"/>
                  </a:rPr>
                  <a:t>和</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𝑉</m:t>
                        </m:r>
                      </m:e>
                      <m:sub>
                        <m:r>
                          <a:rPr lang="en-US" altLang="zh-CN" i="1">
                            <a:latin typeface="Cambria Math" panose="02040503050406030204" pitchFamily="18" charset="0"/>
                            <a:ea typeface="宋体" panose="02010600030101010101" pitchFamily="2" charset="-122"/>
                          </a:rPr>
                          <m:t>𝑛</m:t>
                        </m:r>
                      </m:sub>
                    </m:sSub>
                  </m:oMath>
                </a14:m>
                <a:r>
                  <a:rPr lang="zh-CN" altLang="en-US" dirty="0">
                    <a:latin typeface="宋体" panose="02010600030101010101" pitchFamily="2" charset="-122"/>
                    <a:ea typeface="宋体" panose="02010600030101010101" pitchFamily="2" charset="-122"/>
                  </a:rPr>
                  <a:t>，要求的是</a:t>
                </a:r>
                <a14:m>
                  <m:oMath xmlns:m="http://schemas.openxmlformats.org/officeDocument/2006/math">
                    <m:r>
                      <a:rPr lang="en-US" altLang="zh-CN" i="1">
                        <a:latin typeface="Cambria Math" panose="02040503050406030204" pitchFamily="18" charset="0"/>
                        <a:ea typeface="宋体" panose="02010600030101010101" pitchFamily="2" charset="-122"/>
                      </a:rPr>
                      <m:t>𝐴</m:t>
                    </m:r>
                  </m:oMath>
                </a14:m>
                <a:r>
                  <a:rPr lang="zh-CN" altLang="en-US"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𝑉</m:t>
                        </m:r>
                      </m:e>
                      <m:sub>
                        <m:r>
                          <a:rPr lang="en-US" altLang="zh-CN" i="1">
                            <a:latin typeface="Cambria Math" panose="02040503050406030204" pitchFamily="18" charset="0"/>
                            <a:ea typeface="宋体" panose="02010600030101010101" pitchFamily="2" charset="-122"/>
                          </a:rPr>
                          <m:t>𝑛</m:t>
                        </m:r>
                      </m:sub>
                    </m:sSub>
                  </m:oMath>
                </a14:m>
                <a:r>
                  <a:rPr lang="zh-CN" altLang="en-US" dirty="0">
                    <a:latin typeface="宋体" panose="02010600030101010101" pitchFamily="2" charset="-122"/>
                    <a:ea typeface="宋体" panose="02010600030101010101" pitchFamily="2" charset="-122"/>
                  </a:rPr>
                  <a:t>是一范德蒙德矩阵，可求得其逆矩阵</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𝑛</m:t>
                          </m:r>
                        </m:sub>
                        <m:sup>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d>
                        <m:dPr>
                          <m:ctrlPr>
                            <a:rPr lang="zh-CN" altLang="zh-CN" i="1">
                              <a:latin typeface="Cambria Math" panose="02040503050406030204" pitchFamily="18" charset="0"/>
                            </a:rPr>
                          </m:ctrlPr>
                        </m:dPr>
                        <m:e>
                          <m:m>
                            <m:mPr>
                              <m:mcs>
                                <m:mc>
                                  <m:mcPr>
                                    <m:count m:val="6"/>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m:t>
                                </m:r>
                              </m:e>
                              <m:e>
                                <m:r>
                                  <a:rPr lang="en-US" altLang="zh-CN" i="1">
                                    <a:latin typeface="Cambria Math" panose="02040503050406030204" pitchFamily="18" charset="0"/>
                                  </a:rPr>
                                  <m:t>1</m:t>
                                </m:r>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−3</m:t>
                                    </m:r>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sup>
                                </m:sSubSup>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−4</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−6</m:t>
                                    </m:r>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−3</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−6</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−9</m:t>
                                    </m:r>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−3</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−3</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mr>
                          </m:m>
                        </m:e>
                      </m:d>
                    </m:oMath>
                  </m:oMathPara>
                </a14:m>
                <a:endParaRPr lang="zh-CN" altLang="zh-CN" i="1" dirty="0"/>
              </a:p>
            </p:txBody>
          </p:sp>
        </mc:Choice>
        <mc:Fallback xmlns="">
          <p:sp>
            <p:nvSpPr>
              <p:cNvPr id="3" name="内容占位符 2">
                <a:extLst>
                  <a:ext uri="{FF2B5EF4-FFF2-40B4-BE49-F238E27FC236}">
                    <a16:creationId xmlns:a16="http://schemas.microsoft.com/office/drawing/2014/main" id="{CE75D438-1758-4EAE-84B7-F2312B101CEF}"/>
                  </a:ext>
                </a:extLst>
              </p:cNvPr>
              <p:cNvSpPr>
                <a:spLocks noGrp="1" noRot="1" noChangeAspect="1" noMove="1" noResize="1" noEditPoints="1" noAdjustHandles="1" noChangeArrowheads="1" noChangeShapeType="1" noTextEdit="1"/>
              </p:cNvSpPr>
              <p:nvPr>
                <p:ph idx="1"/>
              </p:nvPr>
            </p:nvSpPr>
            <p:spPr>
              <a:blipFill>
                <a:blip r:embed="rId2"/>
                <a:stretch>
                  <a:fillRect l="-583" t="-1139" r="-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5577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5DD67-0970-42B0-B7E6-89476594463D}"/>
              </a:ext>
            </a:extLst>
          </p:cNvPr>
          <p:cNvSpPr>
            <a:spLocks noGrp="1"/>
          </p:cNvSpPr>
          <p:nvPr>
            <p:ph type="title"/>
          </p:nvPr>
        </p:nvSpPr>
        <p:spPr/>
        <p:txBody>
          <a:bodyPr>
            <a:normAutofit fontScale="90000"/>
          </a:bodyPr>
          <a:lstStyle/>
          <a:p>
            <a:r>
              <a:rPr lang="zh-CN" altLang="en-US"/>
              <a:t>整数的取余运算</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3966C56-7FD8-4E1D-A115-5209F066B38F}"/>
                  </a:ext>
                </a:extLst>
              </p:cNvPr>
              <p:cNvSpPr>
                <a:spLocks noGrp="1"/>
              </p:cNvSpPr>
              <p:nvPr>
                <p:ph idx="1"/>
              </p:nvPr>
            </p:nvSpPr>
            <p:spPr/>
            <p:txBody>
              <a:bodyPr/>
              <a:lstStyle/>
              <a:p>
                <a:r>
                  <a:rPr lang="zh-CN" altLang="zh-CN"/>
                  <a:t>虽然取余运算对于</a:t>
                </a:r>
                <a:r>
                  <a:rPr lang="en-US" altLang="zh-CN"/>
                  <a:t>“+”</a:t>
                </a:r>
                <a:r>
                  <a:rPr lang="zh-CN" altLang="zh-CN"/>
                  <a:t>、</a:t>
                </a:r>
                <a:r>
                  <a:rPr lang="en-US" altLang="zh-CN"/>
                  <a:t>“-”</a:t>
                </a:r>
                <a:r>
                  <a:rPr lang="zh-CN" altLang="zh-CN"/>
                  <a:t>、</a:t>
                </a:r>
                <a:r>
                  <a:rPr lang="en-US" altLang="zh-CN"/>
                  <a:t>“×”</a:t>
                </a:r>
                <a:r>
                  <a:rPr lang="zh-CN" altLang="zh-CN"/>
                  <a:t>不难，但通常情况下</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𝑎</m:t>
                          </m:r>
                        </m:num>
                        <m:den>
                          <m:r>
                            <a:rPr lang="en-US" altLang="zh-CN" i="1">
                              <a:latin typeface="Cambria Math" panose="02040503050406030204" pitchFamily="18" charset="0"/>
                            </a:rPr>
                            <m:t>𝑏</m:t>
                          </m:r>
                        </m:den>
                      </m:f>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𝑐</m:t>
                          </m:r>
                        </m:num>
                        <m:den>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𝑐</m:t>
                          </m:r>
                        </m:den>
                      </m:f>
                      <m:r>
                        <a:rPr lang="en-US" altLang="zh-CN" i="1">
                          <a:latin typeface="Cambria Math" panose="02040503050406030204" pitchFamily="18" charset="0"/>
                        </a:rPr>
                        <m:t>%</m:t>
                      </m:r>
                      <m:r>
                        <a:rPr lang="en-US" altLang="zh-CN" i="1">
                          <a:latin typeface="Cambria Math" panose="02040503050406030204" pitchFamily="18" charset="0"/>
                        </a:rPr>
                        <m:t>𝑐</m:t>
                      </m:r>
                    </m:oMath>
                  </m:oMathPara>
                </a14:m>
                <a:endParaRPr lang="zh-CN" altLang="zh-CN"/>
              </a:p>
              <a:p>
                <a:r>
                  <a:rPr lang="zh-CN" altLang="zh-CN"/>
                  <a:t>如何计算 </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𝑎</m:t>
                        </m:r>
                      </m:num>
                      <m:den>
                        <m:r>
                          <a:rPr lang="en-US" altLang="zh-CN" i="1">
                            <a:latin typeface="Cambria Math" panose="02040503050406030204" pitchFamily="18" charset="0"/>
                          </a:rPr>
                          <m:t>𝑏</m:t>
                        </m:r>
                      </m:den>
                    </m:f>
                    <m:r>
                      <a:rPr lang="en-US" altLang="zh-CN" i="1">
                        <a:latin typeface="Cambria Math" panose="02040503050406030204" pitchFamily="18" charset="0"/>
                      </a:rPr>
                      <m:t>%</m:t>
                    </m:r>
                    <m:r>
                      <a:rPr lang="en-US" altLang="zh-CN" i="1">
                        <a:latin typeface="Cambria Math" panose="02040503050406030204" pitchFamily="18" charset="0"/>
                      </a:rPr>
                      <m:t>𝑐</m:t>
                    </m:r>
                  </m:oMath>
                </a14:m>
                <a:r>
                  <a:rPr lang="en-US" altLang="zh-CN"/>
                  <a:t> </a:t>
                </a:r>
                <a:r>
                  <a:rPr lang="zh-CN" altLang="zh-CN"/>
                  <a:t>？我们有时可以找一个乘法逆元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−1</m:t>
                        </m:r>
                      </m:sup>
                    </m:sSup>
                  </m:oMath>
                </a14:m>
                <a:r>
                  <a:rPr lang="en-US" altLang="zh-CN"/>
                  <a:t> </a:t>
                </a:r>
                <a:r>
                  <a:rPr lang="zh-CN" altLang="zh-CN"/>
                  <a:t>，使得 </a:t>
                </a:r>
                <a14:m>
                  <m:oMath xmlns:m="http://schemas.openxmlformats.org/officeDocument/2006/math">
                    <m:r>
                      <a:rPr lang="en-US" altLang="zh-CN" i="1">
                        <a:latin typeface="Cambria Math" panose="02040503050406030204" pitchFamily="18" charset="0"/>
                      </a:rPr>
                      <m:t>𝑏</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−1</m:t>
                        </m:r>
                      </m:sup>
                    </m:sSup>
                    <m:r>
                      <a:rPr lang="en-US" altLang="zh-CN" i="1">
                        <a:latin typeface="Cambria Math" panose="02040503050406030204" pitchFamily="18" charset="0"/>
                      </a:rPr>
                      <m:t>≡1(</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𝑐</m:t>
                    </m:r>
                    <m:r>
                      <a:rPr lang="en-US" altLang="zh-CN" i="1">
                        <a:latin typeface="Cambria Math" panose="02040503050406030204" pitchFamily="18" charset="0"/>
                      </a:rPr>
                      <m:t>)</m:t>
                    </m:r>
                  </m:oMath>
                </a14:m>
                <a:r>
                  <a:rPr lang="en-US" altLang="zh-CN"/>
                  <a:t> </a:t>
                </a:r>
                <a:r>
                  <a:rPr lang="zh-CN" altLang="zh-CN"/>
                  <a:t>，那么就有</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𝑎</m:t>
                          </m:r>
                        </m:num>
                        <m:den>
                          <m:r>
                            <a:rPr lang="en-US" altLang="zh-CN" i="1">
                              <a:latin typeface="Cambria Math" panose="02040503050406030204" pitchFamily="18" charset="0"/>
                            </a:rPr>
                            <m:t>𝑏</m:t>
                          </m:r>
                        </m:den>
                      </m:f>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𝑎</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−1</m:t>
                          </m:r>
                        </m:sup>
                      </m:sSup>
                      <m:r>
                        <a:rPr lang="en-US" altLang="zh-CN" i="1">
                          <a:latin typeface="Cambria Math" panose="02040503050406030204" pitchFamily="18" charset="0"/>
                        </a:rPr>
                        <m:t>%</m:t>
                      </m:r>
                      <m:r>
                        <a:rPr lang="en-US" altLang="zh-CN" i="1">
                          <a:latin typeface="Cambria Math" panose="02040503050406030204" pitchFamily="18" charset="0"/>
                        </a:rPr>
                        <m:t>𝑐</m:t>
                      </m:r>
                    </m:oMath>
                  </m:oMathPara>
                </a14:m>
                <a:endParaRPr lang="zh-CN" altLang="zh-CN"/>
              </a:p>
              <a:p>
                <a:r>
                  <a:rPr lang="zh-CN" altLang="zh-CN"/>
                  <a:t>如果 </a:t>
                </a:r>
                <a14:m>
                  <m:oMath xmlns:m="http://schemas.openxmlformats.org/officeDocument/2006/math">
                    <m:r>
                      <a:rPr lang="en-US" altLang="zh-CN" i="1">
                        <a:latin typeface="Cambria Math" panose="02040503050406030204" pitchFamily="18" charset="0"/>
                      </a:rPr>
                      <m:t>𝑐</m:t>
                    </m:r>
                  </m:oMath>
                </a14:m>
                <a:r>
                  <a:rPr lang="en-US" altLang="zh-CN"/>
                  <a:t> </a:t>
                </a:r>
                <a:r>
                  <a:rPr lang="zh-CN" altLang="zh-CN"/>
                  <a:t>是素数，有下面的定理</a:t>
                </a:r>
              </a:p>
              <a:p>
                <a:r>
                  <a:rPr lang="en-US" altLang="zh-CN" b="1"/>
                  <a:t>1.2.1 </a:t>
                </a:r>
                <a:r>
                  <a:rPr lang="zh-CN" altLang="zh-CN" b="1"/>
                  <a:t>定理 费马小定理</a:t>
                </a:r>
                <a:r>
                  <a:rPr lang="zh-CN" altLang="zh-CN"/>
                  <a:t> 设 </a:t>
                </a:r>
                <a14:m>
                  <m:oMath xmlns:m="http://schemas.openxmlformats.org/officeDocument/2006/math">
                    <m:r>
                      <a:rPr lang="en-US" altLang="zh-CN" i="1">
                        <a:latin typeface="Cambria Math" panose="02040503050406030204" pitchFamily="18" charset="0"/>
                      </a:rPr>
                      <m:t>𝑏</m:t>
                    </m:r>
                  </m:oMath>
                </a14:m>
                <a:r>
                  <a:rPr lang="en-US" altLang="zh-CN"/>
                  <a:t> </a:t>
                </a:r>
                <a:r>
                  <a:rPr lang="zh-CN" altLang="zh-CN"/>
                  <a:t>是一个整数，</a:t>
                </a:r>
                <a14:m>
                  <m:oMath xmlns:m="http://schemas.openxmlformats.org/officeDocument/2006/math">
                    <m:r>
                      <a:rPr lang="en-US" altLang="zh-CN" i="1">
                        <a:latin typeface="Cambria Math" panose="02040503050406030204" pitchFamily="18" charset="0"/>
                      </a:rPr>
                      <m:t>𝑐</m:t>
                    </m:r>
                  </m:oMath>
                </a14:m>
                <a:r>
                  <a:rPr lang="en-US" altLang="zh-CN"/>
                  <a:t> </a:t>
                </a:r>
                <a:r>
                  <a:rPr lang="zh-CN" altLang="zh-CN"/>
                  <a:t>是一个素数，</a:t>
                </a:r>
                <a:r>
                  <a:rPr lang="zh-CN" altLang="en-US"/>
                  <a:t>二者互质，</a:t>
                </a:r>
                <a:r>
                  <a:rPr lang="zh-CN" altLang="zh-CN"/>
                  <a:t>那么</a:t>
                </a:r>
              </a:p>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𝑐</m:t>
                          </m:r>
                          <m:r>
                            <a:rPr lang="en-US" altLang="zh-CN" i="1">
                              <a:latin typeface="Cambria Math" panose="02040503050406030204" pitchFamily="18" charset="0"/>
                            </a:rPr>
                            <m:t>−1</m:t>
                          </m:r>
                        </m:sup>
                      </m:sSup>
                      <m:r>
                        <a:rPr lang="en-US" altLang="zh-CN" i="1">
                          <a:latin typeface="Cambria Math" panose="02040503050406030204" pitchFamily="18" charset="0"/>
                        </a:rPr>
                        <m:t>≡1(</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𝑐</m:t>
                      </m:r>
                      <m:r>
                        <a:rPr lang="en-US" altLang="zh-CN" i="1">
                          <a:latin typeface="Cambria Math" panose="02040503050406030204" pitchFamily="18" charset="0"/>
                        </a:rPr>
                        <m:t>)</m:t>
                      </m:r>
                    </m:oMath>
                  </m:oMathPara>
                </a14:m>
                <a:endParaRPr lang="zh-CN" altLang="zh-CN"/>
              </a:p>
              <a:p>
                <a:r>
                  <a:rPr lang="en-US" altLang="zh-CN"/>
                  <a:t>将上式改写一下，得到</a:t>
                </a:r>
                <a:endParaRPr lang="zh-CN"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𝑏</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𝑐</m:t>
                          </m:r>
                          <m:r>
                            <a:rPr lang="en-US" altLang="zh-CN" i="1">
                              <a:latin typeface="Cambria Math" panose="02040503050406030204" pitchFamily="18" charset="0"/>
                            </a:rPr>
                            <m:t>−2</m:t>
                          </m:r>
                        </m:sup>
                      </m:sSup>
                      <m:r>
                        <a:rPr lang="en-US" altLang="zh-CN" i="1">
                          <a:latin typeface="Cambria Math" panose="02040503050406030204" pitchFamily="18" charset="0"/>
                        </a:rPr>
                        <m:t>≡1(</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𝑐</m:t>
                      </m:r>
                      <m:r>
                        <a:rPr lang="en-US" altLang="zh-CN" i="1">
                          <a:latin typeface="Cambria Math" panose="02040503050406030204" pitchFamily="18" charset="0"/>
                        </a:rPr>
                        <m:t>)</m:t>
                      </m:r>
                    </m:oMath>
                  </m:oMathPara>
                </a14:m>
                <a:endParaRPr lang="zh-CN" altLang="zh-CN"/>
              </a:p>
              <a:p>
                <a:r>
                  <a:rPr lang="zh-CN" altLang="zh-CN"/>
                  <a:t>因此取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𝑐</m:t>
                        </m:r>
                        <m:r>
                          <a:rPr lang="en-US" altLang="zh-CN" i="1">
                            <a:latin typeface="Cambria Math" panose="02040503050406030204" pitchFamily="18" charset="0"/>
                          </a:rPr>
                          <m:t>−2</m:t>
                        </m:r>
                      </m:sup>
                    </m:sSup>
                  </m:oMath>
                </a14:m>
                <a:r>
                  <a:rPr lang="en-US" altLang="zh-CN"/>
                  <a:t> </a:t>
                </a:r>
                <a:r>
                  <a:rPr lang="zh-CN" altLang="zh-CN"/>
                  <a:t>即可，一般需要用快速幂计算</a:t>
                </a:r>
                <a:endParaRPr lang="en-US" altLang="zh-CN"/>
              </a:p>
              <a:p>
                <a:r>
                  <a:rPr lang="en-US" altLang="zh-CN">
                    <a:latin typeface="Consolas" panose="020B0609020204030204" pitchFamily="49" charset="0"/>
                    <a:ea typeface="宋体" panose="02010600030101010101" pitchFamily="2" charset="-122"/>
                    <a:cs typeface="Times New Roman" panose="02020603050405020304" pitchFamily="18" charset="0"/>
                  </a:rPr>
                  <a:t>ll inv(ll a,ll p){</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fpow(a,p</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endParaRPr lang="zh-CN" altLang="zh-CN">
                  <a:latin typeface="Consolas" panose="020B0609020204030204" pitchFamily="49" charset="0"/>
                  <a:ea typeface="宋体" panose="02010600030101010101" pitchFamily="2" charset="-122"/>
                  <a:cs typeface="Times New Roman" panose="02020603050405020304" pitchFamily="18" charset="0"/>
                </a:endParaRPr>
              </a:p>
              <a:p>
                <a:endParaRPr lang="zh-CN" altLang="zh-CN"/>
              </a:p>
            </p:txBody>
          </p:sp>
        </mc:Choice>
        <mc:Fallback>
          <p:sp>
            <p:nvSpPr>
              <p:cNvPr id="3" name="内容占位符 2">
                <a:extLst>
                  <a:ext uri="{FF2B5EF4-FFF2-40B4-BE49-F238E27FC236}">
                    <a16:creationId xmlns:a16="http://schemas.microsoft.com/office/drawing/2014/main" id="{E3966C56-7FD8-4E1D-A115-5209F066B38F}"/>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90534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8EC60-9DCF-4796-95B2-A0174161557D}"/>
              </a:ext>
            </a:extLst>
          </p:cNvPr>
          <p:cNvSpPr>
            <a:spLocks noGrp="1"/>
          </p:cNvSpPr>
          <p:nvPr>
            <p:ph type="title"/>
          </p:nvPr>
        </p:nvSpPr>
        <p:spPr/>
        <p:txBody>
          <a:bodyPr>
            <a:normAutofit fontScale="90000"/>
          </a:bodyPr>
          <a:lstStyle/>
          <a:p>
            <a:r>
              <a:rPr lang="zh-CN" altLang="en-US"/>
              <a:t>多项式乘积算法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75D438-1758-4EAE-84B7-F2312B101CEF}"/>
                  </a:ext>
                </a:extLst>
              </p:cNvPr>
              <p:cNvSpPr>
                <a:spLocks noGrp="1"/>
              </p:cNvSpPr>
              <p:nvPr>
                <p:ph idx="1"/>
              </p:nvPr>
            </p:nvSpPr>
            <p:spPr>
              <a:xfrm>
                <a:off x="3336758" y="757383"/>
                <a:ext cx="8663128" cy="5347854"/>
              </a:xfrm>
            </p:spPr>
            <p:txBody>
              <a:bodyPr>
                <a:normAutofit fontScale="92500"/>
              </a:bodyPr>
              <a:lstStyle/>
              <a:p>
                <a:pPr algn="just"/>
                <a:r>
                  <a:rPr lang="zh-CN" altLang="en-US" dirty="0">
                    <a:latin typeface="宋体" panose="02010600030101010101" pitchFamily="2" charset="-122"/>
                    <a:ea typeface="宋体" panose="02010600030101010101" pitchFamily="2" charset="-122"/>
                  </a:rPr>
                  <a:t>因此</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𝑛</m:t>
                        </m:r>
                      </m:sub>
                      <m:sup>
                        <m:r>
                          <a:rPr lang="en-US" altLang="zh-CN" i="1">
                            <a:latin typeface="Cambria Math" panose="02040503050406030204" pitchFamily="18" charset="0"/>
                          </a:rPr>
                          <m:t>−1</m:t>
                        </m:r>
                      </m:sup>
                    </m:sSubSup>
                    <m:r>
                      <a:rPr lang="en-US" altLang="zh-CN" i="1">
                        <a:latin typeface="Cambria Math" panose="02040503050406030204" pitchFamily="18" charset="0"/>
                      </a:rPr>
                      <m:t>𝑌</m:t>
                    </m:r>
                  </m:oMath>
                </a14:m>
                <a:r>
                  <a:rPr lang="zh-CN" altLang="en-US" dirty="0">
                    <a:latin typeface="宋体" panose="02010600030101010101" pitchFamily="2" charset="-122"/>
                    <a:ea typeface="宋体" panose="02010600030101010101" pitchFamily="2" charset="-122"/>
                  </a:rPr>
                  <a:t>即</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d>
                        <m:dPr>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3</m:t>
                                    </m:r>
                                  </m:sub>
                                </m:sSub>
                              </m:e>
                            </m:mr>
                            <m:mr>
                              <m:e>
                                <m:r>
                                  <a:rPr lang="zh-CN"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sub>
                                </m:sSub>
                              </m:e>
                            </m:mr>
                          </m:m>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d>
                        <m:dPr>
                          <m:ctrlPr>
                            <a:rPr lang="zh-CN" altLang="zh-CN" i="1">
                              <a:latin typeface="Cambria Math" panose="02040503050406030204" pitchFamily="18" charset="0"/>
                            </a:rPr>
                          </m:ctrlPr>
                        </m:dPr>
                        <m:e>
                          <m:m>
                            <m:mPr>
                              <m:mcs>
                                <m:mc>
                                  <m:mcPr>
                                    <m:count m:val="6"/>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zh-CN" altLang="zh-CN" i="1">
                                    <a:latin typeface="Cambria Math" panose="02040503050406030204" pitchFamily="18" charset="0"/>
                                  </a:rPr>
                                  <m:t>⋯</m:t>
                                </m:r>
                              </m:e>
                              <m:e>
                                <m:r>
                                  <a:rPr lang="en-US" altLang="zh-CN" i="1">
                                    <a:latin typeface="Cambria Math" panose="02040503050406030204" pitchFamily="18" charset="0"/>
                                  </a:rPr>
                                  <m:t>1</m:t>
                                </m:r>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3</m:t>
                                    </m:r>
                                  </m:sup>
                                </m:sSubSup>
                              </m:e>
                              <m:e>
                                <m:r>
                                  <a:rPr lang="zh-CN"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sup>
                                </m:sSubSup>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4</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6</m:t>
                                    </m:r>
                                  </m:sup>
                                </m:sSubSup>
                              </m:e>
                              <m:e>
                                <m:r>
                                  <a:rPr lang="zh-CN"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e>
                                    </m:d>
                                  </m:sup>
                                </m:sSubSup>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3</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6</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9</m:t>
                                    </m:r>
                                  </m:sup>
                                </m:sSubSup>
                              </m:e>
                              <m:e>
                                <m:r>
                                  <a:rPr lang="zh-CN"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3</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e>
                                    </m:d>
                                  </m:sup>
                                </m:sSubSup>
                              </m:e>
                            </m:mr>
                            <m:mr>
                              <m:e>
                                <m:r>
                                  <a:rPr lang="zh-CN" altLang="zh-CN" i="1">
                                    <a:latin typeface="Cambria Math" panose="02040503050406030204" pitchFamily="18" charset="0"/>
                                  </a:rPr>
                                  <m:t>⋮</m:t>
                                </m:r>
                              </m:e>
                              <m:e>
                                <m:r>
                                  <a:rPr lang="zh-CN" altLang="zh-CN" i="1">
                                    <a:latin typeface="Cambria Math" panose="02040503050406030204" pitchFamily="18" charset="0"/>
                                  </a:rPr>
                                  <m:t>⋮</m:t>
                                </m:r>
                              </m:e>
                              <m:e>
                                <m:r>
                                  <a:rPr lang="zh-CN" altLang="zh-CN" i="1">
                                    <a:latin typeface="Cambria Math" panose="02040503050406030204" pitchFamily="18" charset="0"/>
                                  </a:rPr>
                                  <m:t>⋮</m:t>
                                </m:r>
                              </m:e>
                              <m:e>
                                <m:r>
                                  <a:rPr lang="zh-CN" altLang="zh-CN" i="1">
                                    <a:latin typeface="Cambria Math" panose="02040503050406030204" pitchFamily="18" charset="0"/>
                                  </a:rPr>
                                  <m:t>⋮</m:t>
                                </m:r>
                              </m:e>
                              <m:e>
                                <m:r>
                                  <a:rPr lang="zh-CN" altLang="zh-CN" i="1">
                                    <a:latin typeface="Cambria Math" panose="02040503050406030204" pitchFamily="18" charset="0"/>
                                  </a:rPr>
                                  <m:t>⋱</m:t>
                                </m:r>
                              </m:e>
                              <m:e>
                                <m:r>
                                  <a:rPr lang="zh-CN" altLang="zh-CN" i="1">
                                    <a:latin typeface="Cambria Math" panose="02040503050406030204" pitchFamily="18" charset="0"/>
                                  </a:rPr>
                                  <m:t>⋮</m:t>
                                </m:r>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e>
                                    </m:d>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3</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e>
                                    </m:d>
                                  </m:sup>
                                </m:sSubSup>
                              </m:e>
                              <m:e>
                                <m:r>
                                  <a:rPr lang="zh-CN"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e>
                                    </m:d>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e>
                                    </m:d>
                                  </m:sup>
                                </m:sSubSup>
                              </m:e>
                            </m:mr>
                          </m:m>
                        </m:e>
                      </m:d>
                      <m:d>
                        <m:dPr>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3</m:t>
                                    </m:r>
                                  </m:sub>
                                </m:sSub>
                              </m:e>
                            </m:mr>
                            <m:mr>
                              <m:e>
                                <m:r>
                                  <a:rPr lang="zh-CN"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sub>
                                </m:sSub>
                              </m:e>
                            </m:mr>
                          </m:m>
                        </m:e>
                      </m:d>
                    </m:oMath>
                  </m:oMathPara>
                </a14:m>
                <a:endParaRPr lang="zh-CN"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也就是说，只需将</a:t>
                </a:r>
                <a14:m>
                  <m:oMath xmlns:m="http://schemas.openxmlformats.org/officeDocument/2006/math">
                    <m:r>
                      <a:rPr lang="en-US" altLang="zh-CN" i="1">
                        <a:latin typeface="Cambria Math" panose="02040503050406030204" pitchFamily="18" charset="0"/>
                      </a:rPr>
                      <m:t>𝑌</m:t>
                    </m:r>
                  </m:oMath>
                </a14:m>
                <a:r>
                  <a:rPr lang="zh-CN" altLang="en-US" dirty="0">
                    <a:latin typeface="宋体" panose="02010600030101010101" pitchFamily="2" charset="-122"/>
                    <a:ea typeface="宋体" panose="02010600030101010101" pitchFamily="2" charset="-122"/>
                  </a:rPr>
                  <a:t>与</a:t>
                </a:r>
                <a14:m>
                  <m:oMath xmlns:m="http://schemas.openxmlformats.org/officeDocument/2006/math">
                    <m:r>
                      <a:rPr lang="en-US" altLang="zh-CN" i="1" dirty="0">
                        <a:latin typeface="Cambria Math" panose="02040503050406030204" pitchFamily="18" charset="0"/>
                        <a:ea typeface="宋体" panose="02010600030101010101" pitchFamily="2" charset="-122"/>
                      </a:rPr>
                      <m:t>𝐴</m:t>
                    </m:r>
                  </m:oMath>
                </a14:m>
                <a:r>
                  <a:rPr lang="zh-CN" altLang="en-US" dirty="0">
                    <a:latin typeface="宋体" panose="02010600030101010101" pitchFamily="2" charset="-122"/>
                    <a:ea typeface="宋体" panose="02010600030101010101" pitchFamily="2" charset="-122"/>
                  </a:rPr>
                  <a:t>对换，将</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𝑘</m:t>
                        </m:r>
                      </m:sup>
                    </m:sSubSup>
                  </m:oMath>
                </a14:m>
                <a:r>
                  <a:rPr lang="zh-CN" altLang="en-US" dirty="0">
                    <a:latin typeface="宋体" panose="02010600030101010101" pitchFamily="2" charset="-122"/>
                    <a:ea typeface="宋体" panose="02010600030101010101" pitchFamily="2" charset="-122"/>
                  </a:rPr>
                  <a:t>换成</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m:t>
                        </m:r>
                        <m:r>
                          <a:rPr lang="en-US" altLang="zh-CN" i="1">
                            <a:latin typeface="Cambria Math" panose="02040503050406030204" pitchFamily="18" charset="0"/>
                          </a:rPr>
                          <m:t>𝑘</m:t>
                        </m:r>
                      </m:sup>
                    </m:sSubSup>
                  </m:oMath>
                </a14:m>
                <a:r>
                  <a:rPr lang="zh-CN" altLang="en-US" dirty="0">
                    <a:latin typeface="宋体" panose="02010600030101010101" pitchFamily="2" charset="-122"/>
                    <a:ea typeface="宋体" panose="02010600030101010101" pitchFamily="2" charset="-122"/>
                  </a:rPr>
                  <a:t>，再乘上系数</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oMath>
                </a14:m>
                <a:r>
                  <a:rPr lang="zh-CN" altLang="en-US" dirty="0">
                    <a:latin typeface="宋体" panose="02010600030101010101" pitchFamily="2" charset="-122"/>
                    <a:ea typeface="宋体" panose="02010600030101010101" pitchFamily="2" charset="-122"/>
                  </a:rPr>
                  <a:t>，进行类似步骤</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的变换，即可进行逆快速傅里叶变换，算法复杂度同样为</a:t>
                </a:r>
                <a14:m>
                  <m:oMath xmlns:m="http://schemas.openxmlformats.org/officeDocument/2006/math">
                    <m:r>
                      <a:rPr lang="en-US" altLang="zh-CN" i="1">
                        <a:latin typeface="Cambria Math" panose="02040503050406030204" pitchFamily="18" charset="0"/>
                        <a:ea typeface="宋体" panose="02010600030101010101" pitchFamily="2" charset="-122"/>
                      </a:rPr>
                      <m:t>𝑂</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𝑛</m:t>
                    </m:r>
                    <m:r>
                      <m:rPr>
                        <m:sty m:val="p"/>
                      </m:rPr>
                      <a:rPr lang="en-US" altLang="zh-CN">
                        <a:latin typeface="Cambria Math" panose="02040503050406030204" pitchFamily="18" charset="0"/>
                        <a:ea typeface="宋体" panose="02010600030101010101" pitchFamily="2" charset="-122"/>
                      </a:rPr>
                      <m:t>log</m:t>
                    </m:r>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m:t>
                    </m:r>
                  </m:oMath>
                </a14:m>
                <a:r>
                  <a:rPr lang="en-US" altLang="zh-CN" dirty="0">
                    <a:latin typeface="宋体" panose="02010600030101010101" pitchFamily="2" charset="-122"/>
                    <a:ea typeface="宋体" panose="02010600030101010101" pitchFamily="2" charset="-122"/>
                  </a:rPr>
                  <a:t>.</a:t>
                </a:r>
              </a:p>
              <a:p>
                <a:pPr algn="just"/>
                <a:r>
                  <a:rPr lang="zh-CN" altLang="en-US" dirty="0">
                    <a:latin typeface="宋体" panose="02010600030101010101" pitchFamily="2" charset="-122"/>
                    <a:ea typeface="宋体" panose="02010600030101010101" pitchFamily="2" charset="-122"/>
                  </a:rPr>
                  <a:t>按照上述方法将</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r>
                      <a:rPr lang="en-US" altLang="zh-CN" i="1">
                        <a:latin typeface="Cambria Math" panose="02040503050406030204" pitchFamily="18" charset="0"/>
                        <a:ea typeface="宋体" panose="02010600030101010101" pitchFamily="2" charset="-122"/>
                      </a:rPr>
                      <m:t>𝑔</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𝑥</m:t>
                    </m:r>
                    <m:r>
                      <a:rPr lang="en-US" altLang="zh-CN" i="1">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转化为系数表示，本题得解</a:t>
                </a:r>
                <a:r>
                  <a:rPr lang="en-US" altLang="zh-CN" dirty="0">
                    <a:latin typeface="宋体" panose="02010600030101010101" pitchFamily="2" charset="-122"/>
                    <a:ea typeface="宋体" panose="02010600030101010101" pitchFamily="2" charset="-122"/>
                  </a:rPr>
                  <a:t>.</a:t>
                </a:r>
                <a:endParaRPr lang="zh-CN" altLang="zh-CN"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CE75D438-1758-4EAE-84B7-F2312B101CEF}"/>
                  </a:ext>
                </a:extLst>
              </p:cNvPr>
              <p:cNvSpPr>
                <a:spLocks noGrp="1" noRot="1" noChangeAspect="1" noMove="1" noResize="1" noEditPoints="1" noAdjustHandles="1" noChangeArrowheads="1" noChangeShapeType="1" noTextEdit="1"/>
              </p:cNvSpPr>
              <p:nvPr>
                <p:ph idx="1"/>
              </p:nvPr>
            </p:nvSpPr>
            <p:spPr>
              <a:xfrm>
                <a:off x="3336758" y="757383"/>
                <a:ext cx="8663128" cy="5347854"/>
              </a:xfrm>
              <a:blipFill>
                <a:blip r:embed="rId2"/>
                <a:stretch>
                  <a:fillRect l="-422" t="-911" r="-4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35903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8EC60-9DCF-4796-95B2-A0174161557D}"/>
              </a:ext>
            </a:extLst>
          </p:cNvPr>
          <p:cNvSpPr>
            <a:spLocks noGrp="1"/>
          </p:cNvSpPr>
          <p:nvPr>
            <p:ph type="title"/>
          </p:nvPr>
        </p:nvSpPr>
        <p:spPr/>
        <p:txBody>
          <a:bodyPr>
            <a:normAutofit fontScale="90000"/>
          </a:bodyPr>
          <a:lstStyle/>
          <a:p>
            <a:r>
              <a:rPr lang="zh-CN" altLang="en-US"/>
              <a:t>多项式乘积算法</a:t>
            </a:r>
          </a:p>
        </p:txBody>
      </p:sp>
      <p:sp>
        <p:nvSpPr>
          <p:cNvPr id="3" name="内容占位符 2">
            <a:extLst>
              <a:ext uri="{FF2B5EF4-FFF2-40B4-BE49-F238E27FC236}">
                <a16:creationId xmlns:a16="http://schemas.microsoft.com/office/drawing/2014/main" id="{CE75D438-1758-4EAE-84B7-F2312B101CEF}"/>
              </a:ext>
            </a:extLst>
          </p:cNvPr>
          <p:cNvSpPr>
            <a:spLocks noGrp="1"/>
          </p:cNvSpPr>
          <p:nvPr>
            <p:ph idx="1"/>
          </p:nvPr>
        </p:nvSpPr>
        <p:spPr/>
        <p:txBody>
          <a:bodyPr>
            <a:normAutofit fontScale="55000" lnSpcReduction="20000"/>
          </a:bodyPr>
          <a:lstStyle/>
          <a:p>
            <a:pPr latinLnBrk="1">
              <a:spcAft>
                <a:spcPts val="1000"/>
              </a:spcAft>
            </a:pPr>
            <a:r>
              <a:rPr lang="en-US" altLang="zh-CN">
                <a:solidFill>
                  <a:srgbClr val="BC7A00"/>
                </a:solidFill>
                <a:latin typeface="Consolas" panose="020B0609020204030204" pitchFamily="49" charset="0"/>
                <a:ea typeface="宋体" panose="02010600030101010101" pitchFamily="2" charset="-122"/>
                <a:cs typeface="Times New Roman" panose="02020603050405020304" pitchFamily="18" charset="0"/>
              </a:rPr>
              <a:t>#include</a:t>
            </a:r>
            <a:r>
              <a:rPr lang="en-US" altLang="zh-CN">
                <a:latin typeface="Consolas" panose="020B0609020204030204" pitchFamily="49" charset="0"/>
                <a:ea typeface="宋体" panose="02010600030101010101" pitchFamily="2" charset="-122"/>
                <a:cs typeface="Times New Roman" panose="02020603050405020304" pitchFamily="18" charset="0"/>
              </a:rPr>
              <a:t>&lt;bits/stdc++.h&gt;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using</a:t>
            </a: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namespace</a:t>
            </a:r>
            <a:r>
              <a:rPr lang="en-US" altLang="zh-CN">
                <a:latin typeface="Consolas" panose="020B0609020204030204" pitchFamily="49" charset="0"/>
                <a:ea typeface="宋体" panose="02010600030101010101" pitchFamily="2" charset="-122"/>
                <a:cs typeface="Times New Roman" panose="02020603050405020304" pitchFamily="18" charset="0"/>
              </a:rPr>
              <a:t> std;</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maxn=</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&lt;&lt;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18</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i="1">
                <a:solidFill>
                  <a:srgbClr val="60A0B0"/>
                </a:solidFill>
                <a:latin typeface="Consolas" panose="020B0609020204030204" pitchFamily="49" charset="0"/>
                <a:ea typeface="宋体" panose="02010600030101010101" pitchFamily="2" charset="-122"/>
                <a:cs typeface="Times New Roman" panose="02020603050405020304" pitchFamily="18" charset="0"/>
              </a:rPr>
              <a:t>//typedef complex&lt;double&gt; C;</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struct</a:t>
            </a:r>
            <a:r>
              <a:rPr lang="en-US" altLang="zh-CN">
                <a:latin typeface="Consolas" panose="020B0609020204030204" pitchFamily="49" charset="0"/>
                <a:ea typeface="宋体" panose="02010600030101010101" pitchFamily="2" charset="-122"/>
                <a:cs typeface="Times New Roman" panose="02020603050405020304" pitchFamily="18" charset="0"/>
              </a:rPr>
              <a:t> C</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a:latin typeface="Consolas" panose="020B0609020204030204" pitchFamily="49" charset="0"/>
                <a:ea typeface="宋体" panose="02010600030101010101" pitchFamily="2" charset="-122"/>
                <a:cs typeface="Times New Roman" panose="02020603050405020304" pitchFamily="18" charset="0"/>
              </a:rPr>
              <a:t> a,b;</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C(){}</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C(</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a:latin typeface="Consolas" panose="020B0609020204030204" pitchFamily="49" charset="0"/>
                <a:ea typeface="宋体" panose="02010600030101010101" pitchFamily="2" charset="-122"/>
                <a:cs typeface="Times New Roman" panose="02020603050405020304" pitchFamily="18" charset="0"/>
              </a:rPr>
              <a:t> a,</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a:latin typeface="Consolas" panose="020B0609020204030204" pitchFamily="49" charset="0"/>
                <a:ea typeface="宋体" panose="02010600030101010101" pitchFamily="2" charset="-122"/>
                <a:cs typeface="Times New Roman" panose="02020603050405020304" pitchFamily="18" charset="0"/>
              </a:rPr>
              <a:t> b):a(a),b(b){}</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C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a:latin typeface="Consolas" panose="020B0609020204030204" pitchFamily="49" charset="0"/>
                <a:ea typeface="宋体" panose="02010600030101010101" pitchFamily="2" charset="-122"/>
                <a:cs typeface="Times New Roman" panose="02020603050405020304" pitchFamily="18" charset="0"/>
              </a:rPr>
              <a:t> = (</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a){*</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a:latin typeface="Consolas" panose="020B0609020204030204" pitchFamily="49" charset="0"/>
                <a:ea typeface="宋体" panose="02010600030101010101" pitchFamily="2" charset="-122"/>
                <a:cs typeface="Times New Roman" panose="02020603050405020304" pitchFamily="18" charset="0"/>
              </a:rPr>
              <a:t>=C(a*</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1.0</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C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a:latin typeface="Consolas" panose="020B0609020204030204" pitchFamily="49" charset="0"/>
                <a:ea typeface="宋体" panose="02010600030101010101" pitchFamily="2" charset="-122"/>
                <a:cs typeface="Times New Roman" panose="02020603050405020304" pitchFamily="18" charset="0"/>
              </a:rPr>
              <a:t> + (</a:t>
            </a:r>
            <a:r>
              <a:rPr lang="en-US" altLang="zh-CN">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a:latin typeface="Consolas" panose="020B0609020204030204" pitchFamily="49" charset="0"/>
                <a:ea typeface="宋体" panose="02010600030101010101" pitchFamily="2" charset="-122"/>
                <a:cs typeface="Times New Roman" panose="02020603050405020304" pitchFamily="18" charset="0"/>
              </a:rPr>
              <a:t> C &amp;t){</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C(a+t.a,b+t.b);}</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C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a:latin typeface="Consolas" panose="020B0609020204030204" pitchFamily="49" charset="0"/>
                <a:ea typeface="宋体" panose="02010600030101010101" pitchFamily="2" charset="-122"/>
                <a:cs typeface="Times New Roman" panose="02020603050405020304" pitchFamily="18" charset="0"/>
              </a:rPr>
              <a:t> - (</a:t>
            </a:r>
            <a:r>
              <a:rPr lang="en-US" altLang="zh-CN">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a:latin typeface="Consolas" panose="020B0609020204030204" pitchFamily="49" charset="0"/>
                <a:ea typeface="宋体" panose="02010600030101010101" pitchFamily="2" charset="-122"/>
                <a:cs typeface="Times New Roman" panose="02020603050405020304" pitchFamily="18" charset="0"/>
              </a:rPr>
              <a:t> C &amp;t){</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C(a-t.a,b-t.b);}</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C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a:latin typeface="Consolas" panose="020B0609020204030204" pitchFamily="49" charset="0"/>
                <a:ea typeface="宋体" panose="02010600030101010101" pitchFamily="2" charset="-122"/>
                <a:cs typeface="Times New Roman" panose="02020603050405020304" pitchFamily="18" charset="0"/>
              </a:rPr>
              <a:t> * (</a:t>
            </a:r>
            <a:r>
              <a:rPr lang="en-US" altLang="zh-CN">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a:latin typeface="Consolas" panose="020B0609020204030204" pitchFamily="49" charset="0"/>
                <a:ea typeface="宋体" panose="02010600030101010101" pitchFamily="2" charset="-122"/>
                <a:cs typeface="Times New Roman" panose="02020603050405020304" pitchFamily="18" charset="0"/>
              </a:rPr>
              <a:t> C &amp;t){</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C(a*t.a-b*t.b,a*t.b+b*t.a);}</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C wn(</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n,</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f)</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C(cos(acos(</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)/n),f*sin((acos(</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))/n));</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C inv(</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n)</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C(</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1.0</a:t>
            </a:r>
            <a:r>
              <a:rPr lang="en-US" altLang="zh-CN">
                <a:latin typeface="Consolas" panose="020B0609020204030204" pitchFamily="49" charset="0"/>
                <a:ea typeface="宋体" panose="02010600030101010101" pitchFamily="2" charset="-122"/>
                <a:cs typeface="Times New Roman" panose="02020603050405020304" pitchFamily="18" charset="0"/>
              </a:rPr>
              <a:t>/n,</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C a[maxn],b[maxn],c[maxn];</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g[maxn];</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a:latin typeface="Consolas" panose="020B0609020204030204" pitchFamily="49" charset="0"/>
                <a:ea typeface="宋体" panose="02010600030101010101" pitchFamily="2" charset="-122"/>
                <a:cs typeface="Times New Roman" panose="02020603050405020304" pitchFamily="18" charset="0"/>
              </a:rPr>
              <a:t> FFT(C *a,</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n,</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f)</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;i&lt;n;i++)</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(i&gt;g[i])swap(a[i],a[g[i]]);</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;i&lt;n;i&lt;&lt;=</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C w=wn(i,f),x,y;</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j=</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;j&lt;n;j+=i+i)</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C e;e=</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k=</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;k&lt;i;e=e*w,k++)</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x=a[j+k];</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y=a[j+k+i]*e;</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a[j+k]=x+y;</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a[j+k+i]=x-y;</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a:latin typeface="Consolas" panose="020B0609020204030204" pitchFamily="49" charset="0"/>
                <a:ea typeface="宋体" panose="02010600030101010101" pitchFamily="2" charset="-122"/>
                <a:cs typeface="Times New Roman" panose="02020603050405020304" pitchFamily="18" charset="0"/>
              </a:rPr>
              <a:t>(f==</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a:latin typeface="Consolas" panose="020B0609020204030204" pitchFamily="49" charset="0"/>
                <a:ea typeface="宋体" panose="02010600030101010101" pitchFamily="2" charset="-122"/>
                <a:cs typeface="Times New Roman" panose="02020603050405020304" pitchFamily="18" charset="0"/>
              </a:rPr>
              <a:t>)</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C Inv=inv(n);</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a:latin typeface="Consolas" panose="020B0609020204030204" pitchFamily="49" charset="0"/>
                <a:ea typeface="宋体" panose="02010600030101010101" pitchFamily="2" charset="-122"/>
                <a:cs typeface="Times New Roman" panose="02020603050405020304" pitchFamily="18" charset="0"/>
              </a:rPr>
              <a:t>(</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a:latin typeface="Consolas" panose="020B0609020204030204" pitchFamily="49" charset="0"/>
                <a:ea typeface="宋体" panose="02010600030101010101" pitchFamily="2" charset="-122"/>
                <a:cs typeface="Times New Roman" panose="02020603050405020304" pitchFamily="18" charset="0"/>
              </a:rPr>
              <a:t> i=</a:t>
            </a:r>
            <a:r>
              <a:rPr lang="en-US" altLang="zh-CN">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a:latin typeface="Consolas" panose="020B0609020204030204" pitchFamily="49" charset="0"/>
                <a:ea typeface="宋体" panose="02010600030101010101" pitchFamily="2" charset="-122"/>
                <a:cs typeface="Times New Roman" panose="02020603050405020304" pitchFamily="18" charset="0"/>
              </a:rPr>
              <a:t>;i&lt;n;i++)a[i]=a[i]*Inv;</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endParaRPr lang="zh-CN" altLang="zh-CN">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352250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8EC60-9DCF-4796-95B2-A0174161557D}"/>
              </a:ext>
            </a:extLst>
          </p:cNvPr>
          <p:cNvSpPr>
            <a:spLocks noGrp="1"/>
          </p:cNvSpPr>
          <p:nvPr>
            <p:ph type="title"/>
          </p:nvPr>
        </p:nvSpPr>
        <p:spPr/>
        <p:txBody>
          <a:bodyPr>
            <a:normAutofit fontScale="90000"/>
          </a:bodyPr>
          <a:lstStyle/>
          <a:p>
            <a:r>
              <a:rPr lang="zh-CN" altLang="en-US"/>
              <a:t>多项式乘积算法</a:t>
            </a:r>
          </a:p>
        </p:txBody>
      </p:sp>
      <p:sp>
        <p:nvSpPr>
          <p:cNvPr id="3" name="内容占位符 2">
            <a:extLst>
              <a:ext uri="{FF2B5EF4-FFF2-40B4-BE49-F238E27FC236}">
                <a16:creationId xmlns:a16="http://schemas.microsoft.com/office/drawing/2014/main" id="{CE75D438-1758-4EAE-84B7-F2312B101CEF}"/>
              </a:ext>
            </a:extLst>
          </p:cNvPr>
          <p:cNvSpPr>
            <a:spLocks noGrp="1"/>
          </p:cNvSpPr>
          <p:nvPr>
            <p:ph idx="1"/>
          </p:nvPr>
        </p:nvSpPr>
        <p:spPr/>
        <p:txBody>
          <a:bodyPr>
            <a:normAutofit/>
          </a:bodyPr>
          <a:lstStyle/>
          <a:p>
            <a:pPr latinLnBrk="1">
              <a:spcAft>
                <a:spcPts val="1000"/>
              </a:spcAft>
            </a:pPr>
            <a:r>
              <a:rPr lang="en-US" altLang="zh-CN" sz="1400">
                <a:solidFill>
                  <a:srgbClr val="90200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400">
                <a:latin typeface="Consolas" panose="020B0609020204030204" pitchFamily="49" charset="0"/>
                <a:ea typeface="宋体" panose="02010600030101010101" pitchFamily="2" charset="-122"/>
                <a:cs typeface="Times New Roman" panose="02020603050405020304" pitchFamily="18" charset="0"/>
              </a:rPr>
              <a:t> conv(C *a,</a:t>
            </a:r>
            <a:r>
              <a:rPr lang="en-US" altLang="zh-CN" sz="1400">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a:latin typeface="Consolas" panose="020B0609020204030204" pitchFamily="49" charset="0"/>
                <a:ea typeface="宋体" panose="02010600030101010101" pitchFamily="2" charset="-122"/>
                <a:cs typeface="Times New Roman" panose="02020603050405020304" pitchFamily="18" charset="0"/>
              </a:rPr>
              <a:t> n,C *b,</a:t>
            </a:r>
            <a:r>
              <a:rPr lang="en-US" altLang="zh-CN" sz="1400">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a:latin typeface="Consolas" panose="020B0609020204030204" pitchFamily="49" charset="0"/>
                <a:ea typeface="宋体" panose="02010600030101010101" pitchFamily="2" charset="-122"/>
                <a:cs typeface="Times New Roman" panose="02020603050405020304" pitchFamily="18" charset="0"/>
              </a:rPr>
              <a:t> m,C *c)</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a:latin typeface="Consolas" panose="020B0609020204030204" pitchFamily="49" charset="0"/>
                <a:ea typeface="宋体" panose="02010600030101010101" pitchFamily="2" charset="-122"/>
                <a:cs typeface="Times New Roman" panose="02020603050405020304" pitchFamily="18" charset="0"/>
              </a:rPr>
              <a:t> k=</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400">
                <a:latin typeface="Consolas" panose="020B0609020204030204" pitchFamily="49" charset="0"/>
                <a:ea typeface="宋体" panose="02010600030101010101" pitchFamily="2" charset="-122"/>
                <a:cs typeface="Times New Roman" panose="02020603050405020304" pitchFamily="18" charset="0"/>
              </a:rPr>
              <a:t>,s=</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4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sz="1400">
                <a:latin typeface="Consolas" panose="020B0609020204030204" pitchFamily="49" charset="0"/>
                <a:ea typeface="宋体" panose="02010600030101010101" pitchFamily="2" charset="-122"/>
                <a:cs typeface="Times New Roman" panose="02020603050405020304" pitchFamily="18" charset="0"/>
              </a:rPr>
              <a:t>((</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400">
                <a:latin typeface="Consolas" panose="020B0609020204030204" pitchFamily="49" charset="0"/>
                <a:ea typeface="宋体" panose="02010600030101010101" pitchFamily="2" charset="-122"/>
                <a:cs typeface="Times New Roman" panose="02020603050405020304" pitchFamily="18" charset="0"/>
              </a:rPr>
              <a:t>&lt;&lt;k)&lt;max(n,m)</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400">
                <a:latin typeface="Consolas" panose="020B0609020204030204" pitchFamily="49" charset="0"/>
                <a:ea typeface="宋体" panose="02010600030101010101" pitchFamily="2" charset="-122"/>
                <a:cs typeface="Times New Roman" panose="02020603050405020304" pitchFamily="18" charset="0"/>
              </a:rPr>
              <a:t>)k++,s&lt;&lt;=</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4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400">
                <a:latin typeface="Consolas" panose="020B0609020204030204" pitchFamily="49" charset="0"/>
                <a:ea typeface="宋体" panose="02010600030101010101" pitchFamily="2" charset="-122"/>
                <a:cs typeface="Times New Roman" panose="02020603050405020304" pitchFamily="18" charset="0"/>
              </a:rPr>
              <a:t>(</a:t>
            </a:r>
            <a:r>
              <a:rPr lang="en-US" altLang="zh-CN" sz="1400">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a:latin typeface="Consolas" panose="020B0609020204030204" pitchFamily="49" charset="0"/>
                <a:ea typeface="宋体" panose="02010600030101010101" pitchFamily="2" charset="-122"/>
                <a:cs typeface="Times New Roman" panose="02020603050405020304" pitchFamily="18" charset="0"/>
              </a:rPr>
              <a:t> i=</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400">
                <a:latin typeface="Consolas" panose="020B0609020204030204" pitchFamily="49" charset="0"/>
                <a:ea typeface="宋体" panose="02010600030101010101" pitchFamily="2" charset="-122"/>
                <a:cs typeface="Times New Roman" panose="02020603050405020304" pitchFamily="18" charset="0"/>
              </a:rPr>
              <a:t>;i&lt;s;i++)g[i]=(g[i/</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400">
                <a:latin typeface="Consolas" panose="020B0609020204030204" pitchFamily="49" charset="0"/>
                <a:ea typeface="宋体" panose="02010600030101010101" pitchFamily="2" charset="-122"/>
                <a:cs typeface="Times New Roman" panose="02020603050405020304" pitchFamily="18" charset="0"/>
              </a:rPr>
              <a:t>]/</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400">
                <a:latin typeface="Consolas" panose="020B0609020204030204" pitchFamily="49" charset="0"/>
                <a:ea typeface="宋体" panose="02010600030101010101" pitchFamily="2" charset="-122"/>
                <a:cs typeface="Times New Roman" panose="02020603050405020304" pitchFamily="18" charset="0"/>
              </a:rPr>
              <a:t>)|((i&amp;</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400">
                <a:latin typeface="Consolas" panose="020B0609020204030204" pitchFamily="49" charset="0"/>
                <a:ea typeface="宋体" panose="02010600030101010101" pitchFamily="2" charset="-122"/>
                <a:cs typeface="Times New Roman" panose="02020603050405020304" pitchFamily="18" charset="0"/>
              </a:rPr>
              <a:t>)&lt;&lt;k);</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FFT(a,s,</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4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FFT(b,s,</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4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400">
                <a:latin typeface="Consolas" panose="020B0609020204030204" pitchFamily="49" charset="0"/>
                <a:ea typeface="宋体" panose="02010600030101010101" pitchFamily="2" charset="-122"/>
                <a:cs typeface="Times New Roman" panose="02020603050405020304" pitchFamily="18" charset="0"/>
              </a:rPr>
              <a:t>(</a:t>
            </a:r>
            <a:r>
              <a:rPr lang="en-US" altLang="zh-CN" sz="1400">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a:latin typeface="Consolas" panose="020B0609020204030204" pitchFamily="49" charset="0"/>
                <a:ea typeface="宋体" panose="02010600030101010101" pitchFamily="2" charset="-122"/>
                <a:cs typeface="Times New Roman" panose="02020603050405020304" pitchFamily="18" charset="0"/>
              </a:rPr>
              <a:t> i=</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400">
                <a:latin typeface="Consolas" panose="020B0609020204030204" pitchFamily="49" charset="0"/>
                <a:ea typeface="宋体" panose="02010600030101010101" pitchFamily="2" charset="-122"/>
                <a:cs typeface="Times New Roman" panose="02020603050405020304" pitchFamily="18" charset="0"/>
              </a:rPr>
              <a:t>;i&lt;s;i++)c[i]=a[i]*b[i];</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FFT(c,s,</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4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a:latin typeface="Consolas" panose="020B0609020204030204" pitchFamily="49" charset="0"/>
                <a:ea typeface="宋体" panose="02010600030101010101" pitchFamily="2" charset="-122"/>
                <a:cs typeface="Times New Roman" panose="02020603050405020304" pitchFamily="18" charset="0"/>
              </a:rPr>
              <a:t> main()</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a:latin typeface="Consolas" panose="020B0609020204030204" pitchFamily="49" charset="0"/>
                <a:ea typeface="宋体" panose="02010600030101010101" pitchFamily="2" charset="-122"/>
                <a:cs typeface="Times New Roman" panose="02020603050405020304" pitchFamily="18" charset="0"/>
              </a:rPr>
              <a:t> n,m;</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scanf(</a:t>
            </a:r>
            <a:r>
              <a:rPr lang="en-US" altLang="zh-CN" sz="1400">
                <a:solidFill>
                  <a:srgbClr val="4070A0"/>
                </a:solidFill>
                <a:latin typeface="Consolas" panose="020B0609020204030204" pitchFamily="49" charset="0"/>
                <a:ea typeface="宋体" panose="02010600030101010101" pitchFamily="2" charset="-122"/>
                <a:cs typeface="Times New Roman" panose="02020603050405020304" pitchFamily="18" charset="0"/>
              </a:rPr>
              <a:t>"%d%d"</a:t>
            </a:r>
            <a:r>
              <a:rPr lang="en-US" altLang="zh-CN" sz="1400">
                <a:latin typeface="Consolas" panose="020B0609020204030204" pitchFamily="49" charset="0"/>
                <a:ea typeface="宋体" panose="02010600030101010101" pitchFamily="2" charset="-122"/>
                <a:cs typeface="Times New Roman" panose="02020603050405020304" pitchFamily="18" charset="0"/>
              </a:rPr>
              <a:t>,&amp;n,&amp;m);</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400">
                <a:latin typeface="Consolas" panose="020B0609020204030204" pitchFamily="49" charset="0"/>
                <a:ea typeface="宋体" panose="02010600030101010101" pitchFamily="2" charset="-122"/>
                <a:cs typeface="Times New Roman" panose="02020603050405020304" pitchFamily="18" charset="0"/>
              </a:rPr>
              <a:t>(</a:t>
            </a:r>
            <a:r>
              <a:rPr lang="en-US" altLang="zh-CN" sz="1400">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a:latin typeface="Consolas" panose="020B0609020204030204" pitchFamily="49" charset="0"/>
                <a:ea typeface="宋体" panose="02010600030101010101" pitchFamily="2" charset="-122"/>
                <a:cs typeface="Times New Roman" panose="02020603050405020304" pitchFamily="18" charset="0"/>
              </a:rPr>
              <a:t> i=</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400">
                <a:latin typeface="Consolas" panose="020B0609020204030204" pitchFamily="49" charset="0"/>
                <a:ea typeface="宋体" panose="02010600030101010101" pitchFamily="2" charset="-122"/>
                <a:cs typeface="Times New Roman" panose="02020603050405020304" pitchFamily="18" charset="0"/>
              </a:rPr>
              <a:t>;i&lt;=n;i++)scanf(</a:t>
            </a:r>
            <a:r>
              <a:rPr lang="en-US" altLang="zh-CN" sz="1400">
                <a:solidFill>
                  <a:srgbClr val="4070A0"/>
                </a:solidFill>
                <a:latin typeface="Consolas" panose="020B0609020204030204" pitchFamily="49" charset="0"/>
                <a:ea typeface="宋体" panose="02010600030101010101" pitchFamily="2" charset="-122"/>
                <a:cs typeface="Times New Roman" panose="02020603050405020304" pitchFamily="18" charset="0"/>
              </a:rPr>
              <a:t>"%lf"</a:t>
            </a:r>
            <a:r>
              <a:rPr lang="en-US" altLang="zh-CN" sz="1400">
                <a:latin typeface="Consolas" panose="020B0609020204030204" pitchFamily="49" charset="0"/>
                <a:ea typeface="宋体" panose="02010600030101010101" pitchFamily="2" charset="-122"/>
                <a:cs typeface="Times New Roman" panose="02020603050405020304" pitchFamily="18" charset="0"/>
              </a:rPr>
              <a:t>,&amp;a[i]);</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400">
                <a:latin typeface="Consolas" panose="020B0609020204030204" pitchFamily="49" charset="0"/>
                <a:ea typeface="宋体" panose="02010600030101010101" pitchFamily="2" charset="-122"/>
                <a:cs typeface="Times New Roman" panose="02020603050405020304" pitchFamily="18" charset="0"/>
              </a:rPr>
              <a:t>(</a:t>
            </a:r>
            <a:r>
              <a:rPr lang="en-US" altLang="zh-CN" sz="1400">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a:latin typeface="Consolas" panose="020B0609020204030204" pitchFamily="49" charset="0"/>
                <a:ea typeface="宋体" panose="02010600030101010101" pitchFamily="2" charset="-122"/>
                <a:cs typeface="Times New Roman" panose="02020603050405020304" pitchFamily="18" charset="0"/>
              </a:rPr>
              <a:t> i=</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400">
                <a:latin typeface="Consolas" panose="020B0609020204030204" pitchFamily="49" charset="0"/>
                <a:ea typeface="宋体" panose="02010600030101010101" pitchFamily="2" charset="-122"/>
                <a:cs typeface="Times New Roman" panose="02020603050405020304" pitchFamily="18" charset="0"/>
              </a:rPr>
              <a:t>;i&lt;=m;i++)scanf(</a:t>
            </a:r>
            <a:r>
              <a:rPr lang="en-US" altLang="zh-CN" sz="1400">
                <a:solidFill>
                  <a:srgbClr val="4070A0"/>
                </a:solidFill>
                <a:latin typeface="Consolas" panose="020B0609020204030204" pitchFamily="49" charset="0"/>
                <a:ea typeface="宋体" panose="02010600030101010101" pitchFamily="2" charset="-122"/>
                <a:cs typeface="Times New Roman" panose="02020603050405020304" pitchFamily="18" charset="0"/>
              </a:rPr>
              <a:t>"%lf"</a:t>
            </a:r>
            <a:r>
              <a:rPr lang="en-US" altLang="zh-CN" sz="1400">
                <a:latin typeface="Consolas" panose="020B0609020204030204" pitchFamily="49" charset="0"/>
                <a:ea typeface="宋体" panose="02010600030101010101" pitchFamily="2" charset="-122"/>
                <a:cs typeface="Times New Roman" panose="02020603050405020304" pitchFamily="18" charset="0"/>
              </a:rPr>
              <a:t>,&amp;b[i]);</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conv(a,n,b,m,c);</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400">
                <a:latin typeface="Consolas" panose="020B0609020204030204" pitchFamily="49" charset="0"/>
                <a:ea typeface="宋体" panose="02010600030101010101" pitchFamily="2" charset="-122"/>
                <a:cs typeface="Times New Roman" panose="02020603050405020304" pitchFamily="18" charset="0"/>
              </a:rPr>
              <a:t>(</a:t>
            </a:r>
            <a:r>
              <a:rPr lang="en-US" altLang="zh-CN" sz="1400">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a:latin typeface="Consolas" panose="020B0609020204030204" pitchFamily="49" charset="0"/>
                <a:ea typeface="宋体" panose="02010600030101010101" pitchFamily="2" charset="-122"/>
                <a:cs typeface="Times New Roman" panose="02020603050405020304" pitchFamily="18" charset="0"/>
              </a:rPr>
              <a:t> i=</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400">
                <a:latin typeface="Consolas" panose="020B0609020204030204" pitchFamily="49" charset="0"/>
                <a:ea typeface="宋体" panose="02010600030101010101" pitchFamily="2" charset="-122"/>
                <a:cs typeface="Times New Roman" panose="02020603050405020304" pitchFamily="18" charset="0"/>
              </a:rPr>
              <a:t>;i&lt;=n+m;i++)printf(</a:t>
            </a:r>
            <a:r>
              <a:rPr lang="en-US" altLang="zh-CN" sz="1400">
                <a:solidFill>
                  <a:srgbClr val="4070A0"/>
                </a:solidFill>
                <a:latin typeface="Consolas" panose="020B0609020204030204" pitchFamily="49" charset="0"/>
                <a:ea typeface="宋体" panose="02010600030101010101" pitchFamily="2" charset="-122"/>
                <a:cs typeface="Times New Roman" panose="02020603050405020304" pitchFamily="18" charset="0"/>
              </a:rPr>
              <a:t>"%d "</a:t>
            </a:r>
            <a:r>
              <a:rPr lang="en-US" altLang="zh-CN" sz="1400">
                <a:latin typeface="Consolas" panose="020B0609020204030204" pitchFamily="49" charset="0"/>
                <a:ea typeface="宋体" panose="02010600030101010101" pitchFamily="2" charset="-122"/>
                <a:cs typeface="Times New Roman" panose="02020603050405020304" pitchFamily="18" charset="0"/>
              </a:rPr>
              <a:t>,(</a:t>
            </a:r>
            <a:r>
              <a:rPr lang="en-US" altLang="zh-CN" sz="1400">
                <a:solidFill>
                  <a:srgbClr val="90200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a:latin typeface="Consolas" panose="020B0609020204030204" pitchFamily="49" charset="0"/>
                <a:ea typeface="宋体" panose="02010600030101010101" pitchFamily="2" charset="-122"/>
                <a:cs typeface="Times New Roman" panose="02020603050405020304" pitchFamily="18" charset="0"/>
              </a:rPr>
              <a:t>)(c[i].a</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400">
                <a:latin typeface="Consolas" panose="020B0609020204030204" pitchFamily="49" charset="0"/>
                <a:ea typeface="宋体" panose="02010600030101010101" pitchFamily="2" charset="-122"/>
                <a:cs typeface="Times New Roman" panose="02020603050405020304" pitchFamily="18" charset="0"/>
              </a:rPr>
              <a:t>.</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5</a:t>
            </a:r>
            <a:r>
              <a:rPr lang="en-US" altLang="zh-CN" sz="14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a:latin typeface="Consolas" panose="020B0609020204030204" pitchFamily="49" charset="0"/>
                <a:ea typeface="宋体" panose="02010600030101010101" pitchFamily="2" charset="-122"/>
                <a:cs typeface="Times New Roman" panose="02020603050405020304" pitchFamily="18" charset="0"/>
              </a:rPr>
              <a:t> </a:t>
            </a:r>
            <a:r>
              <a:rPr lang="en-US" altLang="zh-CN" sz="14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400">
                <a:latin typeface="Consolas" panose="020B0609020204030204" pitchFamily="49" charset="0"/>
                <a:ea typeface="宋体" panose="02010600030101010101" pitchFamily="2" charset="-122"/>
                <a:cs typeface="Times New Roman" panose="02020603050405020304" pitchFamily="18" charset="0"/>
              </a:rPr>
              <a:t>;</a:t>
            </a:r>
            <a:br>
              <a:rPr lang="en-US" altLang="zh-CN" sz="1400">
                <a:latin typeface="Consolas" panose="020B0609020204030204" pitchFamily="49" charset="0"/>
                <a:ea typeface="宋体" panose="02010600030101010101" pitchFamily="2" charset="-122"/>
                <a:cs typeface="Times New Roman" panose="02020603050405020304" pitchFamily="18" charset="0"/>
              </a:rPr>
            </a:br>
            <a:r>
              <a:rPr lang="en-US" altLang="zh-CN" sz="1400">
                <a:latin typeface="Consolas" panose="020B0609020204030204" pitchFamily="49" charset="0"/>
                <a:ea typeface="宋体" panose="02010600030101010101" pitchFamily="2" charset="-122"/>
                <a:cs typeface="Times New Roman" panose="02020603050405020304" pitchFamily="18" charset="0"/>
              </a:rPr>
              <a:t>}</a:t>
            </a:r>
            <a:endParaRPr lang="zh-CN" altLang="zh-CN" sz="1400">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844784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8EC60-9DCF-4796-95B2-A0174161557D}"/>
              </a:ext>
            </a:extLst>
          </p:cNvPr>
          <p:cNvSpPr>
            <a:spLocks noGrp="1"/>
          </p:cNvSpPr>
          <p:nvPr>
            <p:ph type="title"/>
          </p:nvPr>
        </p:nvSpPr>
        <p:spPr/>
        <p:txBody>
          <a:bodyPr>
            <a:normAutofit fontScale="90000"/>
          </a:bodyPr>
          <a:lstStyle/>
          <a:p>
            <a:r>
              <a:rPr lang="zh-CN" altLang="en-US"/>
              <a:t>多项式乘积算法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75D438-1758-4EAE-84B7-F2312B101CEF}"/>
                  </a:ext>
                </a:extLst>
              </p:cNvPr>
              <p:cNvSpPr>
                <a:spLocks noGrp="1"/>
              </p:cNvSpPr>
              <p:nvPr>
                <p:ph idx="1"/>
              </p:nvPr>
            </p:nvSpPr>
            <p:spPr/>
            <p:txBody>
              <a:bodyPr>
                <a:normAutofit/>
              </a:bodyPr>
              <a:lstStyle/>
              <a:p>
                <a:r>
                  <a:rPr lang="en-US" altLang="zh-CN"/>
                  <a:t>快速傅里叶变换可以用于计算两个实系数多项式的乘积，但毕竟有精度问题，对于整系数多项式和</a:t>
                </a:r>
                <a:r>
                  <a:rPr lang="en-US" altLang="zh-CN" b="1"/>
                  <a:t>模</a:t>
                </a:r>
                <a14:m>
                  <m:oMath xmlns:m="http://schemas.openxmlformats.org/officeDocument/2006/math">
                    <m:r>
                      <a:rPr lang="en-US" altLang="zh-CN" b="1" i="1">
                        <a:latin typeface="Cambria Math" panose="02040503050406030204" pitchFamily="18" charset="0"/>
                      </a:rPr>
                      <m:t>𝐌</m:t>
                    </m:r>
                  </m:oMath>
                </a14:m>
                <a:r>
                  <a:rPr lang="en-US" altLang="zh-CN" b="1"/>
                  <a:t>意义下的乘法</a:t>
                </a:r>
                <a:r>
                  <a:rPr lang="en-US" altLang="zh-CN"/>
                  <a:t>，是否有无损精度的算法呢？</a:t>
                </a:r>
                <a:endParaRPr lang="zh-CN" altLang="zh-CN"/>
              </a:p>
              <a:p>
                <a:r>
                  <a:rPr lang="en-US" altLang="zh-CN"/>
                  <a:t>FFT中精度损失的关键出在第一步——</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r>
                          <a:rPr lang="en-US" altLang="zh-CN" i="1">
                            <a:latin typeface="Cambria Math" panose="02040503050406030204" pitchFamily="18" charset="0"/>
                          </a:rPr>
                          <m:t>−1</m:t>
                        </m:r>
                      </m:sub>
                    </m:sSub>
                  </m:oMath>
                </a14:m>
                <a:r>
                  <a:rPr lang="en-US" altLang="zh-CN"/>
                  <a:t>的选取，算法的实现依赖一个基本的等式</a:t>
                </a:r>
                <a:endParaRPr lang="zh-CN" altLang="zh-CN"/>
              </a:p>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𝑘</m:t>
                                  </m:r>
                                </m:sup>
                              </m:sSubSup>
                            </m:e>
                          </m:d>
                        </m:e>
                        <m:sup>
                          <m:r>
                            <a:rPr lang="en-US" altLang="zh-CN" i="1">
                              <a:latin typeface="Cambria Math" panose="02040503050406030204" pitchFamily="18" charset="0"/>
                            </a:rPr>
                            <m:t>2</m:t>
                          </m:r>
                        </m:sup>
                      </m:s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r>
                            <a:rPr lang="en-US" altLang="zh-CN" i="1">
                              <a:latin typeface="Cambria Math" panose="02040503050406030204" pitchFamily="18" charset="0"/>
                            </a:rPr>
                            <m:t>/2</m:t>
                          </m:r>
                        </m:sub>
                        <m:sup>
                          <m:r>
                            <m:rPr>
                              <m:sty m:val="p"/>
                            </m:rPr>
                            <a:rPr lang="en-US" altLang="zh-CN">
                              <a:latin typeface="Cambria Math" panose="02040503050406030204" pitchFamily="18" charset="0"/>
                            </a:rPr>
                            <m:t>k</m:t>
                          </m:r>
                          <m:r>
                            <a:rPr lang="en-US" altLang="zh-CN">
                              <a:latin typeface="Cambria Math" panose="02040503050406030204" pitchFamily="18" charset="0"/>
                            </a:rPr>
                            <m:t> </m:t>
                          </m:r>
                          <m:r>
                            <m:rPr>
                              <m:sty m:val="p"/>
                            </m:rPr>
                            <a:rPr lang="en-US" altLang="zh-CN">
                              <a:latin typeface="Cambria Math" panose="02040503050406030204" pitchFamily="18" charset="0"/>
                            </a:rPr>
                            <m:t>mod</m:t>
                          </m:r>
                          <m:r>
                            <a:rPr lang="en-US" altLang="zh-CN" i="1">
                              <a:latin typeface="Cambria Math" panose="02040503050406030204" pitchFamily="18" charset="0"/>
                            </a:rPr>
                            <m:t> </m:t>
                          </m:r>
                          <m:r>
                            <m:rPr>
                              <m:sty m:val="p"/>
                            </m:rPr>
                            <a:rPr lang="en-US" altLang="zh-CN">
                              <a:latin typeface="Cambria Math" panose="02040503050406030204" pitchFamily="18" charset="0"/>
                            </a:rPr>
                            <m:t>n</m:t>
                          </m:r>
                          <m:r>
                            <a:rPr lang="en-US" altLang="zh-CN" i="1">
                              <a:latin typeface="Cambria Math" panose="02040503050406030204" pitchFamily="18" charset="0"/>
                            </a:rPr>
                            <m:t>/2</m:t>
                          </m:r>
                        </m:sup>
                      </m:sSubSup>
                    </m:oMath>
                  </m:oMathPara>
                </a14:m>
                <a:endParaRPr lang="zh-CN" altLang="zh-CN"/>
              </a:p>
              <a:p>
                <a:r>
                  <a:rPr lang="en-US" altLang="zh-CN"/>
                  <a:t>这个等式导致，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r>
                          <a:rPr lang="en-US" altLang="zh-CN" i="1">
                            <a:latin typeface="Cambria Math" panose="02040503050406030204" pitchFamily="18" charset="0"/>
                          </a:rPr>
                          <m:t>−1</m:t>
                        </m:r>
                      </m:sub>
                    </m:sSub>
                  </m:oMath>
                </a14:m>
                <a:r>
                  <a:rPr lang="en-US" altLang="zh-CN"/>
                  <a:t>有</a:t>
                </a:r>
                <a14:m>
                  <m:oMath xmlns:m="http://schemas.openxmlformats.org/officeDocument/2006/math">
                    <m:r>
                      <a:rPr lang="en-US" altLang="zh-CN" i="1">
                        <a:latin typeface="Cambria Math" panose="02040503050406030204" pitchFamily="18" charset="0"/>
                      </a:rPr>
                      <m:t>𝑛</m:t>
                    </m:r>
                  </m:oMath>
                </a14:m>
                <a:r>
                  <a:rPr lang="en-US" altLang="zh-CN"/>
                  <a:t>个不同的取值，但它们的平方只有</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oMath>
                </a14:m>
                <a:r>
                  <a:rPr lang="en-US" altLang="zh-CN"/>
                  <a:t>个不同的取值，这</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oMath>
                </a14:m>
                <a:r>
                  <a:rPr lang="en-US" altLang="zh-CN"/>
                  <a:t>个值的平方只有</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4</m:t>
                        </m:r>
                      </m:den>
                    </m:f>
                  </m:oMath>
                </a14:m>
                <a:r>
                  <a:rPr lang="en-US" altLang="zh-CN"/>
                  <a:t>个不同的取值，以此类推</a:t>
                </a:r>
                <a:endParaRPr lang="zh-CN" altLang="zh-CN"/>
              </a:p>
              <a:p>
                <a:r>
                  <a:rPr lang="en-US" altLang="zh-CN"/>
                  <a:t>若</a:t>
                </a:r>
                <a14:m>
                  <m:oMath xmlns:m="http://schemas.openxmlformats.org/officeDocument/2006/math">
                    <m:r>
                      <a:rPr lang="en-US" altLang="zh-CN" i="1">
                        <a:latin typeface="Cambria Math" panose="02040503050406030204" pitchFamily="18" charset="0"/>
                      </a:rPr>
                      <m:t>𝑀</m:t>
                    </m:r>
                  </m:oMath>
                </a14:m>
                <a:r>
                  <a:rPr lang="en-US" altLang="zh-CN"/>
                  <a:t>满足某些条件时，是可以找到整数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r>
                          <a:rPr lang="en-US" altLang="zh-CN" i="1">
                            <a:latin typeface="Cambria Math" panose="02040503050406030204" pitchFamily="18" charset="0"/>
                          </a:rPr>
                          <m:t>−1</m:t>
                        </m:r>
                      </m:sub>
                    </m:sSub>
                  </m:oMath>
                </a14:m>
                <a:r>
                  <a:rPr lang="en-US" altLang="zh-CN"/>
                  <a:t>的，例如当</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rPr>
                      <m:t>=998244353=</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23</m:t>
                        </m:r>
                      </m:sup>
                    </m:sSup>
                    <m:r>
                      <a:rPr lang="en-US" altLang="zh-CN" i="1">
                        <a:latin typeface="Cambria Math" panose="02040503050406030204" pitchFamily="18" charset="0"/>
                      </a:rPr>
                      <m:t>⋅7⋅17+1</m:t>
                    </m:r>
                  </m:oMath>
                </a14:m>
                <a:r>
                  <a:rPr lang="en-US" altLang="zh-CN"/>
                  <a:t>，</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𝑘</m:t>
                        </m:r>
                      </m:sup>
                    </m:sSup>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≤23</m:t>
                    </m:r>
                  </m:oMath>
                </a14:m>
                <a:r>
                  <a:rPr lang="en-US" altLang="zh-CN"/>
                  <a:t>时，取</a:t>
                </a:r>
                <a:endParaRPr lang="zh-CN" altLang="zh-CN"/>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𝑛</m:t>
                          </m:r>
                        </m:sub>
                      </m:sSub>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3</m:t>
                          </m:r>
                        </m:e>
                        <m:sup>
                          <m:f>
                            <m:fPr>
                              <m:ctrlPr>
                                <a:rPr lang="zh-CN" altLang="zh-CN" i="1">
                                  <a:latin typeface="Cambria Math" panose="02040503050406030204" pitchFamily="18" charset="0"/>
                                </a:rPr>
                              </m:ctrlPr>
                            </m:fPr>
                            <m:num>
                              <m:r>
                                <a:rPr lang="en-US" altLang="zh-CN" i="1">
                                  <a:latin typeface="Cambria Math" panose="02040503050406030204" pitchFamily="18" charset="0"/>
                                </a:rPr>
                                <m:t>𝑀</m:t>
                              </m:r>
                              <m:r>
                                <a:rPr lang="en-US" altLang="zh-CN" i="1">
                                  <a:latin typeface="Cambria Math" panose="02040503050406030204" pitchFamily="18" charset="0"/>
                                </a:rPr>
                                <m:t>−1</m:t>
                              </m:r>
                            </m:num>
                            <m:den>
                              <m:r>
                                <a:rPr lang="en-US" altLang="zh-CN" i="1">
                                  <a:latin typeface="Cambria Math" panose="02040503050406030204" pitchFamily="18" charset="0"/>
                                </a:rPr>
                                <m:t>𝑛</m:t>
                              </m:r>
                            </m:den>
                          </m:f>
                        </m:sup>
                      </m:sSup>
                      <m:r>
                        <a:rPr lang="en-US" altLang="zh-CN" i="1">
                          <a:latin typeface="Cambria Math" panose="02040503050406030204" pitchFamily="18" charset="0"/>
                        </a:rPr>
                        <m:t> </m:t>
                      </m:r>
                      <m:r>
                        <m:rPr>
                          <m:sty m:val="p"/>
                        </m:rPr>
                        <a:rPr lang="en-US" altLang="zh-CN">
                          <a:latin typeface="Cambria Math" panose="02040503050406030204" pitchFamily="18" charset="0"/>
                        </a:rPr>
                        <m:t>mod</m:t>
                      </m:r>
                      <m:r>
                        <a:rPr lang="en-US" altLang="zh-CN" i="1">
                          <a:latin typeface="Cambria Math" panose="02040503050406030204" pitchFamily="18" charset="0"/>
                        </a:rPr>
                        <m:t> </m:t>
                      </m:r>
                      <m:r>
                        <m:rPr>
                          <m:sty m:val="p"/>
                        </m:rPr>
                        <a:rPr lang="en-US" altLang="zh-CN">
                          <a:latin typeface="Cambria Math" panose="02040503050406030204" pitchFamily="18" charset="0"/>
                        </a:rPr>
                        <m:t>M</m:t>
                      </m:r>
                    </m:oMath>
                  </m:oMathPara>
                </a14:m>
                <a:endParaRPr lang="zh-CN" altLang="zh-CN"/>
              </a:p>
              <a:p>
                <a:r>
                  <a:rPr lang="en-US" altLang="zh-CN"/>
                  <a:t>此时恰好满足类似的性质，后续的算法步骤类似，但这种变换就不是离散傅里叶变换（DFT）了，而是</a:t>
                </a:r>
                <a:r>
                  <a:rPr lang="en-US" altLang="zh-CN" b="1"/>
                  <a:t>数论变换（NTT）</a:t>
                </a:r>
                <a:endParaRPr lang="zh-CN" altLang="zh-CN"/>
              </a:p>
            </p:txBody>
          </p:sp>
        </mc:Choice>
        <mc:Fallback xmlns="">
          <p:sp>
            <p:nvSpPr>
              <p:cNvPr id="3" name="内容占位符 2">
                <a:extLst>
                  <a:ext uri="{FF2B5EF4-FFF2-40B4-BE49-F238E27FC236}">
                    <a16:creationId xmlns:a16="http://schemas.microsoft.com/office/drawing/2014/main" id="{CE75D438-1758-4EAE-84B7-F2312B101CEF}"/>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5640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8EC60-9DCF-4796-95B2-A0174161557D}"/>
              </a:ext>
            </a:extLst>
          </p:cNvPr>
          <p:cNvSpPr>
            <a:spLocks noGrp="1"/>
          </p:cNvSpPr>
          <p:nvPr>
            <p:ph type="title"/>
          </p:nvPr>
        </p:nvSpPr>
        <p:spPr/>
        <p:txBody>
          <a:bodyPr>
            <a:normAutofit fontScale="90000"/>
          </a:bodyPr>
          <a:lstStyle/>
          <a:p>
            <a:r>
              <a:rPr lang="zh-CN" altLang="en-US"/>
              <a:t>多项式乘积算法</a:t>
            </a:r>
          </a:p>
        </p:txBody>
      </p:sp>
      <p:sp>
        <p:nvSpPr>
          <p:cNvPr id="3" name="内容占位符 2">
            <a:extLst>
              <a:ext uri="{FF2B5EF4-FFF2-40B4-BE49-F238E27FC236}">
                <a16:creationId xmlns:a16="http://schemas.microsoft.com/office/drawing/2014/main" id="{CE75D438-1758-4EAE-84B7-F2312B101CEF}"/>
              </a:ext>
            </a:extLst>
          </p:cNvPr>
          <p:cNvSpPr>
            <a:spLocks noGrp="1"/>
          </p:cNvSpPr>
          <p:nvPr>
            <p:ph idx="1"/>
          </p:nvPr>
        </p:nvSpPr>
        <p:spPr>
          <a:xfrm>
            <a:off x="4038600" y="159798"/>
            <a:ext cx="7315200" cy="6533965"/>
          </a:xfrm>
        </p:spPr>
        <p:txBody>
          <a:bodyPr>
            <a:normAutofit/>
          </a:bodyPr>
          <a:lstStyle/>
          <a:p>
            <a:pPr latinLnBrk="1">
              <a:spcAft>
                <a:spcPts val="1000"/>
              </a:spcAft>
            </a:pPr>
            <a:r>
              <a:rPr lang="en-US" altLang="zh-CN" sz="8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800">
                <a:latin typeface="Consolas" panose="020B0609020204030204" pitchFamily="49" charset="0"/>
                <a:ea typeface="宋体" panose="02010600030101010101" pitchFamily="2" charset="-122"/>
                <a:cs typeface="Times New Roman" panose="02020603050405020304" pitchFamily="18" charset="0"/>
              </a:rPr>
              <a:t> ll mo=</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998244353</a:t>
            </a:r>
            <a:r>
              <a:rPr lang="en-US" altLang="zh-CN" sz="800">
                <a:latin typeface="Consolas" panose="020B0609020204030204" pitchFamily="49" charset="0"/>
                <a:ea typeface="宋体" panose="02010600030101010101" pitchFamily="2" charset="-122"/>
                <a:cs typeface="Times New Roman" panose="02020603050405020304" pitchFamily="18" charset="0"/>
              </a:rPr>
              <a:t>;</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ll fpow(ll a, ll b){</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ll ans=</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sz="800">
                <a:latin typeface="Consolas" panose="020B0609020204030204" pitchFamily="49" charset="0"/>
                <a:ea typeface="宋体" panose="02010600030101010101" pitchFamily="2" charset="-122"/>
                <a:cs typeface="Times New Roman" panose="02020603050405020304" pitchFamily="18" charset="0"/>
              </a:rPr>
              <a:t>(b&gt;</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800">
                <a:latin typeface="Consolas" panose="020B0609020204030204" pitchFamily="49" charset="0"/>
                <a:ea typeface="宋体" panose="02010600030101010101" pitchFamily="2" charset="-122"/>
                <a:cs typeface="Times New Roman" panose="02020603050405020304" pitchFamily="18" charset="0"/>
              </a:rPr>
              <a:t>){</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800">
                <a:latin typeface="Consolas" panose="020B0609020204030204" pitchFamily="49" charset="0"/>
                <a:ea typeface="宋体" panose="02010600030101010101" pitchFamily="2" charset="-122"/>
                <a:cs typeface="Times New Roman" panose="02020603050405020304" pitchFamily="18" charset="0"/>
              </a:rPr>
              <a:t>(b&amp;</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)ans=ans*a%mo;b&gt;&gt;=</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;a=a*a%mo;}</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800">
                <a:latin typeface="Consolas" panose="020B0609020204030204" pitchFamily="49" charset="0"/>
                <a:ea typeface="宋体" panose="02010600030101010101" pitchFamily="2" charset="-122"/>
                <a:cs typeface="Times New Roman" panose="02020603050405020304" pitchFamily="18" charset="0"/>
              </a:rPr>
              <a:t> ans;</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ll D(ll x)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((x&gt;=mo) &amp;&amp; (x-=mo)) || ((x&lt;</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800">
                <a:latin typeface="Consolas" panose="020B0609020204030204" pitchFamily="49" charset="0"/>
                <a:ea typeface="宋体" panose="02010600030101010101" pitchFamily="2" charset="-122"/>
                <a:cs typeface="Times New Roman" panose="02020603050405020304" pitchFamily="18" charset="0"/>
              </a:rPr>
              <a:t>) &amp;&amp; (x+=mo));</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800">
                <a:latin typeface="Consolas" panose="020B0609020204030204" pitchFamily="49" charset="0"/>
                <a:ea typeface="宋体" panose="02010600030101010101" pitchFamily="2" charset="-122"/>
                <a:cs typeface="Times New Roman" panose="02020603050405020304" pitchFamily="18" charset="0"/>
              </a:rPr>
              <a:t> x;</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solidFill>
                  <a:srgbClr val="90200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800">
                <a:latin typeface="Consolas" panose="020B0609020204030204" pitchFamily="49" charset="0"/>
                <a:ea typeface="宋体" panose="02010600030101010101" pitchFamily="2" charset="-122"/>
                <a:cs typeface="Times New Roman" panose="02020603050405020304" pitchFamily="18" charset="0"/>
              </a:rPr>
              <a:t> NTT(ll a[],ll n,ll op)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800">
                <a:latin typeface="Consolas" panose="020B0609020204030204" pitchFamily="49" charset="0"/>
                <a:ea typeface="宋体" panose="02010600030101010101" pitchFamily="2" charset="-122"/>
                <a:cs typeface="Times New Roman" panose="02020603050405020304" pitchFamily="18" charset="0"/>
              </a:rPr>
              <a:t>(ll i=</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,j=n&gt;&gt;</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;i&lt;n</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;++i)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800">
                <a:latin typeface="Consolas" panose="020B0609020204030204" pitchFamily="49" charset="0"/>
                <a:ea typeface="宋体" panose="02010600030101010101" pitchFamily="2" charset="-122"/>
                <a:cs typeface="Times New Roman" panose="02020603050405020304" pitchFamily="18" charset="0"/>
              </a:rPr>
              <a:t>(i&lt;j)</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swap(a[i],a[j]);</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ll k=n&gt;&gt;</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sz="800">
                <a:latin typeface="Consolas" panose="020B0609020204030204" pitchFamily="49" charset="0"/>
                <a:ea typeface="宋体" panose="02010600030101010101" pitchFamily="2" charset="-122"/>
                <a:cs typeface="Times New Roman" panose="02020603050405020304" pitchFamily="18" charset="0"/>
              </a:rPr>
              <a:t>(k&lt;=j)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j-=k;</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k&gt;&gt;=</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j+=k;</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800">
                <a:latin typeface="Consolas" panose="020B0609020204030204" pitchFamily="49" charset="0"/>
                <a:ea typeface="宋体" panose="02010600030101010101" pitchFamily="2" charset="-122"/>
                <a:cs typeface="Times New Roman" panose="02020603050405020304" pitchFamily="18" charset="0"/>
              </a:rPr>
              <a:t>(ll len=</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800">
                <a:latin typeface="Consolas" panose="020B0609020204030204" pitchFamily="49" charset="0"/>
                <a:ea typeface="宋体" panose="02010600030101010101" pitchFamily="2" charset="-122"/>
                <a:cs typeface="Times New Roman" panose="02020603050405020304" pitchFamily="18" charset="0"/>
              </a:rPr>
              <a:t>;len&lt;=n;len&lt;&lt;=</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ll rt=fpow(</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3</a:t>
            </a:r>
            <a:r>
              <a:rPr lang="en-US" altLang="zh-CN" sz="800">
                <a:latin typeface="Consolas" panose="020B0609020204030204" pitchFamily="49" charset="0"/>
                <a:ea typeface="宋体" panose="02010600030101010101" pitchFamily="2" charset="-122"/>
                <a:cs typeface="Times New Roman" panose="02020603050405020304" pitchFamily="18" charset="0"/>
              </a:rPr>
              <a:t>,(mo</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)/len);</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800">
                <a:latin typeface="Consolas" panose="020B0609020204030204" pitchFamily="49" charset="0"/>
                <a:ea typeface="宋体" panose="02010600030101010101" pitchFamily="2" charset="-122"/>
                <a:cs typeface="Times New Roman" panose="02020603050405020304" pitchFamily="18" charset="0"/>
              </a:rPr>
              <a:t>(ll i=</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800">
                <a:latin typeface="Consolas" panose="020B0609020204030204" pitchFamily="49" charset="0"/>
                <a:ea typeface="宋体" panose="02010600030101010101" pitchFamily="2" charset="-122"/>
                <a:cs typeface="Times New Roman" panose="02020603050405020304" pitchFamily="18" charset="0"/>
              </a:rPr>
              <a:t>;i&lt;n;i+=len)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ll w=</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800">
                <a:latin typeface="Consolas" panose="020B0609020204030204" pitchFamily="49" charset="0"/>
                <a:ea typeface="宋体" panose="02010600030101010101" pitchFamily="2" charset="-122"/>
                <a:cs typeface="Times New Roman" panose="02020603050405020304" pitchFamily="18" charset="0"/>
              </a:rPr>
              <a:t>(ll j=i;j&lt;i+len/</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800">
                <a:latin typeface="Consolas" panose="020B0609020204030204" pitchFamily="49" charset="0"/>
                <a:ea typeface="宋体" panose="02010600030101010101" pitchFamily="2" charset="-122"/>
                <a:cs typeface="Times New Roman" panose="02020603050405020304" pitchFamily="18" charset="0"/>
              </a:rPr>
              <a:t>;++j)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ll u=a[j],t=</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1LL</a:t>
            </a:r>
            <a:r>
              <a:rPr lang="en-US" altLang="zh-CN" sz="800">
                <a:latin typeface="Consolas" panose="020B0609020204030204" pitchFamily="49" charset="0"/>
                <a:ea typeface="宋体" panose="02010600030101010101" pitchFamily="2" charset="-122"/>
                <a:cs typeface="Times New Roman" panose="02020603050405020304" pitchFamily="18" charset="0"/>
              </a:rPr>
              <a:t>*a[j+len/</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800">
                <a:latin typeface="Consolas" panose="020B0609020204030204" pitchFamily="49" charset="0"/>
                <a:ea typeface="宋体" panose="02010600030101010101" pitchFamily="2" charset="-122"/>
                <a:cs typeface="Times New Roman" panose="02020603050405020304" pitchFamily="18" charset="0"/>
              </a:rPr>
              <a:t>]*w%mo;</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a[j]=D(u+t),a[j+len/</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800">
                <a:latin typeface="Consolas" panose="020B0609020204030204" pitchFamily="49" charset="0"/>
                <a:ea typeface="宋体" panose="02010600030101010101" pitchFamily="2" charset="-122"/>
                <a:cs typeface="Times New Roman" panose="02020603050405020304" pitchFamily="18" charset="0"/>
              </a:rPr>
              <a:t>]=D(u-t);</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w=</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1LL</a:t>
            </a:r>
            <a:r>
              <a:rPr lang="en-US" altLang="zh-CN" sz="800">
                <a:latin typeface="Consolas" panose="020B0609020204030204" pitchFamily="49" charset="0"/>
                <a:ea typeface="宋体" panose="02010600030101010101" pitchFamily="2" charset="-122"/>
                <a:cs typeface="Times New Roman" panose="02020603050405020304" pitchFamily="18" charset="0"/>
              </a:rPr>
              <a:t>*w*rt%mo;</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800">
                <a:latin typeface="Consolas" panose="020B0609020204030204" pitchFamily="49" charset="0"/>
                <a:ea typeface="宋体" panose="02010600030101010101" pitchFamily="2" charset="-122"/>
                <a:cs typeface="Times New Roman" panose="02020603050405020304" pitchFamily="18" charset="0"/>
              </a:rPr>
              <a:t>(op==</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reverse(a</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,a+n);</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ll in=fpow(n,mo</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800">
                <a:latin typeface="Consolas" panose="020B0609020204030204" pitchFamily="49" charset="0"/>
                <a:ea typeface="宋体" panose="02010600030101010101" pitchFamily="2" charset="-122"/>
                <a:cs typeface="Times New Roman" panose="02020603050405020304" pitchFamily="18" charset="0"/>
              </a:rPr>
              <a:t>);</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800">
                <a:latin typeface="Consolas" panose="020B0609020204030204" pitchFamily="49" charset="0"/>
                <a:ea typeface="宋体" panose="02010600030101010101" pitchFamily="2" charset="-122"/>
                <a:cs typeface="Times New Roman" panose="02020603050405020304" pitchFamily="18" charset="0"/>
              </a:rPr>
              <a:t>(ll i=</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800">
                <a:latin typeface="Consolas" panose="020B0609020204030204" pitchFamily="49" charset="0"/>
                <a:ea typeface="宋体" panose="02010600030101010101" pitchFamily="2" charset="-122"/>
                <a:cs typeface="Times New Roman" panose="02020603050405020304" pitchFamily="18" charset="0"/>
              </a:rPr>
              <a:t>;i&lt;n;++i)</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a[i]=</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1LL</a:t>
            </a:r>
            <a:r>
              <a:rPr lang="en-US" altLang="zh-CN" sz="800">
                <a:latin typeface="Consolas" panose="020B0609020204030204" pitchFamily="49" charset="0"/>
                <a:ea typeface="宋体" panose="02010600030101010101" pitchFamily="2" charset="-122"/>
                <a:cs typeface="Times New Roman" panose="02020603050405020304" pitchFamily="18" charset="0"/>
              </a:rPr>
              <a:t>*a[i]*in%mo;</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vector&lt;ll&gt; Conv(vector&lt;ll&gt; </a:t>
            </a:r>
            <a:r>
              <a:rPr lang="en-US" altLang="zh-CN" sz="8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800">
                <a:latin typeface="Consolas" panose="020B0609020204030204" pitchFamily="49" charset="0"/>
                <a:ea typeface="宋体" panose="02010600030101010101" pitchFamily="2" charset="-122"/>
                <a:cs typeface="Times New Roman" panose="02020603050405020304" pitchFamily="18" charset="0"/>
              </a:rPr>
              <a:t> &amp;A,vector&lt;ll&gt; </a:t>
            </a:r>
            <a:r>
              <a:rPr lang="en-US" altLang="zh-CN" sz="8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800">
                <a:latin typeface="Consolas" panose="020B0609020204030204" pitchFamily="49" charset="0"/>
                <a:ea typeface="宋体" panose="02010600030101010101" pitchFamily="2" charset="-122"/>
                <a:cs typeface="Times New Roman" panose="02020603050405020304" pitchFamily="18" charset="0"/>
              </a:rPr>
              <a:t> &amp;B,ll N)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a:solidFill>
                  <a:srgbClr val="7D9029"/>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800">
                <a:latin typeface="Consolas" panose="020B0609020204030204" pitchFamily="49" charset="0"/>
                <a:ea typeface="宋体" panose="02010600030101010101" pitchFamily="2" charset="-122"/>
                <a:cs typeface="Times New Roman" panose="02020603050405020304" pitchFamily="18" charset="0"/>
              </a:rPr>
              <a:t> ll a[</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2000005</a:t>
            </a:r>
            <a:r>
              <a:rPr lang="en-US" altLang="zh-CN" sz="800">
                <a:latin typeface="Consolas" panose="020B0609020204030204" pitchFamily="49" charset="0"/>
                <a:ea typeface="宋体" panose="02010600030101010101" pitchFamily="2" charset="-122"/>
                <a:cs typeface="Times New Roman" panose="02020603050405020304" pitchFamily="18" charset="0"/>
              </a:rPr>
              <a:t>],b[</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2000005</a:t>
            </a:r>
            <a:r>
              <a:rPr lang="en-US" altLang="zh-CN" sz="800">
                <a:latin typeface="Consolas" panose="020B0609020204030204" pitchFamily="49" charset="0"/>
                <a:ea typeface="宋体" panose="02010600030101010101" pitchFamily="2" charset="-122"/>
                <a:cs typeface="Times New Roman" panose="02020603050405020304" pitchFamily="18" charset="0"/>
              </a:rPr>
              <a:t>];</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auto</a:t>
            </a:r>
            <a:r>
              <a:rPr lang="en-US" altLang="zh-CN" sz="800">
                <a:latin typeface="Consolas" panose="020B0609020204030204" pitchFamily="49" charset="0"/>
                <a:ea typeface="宋体" panose="02010600030101010101" pitchFamily="2" charset="-122"/>
                <a:cs typeface="Times New Roman" panose="02020603050405020304" pitchFamily="18" charset="0"/>
              </a:rPr>
              <a:t> Make2=[](ll x)-&gt;ll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&lt;&lt;((</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32</a:t>
            </a:r>
            <a:r>
              <a:rPr lang="en-US" altLang="zh-CN" sz="800">
                <a:latin typeface="Consolas" panose="020B0609020204030204" pitchFamily="49" charset="0"/>
                <a:ea typeface="宋体" panose="02010600030101010101" pitchFamily="2" charset="-122"/>
                <a:cs typeface="Times New Roman" panose="02020603050405020304" pitchFamily="18" charset="0"/>
              </a:rPr>
              <a:t>-</a:t>
            </a:r>
            <a:r>
              <a:rPr lang="en-US" altLang="zh-CN" sz="800">
                <a:solidFill>
                  <a:srgbClr val="06287E"/>
                </a:solidFill>
                <a:latin typeface="Consolas" panose="020B0609020204030204" pitchFamily="49" charset="0"/>
                <a:ea typeface="宋体" panose="02010600030101010101" pitchFamily="2" charset="-122"/>
                <a:cs typeface="Times New Roman" panose="02020603050405020304" pitchFamily="18" charset="0"/>
              </a:rPr>
              <a:t>__builtin_clz</a:t>
            </a:r>
            <a:r>
              <a:rPr lang="en-US" altLang="zh-CN" sz="800">
                <a:latin typeface="Consolas" panose="020B0609020204030204" pitchFamily="49" charset="0"/>
                <a:ea typeface="宋体" panose="02010600030101010101" pitchFamily="2" charset="-122"/>
                <a:cs typeface="Times New Roman" panose="02020603050405020304" pitchFamily="18" charset="0"/>
              </a:rPr>
              <a:t>(x))+((x&amp;(-x))!=x));</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ll n=Make2(A.size()+B.size()</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800">
                <a:latin typeface="Consolas" panose="020B0609020204030204" pitchFamily="49" charset="0"/>
                <a:ea typeface="宋体" panose="02010600030101010101" pitchFamily="2" charset="-122"/>
                <a:cs typeface="Times New Roman" panose="02020603050405020304" pitchFamily="18" charset="0"/>
              </a:rPr>
              <a:t>(ll i=</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800">
                <a:latin typeface="Consolas" panose="020B0609020204030204" pitchFamily="49" charset="0"/>
                <a:ea typeface="宋体" panose="02010600030101010101" pitchFamily="2" charset="-122"/>
                <a:cs typeface="Times New Roman" panose="02020603050405020304" pitchFamily="18" charset="0"/>
              </a:rPr>
              <a:t>;i&lt;n;++i)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a[i]=i&lt;A.size()?A[i]:</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800">
                <a:latin typeface="Consolas" panose="020B0609020204030204" pitchFamily="49" charset="0"/>
                <a:ea typeface="宋体" panose="02010600030101010101" pitchFamily="2" charset="-122"/>
                <a:cs typeface="Times New Roman" panose="02020603050405020304" pitchFamily="18" charset="0"/>
              </a:rPr>
              <a:t>;</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b[i]=i&lt;B.size()?B[i]:</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800">
                <a:latin typeface="Consolas" panose="020B0609020204030204" pitchFamily="49" charset="0"/>
                <a:ea typeface="宋体" panose="02010600030101010101" pitchFamily="2" charset="-122"/>
                <a:cs typeface="Times New Roman" panose="02020603050405020304" pitchFamily="18" charset="0"/>
              </a:rPr>
              <a:t>;</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NTT(a,n,</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);NTT(b,n,</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800">
                <a:latin typeface="Consolas" panose="020B0609020204030204" pitchFamily="49" charset="0"/>
                <a:ea typeface="宋体" panose="02010600030101010101" pitchFamily="2" charset="-122"/>
                <a:cs typeface="Times New Roman" panose="02020603050405020304" pitchFamily="18" charset="0"/>
              </a:rPr>
              <a:t>(ll i=</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800">
                <a:latin typeface="Consolas" panose="020B0609020204030204" pitchFamily="49" charset="0"/>
                <a:ea typeface="宋体" panose="02010600030101010101" pitchFamily="2" charset="-122"/>
                <a:cs typeface="Times New Roman" panose="02020603050405020304" pitchFamily="18" charset="0"/>
              </a:rPr>
              <a:t>;i&lt;n;++i)</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a[i]=</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1LL</a:t>
            </a:r>
            <a:r>
              <a:rPr lang="en-US" altLang="zh-CN" sz="800">
                <a:latin typeface="Consolas" panose="020B0609020204030204" pitchFamily="49" charset="0"/>
                <a:ea typeface="宋体" panose="02010600030101010101" pitchFamily="2" charset="-122"/>
                <a:cs typeface="Times New Roman" panose="02020603050405020304" pitchFamily="18" charset="0"/>
              </a:rPr>
              <a:t>*a[i]*b[i]%mo;</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NTT(a,n,</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800">
                <a:latin typeface="Consolas" panose="020B0609020204030204" pitchFamily="49" charset="0"/>
                <a:ea typeface="宋体" panose="02010600030101010101" pitchFamily="2" charset="-122"/>
                <a:cs typeface="Times New Roman" panose="02020603050405020304" pitchFamily="18" charset="0"/>
              </a:rPr>
              <a:t>);</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vector&lt;ll&gt; C(N);</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800">
                <a:latin typeface="Consolas" panose="020B0609020204030204" pitchFamily="49" charset="0"/>
                <a:ea typeface="宋体" panose="02010600030101010101" pitchFamily="2" charset="-122"/>
                <a:cs typeface="Times New Roman" panose="02020603050405020304" pitchFamily="18" charset="0"/>
              </a:rPr>
              <a:t> (ll i=</a:t>
            </a:r>
            <a:r>
              <a:rPr lang="en-US" altLang="zh-CN" sz="8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800">
                <a:latin typeface="Consolas" panose="020B0609020204030204" pitchFamily="49" charset="0"/>
                <a:ea typeface="宋体" panose="02010600030101010101" pitchFamily="2" charset="-122"/>
                <a:cs typeface="Times New Roman" panose="02020603050405020304" pitchFamily="18" charset="0"/>
              </a:rPr>
              <a:t>;i&lt;N;i++)</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C[i]=a[i];</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    </a:t>
            </a:r>
            <a:r>
              <a:rPr lang="en-US" altLang="zh-CN" sz="8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800">
                <a:latin typeface="Consolas" panose="020B0609020204030204" pitchFamily="49" charset="0"/>
                <a:ea typeface="宋体" panose="02010600030101010101" pitchFamily="2" charset="-122"/>
                <a:cs typeface="Times New Roman" panose="02020603050405020304" pitchFamily="18" charset="0"/>
              </a:rPr>
              <a:t> C;</a:t>
            </a:r>
            <a:br>
              <a:rPr lang="en-US" altLang="zh-CN" sz="800">
                <a:latin typeface="Consolas" panose="020B0609020204030204" pitchFamily="49" charset="0"/>
                <a:ea typeface="宋体" panose="02010600030101010101" pitchFamily="2" charset="-122"/>
                <a:cs typeface="Times New Roman" panose="02020603050405020304" pitchFamily="18" charset="0"/>
              </a:rPr>
            </a:br>
            <a:r>
              <a:rPr lang="en-US" altLang="zh-CN" sz="800">
                <a:latin typeface="Consolas" panose="020B0609020204030204" pitchFamily="49" charset="0"/>
                <a:ea typeface="宋体" panose="02010600030101010101" pitchFamily="2" charset="-122"/>
                <a:cs typeface="Times New Roman" panose="02020603050405020304" pitchFamily="18" charset="0"/>
              </a:rPr>
              <a:t>}</a:t>
            </a:r>
            <a:endParaRPr lang="zh-CN" altLang="zh-CN" sz="800">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917969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5DD67-0970-42B0-B7E6-89476594463D}"/>
              </a:ext>
            </a:extLst>
          </p:cNvPr>
          <p:cNvSpPr>
            <a:spLocks noGrp="1"/>
          </p:cNvSpPr>
          <p:nvPr>
            <p:ph type="title"/>
          </p:nvPr>
        </p:nvSpPr>
        <p:spPr/>
        <p:txBody>
          <a:bodyPr>
            <a:normAutofit fontScale="90000"/>
          </a:bodyPr>
          <a:lstStyle/>
          <a:p>
            <a:r>
              <a:rPr lang="zh-CN" altLang="en-US"/>
              <a:t>整数的取余运算</a:t>
            </a:r>
          </a:p>
        </p:txBody>
      </p:sp>
      <p:sp>
        <p:nvSpPr>
          <p:cNvPr id="3" name="内容占位符 2">
            <a:extLst>
              <a:ext uri="{FF2B5EF4-FFF2-40B4-BE49-F238E27FC236}">
                <a16:creationId xmlns:a16="http://schemas.microsoft.com/office/drawing/2014/main" id="{E3966C56-7FD8-4E1D-A115-5209F066B38F}"/>
              </a:ext>
            </a:extLst>
          </p:cNvPr>
          <p:cNvSpPr>
            <a:spLocks noGrp="1"/>
          </p:cNvSpPr>
          <p:nvPr>
            <p:ph idx="1"/>
          </p:nvPr>
        </p:nvSpPr>
        <p:spPr/>
        <p:txBody>
          <a:bodyPr/>
          <a:lstStyle/>
          <a:p>
            <a:r>
              <a:rPr lang="en-US" altLang="zh-CN"/>
              <a:t>Question:</a:t>
            </a:r>
          </a:p>
          <a:p>
            <a:r>
              <a:rPr lang="en-US" altLang="zh-CN"/>
              <a:t>p</a:t>
            </a:r>
            <a:r>
              <a:rPr lang="zh-CN" altLang="en-US"/>
              <a:t>本身有逆元吗？</a:t>
            </a:r>
            <a:endParaRPr lang="zh-CN" altLang="zh-CN"/>
          </a:p>
        </p:txBody>
      </p:sp>
    </p:spTree>
    <p:extLst>
      <p:ext uri="{BB962C8B-B14F-4D97-AF65-F5344CB8AC3E}">
        <p14:creationId xmlns:p14="http://schemas.microsoft.com/office/powerpoint/2010/main" val="39229923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5DD67-0970-42B0-B7E6-89476594463D}"/>
              </a:ext>
            </a:extLst>
          </p:cNvPr>
          <p:cNvSpPr>
            <a:spLocks noGrp="1"/>
          </p:cNvSpPr>
          <p:nvPr>
            <p:ph type="title"/>
          </p:nvPr>
        </p:nvSpPr>
        <p:spPr/>
        <p:txBody>
          <a:bodyPr>
            <a:normAutofit fontScale="90000"/>
          </a:bodyPr>
          <a:lstStyle/>
          <a:p>
            <a:r>
              <a:rPr lang="zh-CN" altLang="en-US"/>
              <a:t>整数的取余运算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3966C56-7FD8-4E1D-A115-5209F066B38F}"/>
                  </a:ext>
                </a:extLst>
              </p:cNvPr>
              <p:cNvSpPr>
                <a:spLocks noGrp="1"/>
              </p:cNvSpPr>
              <p:nvPr>
                <p:ph idx="1"/>
              </p:nvPr>
            </p:nvSpPr>
            <p:spPr/>
            <p:txBody>
              <a:bodyPr/>
              <a:lstStyle/>
              <a:p>
                <a:r>
                  <a:rPr lang="zh-CN" altLang="zh-CN"/>
                  <a:t>上面的方法给出了模数为素数的解决方案，如果模数不是素数，可以用下面的方法</a:t>
                </a:r>
              </a:p>
              <a:p>
                <a:r>
                  <a:rPr lang="en-US" altLang="zh-CN" b="1"/>
                  <a:t>1.3.1 </a:t>
                </a:r>
                <a:r>
                  <a:rPr lang="zh-CN" altLang="zh-CN" b="1"/>
                  <a:t>定理</a:t>
                </a:r>
                <a:r>
                  <a:rPr lang="zh-CN" altLang="zh-CN"/>
                  <a:t> 若 </a:t>
                </a:r>
                <a14:m>
                  <m:oMath xmlns:m="http://schemas.openxmlformats.org/officeDocument/2006/math">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𝑎</m:t>
                    </m:r>
                  </m:oMath>
                </a14:m>
                <a:r>
                  <a:rPr lang="en-US" altLang="zh-CN"/>
                  <a:t> </a:t>
                </a:r>
                <a:r>
                  <a:rPr lang="zh-CN" altLang="zh-CN"/>
                  <a:t>，则 </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𝑎</m:t>
                        </m:r>
                      </m:num>
                      <m:den>
                        <m:r>
                          <a:rPr lang="en-US" altLang="zh-CN" i="1">
                            <a:latin typeface="Cambria Math" panose="02040503050406030204" pitchFamily="18" charset="0"/>
                          </a:rPr>
                          <m:t>𝑏</m:t>
                        </m:r>
                      </m:den>
                    </m:f>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𝑏𝑐</m:t>
                        </m:r>
                        <m:r>
                          <a:rPr lang="en-US" altLang="zh-CN" i="1">
                            <a:latin typeface="Cambria Math" panose="02040503050406030204" pitchFamily="18" charset="0"/>
                          </a:rPr>
                          <m:t>)</m:t>
                        </m:r>
                      </m:num>
                      <m:den>
                        <m:r>
                          <a:rPr lang="en-US" altLang="zh-CN" i="1">
                            <a:latin typeface="Cambria Math" panose="02040503050406030204" pitchFamily="18" charset="0"/>
                          </a:rPr>
                          <m:t>𝑏</m:t>
                        </m:r>
                      </m:den>
                    </m:f>
                  </m:oMath>
                </a14:m>
                <a:r>
                  <a:rPr lang="en-US" altLang="zh-CN"/>
                  <a:t> </a:t>
                </a:r>
                <a:endParaRPr lang="zh-CN" altLang="zh-CN"/>
              </a:p>
              <a:p>
                <a:r>
                  <a:rPr lang="zh-CN" altLang="zh-CN"/>
                  <a:t>这样可以不使用逆元来求 </a:t>
                </a:r>
                <a14:m>
                  <m:oMath xmlns:m="http://schemas.openxmlformats.org/officeDocument/2006/math">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ℤ</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a14:m>
                <a:r>
                  <a:rPr lang="en-US" altLang="zh-CN"/>
                  <a:t> </a:t>
                </a:r>
                <a:r>
                  <a:rPr lang="zh-CN" altLang="zh-CN"/>
                  <a:t>中的除法</a:t>
                </a:r>
              </a:p>
            </p:txBody>
          </p:sp>
        </mc:Choice>
        <mc:Fallback xmlns="">
          <p:sp>
            <p:nvSpPr>
              <p:cNvPr id="3" name="内容占位符 2">
                <a:extLst>
                  <a:ext uri="{FF2B5EF4-FFF2-40B4-BE49-F238E27FC236}">
                    <a16:creationId xmlns:a16="http://schemas.microsoft.com/office/drawing/2014/main" id="{E3966C56-7FD8-4E1D-A115-5209F066B38F}"/>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68183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5DD67-0970-42B0-B7E6-89476594463D}"/>
              </a:ext>
            </a:extLst>
          </p:cNvPr>
          <p:cNvSpPr>
            <a:spLocks noGrp="1"/>
          </p:cNvSpPr>
          <p:nvPr>
            <p:ph type="title"/>
          </p:nvPr>
        </p:nvSpPr>
        <p:spPr/>
        <p:txBody>
          <a:bodyPr>
            <a:normAutofit fontScale="90000"/>
          </a:bodyPr>
          <a:lstStyle/>
          <a:p>
            <a:r>
              <a:rPr lang="zh-CN" altLang="en-US"/>
              <a:t>整数的取余运算</a:t>
            </a:r>
          </a:p>
        </p:txBody>
      </p:sp>
      <p:sp>
        <p:nvSpPr>
          <p:cNvPr id="3" name="内容占位符 2">
            <a:extLst>
              <a:ext uri="{FF2B5EF4-FFF2-40B4-BE49-F238E27FC236}">
                <a16:creationId xmlns:a16="http://schemas.microsoft.com/office/drawing/2014/main" id="{E3966C56-7FD8-4E1D-A115-5209F066B38F}"/>
              </a:ext>
            </a:extLst>
          </p:cNvPr>
          <p:cNvSpPr>
            <a:spLocks noGrp="1"/>
          </p:cNvSpPr>
          <p:nvPr>
            <p:ph idx="1"/>
          </p:nvPr>
        </p:nvSpPr>
        <p:spPr/>
        <p:txBody>
          <a:bodyPr>
            <a:normAutofit/>
          </a:bodyPr>
          <a:lstStyle/>
          <a:p>
            <a:pPr latinLnBrk="1">
              <a:spcAft>
                <a:spcPts val="1000"/>
              </a:spcAft>
            </a:pP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sz="1100">
                <a:latin typeface="Consolas" panose="020B0609020204030204" pitchFamily="49" charset="0"/>
                <a:ea typeface="宋体" panose="02010600030101010101" pitchFamily="2" charset="-122"/>
                <a:cs typeface="Times New Roman" panose="02020603050405020304" pitchFamily="18" charset="0"/>
              </a:rPr>
              <a:t> mint{</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 ll mo=</a:t>
            </a:r>
            <a:r>
              <a:rPr lang="en-US" altLang="zh-CN" sz="1100">
                <a:solidFill>
                  <a:srgbClr val="40A070"/>
                </a:solidFill>
                <a:latin typeface="Consolas" panose="020B0609020204030204" pitchFamily="49" charset="0"/>
                <a:ea typeface="宋体" panose="02010600030101010101" pitchFamily="2" charset="-122"/>
                <a:cs typeface="Times New Roman" panose="02020603050405020304" pitchFamily="18" charset="0"/>
              </a:rPr>
              <a:t>1e9+7</a:t>
            </a:r>
            <a:r>
              <a:rPr lang="en-US" altLang="zh-CN" sz="1100">
                <a:latin typeface="Consolas" panose="020B0609020204030204" pitchFamily="49" charset="0"/>
                <a:ea typeface="宋体" panose="02010600030101010101" pitchFamily="2" charset="-122"/>
                <a:cs typeface="Times New Roman" panose="02020603050405020304" pitchFamily="18" charset="0"/>
              </a:rPr>
              <a:t>;</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inline</a:t>
            </a:r>
            <a:r>
              <a:rPr lang="en-US" altLang="zh-CN" sz="1100">
                <a:latin typeface="Consolas" panose="020B0609020204030204" pitchFamily="49" charset="0"/>
                <a:ea typeface="宋体" panose="02010600030101010101" pitchFamily="2" charset="-122"/>
                <a:cs typeface="Times New Roman" panose="02020603050405020304" pitchFamily="18" charset="0"/>
              </a:rPr>
              <a:t> ll fpow(ll a,ll b){ll c=</a:t>
            </a:r>
            <a:r>
              <a:rPr lang="en-US" altLang="zh-CN" sz="11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100">
                <a:latin typeface="Consolas" panose="020B0609020204030204" pitchFamily="49" charset="0"/>
                <a:ea typeface="宋体" panose="02010600030101010101" pitchFamily="2" charset="-122"/>
                <a:cs typeface="Times New Roman" panose="02020603050405020304" pitchFamily="18" charset="0"/>
              </a:rPr>
              <a:t>;</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sz="1100">
                <a:latin typeface="Consolas" panose="020B0609020204030204" pitchFamily="49" charset="0"/>
                <a:ea typeface="宋体" panose="02010600030101010101" pitchFamily="2" charset="-122"/>
                <a:cs typeface="Times New Roman" panose="02020603050405020304" pitchFamily="18" charset="0"/>
              </a:rPr>
              <a:t>(b){</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100">
                <a:latin typeface="Consolas" panose="020B0609020204030204" pitchFamily="49" charset="0"/>
                <a:ea typeface="宋体" panose="02010600030101010101" pitchFamily="2" charset="-122"/>
                <a:cs typeface="Times New Roman" panose="02020603050405020304" pitchFamily="18" charset="0"/>
              </a:rPr>
              <a:t>(b&amp;</a:t>
            </a:r>
            <a:r>
              <a:rPr lang="en-US" altLang="zh-CN" sz="11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100">
                <a:latin typeface="Consolas" panose="020B0609020204030204" pitchFamily="49" charset="0"/>
                <a:ea typeface="宋体" panose="02010600030101010101" pitchFamily="2" charset="-122"/>
                <a:cs typeface="Times New Roman" panose="02020603050405020304" pitchFamily="18" charset="0"/>
              </a:rPr>
              <a:t>)c=c*a%mo;b&gt;&gt;=</a:t>
            </a:r>
            <a:r>
              <a:rPr lang="en-US" altLang="zh-CN" sz="11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100">
                <a:latin typeface="Consolas" panose="020B0609020204030204" pitchFamily="49" charset="0"/>
                <a:ea typeface="宋体" panose="02010600030101010101" pitchFamily="2" charset="-122"/>
                <a:cs typeface="Times New Roman" panose="02020603050405020304" pitchFamily="18" charset="0"/>
              </a:rPr>
              <a:t>;a=a*a%mo;}</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c;}</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inline</a:t>
            </a:r>
            <a:r>
              <a:rPr lang="en-US" altLang="zh-CN" sz="1100">
                <a:latin typeface="Consolas" panose="020B0609020204030204" pitchFamily="49" charset="0"/>
                <a:ea typeface="宋体" panose="02010600030101010101" pitchFamily="2" charset="-122"/>
                <a:cs typeface="Times New Roman" panose="02020603050405020304" pitchFamily="18" charset="0"/>
              </a:rPr>
              <a:t> ll inv(ll a){</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fpow(a,mo</a:t>
            </a:r>
            <a:r>
              <a:rPr lang="en-US" altLang="zh-CN" sz="1100">
                <a:solidFill>
                  <a:srgbClr val="40A07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100">
                <a:latin typeface="Consolas" panose="020B0609020204030204" pitchFamily="49" charset="0"/>
                <a:ea typeface="宋体" panose="02010600030101010101" pitchFamily="2" charset="-122"/>
                <a:cs typeface="Times New Roman" panose="02020603050405020304" pitchFamily="18" charset="0"/>
              </a:rPr>
              <a:t>);}</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inline</a:t>
            </a:r>
            <a:r>
              <a:rPr lang="en-US" altLang="zh-CN" sz="1100">
                <a:latin typeface="Consolas" panose="020B0609020204030204" pitchFamily="49" charset="0"/>
                <a:ea typeface="宋体" panose="02010600030101010101" pitchFamily="2" charset="-122"/>
                <a:cs typeface="Times New Roman" panose="02020603050405020304" pitchFamily="18" charset="0"/>
              </a:rPr>
              <a:t> ll norm(ll a){</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a&lt;</a:t>
            </a:r>
            <a:r>
              <a:rPr lang="en-US" altLang="zh-CN" sz="11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100">
                <a:latin typeface="Consolas" panose="020B0609020204030204" pitchFamily="49" charset="0"/>
                <a:ea typeface="宋体" panose="02010600030101010101" pitchFamily="2" charset="-122"/>
                <a:cs typeface="Times New Roman" panose="02020603050405020304" pitchFamily="18" charset="0"/>
              </a:rPr>
              <a:t>?(a%mo+mo):a%mo;}</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100">
                <a:latin typeface="Consolas" panose="020B0609020204030204" pitchFamily="49" charset="0"/>
                <a:ea typeface="宋体" panose="02010600030101010101" pitchFamily="2" charset="-122"/>
                <a:cs typeface="Times New Roman" panose="02020603050405020304" pitchFamily="18" charset="0"/>
              </a:rPr>
              <a:t>:</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ll v;</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mint(){}</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mint(ll x):v(x){}</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mint &amp;</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 ll b){v=norm(b);</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sz="1100">
                <a:latin typeface="Consolas" panose="020B0609020204030204" pitchFamily="49" charset="0"/>
                <a:ea typeface="宋体" panose="02010600030101010101" pitchFamily="2" charset="-122"/>
                <a:cs typeface="Times New Roman" panose="02020603050405020304" pitchFamily="18" charset="0"/>
              </a:rPr>
              <a:t>;}</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mint &amp;</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 mint &amp;b){v+=b.v;</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100">
                <a:latin typeface="Consolas" panose="020B0609020204030204" pitchFamily="49" charset="0"/>
                <a:ea typeface="宋体" panose="02010600030101010101" pitchFamily="2" charset="-122"/>
                <a:cs typeface="Times New Roman" panose="02020603050405020304" pitchFamily="18" charset="0"/>
              </a:rPr>
              <a:t>(v&gt;=mo)v-=mo;</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sz="1100">
                <a:latin typeface="Consolas" panose="020B0609020204030204" pitchFamily="49" charset="0"/>
                <a:ea typeface="宋体" panose="02010600030101010101" pitchFamily="2" charset="-122"/>
                <a:cs typeface="Times New Roman" panose="02020603050405020304" pitchFamily="18" charset="0"/>
              </a:rPr>
              <a:t>;}</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mint &amp;</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 mint &amp;b){v-=b.v;</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100">
                <a:latin typeface="Consolas" panose="020B0609020204030204" pitchFamily="49" charset="0"/>
                <a:ea typeface="宋体" panose="02010600030101010101" pitchFamily="2" charset="-122"/>
                <a:cs typeface="Times New Roman" panose="02020603050405020304" pitchFamily="18" charset="0"/>
              </a:rPr>
              <a:t>(v&lt;</a:t>
            </a:r>
            <a:r>
              <a:rPr lang="en-US" altLang="zh-CN" sz="11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100">
                <a:latin typeface="Consolas" panose="020B0609020204030204" pitchFamily="49" charset="0"/>
                <a:ea typeface="宋体" panose="02010600030101010101" pitchFamily="2" charset="-122"/>
                <a:cs typeface="Times New Roman" panose="02020603050405020304" pitchFamily="18" charset="0"/>
              </a:rPr>
              <a:t>)v+=mo;</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sz="1100">
                <a:latin typeface="Consolas" panose="020B0609020204030204" pitchFamily="49" charset="0"/>
                <a:ea typeface="宋体" panose="02010600030101010101" pitchFamily="2" charset="-122"/>
                <a:cs typeface="Times New Roman" panose="02020603050405020304" pitchFamily="18" charset="0"/>
              </a:rPr>
              <a:t>;}</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mint &amp;</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 mint &amp;b){v=v*b.v%mo;</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sz="1100">
                <a:latin typeface="Consolas" panose="020B0609020204030204" pitchFamily="49" charset="0"/>
                <a:ea typeface="宋体" panose="02010600030101010101" pitchFamily="2" charset="-122"/>
                <a:cs typeface="Times New Roman" panose="02020603050405020304" pitchFamily="18" charset="0"/>
              </a:rPr>
              <a:t>;}</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mint &amp;</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 mint &amp;b){v=v*inv(b.v)%mo;</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sz="1100">
                <a:latin typeface="Consolas" panose="020B0609020204030204" pitchFamily="49" charset="0"/>
                <a:ea typeface="宋体" panose="02010600030101010101" pitchFamily="2" charset="-122"/>
                <a:cs typeface="Times New Roman" panose="02020603050405020304" pitchFamily="18" charset="0"/>
              </a:rPr>
              <a:t>;}</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mint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 (</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 mint &amp;b)</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{mint a{*</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sz="1100">
                <a:latin typeface="Consolas" panose="020B0609020204030204" pitchFamily="49" charset="0"/>
                <a:ea typeface="宋体" panose="02010600030101010101" pitchFamily="2" charset="-122"/>
                <a:cs typeface="Times New Roman" panose="02020603050405020304" pitchFamily="18" charset="0"/>
              </a:rPr>
              <a:t>};</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a+=b;}</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mint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 (</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 mint &amp;b)</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{mint a{*</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sz="1100">
                <a:latin typeface="Consolas" panose="020B0609020204030204" pitchFamily="49" charset="0"/>
                <a:ea typeface="宋体" panose="02010600030101010101" pitchFamily="2" charset="-122"/>
                <a:cs typeface="Times New Roman" panose="02020603050405020304" pitchFamily="18" charset="0"/>
              </a:rPr>
              <a:t>};</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a-=b;}</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mint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 (</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 mint &amp;b)</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{mint a{*</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sz="1100">
                <a:latin typeface="Consolas" panose="020B0609020204030204" pitchFamily="49" charset="0"/>
                <a:ea typeface="宋体" panose="02010600030101010101" pitchFamily="2" charset="-122"/>
                <a:cs typeface="Times New Roman" panose="02020603050405020304" pitchFamily="18" charset="0"/>
              </a:rPr>
              <a:t>};</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a*=b;}</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mint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 (</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 mint &amp;b)</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{mint a{*</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sz="1100">
                <a:latin typeface="Consolas" panose="020B0609020204030204" pitchFamily="49" charset="0"/>
                <a:ea typeface="宋体" panose="02010600030101010101" pitchFamily="2" charset="-122"/>
                <a:cs typeface="Times New Roman" panose="02020603050405020304" pitchFamily="18" charset="0"/>
              </a:rPr>
              <a:t>};</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a/=b;}</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mint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 (</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 mint &amp;b){</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mint(fpow(v,b.v));}</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mint &amp;</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++(){v++;</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100">
                <a:latin typeface="Consolas" panose="020B0609020204030204" pitchFamily="49" charset="0"/>
                <a:ea typeface="宋体" panose="02010600030101010101" pitchFamily="2" charset="-122"/>
                <a:cs typeface="Times New Roman" panose="02020603050405020304" pitchFamily="18" charset="0"/>
              </a:rPr>
              <a:t>(v==mo)v-=mo;</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sz="1100">
                <a:latin typeface="Consolas" panose="020B0609020204030204" pitchFamily="49" charset="0"/>
                <a:ea typeface="宋体" panose="02010600030101010101" pitchFamily="2" charset="-122"/>
                <a:cs typeface="Times New Roman" panose="02020603050405020304" pitchFamily="18" charset="0"/>
              </a:rPr>
              <a:t>;}</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mint &amp;</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--(){v--;</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100">
                <a:latin typeface="Consolas" panose="020B0609020204030204" pitchFamily="49" charset="0"/>
                <a:ea typeface="宋体" panose="02010600030101010101" pitchFamily="2" charset="-122"/>
                <a:cs typeface="Times New Roman" panose="02020603050405020304" pitchFamily="18" charset="0"/>
              </a:rPr>
              <a:t>(v==</a:t>
            </a:r>
            <a:r>
              <a:rPr lang="en-US" altLang="zh-CN" sz="1100">
                <a:solidFill>
                  <a:srgbClr val="40A07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100">
                <a:latin typeface="Consolas" panose="020B0609020204030204" pitchFamily="49" charset="0"/>
                <a:ea typeface="宋体" panose="02010600030101010101" pitchFamily="2" charset="-122"/>
                <a:cs typeface="Times New Roman" panose="02020603050405020304" pitchFamily="18" charset="0"/>
              </a:rPr>
              <a:t>)v+=mo;</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sz="1100">
                <a:latin typeface="Consolas" panose="020B0609020204030204" pitchFamily="49" charset="0"/>
                <a:ea typeface="宋体" panose="02010600030101010101" pitchFamily="2" charset="-122"/>
                <a:cs typeface="Times New Roman" panose="02020603050405020304" pitchFamily="18" charset="0"/>
              </a:rPr>
              <a:t>;}</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mint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mint(v?(mo-v):</a:t>
            </a:r>
            <a:r>
              <a:rPr lang="en-US" altLang="zh-CN" sz="1100">
                <a:solidFill>
                  <a:srgbClr val="40A07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100">
                <a:latin typeface="Consolas" panose="020B0609020204030204" pitchFamily="49" charset="0"/>
                <a:ea typeface="宋体" panose="02010600030101010101" pitchFamily="2" charset="-122"/>
                <a:cs typeface="Times New Roman" panose="02020603050405020304" pitchFamily="18" charset="0"/>
              </a:rPr>
              <a:t>);}</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a:solidFill>
                  <a:srgbClr val="902000"/>
                </a:solidFill>
                <a:latin typeface="Consolas" panose="020B0609020204030204" pitchFamily="49" charset="0"/>
                <a:ea typeface="宋体" panose="02010600030101010101" pitchFamily="2" charset="-122"/>
                <a:cs typeface="Times New Roman" panose="02020603050405020304" pitchFamily="18" charset="0"/>
              </a:rPr>
              <a:t>bool</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 mint &amp;b)</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v==b.v;}</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a:solidFill>
                  <a:srgbClr val="902000"/>
                </a:solidFill>
                <a:latin typeface="Consolas" panose="020B0609020204030204" pitchFamily="49" charset="0"/>
                <a:ea typeface="宋体" panose="02010600030101010101" pitchFamily="2" charset="-122"/>
                <a:cs typeface="Times New Roman" panose="02020603050405020304" pitchFamily="18" charset="0"/>
              </a:rPr>
              <a:t>bool</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&lt;(</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 mint &amp;b)</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v&lt;b.v;}</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a:solidFill>
                  <a:srgbClr val="902000"/>
                </a:solidFill>
                <a:latin typeface="Consolas" panose="020B0609020204030204" pitchFamily="49" charset="0"/>
                <a:ea typeface="宋体" panose="02010600030101010101" pitchFamily="2" charset="-122"/>
                <a:cs typeface="Times New Roman" panose="02020603050405020304" pitchFamily="18" charset="0"/>
              </a:rPr>
              <a:t>bool</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&gt;(</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 mint &amp;b)</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v&lt;b.v;}</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a:solidFill>
                  <a:srgbClr val="902000"/>
                </a:solidFill>
                <a:latin typeface="Consolas" panose="020B0609020204030204" pitchFamily="49" charset="0"/>
                <a:ea typeface="宋体" panose="02010600030101010101" pitchFamily="2" charset="-122"/>
                <a:cs typeface="Times New Roman" panose="02020603050405020304" pitchFamily="18" charset="0"/>
              </a:rPr>
              <a:t>bool</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 mint &amp;b)</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v!=b.v;}</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explicit</a:t>
            </a: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ll()</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v;}</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friend</a:t>
            </a:r>
            <a:r>
              <a:rPr lang="en-US" altLang="zh-CN" sz="1100">
                <a:latin typeface="Consolas" panose="020B0609020204030204" pitchFamily="49" charset="0"/>
                <a:ea typeface="宋体" panose="02010600030101010101" pitchFamily="2" charset="-122"/>
                <a:cs typeface="Times New Roman" panose="02020603050405020304" pitchFamily="18" charset="0"/>
              </a:rPr>
              <a:t> ostream &amp;</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&lt;&lt; (ostream &amp;o,</a:t>
            </a:r>
            <a:r>
              <a:rPr lang="en-US" altLang="zh-CN" sz="1100">
                <a:solidFill>
                  <a:srgbClr val="7D9029"/>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sz="1100">
                <a:latin typeface="Consolas" panose="020B0609020204030204" pitchFamily="49" charset="0"/>
                <a:ea typeface="宋体" panose="02010600030101010101" pitchFamily="2" charset="-122"/>
                <a:cs typeface="Times New Roman" panose="02020603050405020304" pitchFamily="18" charset="0"/>
              </a:rPr>
              <a:t> mint &amp; b){o&lt;&lt;b.v;</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o;}</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    </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friend</a:t>
            </a:r>
            <a:r>
              <a:rPr lang="en-US" altLang="zh-CN" sz="1100">
                <a:latin typeface="Consolas" panose="020B0609020204030204" pitchFamily="49" charset="0"/>
                <a:ea typeface="宋体" panose="02010600030101010101" pitchFamily="2" charset="-122"/>
                <a:cs typeface="Times New Roman" panose="02020603050405020304" pitchFamily="18" charset="0"/>
              </a:rPr>
              <a:t> istream &amp;</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operator</a:t>
            </a:r>
            <a:r>
              <a:rPr lang="en-US" altLang="zh-CN" sz="1100">
                <a:latin typeface="Consolas" panose="020B0609020204030204" pitchFamily="49" charset="0"/>
                <a:ea typeface="宋体" panose="02010600030101010101" pitchFamily="2" charset="-122"/>
                <a:cs typeface="Times New Roman" panose="02020603050405020304" pitchFamily="18" charset="0"/>
              </a:rPr>
              <a:t> &gt;&gt; (istream &amp;in,mint &amp;a){in&gt;&gt;a.v;a.v%=mo;</a:t>
            </a:r>
            <a:r>
              <a:rPr lang="en-US" altLang="zh-CN" sz="1100"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100">
                <a:latin typeface="Consolas" panose="020B0609020204030204" pitchFamily="49" charset="0"/>
                <a:ea typeface="宋体" panose="02010600030101010101" pitchFamily="2" charset="-122"/>
                <a:cs typeface="Times New Roman" panose="02020603050405020304" pitchFamily="18" charset="0"/>
              </a:rPr>
              <a:t> in;}</a:t>
            </a:r>
            <a:br>
              <a:rPr lang="en-US" altLang="zh-CN" sz="1100">
                <a:latin typeface="Consolas" panose="020B0609020204030204" pitchFamily="49" charset="0"/>
                <a:ea typeface="宋体" panose="02010600030101010101" pitchFamily="2" charset="-122"/>
                <a:cs typeface="Times New Roman" panose="02020603050405020304" pitchFamily="18" charset="0"/>
              </a:rPr>
            </a:br>
            <a:r>
              <a:rPr lang="en-US" altLang="zh-CN" sz="1100">
                <a:latin typeface="Consolas" panose="020B0609020204030204" pitchFamily="49" charset="0"/>
                <a:ea typeface="宋体" panose="02010600030101010101" pitchFamily="2" charset="-122"/>
                <a:cs typeface="Times New Roman" panose="02020603050405020304" pitchFamily="18" charset="0"/>
              </a:rPr>
              <a:t>};</a:t>
            </a:r>
            <a:endParaRPr lang="zh-CN" altLang="zh-CN" sz="1100">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180636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7E332-3654-4669-BC48-A221F9ECD753}"/>
              </a:ext>
            </a:extLst>
          </p:cNvPr>
          <p:cNvSpPr>
            <a:spLocks noGrp="1"/>
          </p:cNvSpPr>
          <p:nvPr>
            <p:ph type="title"/>
          </p:nvPr>
        </p:nvSpPr>
        <p:spPr>
          <a:xfrm>
            <a:off x="192114" y="757383"/>
            <a:ext cx="2600963" cy="620858"/>
          </a:xfrm>
        </p:spPr>
        <p:txBody>
          <a:bodyPr>
            <a:normAutofit fontScale="90000"/>
          </a:bodyPr>
          <a:lstStyle/>
          <a:p>
            <a:r>
              <a:rPr lang="zh-CN" altLang="en-US"/>
              <a:t>最大公因数</a:t>
            </a:r>
            <a:br>
              <a:rPr lang="en-US" altLang="zh-CN"/>
            </a:br>
            <a:r>
              <a:rPr lang="zh-CN" altLang="en-US"/>
              <a:t>与最小公倍数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F64CF44-39A9-4587-B6C0-D039BAD900F7}"/>
                  </a:ext>
                </a:extLst>
              </p:cNvPr>
              <p:cNvSpPr>
                <a:spLocks noGrp="1"/>
              </p:cNvSpPr>
              <p:nvPr>
                <p:ph idx="1"/>
              </p:nvPr>
            </p:nvSpPr>
            <p:spPr/>
            <p:txBody>
              <a:bodyPr/>
              <a:lstStyle/>
              <a:p>
                <a:r>
                  <a:rPr lang="zh-CN" altLang="zh-CN"/>
                  <a:t>顾名思义，最大公因数就是公因数中最大的那个，我们记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oMath>
                </a14:m>
                <a:r>
                  <a:rPr lang="en-US" altLang="zh-CN"/>
                  <a:t> </a:t>
                </a:r>
                <a:r>
                  <a:rPr lang="zh-CN" altLang="zh-CN"/>
                  <a:t>的最大公因数为 </a:t>
                </a:r>
                <a14:m>
                  <m:oMath xmlns:m="http://schemas.openxmlformats.org/officeDocument/2006/math">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en-US" altLang="zh-CN"/>
                  <a:t> </a:t>
                </a:r>
                <a:r>
                  <a:rPr lang="zh-CN" altLang="zh-CN"/>
                  <a:t>，有如下性质</a:t>
                </a:r>
              </a:p>
              <a:p>
                <a:r>
                  <a:rPr lang="en-US" altLang="zh-CN" b="1"/>
                  <a:t>2.1.1 </a:t>
                </a:r>
                <a:r>
                  <a:rPr lang="zh-CN" altLang="zh-CN" b="1"/>
                  <a:t>性质</a:t>
                </a:r>
                <a:r>
                  <a:rPr lang="zh-CN" altLang="zh-CN"/>
                  <a:t> </a:t>
                </a:r>
                <a14:m>
                  <m:oMath xmlns:m="http://schemas.openxmlformats.org/officeDocument/2006/math">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oMath>
                </a14:m>
                <a:endParaRPr lang="zh-CN" altLang="zh-CN"/>
              </a:p>
              <a:p>
                <a:r>
                  <a:rPr lang="en-US" altLang="zh-CN" b="1"/>
                  <a:t>2.1.2 </a:t>
                </a:r>
                <a:r>
                  <a:rPr lang="zh-CN" altLang="zh-CN" b="1"/>
                  <a:t>性质</a:t>
                </a:r>
                <a:r>
                  <a:rPr lang="zh-CN" altLang="zh-CN"/>
                  <a:t> </a:t>
                </a:r>
                <a14:m>
                  <m:oMath xmlns:m="http://schemas.openxmlformats.org/officeDocument/2006/math">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endParaRPr lang="zh-CN" altLang="zh-CN"/>
              </a:p>
              <a:p>
                <a:r>
                  <a:rPr lang="en-US" altLang="zh-CN" b="1"/>
                  <a:t>2.1.3 </a:t>
                </a:r>
                <a:r>
                  <a:rPr lang="zh-CN" altLang="zh-CN" b="1"/>
                  <a:t>性质</a:t>
                </a:r>
                <a:r>
                  <a:rPr lang="zh-CN" altLang="zh-CN"/>
                  <a:t> </a:t>
                </a:r>
                <a14:m>
                  <m:oMath xmlns:m="http://schemas.openxmlformats.org/officeDocument/2006/math">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endParaRPr lang="zh-CN" altLang="zh-CN"/>
              </a:p>
              <a:p>
                <a:r>
                  <a:rPr lang="en-US" altLang="zh-CN" b="1"/>
                  <a:t>2.1.4 </a:t>
                </a:r>
                <a:r>
                  <a:rPr lang="zh-CN" altLang="zh-CN" b="1"/>
                  <a:t>性质</a:t>
                </a:r>
                <a:r>
                  <a:rPr lang="zh-CN" altLang="zh-CN"/>
                  <a:t> </a:t>
                </a:r>
                <a14:m>
                  <m:oMath xmlns:m="http://schemas.openxmlformats.org/officeDocument/2006/math">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oMath>
                </a14:m>
                <a:endParaRPr lang="zh-CN" altLang="zh-CN"/>
              </a:p>
              <a:p>
                <a:r>
                  <a:rPr lang="en-US" altLang="zh-CN" b="1"/>
                  <a:t>2.1.5 </a:t>
                </a:r>
                <a:r>
                  <a:rPr lang="zh-CN" altLang="zh-CN" b="1"/>
                  <a:t>性质</a:t>
                </a:r>
                <a:r>
                  <a:rPr lang="zh-CN" altLang="zh-CN"/>
                  <a:t> </a:t>
                </a:r>
                <a14:m>
                  <m:oMath xmlns:m="http://schemas.openxmlformats.org/officeDocument/2006/math">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𝑘𝑎</m:t>
                    </m:r>
                    <m:r>
                      <a:rPr lang="en-US" altLang="zh-CN" i="1">
                        <a:latin typeface="Cambria Math" panose="02040503050406030204" pitchFamily="18" charset="0"/>
                      </a:rPr>
                      <m:t>,</m:t>
                    </m:r>
                    <m:r>
                      <a:rPr lang="en-US" altLang="zh-CN" i="1">
                        <a:latin typeface="Cambria Math" panose="02040503050406030204" pitchFamily="18" charset="0"/>
                      </a:rPr>
                      <m:t>𝑘𝑏</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 </m:t>
                    </m:r>
                    <m:r>
                      <a:rPr lang="en-US" altLang="zh-CN" i="1">
                        <a:latin typeface="Cambria Math" panose="02040503050406030204" pitchFamily="18" charset="0"/>
                      </a:rPr>
                      <m:t>𝑔𝑐𝑑</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endParaRPr lang="zh-CN" altLang="zh-CN"/>
              </a:p>
              <a:p>
                <a:r>
                  <a:rPr lang="zh-CN" altLang="zh-CN"/>
                  <a:t>根据</a:t>
                </a:r>
                <a:r>
                  <a:rPr lang="en-US" altLang="zh-CN"/>
                  <a:t>2.1.3 </a:t>
                </a:r>
                <a:r>
                  <a:rPr lang="zh-CN" altLang="zh-CN"/>
                  <a:t>性质，得到辗转相除法的参考代码模板</a:t>
                </a:r>
              </a:p>
              <a:p>
                <a:pPr latinLnBrk="1">
                  <a:spcAft>
                    <a:spcPts val="1000"/>
                  </a:spcAft>
                </a:pP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typedef</a:t>
                </a: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long</a:t>
                </a: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a:solidFill>
                      <a:srgbClr val="902000"/>
                    </a:solidFill>
                    <a:latin typeface="Consolas" panose="020B0609020204030204" pitchFamily="49" charset="0"/>
                    <a:ea typeface="宋体" panose="02010600030101010101" pitchFamily="2" charset="-122"/>
                    <a:cs typeface="Times New Roman" panose="02020603050405020304" pitchFamily="18" charset="0"/>
                  </a:rPr>
                  <a:t>long</a:t>
                </a:r>
                <a:r>
                  <a:rPr lang="en-US" altLang="zh-CN">
                    <a:latin typeface="Consolas" panose="020B0609020204030204" pitchFamily="49" charset="0"/>
                    <a:ea typeface="宋体" panose="02010600030101010101" pitchFamily="2" charset="-122"/>
                    <a:cs typeface="Times New Roman" panose="02020603050405020304" pitchFamily="18" charset="0"/>
                  </a:rPr>
                  <a:t> ll;</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ll gcd(ll a, ll b){</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    </a:t>
                </a:r>
                <a:r>
                  <a:rPr lang="en-US" altLang="zh-CN" b="1">
                    <a:solidFill>
                      <a:srgbClr val="00702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a:latin typeface="Consolas" panose="020B0609020204030204" pitchFamily="49" charset="0"/>
                    <a:ea typeface="宋体" panose="02010600030101010101" pitchFamily="2" charset="-122"/>
                    <a:cs typeface="Times New Roman" panose="02020603050405020304" pitchFamily="18" charset="0"/>
                  </a:rPr>
                  <a:t> b?gcd(b,a%b):a;</a:t>
                </a:r>
                <a:br>
                  <a:rPr lang="en-US" altLang="zh-CN">
                    <a:latin typeface="Consolas" panose="020B0609020204030204" pitchFamily="49" charset="0"/>
                    <a:ea typeface="宋体" panose="02010600030101010101" pitchFamily="2" charset="-122"/>
                    <a:cs typeface="Times New Roman" panose="02020603050405020304" pitchFamily="18" charset="0"/>
                  </a:rPr>
                </a:br>
                <a:r>
                  <a:rPr lang="en-US" altLang="zh-CN">
                    <a:latin typeface="Consolas" panose="020B0609020204030204" pitchFamily="49" charset="0"/>
                    <a:ea typeface="宋体" panose="02010600030101010101" pitchFamily="2" charset="-122"/>
                    <a:cs typeface="Times New Roman" panose="02020603050405020304" pitchFamily="18" charset="0"/>
                  </a:rPr>
                  <a:t>}</a:t>
                </a:r>
                <a:endParaRPr lang="zh-CN" altLang="zh-CN">
                  <a:latin typeface="Consolas" panose="020B0609020204030204" pitchFamily="49" charset="0"/>
                  <a:ea typeface="宋体" panose="02010600030101010101" pitchFamily="2" charset="-122"/>
                  <a:cs typeface="Times New Roman" panose="02020603050405020304" pitchFamily="18" charset="0"/>
                </a:endParaRPr>
              </a:p>
              <a:p>
                <a:endParaRPr lang="zh-CN" altLang="en-US"/>
              </a:p>
            </p:txBody>
          </p:sp>
        </mc:Choice>
        <mc:Fallback xmlns="">
          <p:sp>
            <p:nvSpPr>
              <p:cNvPr id="3" name="内容占位符 2">
                <a:extLst>
                  <a:ext uri="{FF2B5EF4-FFF2-40B4-BE49-F238E27FC236}">
                    <a16:creationId xmlns:a16="http://schemas.microsoft.com/office/drawing/2014/main" id="{DF64CF44-39A9-4587-B6C0-D039BAD900F7}"/>
                  </a:ext>
                </a:extLst>
              </p:cNvPr>
              <p:cNvSpPr>
                <a:spLocks noGrp="1" noRot="1" noChangeAspect="1" noMove="1" noResize="1" noEditPoints="1" noAdjustHandles="1" noChangeArrowheads="1" noChangeShapeType="1" noTextEdit="1"/>
              </p:cNvSpPr>
              <p:nvPr>
                <p:ph idx="1"/>
              </p:nvPr>
            </p:nvSpPr>
            <p:spPr>
              <a:blipFill>
                <a:blip r:embed="rId2"/>
                <a:stretch>
                  <a:fillRect l="-750" t="-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07713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3026</Words>
  <Application>Microsoft Office PowerPoint</Application>
  <PresentationFormat>宽屏</PresentationFormat>
  <Paragraphs>332</Paragraphs>
  <Slides>54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54</vt:i4>
      </vt:variant>
    </vt:vector>
  </HeadingPairs>
  <TitlesOfParts>
    <vt:vector size="64" baseType="lpstr">
      <vt:lpstr>Cambria</vt:lpstr>
      <vt:lpstr>小米兰亭_GB外压缩</vt:lpstr>
      <vt:lpstr>Cambria Math</vt:lpstr>
      <vt:lpstr>等线 Light</vt:lpstr>
      <vt:lpstr>等线</vt:lpstr>
      <vt:lpstr>Consolas</vt:lpstr>
      <vt:lpstr>Arial</vt:lpstr>
      <vt:lpstr>小米兰亭</vt:lpstr>
      <vt:lpstr>宋体</vt:lpstr>
      <vt:lpstr>Office 主题​​</vt:lpstr>
      <vt:lpstr>PowerPoint 演示文稿</vt:lpstr>
      <vt:lpstr>整数的取余运算</vt:lpstr>
      <vt:lpstr>整数的取余运算</vt:lpstr>
      <vt:lpstr>整数的取余运算</vt:lpstr>
      <vt:lpstr>整数的取余运算</vt:lpstr>
      <vt:lpstr>整数的取余运算</vt:lpstr>
      <vt:lpstr>整数的取余运算</vt:lpstr>
      <vt:lpstr>整数的取余运算</vt:lpstr>
      <vt:lpstr>最大公因数 与最小公倍数</vt:lpstr>
      <vt:lpstr>最大公因数 与最小公倍数</vt:lpstr>
      <vt:lpstr>最大公因数 与最小公倍数</vt:lpstr>
      <vt:lpstr>最大公因数 与最小公倍数</vt:lpstr>
      <vt:lpstr>最大公因数 与最小公倍数</vt:lpstr>
      <vt:lpstr>同余方程组</vt:lpstr>
      <vt:lpstr>同余方程组</vt:lpstr>
      <vt:lpstr>素数</vt:lpstr>
      <vt:lpstr>素数</vt:lpstr>
      <vt:lpstr>素数</vt:lpstr>
      <vt:lpstr>素数</vt:lpstr>
      <vt:lpstr>素数</vt:lpstr>
      <vt:lpstr>组合数取余</vt:lpstr>
      <vt:lpstr>组合数取余</vt:lpstr>
      <vt:lpstr>组合数取余</vt:lpstr>
      <vt:lpstr>组合数取余</vt:lpstr>
      <vt:lpstr>组合数取余</vt:lpstr>
      <vt:lpstr>Z^∗ 与 (Z_p^∗,⋅) 的结构</vt:lpstr>
      <vt:lpstr>Z^∗ 与 (Z_p^∗,⋅) 的结构</vt:lpstr>
      <vt:lpstr>离散对数 与BSGS算法</vt:lpstr>
      <vt:lpstr>离散对数 与BSGS算法</vt:lpstr>
      <vt:lpstr>高次同余方程</vt:lpstr>
      <vt:lpstr>积性函数</vt:lpstr>
      <vt:lpstr>积性函数</vt:lpstr>
      <vt:lpstr>积性函数</vt:lpstr>
      <vt:lpstr>积性函数</vt:lpstr>
      <vt:lpstr>积性函数</vt:lpstr>
      <vt:lpstr>积性函数</vt:lpstr>
      <vt:lpstr>积性函数</vt:lpstr>
      <vt:lpstr>积性函数</vt:lpstr>
      <vt:lpstr>积性函数</vt:lpstr>
      <vt:lpstr>积性函数</vt:lpstr>
      <vt:lpstr>积性函数</vt:lpstr>
      <vt:lpstr>多项式乘积算法</vt:lpstr>
      <vt:lpstr>多项式乘积算法</vt:lpstr>
      <vt:lpstr>多项式乘积算法</vt:lpstr>
      <vt:lpstr>多项式乘积算法</vt:lpstr>
      <vt:lpstr>多项式乘积算法</vt:lpstr>
      <vt:lpstr>多项式乘积算法</vt:lpstr>
      <vt:lpstr>多项式乘积算法</vt:lpstr>
      <vt:lpstr>多项式乘积算法</vt:lpstr>
      <vt:lpstr>多项式乘积算法</vt:lpstr>
      <vt:lpstr>多项式乘积算法</vt:lpstr>
      <vt:lpstr>多项式乘积算法</vt:lpstr>
      <vt:lpstr>多项式乘积算法</vt:lpstr>
      <vt:lpstr>多项式乘积算法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忠杰 段</dc:creator>
  <cp:lastModifiedBy>忠杰 段</cp:lastModifiedBy>
  <cp:revision>42</cp:revision>
  <dcterms:created xsi:type="dcterms:W3CDTF">2019-07-25T12:28:08Z</dcterms:created>
  <dcterms:modified xsi:type="dcterms:W3CDTF">2019-07-30T01:09:09Z</dcterms:modified>
</cp:coreProperties>
</file>