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3"/>
  </p:notesMasterIdLst>
  <p:sldIdLst>
    <p:sldId id="650" r:id="rId2"/>
    <p:sldId id="356" r:id="rId3"/>
    <p:sldId id="652" r:id="rId4"/>
    <p:sldId id="651" r:id="rId5"/>
    <p:sldId id="517" r:id="rId6"/>
    <p:sldId id="653" r:id="rId7"/>
    <p:sldId id="504" r:id="rId8"/>
    <p:sldId id="432" r:id="rId9"/>
    <p:sldId id="505" r:id="rId10"/>
    <p:sldId id="420" r:id="rId11"/>
    <p:sldId id="654" r:id="rId12"/>
    <p:sldId id="655" r:id="rId13"/>
    <p:sldId id="656" r:id="rId14"/>
    <p:sldId id="657" r:id="rId15"/>
    <p:sldId id="658" r:id="rId16"/>
    <p:sldId id="487" r:id="rId17"/>
    <p:sldId id="474" r:id="rId18"/>
    <p:sldId id="520" r:id="rId19"/>
    <p:sldId id="521" r:id="rId20"/>
    <p:sldId id="522" r:id="rId21"/>
    <p:sldId id="523" r:id="rId22"/>
    <p:sldId id="525" r:id="rId23"/>
    <p:sldId id="526" r:id="rId24"/>
    <p:sldId id="527" r:id="rId25"/>
    <p:sldId id="529" r:id="rId26"/>
    <p:sldId id="528" r:id="rId27"/>
    <p:sldId id="543" r:id="rId28"/>
    <p:sldId id="544" r:id="rId29"/>
    <p:sldId id="546" r:id="rId30"/>
    <p:sldId id="547" r:id="rId31"/>
    <p:sldId id="548" r:id="rId32"/>
  </p:sldIdLst>
  <p:sldSz cx="9144000" cy="6858000" type="screen4x3"/>
  <p:notesSz cx="6669088"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94660"/>
  </p:normalViewPr>
  <p:slideViewPr>
    <p:cSldViewPr>
      <p:cViewPr varScale="1">
        <p:scale>
          <a:sx n="60" d="100"/>
          <a:sy n="60" d="100"/>
        </p:scale>
        <p:origin x="74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534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77607" y="0"/>
            <a:ext cx="2889938" cy="495348"/>
          </a:xfrm>
          <a:prstGeom prst="rect">
            <a:avLst/>
          </a:prstGeom>
        </p:spPr>
        <p:txBody>
          <a:bodyPr vert="horz" lIns="91440" tIns="45720" rIns="91440" bIns="45720" rtlCol="0"/>
          <a:lstStyle>
            <a:lvl1pPr algn="r">
              <a:defRPr sz="1200"/>
            </a:lvl1pPr>
          </a:lstStyle>
          <a:p>
            <a:fld id="{162EBED1-7A78-49E9-B92B-3B14B58DBFFD}" type="datetimeFigureOut">
              <a:rPr lang="en-GB" smtClean="0"/>
              <a:t>27/02/2023</a:t>
            </a:fld>
            <a:endParaRPr lang="en-GB"/>
          </a:p>
        </p:txBody>
      </p:sp>
      <p:sp>
        <p:nvSpPr>
          <p:cNvPr id="4" name="Slide Image Placeholder 3"/>
          <p:cNvSpPr>
            <a:spLocks noGrp="1" noRot="1" noChangeAspect="1"/>
          </p:cNvSpPr>
          <p:nvPr>
            <p:ph type="sldImg" idx="2"/>
          </p:nvPr>
        </p:nvSpPr>
        <p:spPr>
          <a:xfrm>
            <a:off x="1114425" y="1233488"/>
            <a:ext cx="4440238" cy="33321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6909" y="4751219"/>
            <a:ext cx="5335270" cy="38873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17"/>
            <a:ext cx="2889938" cy="49534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77607" y="9377317"/>
            <a:ext cx="2889938" cy="495347"/>
          </a:xfrm>
          <a:prstGeom prst="rect">
            <a:avLst/>
          </a:prstGeom>
        </p:spPr>
        <p:txBody>
          <a:bodyPr vert="horz" lIns="91440" tIns="45720" rIns="91440" bIns="45720" rtlCol="0" anchor="b"/>
          <a:lstStyle>
            <a:lvl1pPr algn="r">
              <a:defRPr sz="1200"/>
            </a:lvl1pPr>
          </a:lstStyle>
          <a:p>
            <a:fld id="{EC7EABAE-5AD4-4108-A911-598D5421B756}" type="slidenum">
              <a:rPr lang="en-GB" smtClean="0"/>
              <a:t>‹#›</a:t>
            </a:fld>
            <a:endParaRPr lang="en-GB"/>
          </a:p>
        </p:txBody>
      </p:sp>
    </p:spTree>
    <p:extLst>
      <p:ext uri="{BB962C8B-B14F-4D97-AF65-F5344CB8AC3E}">
        <p14:creationId xmlns:p14="http://schemas.microsoft.com/office/powerpoint/2010/main" val="935203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FC5CA93-236B-477B-92D4-E5730A2B4614}" type="slidenum">
              <a:rPr lang="en-GB"/>
              <a:pPr fontAlgn="base">
                <a:spcBef>
                  <a:spcPct val="0"/>
                </a:spcBef>
                <a:spcAft>
                  <a:spcPct val="0"/>
                </a:spcAft>
                <a:defRPr/>
              </a:pPr>
              <a:t>2</a:t>
            </a:fld>
            <a:endParaRPr lang="en-GB"/>
          </a:p>
        </p:txBody>
      </p:sp>
    </p:spTree>
    <p:extLst>
      <p:ext uri="{BB962C8B-B14F-4D97-AF65-F5344CB8AC3E}">
        <p14:creationId xmlns:p14="http://schemas.microsoft.com/office/powerpoint/2010/main" val="978935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C7EABAE-5AD4-4108-A911-598D5421B756}" type="slidenum">
              <a:rPr lang="en-GB" smtClean="0"/>
              <a:t>27</a:t>
            </a:fld>
            <a:endParaRPr lang="en-GB"/>
          </a:p>
        </p:txBody>
      </p:sp>
    </p:spTree>
    <p:extLst>
      <p:ext uri="{BB962C8B-B14F-4D97-AF65-F5344CB8AC3E}">
        <p14:creationId xmlns:p14="http://schemas.microsoft.com/office/powerpoint/2010/main" val="2550410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BDA5C8-29D7-4785-A52E-9FDB68CFF74B}" type="datetimeFigureOut">
              <a:rPr lang="en-GB" smtClean="0"/>
              <a:t>27/02/2023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0F4237-C816-4723-8118-3CC7C636611F}" type="slidenum">
              <a:rPr lang="en-GB" smtClean="0"/>
              <a:t>‹#›</a:t>
            </a:fld>
            <a:endParaRPr lang="en-GB"/>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BDA5C8-29D7-4785-A52E-9FDB68CFF74B}" type="datetimeFigureOut">
              <a:rPr lang="en-GB" smtClean="0"/>
              <a:t>27/02/2023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0F4237-C816-4723-8118-3CC7C636611F}"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DA5C8-29D7-4785-A52E-9FDB68CFF74B}" type="datetimeFigureOut">
              <a:rPr lang="en-GB" smtClean="0"/>
              <a:t>27/02/2023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0F4237-C816-4723-8118-3CC7C636611F}"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BDA5C8-29D7-4785-A52E-9FDB68CFF74B}" type="datetimeFigureOut">
              <a:rPr lang="en-GB" smtClean="0"/>
              <a:t>27/02/2023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0F4237-C816-4723-8118-3CC7C636611F}"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BDA5C8-29D7-4785-A52E-9FDB68CFF74B}" type="datetimeFigureOut">
              <a:rPr lang="en-GB" smtClean="0"/>
              <a:t>27/02/2023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0F4237-C816-4723-8118-3CC7C636611F}" type="slidenum">
              <a:rPr lang="en-GB" smtClean="0"/>
              <a:t>‹#›</a:t>
            </a:fld>
            <a:endParaRPr lang="en-GB"/>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BDA5C8-29D7-4785-A52E-9FDB68CFF74B}" type="datetimeFigureOut">
              <a:rPr lang="en-GB" smtClean="0"/>
              <a:t>27/02/2023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C0F4237-C816-4723-8118-3CC7C636611F}"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BDA5C8-29D7-4785-A52E-9FDB68CFF74B}" type="datetimeFigureOut">
              <a:rPr lang="en-GB" smtClean="0"/>
              <a:t>27/02/2023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C0F4237-C816-4723-8118-3CC7C636611F}" type="slidenum">
              <a:rPr lang="en-GB" smtClean="0"/>
              <a:t>‹#›</a:t>
            </a:fld>
            <a:endParaRPr lang="en-GB"/>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BDA5C8-29D7-4785-A52E-9FDB68CFF74B}" type="datetimeFigureOut">
              <a:rPr lang="en-GB" smtClean="0"/>
              <a:t>27/02/2023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C0F4237-C816-4723-8118-3CC7C636611F}"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BDA5C8-29D7-4785-A52E-9FDB68CFF74B}" type="datetimeFigureOut">
              <a:rPr lang="en-GB" smtClean="0"/>
              <a:t>27/02/2023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C0F4237-C816-4723-8118-3CC7C636611F}"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BDA5C8-29D7-4785-A52E-9FDB68CFF74B}" type="datetimeFigureOut">
              <a:rPr lang="en-GB" smtClean="0"/>
              <a:t>27/02/2023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C0F4237-C816-4723-8118-3CC7C636611F}" type="slidenum">
              <a:rPr lang="en-GB" smtClean="0"/>
              <a:t>‹#›</a:t>
            </a:fld>
            <a:endParaRPr lang="en-GB"/>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BDA5C8-29D7-4785-A52E-9FDB68CFF74B}" type="datetimeFigureOut">
              <a:rPr lang="en-GB" smtClean="0"/>
              <a:t>27/02/2023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C0F4237-C816-4723-8118-3CC7C636611F}"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BBDA5C8-29D7-4785-A52E-9FDB68CFF74B}" type="datetimeFigureOut">
              <a:rPr lang="en-GB" smtClean="0"/>
              <a:t>27/02/2023</a:t>
            </a:fld>
            <a:endParaRPr lang="en-GB"/>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GB"/>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C0F4237-C816-4723-8118-3CC7C636611F}"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mailto:andrew.mitchell@lang.ox.ac.uk"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C0277-935F-52CD-8F4D-46A97807FB48}"/>
              </a:ext>
            </a:extLst>
          </p:cNvPr>
          <p:cNvSpPr>
            <a:spLocks noGrp="1"/>
          </p:cNvSpPr>
          <p:nvPr>
            <p:ph type="ctrTitle"/>
          </p:nvPr>
        </p:nvSpPr>
        <p:spPr/>
        <p:txBody>
          <a:bodyPr/>
          <a:lstStyle/>
          <a:p>
            <a:r>
              <a:rPr lang="en-GB" sz="4400" dirty="0"/>
              <a:t>Reviewing the literature</a:t>
            </a:r>
          </a:p>
        </p:txBody>
      </p:sp>
      <p:sp>
        <p:nvSpPr>
          <p:cNvPr id="3" name="Subtitle 2">
            <a:extLst>
              <a:ext uri="{FF2B5EF4-FFF2-40B4-BE49-F238E27FC236}">
                <a16:creationId xmlns:a16="http://schemas.microsoft.com/office/drawing/2014/main" id="{2CD7CE57-359F-7B73-4837-2ACE16B5218B}"/>
              </a:ext>
            </a:extLst>
          </p:cNvPr>
          <p:cNvSpPr>
            <a:spLocks noGrp="1"/>
          </p:cNvSpPr>
          <p:nvPr>
            <p:ph type="subTitle" idx="1"/>
          </p:nvPr>
        </p:nvSpPr>
        <p:spPr>
          <a:xfrm>
            <a:off x="685800" y="3559176"/>
            <a:ext cx="6400800" cy="2678136"/>
          </a:xfrm>
        </p:spPr>
        <p:txBody>
          <a:bodyPr>
            <a:normAutofit/>
          </a:bodyPr>
          <a:lstStyle/>
          <a:p>
            <a:r>
              <a:rPr lang="en-GB" dirty="0"/>
              <a:t>St Cross: Thesis and Dissertation Writing</a:t>
            </a:r>
          </a:p>
          <a:p>
            <a:endParaRPr lang="en-GB" dirty="0">
              <a:hlinkClick r:id="rId2"/>
            </a:endParaRPr>
          </a:p>
          <a:p>
            <a:endParaRPr lang="en-GB" dirty="0">
              <a:hlinkClick r:id="rId2"/>
            </a:endParaRPr>
          </a:p>
          <a:p>
            <a:endParaRPr lang="en-GB" dirty="0">
              <a:hlinkClick r:id="rId2"/>
            </a:endParaRPr>
          </a:p>
          <a:p>
            <a:endParaRPr lang="en-GB" dirty="0"/>
          </a:p>
        </p:txBody>
      </p:sp>
      <p:pic>
        <p:nvPicPr>
          <p:cNvPr id="1026" name="Picture 2" descr="Home | Oxford University Language Centre">
            <a:extLst>
              <a:ext uri="{FF2B5EF4-FFF2-40B4-BE49-F238E27FC236}">
                <a16:creationId xmlns:a16="http://schemas.microsoft.com/office/drawing/2014/main" id="{9F05A59A-80B6-5CBE-2E10-78C7F882F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336" y="620688"/>
            <a:ext cx="1264104" cy="128647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www.jgoodwin.net/wordpress/wp-content/uploads/2013/06/theory-network.png">
            <a:extLst>
              <a:ext uri="{FF2B5EF4-FFF2-40B4-BE49-F238E27FC236}">
                <a16:creationId xmlns:a16="http://schemas.microsoft.com/office/drawing/2014/main" id="{B7DADA2E-72C0-715D-2095-FEB820847B3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12861" y="4587163"/>
            <a:ext cx="2447579" cy="1845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317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20" y="116632"/>
            <a:ext cx="9252520" cy="990600"/>
          </a:xfrm>
        </p:spPr>
        <p:txBody>
          <a:bodyPr>
            <a:normAutofit/>
          </a:bodyPr>
          <a:lstStyle/>
          <a:p>
            <a:r>
              <a:rPr lang="en-GB" sz="2000" dirty="0"/>
              <a:t>   </a:t>
            </a:r>
          </a:p>
        </p:txBody>
      </p:sp>
      <p:sp>
        <p:nvSpPr>
          <p:cNvPr id="6" name="Oval 5"/>
          <p:cNvSpPr/>
          <p:nvPr/>
        </p:nvSpPr>
        <p:spPr>
          <a:xfrm>
            <a:off x="7524328" y="2060848"/>
            <a:ext cx="1656184" cy="36004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7524328" y="1412776"/>
            <a:ext cx="1512168" cy="36004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2699792" y="2276215"/>
            <a:ext cx="1224136" cy="57672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t>
            </a:r>
          </a:p>
        </p:txBody>
      </p:sp>
      <p:sp>
        <p:nvSpPr>
          <p:cNvPr id="9" name="Oval 8"/>
          <p:cNvSpPr/>
          <p:nvPr/>
        </p:nvSpPr>
        <p:spPr>
          <a:xfrm>
            <a:off x="7308304" y="5445223"/>
            <a:ext cx="1728192" cy="43204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5332860" y="5709485"/>
            <a:ext cx="1183356" cy="5278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4355976" y="6125798"/>
            <a:ext cx="792088" cy="5278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5528494" y="4653136"/>
            <a:ext cx="792088" cy="5278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p:cNvSpPr/>
          <p:nvPr/>
        </p:nvSpPr>
        <p:spPr>
          <a:xfrm>
            <a:off x="0" y="332656"/>
            <a:ext cx="9144000" cy="6647974"/>
          </a:xfrm>
          <a:prstGeom prst="rect">
            <a:avLst/>
          </a:prstGeom>
        </p:spPr>
        <p:txBody>
          <a:bodyPr wrap="square">
            <a:spAutoFit/>
          </a:bodyPr>
          <a:lstStyle/>
          <a:p>
            <a:r>
              <a:rPr lang="en-GB" sz="2200" dirty="0"/>
              <a:t>The tendency towards longer working hours for much of the labour force in the UK and North America </a:t>
            </a:r>
            <a:r>
              <a:rPr lang="en-GB" sz="2200" i="1" dirty="0"/>
              <a:t>(</a:t>
            </a:r>
            <a:r>
              <a:rPr lang="en-GB" sz="2200" i="1" dirty="0" err="1"/>
              <a:t>Brannen</a:t>
            </a:r>
            <a:r>
              <a:rPr lang="en-GB" sz="2200" i="1" dirty="0"/>
              <a:t>, 2000; Duxbury and Higgins, 2001)</a:t>
            </a:r>
            <a:r>
              <a:rPr lang="en-GB" sz="2200" dirty="0"/>
              <a:t>, along with escalating numbers of dual-income families and employed single parents </a:t>
            </a:r>
            <a:r>
              <a:rPr lang="en-GB" sz="2200" i="1" dirty="0"/>
              <a:t>(Office for National Statistics, 2007)</a:t>
            </a:r>
            <a:r>
              <a:rPr lang="en-GB" sz="2200" dirty="0"/>
              <a:t>, creates increasing opportunities for multiple roles to clash with one another. The negative effects of such interference between work and home have </a:t>
            </a:r>
            <a:r>
              <a:rPr lang="en-GB" sz="2000" dirty="0"/>
              <a:t>been</a:t>
            </a:r>
            <a:r>
              <a:rPr lang="en-GB" sz="2200" dirty="0"/>
              <a:t> well-documented, and include both organizational repercussions such as increased absenteeism and decreased job performance </a:t>
            </a:r>
            <a:r>
              <a:rPr lang="en-GB" sz="2200" i="1" dirty="0"/>
              <a:t>(Anderson, Coffey, and </a:t>
            </a:r>
            <a:r>
              <a:rPr lang="en-GB" sz="2200" i="1" dirty="0" err="1"/>
              <a:t>Byerly</a:t>
            </a:r>
            <a:r>
              <a:rPr lang="en-GB" sz="2200" i="1" dirty="0"/>
              <a:t>, 2002; </a:t>
            </a:r>
            <a:r>
              <a:rPr lang="en-GB" sz="2200" i="1" dirty="0" err="1"/>
              <a:t>Frone</a:t>
            </a:r>
            <a:r>
              <a:rPr lang="en-GB" sz="2200" i="1" dirty="0"/>
              <a:t>, Yardley, and Markel, 1997), </a:t>
            </a:r>
            <a:r>
              <a:rPr lang="en-GB" sz="2200" dirty="0"/>
              <a:t>and individual outcomes such as reduced life satisfaction and increased physical and psychological strain </a:t>
            </a:r>
            <a:r>
              <a:rPr lang="en-GB" sz="2200" i="1" dirty="0"/>
              <a:t>(Ford, </a:t>
            </a:r>
            <a:r>
              <a:rPr lang="en-GB" sz="2200" i="1" dirty="0" err="1"/>
              <a:t>Heinen</a:t>
            </a:r>
            <a:r>
              <a:rPr lang="en-GB" sz="2200" i="1" dirty="0"/>
              <a:t>, and </a:t>
            </a:r>
            <a:r>
              <a:rPr lang="en-GB" sz="2200" i="1" dirty="0" err="1"/>
              <a:t>Langkamer</a:t>
            </a:r>
            <a:r>
              <a:rPr lang="en-GB" sz="2200" i="1" dirty="0"/>
              <a:t>, 2007; Hammer, </a:t>
            </a:r>
            <a:r>
              <a:rPr lang="en-GB" sz="2200" i="1" dirty="0" err="1"/>
              <a:t>Saksvik</a:t>
            </a:r>
            <a:r>
              <a:rPr lang="en-GB" sz="2200" i="1" dirty="0"/>
              <a:t>, </a:t>
            </a:r>
            <a:r>
              <a:rPr lang="en-GB" sz="2200" i="1" dirty="0" err="1"/>
              <a:t>Nytrø</a:t>
            </a:r>
            <a:r>
              <a:rPr lang="en-GB" sz="2200" i="1" dirty="0"/>
              <a:t>, </a:t>
            </a:r>
            <a:r>
              <a:rPr lang="en-GB" sz="2200" i="1" dirty="0" err="1"/>
              <a:t>Torvatn</a:t>
            </a:r>
            <a:r>
              <a:rPr lang="en-GB" sz="2200" i="1" dirty="0"/>
              <a:t>, and </a:t>
            </a:r>
            <a:r>
              <a:rPr lang="en-GB" sz="2200" i="1" dirty="0" err="1"/>
              <a:t>Bayazit</a:t>
            </a:r>
            <a:r>
              <a:rPr lang="en-GB" sz="2200" i="1" dirty="0"/>
              <a:t>, 2004)</a:t>
            </a:r>
            <a:r>
              <a:rPr lang="en-GB" sz="2200" dirty="0"/>
              <a:t>. The degree to which an organization’s culture exhibits support for its employees’ efforts to balance work and personal responsibilities can therefore be seen to be of paramount importance. </a:t>
            </a:r>
            <a:r>
              <a:rPr lang="en-GB" sz="2400" dirty="0"/>
              <a:t>Preoccupation with work when at home is one way in which work interference with home manifests </a:t>
            </a:r>
            <a:r>
              <a:rPr lang="en-GB" sz="2400" i="1" dirty="0"/>
              <a:t>(</a:t>
            </a:r>
            <a:r>
              <a:rPr lang="en-GB" sz="2400" i="1" dirty="0" err="1"/>
              <a:t>Greenhaus</a:t>
            </a:r>
            <a:r>
              <a:rPr lang="en-GB" sz="2400" i="1" dirty="0"/>
              <a:t> and Beutell,1985); </a:t>
            </a:r>
            <a:r>
              <a:rPr lang="en-GB" sz="2400" dirty="0"/>
              <a:t>this too may be reduced when the organizational work-home culture is supportive.</a:t>
            </a:r>
          </a:p>
          <a:p>
            <a:endParaRPr lang="en-GB" sz="2200" dirty="0"/>
          </a:p>
        </p:txBody>
      </p:sp>
      <p:sp>
        <p:nvSpPr>
          <p:cNvPr id="3" name="TextBox 2">
            <a:extLst>
              <a:ext uri="{FF2B5EF4-FFF2-40B4-BE49-F238E27FC236}">
                <a16:creationId xmlns:a16="http://schemas.microsoft.com/office/drawing/2014/main" id="{38AE9FC1-E723-9B96-8556-4DD45943CF69}"/>
              </a:ext>
            </a:extLst>
          </p:cNvPr>
          <p:cNvSpPr txBox="1"/>
          <p:nvPr/>
        </p:nvSpPr>
        <p:spPr>
          <a:xfrm>
            <a:off x="-36512" y="-6188"/>
            <a:ext cx="2952328" cy="461665"/>
          </a:xfrm>
          <a:prstGeom prst="rect">
            <a:avLst/>
          </a:prstGeom>
          <a:noFill/>
        </p:spPr>
        <p:txBody>
          <a:bodyPr wrap="square" rtlCol="0">
            <a:spAutoFit/>
          </a:bodyPr>
          <a:lstStyle/>
          <a:p>
            <a:r>
              <a:rPr lang="en-GB" sz="2400" spc="-100" dirty="0">
                <a:solidFill>
                  <a:schemeClr val="tx2"/>
                </a:solidFill>
                <a:latin typeface="+mj-lt"/>
                <a:ea typeface="+mj-ea"/>
                <a:cs typeface="+mj-cs"/>
              </a:rPr>
              <a:t>Focus on claims/facts</a:t>
            </a:r>
          </a:p>
        </p:txBody>
      </p:sp>
    </p:spTree>
    <p:extLst>
      <p:ext uri="{BB962C8B-B14F-4D97-AF65-F5344CB8AC3E}">
        <p14:creationId xmlns:p14="http://schemas.microsoft.com/office/powerpoint/2010/main" val="324589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20" y="116632"/>
            <a:ext cx="9252520" cy="990600"/>
          </a:xfrm>
        </p:spPr>
        <p:txBody>
          <a:bodyPr>
            <a:normAutofit/>
          </a:bodyPr>
          <a:lstStyle/>
          <a:p>
            <a:r>
              <a:rPr lang="en-GB" sz="2000" dirty="0"/>
              <a:t>   </a:t>
            </a:r>
          </a:p>
        </p:txBody>
      </p:sp>
      <p:sp>
        <p:nvSpPr>
          <p:cNvPr id="4" name="Rectangle 3"/>
          <p:cNvSpPr/>
          <p:nvPr/>
        </p:nvSpPr>
        <p:spPr>
          <a:xfrm>
            <a:off x="0" y="332656"/>
            <a:ext cx="9144000" cy="6647974"/>
          </a:xfrm>
          <a:prstGeom prst="rect">
            <a:avLst/>
          </a:prstGeom>
        </p:spPr>
        <p:txBody>
          <a:bodyPr wrap="square">
            <a:spAutoFit/>
          </a:bodyPr>
          <a:lstStyle/>
          <a:p>
            <a:r>
              <a:rPr lang="en-GB" sz="2200" dirty="0"/>
              <a:t>The tendency towards longer working hours for much of the labour force in the UK and North America </a:t>
            </a:r>
            <a:r>
              <a:rPr lang="en-GB" sz="2200" i="1" dirty="0"/>
              <a:t>(</a:t>
            </a:r>
            <a:r>
              <a:rPr lang="en-GB" sz="2200" i="1" dirty="0" err="1"/>
              <a:t>Brannen</a:t>
            </a:r>
            <a:r>
              <a:rPr lang="en-GB" sz="2200" i="1" dirty="0"/>
              <a:t>, 2000; Duxbury and Higgins, 2001)</a:t>
            </a:r>
            <a:r>
              <a:rPr lang="en-GB" sz="2200" dirty="0"/>
              <a:t>, along with escalating numbers of dual-income families and employed single parents </a:t>
            </a:r>
            <a:r>
              <a:rPr lang="en-GB" sz="2200" i="1" dirty="0"/>
              <a:t>(Office for National Statistics, 2007)</a:t>
            </a:r>
            <a:r>
              <a:rPr lang="en-GB" sz="2200" dirty="0"/>
              <a:t>, creates increasing opportunities for multiple roles to clash with one another. </a:t>
            </a:r>
            <a:r>
              <a:rPr lang="en-GB" sz="2200" dirty="0">
                <a:solidFill>
                  <a:schemeClr val="bg1"/>
                </a:solidFill>
              </a:rPr>
              <a:t>The negative effects of such interference between work and home have </a:t>
            </a:r>
            <a:r>
              <a:rPr lang="en-GB" sz="2000" dirty="0">
                <a:solidFill>
                  <a:schemeClr val="bg1"/>
                </a:solidFill>
              </a:rPr>
              <a:t>been</a:t>
            </a:r>
            <a:r>
              <a:rPr lang="en-GB" sz="2200" dirty="0">
                <a:solidFill>
                  <a:schemeClr val="bg1"/>
                </a:solidFill>
              </a:rPr>
              <a:t> well-documented, and include both organizational repercussions such as increased absenteeism and decreased job performance </a:t>
            </a:r>
            <a:r>
              <a:rPr lang="en-GB" sz="2200" i="1" dirty="0">
                <a:solidFill>
                  <a:schemeClr val="bg1"/>
                </a:solidFill>
              </a:rPr>
              <a:t>(Anderson, Coffey, and </a:t>
            </a:r>
            <a:r>
              <a:rPr lang="en-GB" sz="2200" i="1" dirty="0" err="1">
                <a:solidFill>
                  <a:schemeClr val="bg1"/>
                </a:solidFill>
              </a:rPr>
              <a:t>Byerly</a:t>
            </a:r>
            <a:r>
              <a:rPr lang="en-GB" sz="2200" i="1" dirty="0">
                <a:solidFill>
                  <a:schemeClr val="bg1"/>
                </a:solidFill>
              </a:rPr>
              <a:t>, 2002; </a:t>
            </a:r>
            <a:r>
              <a:rPr lang="en-GB" sz="2200" i="1" dirty="0" err="1">
                <a:solidFill>
                  <a:schemeClr val="bg1"/>
                </a:solidFill>
              </a:rPr>
              <a:t>Frone</a:t>
            </a:r>
            <a:r>
              <a:rPr lang="en-GB" sz="2200" i="1" dirty="0">
                <a:solidFill>
                  <a:schemeClr val="bg1"/>
                </a:solidFill>
              </a:rPr>
              <a:t>, Yardley, and Markel, 1997), </a:t>
            </a:r>
            <a:r>
              <a:rPr lang="en-GB" sz="2200" dirty="0">
                <a:solidFill>
                  <a:schemeClr val="bg1"/>
                </a:solidFill>
              </a:rPr>
              <a:t>and individual outcomes such as reduced life satisfaction and increased physical and psychological strain </a:t>
            </a:r>
            <a:r>
              <a:rPr lang="en-GB" sz="2200" i="1" dirty="0">
                <a:solidFill>
                  <a:schemeClr val="bg1"/>
                </a:solidFill>
              </a:rPr>
              <a:t>(Ford, </a:t>
            </a:r>
            <a:r>
              <a:rPr lang="en-GB" sz="2200" i="1" dirty="0" err="1">
                <a:solidFill>
                  <a:schemeClr val="bg1"/>
                </a:solidFill>
              </a:rPr>
              <a:t>Heinen</a:t>
            </a:r>
            <a:r>
              <a:rPr lang="en-GB" sz="2200" i="1" dirty="0">
                <a:solidFill>
                  <a:schemeClr val="bg1"/>
                </a:solidFill>
              </a:rPr>
              <a:t>, and </a:t>
            </a:r>
            <a:r>
              <a:rPr lang="en-GB" sz="2200" i="1" dirty="0" err="1">
                <a:solidFill>
                  <a:schemeClr val="bg1"/>
                </a:solidFill>
              </a:rPr>
              <a:t>Langkamer</a:t>
            </a:r>
            <a:r>
              <a:rPr lang="en-GB" sz="2200" i="1" dirty="0">
                <a:solidFill>
                  <a:schemeClr val="bg1"/>
                </a:solidFill>
              </a:rPr>
              <a:t>, 2007; Hammer, </a:t>
            </a:r>
            <a:r>
              <a:rPr lang="en-GB" sz="2200" i="1" dirty="0" err="1">
                <a:solidFill>
                  <a:schemeClr val="bg1"/>
                </a:solidFill>
              </a:rPr>
              <a:t>Saksvik</a:t>
            </a:r>
            <a:r>
              <a:rPr lang="en-GB" sz="2200" i="1" dirty="0">
                <a:solidFill>
                  <a:schemeClr val="bg1"/>
                </a:solidFill>
              </a:rPr>
              <a:t>, </a:t>
            </a:r>
            <a:r>
              <a:rPr lang="en-GB" sz="2200" i="1" dirty="0" err="1">
                <a:solidFill>
                  <a:schemeClr val="bg1"/>
                </a:solidFill>
              </a:rPr>
              <a:t>Nytrø</a:t>
            </a:r>
            <a:r>
              <a:rPr lang="en-GB" sz="2200" i="1" dirty="0">
                <a:solidFill>
                  <a:schemeClr val="bg1"/>
                </a:solidFill>
              </a:rPr>
              <a:t>, </a:t>
            </a:r>
            <a:r>
              <a:rPr lang="en-GB" sz="2200" i="1" dirty="0" err="1">
                <a:solidFill>
                  <a:schemeClr val="bg1"/>
                </a:solidFill>
              </a:rPr>
              <a:t>Torvatn</a:t>
            </a:r>
            <a:r>
              <a:rPr lang="en-GB" sz="2200" i="1" dirty="0">
                <a:solidFill>
                  <a:schemeClr val="bg1"/>
                </a:solidFill>
              </a:rPr>
              <a:t>, and </a:t>
            </a:r>
            <a:r>
              <a:rPr lang="en-GB" sz="2200" i="1" dirty="0" err="1">
                <a:solidFill>
                  <a:schemeClr val="bg1"/>
                </a:solidFill>
              </a:rPr>
              <a:t>Bayazit</a:t>
            </a:r>
            <a:r>
              <a:rPr lang="en-GB" sz="2200" i="1" dirty="0">
                <a:solidFill>
                  <a:schemeClr val="bg1"/>
                </a:solidFill>
              </a:rPr>
              <a:t>, 2004)</a:t>
            </a:r>
            <a:r>
              <a:rPr lang="en-GB" sz="2200" dirty="0">
                <a:solidFill>
                  <a:schemeClr val="bg1"/>
                </a:solidFill>
              </a:rPr>
              <a:t>. The degree to which an organization’s culture exhibits support for its employees’ efforts to balance work and personal responsibilities can therefore be seen to be of paramount importance. </a:t>
            </a:r>
            <a:r>
              <a:rPr lang="en-GB" sz="2400" dirty="0">
                <a:solidFill>
                  <a:schemeClr val="bg1"/>
                </a:solidFill>
              </a:rPr>
              <a:t>Preoccupation with work when at home is one way in which work interference with home manifests </a:t>
            </a:r>
            <a:r>
              <a:rPr lang="en-GB" sz="2400" i="1" dirty="0">
                <a:solidFill>
                  <a:schemeClr val="bg1"/>
                </a:solidFill>
              </a:rPr>
              <a:t>(</a:t>
            </a:r>
            <a:r>
              <a:rPr lang="en-GB" sz="2400" i="1" dirty="0" err="1">
                <a:solidFill>
                  <a:schemeClr val="bg1"/>
                </a:solidFill>
              </a:rPr>
              <a:t>Greenhaus</a:t>
            </a:r>
            <a:r>
              <a:rPr lang="en-GB" sz="2400" i="1" dirty="0">
                <a:solidFill>
                  <a:schemeClr val="bg1"/>
                </a:solidFill>
              </a:rPr>
              <a:t> and Beutell,1985); </a:t>
            </a:r>
            <a:r>
              <a:rPr lang="en-GB" sz="2400" dirty="0">
                <a:solidFill>
                  <a:schemeClr val="bg1"/>
                </a:solidFill>
              </a:rPr>
              <a:t>this too may be reduced when the organizational work-home culture is supportive.</a:t>
            </a:r>
          </a:p>
          <a:p>
            <a:endParaRPr lang="en-GB" sz="2200" dirty="0"/>
          </a:p>
        </p:txBody>
      </p:sp>
      <p:sp>
        <p:nvSpPr>
          <p:cNvPr id="3" name="TextBox 2">
            <a:extLst>
              <a:ext uri="{FF2B5EF4-FFF2-40B4-BE49-F238E27FC236}">
                <a16:creationId xmlns:a16="http://schemas.microsoft.com/office/drawing/2014/main" id="{38AE9FC1-E723-9B96-8556-4DD45943CF69}"/>
              </a:ext>
            </a:extLst>
          </p:cNvPr>
          <p:cNvSpPr txBox="1"/>
          <p:nvPr/>
        </p:nvSpPr>
        <p:spPr>
          <a:xfrm>
            <a:off x="-36512" y="-6188"/>
            <a:ext cx="2952328" cy="461665"/>
          </a:xfrm>
          <a:prstGeom prst="rect">
            <a:avLst/>
          </a:prstGeom>
          <a:noFill/>
        </p:spPr>
        <p:txBody>
          <a:bodyPr wrap="square" rtlCol="0">
            <a:spAutoFit/>
          </a:bodyPr>
          <a:lstStyle/>
          <a:p>
            <a:r>
              <a:rPr lang="en-GB" sz="2400" spc="-100" dirty="0">
                <a:solidFill>
                  <a:schemeClr val="tx2"/>
                </a:solidFill>
                <a:latin typeface="+mj-lt"/>
                <a:ea typeface="+mj-ea"/>
                <a:cs typeface="+mj-cs"/>
              </a:rPr>
              <a:t>Focus on claims/facts</a:t>
            </a:r>
          </a:p>
        </p:txBody>
      </p:sp>
    </p:spTree>
    <p:extLst>
      <p:ext uri="{BB962C8B-B14F-4D97-AF65-F5344CB8AC3E}">
        <p14:creationId xmlns:p14="http://schemas.microsoft.com/office/powerpoint/2010/main" val="2520974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20" y="116632"/>
            <a:ext cx="9252520" cy="990600"/>
          </a:xfrm>
        </p:spPr>
        <p:txBody>
          <a:bodyPr>
            <a:normAutofit/>
          </a:bodyPr>
          <a:lstStyle/>
          <a:p>
            <a:r>
              <a:rPr lang="en-GB" sz="2000" dirty="0"/>
              <a:t>   </a:t>
            </a:r>
          </a:p>
        </p:txBody>
      </p:sp>
      <p:sp>
        <p:nvSpPr>
          <p:cNvPr id="4" name="Rectangle 3"/>
          <p:cNvSpPr/>
          <p:nvPr/>
        </p:nvSpPr>
        <p:spPr>
          <a:xfrm>
            <a:off x="0" y="332656"/>
            <a:ext cx="9144000" cy="6647974"/>
          </a:xfrm>
          <a:prstGeom prst="rect">
            <a:avLst/>
          </a:prstGeom>
        </p:spPr>
        <p:txBody>
          <a:bodyPr wrap="square">
            <a:spAutoFit/>
          </a:bodyPr>
          <a:lstStyle/>
          <a:p>
            <a:r>
              <a:rPr lang="en-GB" sz="2200" dirty="0">
                <a:solidFill>
                  <a:schemeClr val="bg1"/>
                </a:solidFill>
              </a:rPr>
              <a:t>The tendency towards longer working hours for much of the labour force in the UK and North America </a:t>
            </a:r>
            <a:r>
              <a:rPr lang="en-GB" sz="2200" i="1" dirty="0">
                <a:solidFill>
                  <a:schemeClr val="bg1"/>
                </a:solidFill>
              </a:rPr>
              <a:t>(</a:t>
            </a:r>
            <a:r>
              <a:rPr lang="en-GB" sz="2200" i="1" dirty="0" err="1">
                <a:solidFill>
                  <a:schemeClr val="bg1"/>
                </a:solidFill>
              </a:rPr>
              <a:t>Brannen</a:t>
            </a:r>
            <a:r>
              <a:rPr lang="en-GB" sz="2200" i="1" dirty="0">
                <a:solidFill>
                  <a:schemeClr val="bg1"/>
                </a:solidFill>
              </a:rPr>
              <a:t>, 2000; Duxbury and Higgins, 2001)</a:t>
            </a:r>
            <a:r>
              <a:rPr lang="en-GB" sz="2200" dirty="0">
                <a:solidFill>
                  <a:schemeClr val="bg1"/>
                </a:solidFill>
              </a:rPr>
              <a:t>, along with escalating numbers of dual-income families and employed single parents </a:t>
            </a:r>
            <a:r>
              <a:rPr lang="en-GB" sz="2200" i="1" dirty="0">
                <a:solidFill>
                  <a:schemeClr val="bg1"/>
                </a:solidFill>
              </a:rPr>
              <a:t>(Office for National Statistics, 2007)</a:t>
            </a:r>
            <a:r>
              <a:rPr lang="en-GB" sz="2200" dirty="0">
                <a:solidFill>
                  <a:schemeClr val="bg1"/>
                </a:solidFill>
              </a:rPr>
              <a:t>, creates increasing opportunities for multiple roles to clash with one another. </a:t>
            </a:r>
            <a:r>
              <a:rPr lang="en-GB" sz="2200" dirty="0"/>
              <a:t>The negative effects of such interference between work and home have </a:t>
            </a:r>
            <a:r>
              <a:rPr lang="en-GB" sz="2000" dirty="0"/>
              <a:t>been</a:t>
            </a:r>
            <a:r>
              <a:rPr lang="en-GB" sz="2200" dirty="0"/>
              <a:t> well-documented, and include both organizational repercussions such as increased absenteeism and decreased job performance </a:t>
            </a:r>
            <a:r>
              <a:rPr lang="en-GB" sz="2200" i="1" dirty="0"/>
              <a:t>(Anderson, Coffey, and </a:t>
            </a:r>
            <a:r>
              <a:rPr lang="en-GB" sz="2200" i="1" dirty="0" err="1"/>
              <a:t>Byerly</a:t>
            </a:r>
            <a:r>
              <a:rPr lang="en-GB" sz="2200" i="1" dirty="0"/>
              <a:t>, 2002; </a:t>
            </a:r>
            <a:r>
              <a:rPr lang="en-GB" sz="2200" i="1" dirty="0" err="1"/>
              <a:t>Frone</a:t>
            </a:r>
            <a:r>
              <a:rPr lang="en-GB" sz="2200" i="1" dirty="0"/>
              <a:t>, Yardley, and Markel, 1997), </a:t>
            </a:r>
            <a:r>
              <a:rPr lang="en-GB" sz="2200" dirty="0"/>
              <a:t>and individual outcomes such as reduced life satisfaction and increased physical and psychological strain </a:t>
            </a:r>
            <a:r>
              <a:rPr lang="en-GB" sz="2200" i="1" dirty="0"/>
              <a:t>(Ford, </a:t>
            </a:r>
            <a:r>
              <a:rPr lang="en-GB" sz="2200" i="1" dirty="0" err="1"/>
              <a:t>Heinen</a:t>
            </a:r>
            <a:r>
              <a:rPr lang="en-GB" sz="2200" i="1" dirty="0"/>
              <a:t>, and </a:t>
            </a:r>
            <a:r>
              <a:rPr lang="en-GB" sz="2200" i="1" dirty="0" err="1"/>
              <a:t>Langkamer</a:t>
            </a:r>
            <a:r>
              <a:rPr lang="en-GB" sz="2200" i="1" dirty="0"/>
              <a:t>, 2007; Hammer, </a:t>
            </a:r>
            <a:r>
              <a:rPr lang="en-GB" sz="2200" i="1" dirty="0" err="1"/>
              <a:t>Saksvik</a:t>
            </a:r>
            <a:r>
              <a:rPr lang="en-GB" sz="2200" i="1" dirty="0"/>
              <a:t>, </a:t>
            </a:r>
            <a:r>
              <a:rPr lang="en-GB" sz="2200" i="1" dirty="0" err="1"/>
              <a:t>Nytrø</a:t>
            </a:r>
            <a:r>
              <a:rPr lang="en-GB" sz="2200" i="1" dirty="0"/>
              <a:t>, </a:t>
            </a:r>
            <a:r>
              <a:rPr lang="en-GB" sz="2200" i="1" dirty="0" err="1"/>
              <a:t>Torvatn</a:t>
            </a:r>
            <a:r>
              <a:rPr lang="en-GB" sz="2200" i="1" dirty="0"/>
              <a:t>, and </a:t>
            </a:r>
            <a:r>
              <a:rPr lang="en-GB" sz="2200" i="1" dirty="0" err="1"/>
              <a:t>Bayazit</a:t>
            </a:r>
            <a:r>
              <a:rPr lang="en-GB" sz="2200" i="1" dirty="0"/>
              <a:t>, 2004)</a:t>
            </a:r>
            <a:r>
              <a:rPr lang="en-GB" sz="2200" dirty="0"/>
              <a:t>. </a:t>
            </a:r>
            <a:r>
              <a:rPr lang="en-GB" sz="2200" dirty="0">
                <a:solidFill>
                  <a:schemeClr val="bg1"/>
                </a:solidFill>
              </a:rPr>
              <a:t>The degree to which an organization’s culture exhibits support for its employees’ efforts to balance work and personal responsibilities can therefore be seen to be of paramount importance. </a:t>
            </a:r>
            <a:r>
              <a:rPr lang="en-GB" sz="2400" dirty="0">
                <a:solidFill>
                  <a:schemeClr val="bg1"/>
                </a:solidFill>
              </a:rPr>
              <a:t>Preoccupation with work when at home is one way in which work interference with home manifests </a:t>
            </a:r>
            <a:r>
              <a:rPr lang="en-GB" sz="2400" i="1" dirty="0">
                <a:solidFill>
                  <a:schemeClr val="bg1"/>
                </a:solidFill>
              </a:rPr>
              <a:t>(</a:t>
            </a:r>
            <a:r>
              <a:rPr lang="en-GB" sz="2400" i="1" dirty="0" err="1">
                <a:solidFill>
                  <a:schemeClr val="bg1"/>
                </a:solidFill>
              </a:rPr>
              <a:t>Greenhaus</a:t>
            </a:r>
            <a:r>
              <a:rPr lang="en-GB" sz="2400" i="1" dirty="0">
                <a:solidFill>
                  <a:schemeClr val="bg1"/>
                </a:solidFill>
              </a:rPr>
              <a:t> and Beutell,1985); </a:t>
            </a:r>
            <a:r>
              <a:rPr lang="en-GB" sz="2400" dirty="0">
                <a:solidFill>
                  <a:schemeClr val="bg1"/>
                </a:solidFill>
              </a:rPr>
              <a:t>this too may be reduced when the organizational work-home culture is supportive.</a:t>
            </a:r>
          </a:p>
          <a:p>
            <a:endParaRPr lang="en-GB" sz="2200" dirty="0"/>
          </a:p>
        </p:txBody>
      </p:sp>
      <p:sp>
        <p:nvSpPr>
          <p:cNvPr id="3" name="TextBox 2">
            <a:extLst>
              <a:ext uri="{FF2B5EF4-FFF2-40B4-BE49-F238E27FC236}">
                <a16:creationId xmlns:a16="http://schemas.microsoft.com/office/drawing/2014/main" id="{38AE9FC1-E723-9B96-8556-4DD45943CF69}"/>
              </a:ext>
            </a:extLst>
          </p:cNvPr>
          <p:cNvSpPr txBox="1"/>
          <p:nvPr/>
        </p:nvSpPr>
        <p:spPr>
          <a:xfrm>
            <a:off x="-36512" y="-6188"/>
            <a:ext cx="2952328" cy="461665"/>
          </a:xfrm>
          <a:prstGeom prst="rect">
            <a:avLst/>
          </a:prstGeom>
          <a:noFill/>
        </p:spPr>
        <p:txBody>
          <a:bodyPr wrap="square" rtlCol="0">
            <a:spAutoFit/>
          </a:bodyPr>
          <a:lstStyle/>
          <a:p>
            <a:r>
              <a:rPr lang="en-GB" sz="2400" spc="-100" dirty="0">
                <a:solidFill>
                  <a:schemeClr val="tx2"/>
                </a:solidFill>
                <a:latin typeface="+mj-lt"/>
                <a:ea typeface="+mj-ea"/>
                <a:cs typeface="+mj-cs"/>
              </a:rPr>
              <a:t>Focus on claims/facts</a:t>
            </a:r>
          </a:p>
        </p:txBody>
      </p:sp>
    </p:spTree>
    <p:extLst>
      <p:ext uri="{BB962C8B-B14F-4D97-AF65-F5344CB8AC3E}">
        <p14:creationId xmlns:p14="http://schemas.microsoft.com/office/powerpoint/2010/main" val="650023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20" y="116632"/>
            <a:ext cx="9252520" cy="990600"/>
          </a:xfrm>
        </p:spPr>
        <p:txBody>
          <a:bodyPr>
            <a:normAutofit/>
          </a:bodyPr>
          <a:lstStyle/>
          <a:p>
            <a:r>
              <a:rPr lang="en-GB" sz="2000" dirty="0"/>
              <a:t>   </a:t>
            </a:r>
          </a:p>
        </p:txBody>
      </p:sp>
      <p:sp>
        <p:nvSpPr>
          <p:cNvPr id="4" name="Rectangle 3"/>
          <p:cNvSpPr/>
          <p:nvPr/>
        </p:nvSpPr>
        <p:spPr>
          <a:xfrm>
            <a:off x="0" y="332656"/>
            <a:ext cx="9144000" cy="6647974"/>
          </a:xfrm>
          <a:prstGeom prst="rect">
            <a:avLst/>
          </a:prstGeom>
        </p:spPr>
        <p:txBody>
          <a:bodyPr wrap="square">
            <a:spAutoFit/>
          </a:bodyPr>
          <a:lstStyle/>
          <a:p>
            <a:r>
              <a:rPr lang="en-GB" sz="2200" dirty="0">
                <a:solidFill>
                  <a:schemeClr val="bg1"/>
                </a:solidFill>
              </a:rPr>
              <a:t>The tendency towards longer working hours for much of the labour force in the UK and North America </a:t>
            </a:r>
            <a:r>
              <a:rPr lang="en-GB" sz="2200" i="1" dirty="0">
                <a:solidFill>
                  <a:schemeClr val="bg1"/>
                </a:solidFill>
              </a:rPr>
              <a:t>(</a:t>
            </a:r>
            <a:r>
              <a:rPr lang="en-GB" sz="2200" i="1" dirty="0" err="1">
                <a:solidFill>
                  <a:schemeClr val="bg1"/>
                </a:solidFill>
              </a:rPr>
              <a:t>Brannen</a:t>
            </a:r>
            <a:r>
              <a:rPr lang="en-GB" sz="2200" i="1" dirty="0">
                <a:solidFill>
                  <a:schemeClr val="bg1"/>
                </a:solidFill>
              </a:rPr>
              <a:t>, 2000; Duxbury and Higgins, 2001)</a:t>
            </a:r>
            <a:r>
              <a:rPr lang="en-GB" sz="2200" dirty="0">
                <a:solidFill>
                  <a:schemeClr val="bg1"/>
                </a:solidFill>
              </a:rPr>
              <a:t>, along with escalating numbers of dual-income families and employed single parents </a:t>
            </a:r>
            <a:r>
              <a:rPr lang="en-GB" sz="2200" i="1" dirty="0">
                <a:solidFill>
                  <a:schemeClr val="bg1"/>
                </a:solidFill>
              </a:rPr>
              <a:t>(Office for National Statistics, 2007)</a:t>
            </a:r>
            <a:r>
              <a:rPr lang="en-GB" sz="2200" dirty="0">
                <a:solidFill>
                  <a:schemeClr val="bg1"/>
                </a:solidFill>
              </a:rPr>
              <a:t>, creates increasing opportunities for multiple roles to clash with one another. The negative effects of such interference between work and home have </a:t>
            </a:r>
            <a:r>
              <a:rPr lang="en-GB" sz="2000" dirty="0">
                <a:solidFill>
                  <a:schemeClr val="bg1"/>
                </a:solidFill>
              </a:rPr>
              <a:t>been</a:t>
            </a:r>
            <a:r>
              <a:rPr lang="en-GB" sz="2200" dirty="0">
                <a:solidFill>
                  <a:schemeClr val="bg1"/>
                </a:solidFill>
              </a:rPr>
              <a:t> well-documented, and include both organizational repercussions such as increased absenteeism and decreased job performance </a:t>
            </a:r>
            <a:r>
              <a:rPr lang="en-GB" sz="2200" i="1" dirty="0">
                <a:solidFill>
                  <a:schemeClr val="bg1"/>
                </a:solidFill>
              </a:rPr>
              <a:t>(Anderson, Coffey, and </a:t>
            </a:r>
            <a:r>
              <a:rPr lang="en-GB" sz="2200" i="1" dirty="0" err="1">
                <a:solidFill>
                  <a:schemeClr val="bg1"/>
                </a:solidFill>
              </a:rPr>
              <a:t>Byerly</a:t>
            </a:r>
            <a:r>
              <a:rPr lang="en-GB" sz="2200" i="1" dirty="0">
                <a:solidFill>
                  <a:schemeClr val="bg1"/>
                </a:solidFill>
              </a:rPr>
              <a:t>, 2002; </a:t>
            </a:r>
            <a:r>
              <a:rPr lang="en-GB" sz="2200" i="1" dirty="0" err="1">
                <a:solidFill>
                  <a:schemeClr val="bg1"/>
                </a:solidFill>
              </a:rPr>
              <a:t>Frone</a:t>
            </a:r>
            <a:r>
              <a:rPr lang="en-GB" sz="2200" i="1" dirty="0">
                <a:solidFill>
                  <a:schemeClr val="bg1"/>
                </a:solidFill>
              </a:rPr>
              <a:t>, Yardley, and Markel, 1997), </a:t>
            </a:r>
            <a:r>
              <a:rPr lang="en-GB" sz="2200" dirty="0">
                <a:solidFill>
                  <a:schemeClr val="bg1"/>
                </a:solidFill>
              </a:rPr>
              <a:t>and individual outcomes such as reduced life satisfaction and increased physical and psychological strain </a:t>
            </a:r>
            <a:r>
              <a:rPr lang="en-GB" sz="2200" i="1" dirty="0">
                <a:solidFill>
                  <a:schemeClr val="bg1"/>
                </a:solidFill>
              </a:rPr>
              <a:t>(Ford, </a:t>
            </a:r>
            <a:r>
              <a:rPr lang="en-GB" sz="2200" i="1" dirty="0" err="1">
                <a:solidFill>
                  <a:schemeClr val="bg1"/>
                </a:solidFill>
              </a:rPr>
              <a:t>Heinen</a:t>
            </a:r>
            <a:r>
              <a:rPr lang="en-GB" sz="2200" i="1" dirty="0">
                <a:solidFill>
                  <a:schemeClr val="bg1"/>
                </a:solidFill>
              </a:rPr>
              <a:t>, and </a:t>
            </a:r>
            <a:r>
              <a:rPr lang="en-GB" sz="2200" i="1" dirty="0" err="1">
                <a:solidFill>
                  <a:schemeClr val="bg1"/>
                </a:solidFill>
              </a:rPr>
              <a:t>Langkamer</a:t>
            </a:r>
            <a:r>
              <a:rPr lang="en-GB" sz="2200" i="1" dirty="0">
                <a:solidFill>
                  <a:schemeClr val="bg1"/>
                </a:solidFill>
              </a:rPr>
              <a:t>, 2007; Hammer, </a:t>
            </a:r>
            <a:r>
              <a:rPr lang="en-GB" sz="2200" i="1" dirty="0" err="1">
                <a:solidFill>
                  <a:schemeClr val="bg1"/>
                </a:solidFill>
              </a:rPr>
              <a:t>Saksvik</a:t>
            </a:r>
            <a:r>
              <a:rPr lang="en-GB" sz="2200" i="1" dirty="0">
                <a:solidFill>
                  <a:schemeClr val="bg1"/>
                </a:solidFill>
              </a:rPr>
              <a:t>, </a:t>
            </a:r>
            <a:r>
              <a:rPr lang="en-GB" sz="2200" i="1" dirty="0" err="1">
                <a:solidFill>
                  <a:schemeClr val="bg1"/>
                </a:solidFill>
              </a:rPr>
              <a:t>Nytrø</a:t>
            </a:r>
            <a:r>
              <a:rPr lang="en-GB" sz="2200" i="1" dirty="0">
                <a:solidFill>
                  <a:schemeClr val="bg1"/>
                </a:solidFill>
              </a:rPr>
              <a:t>, </a:t>
            </a:r>
            <a:r>
              <a:rPr lang="en-GB" sz="2200" i="1" dirty="0" err="1">
                <a:solidFill>
                  <a:schemeClr val="bg1"/>
                </a:solidFill>
              </a:rPr>
              <a:t>Torvatn</a:t>
            </a:r>
            <a:r>
              <a:rPr lang="en-GB" sz="2200" i="1" dirty="0">
                <a:solidFill>
                  <a:schemeClr val="bg1"/>
                </a:solidFill>
              </a:rPr>
              <a:t>, and </a:t>
            </a:r>
            <a:r>
              <a:rPr lang="en-GB" sz="2200" i="1" dirty="0" err="1">
                <a:solidFill>
                  <a:schemeClr val="bg1"/>
                </a:solidFill>
              </a:rPr>
              <a:t>Bayazit</a:t>
            </a:r>
            <a:r>
              <a:rPr lang="en-GB" sz="2200" i="1" dirty="0">
                <a:solidFill>
                  <a:schemeClr val="bg1"/>
                </a:solidFill>
              </a:rPr>
              <a:t>, 2004)</a:t>
            </a:r>
            <a:r>
              <a:rPr lang="en-GB" sz="2200" dirty="0">
                <a:solidFill>
                  <a:schemeClr val="bg1"/>
                </a:solidFill>
              </a:rPr>
              <a:t>. </a:t>
            </a:r>
            <a:r>
              <a:rPr lang="en-GB" sz="2200" dirty="0"/>
              <a:t>The degree to which an organization’s culture exhibits support for its employees’ efforts to balance work and personal responsibilities can therefore be seen to be of paramount importance. </a:t>
            </a:r>
            <a:r>
              <a:rPr lang="en-GB" sz="2400" dirty="0">
                <a:solidFill>
                  <a:schemeClr val="bg1"/>
                </a:solidFill>
              </a:rPr>
              <a:t>Preoccupation with work when at home is one way in which work interference with home manifests </a:t>
            </a:r>
            <a:r>
              <a:rPr lang="en-GB" sz="2400" i="1" dirty="0">
                <a:solidFill>
                  <a:schemeClr val="bg1"/>
                </a:solidFill>
              </a:rPr>
              <a:t>(</a:t>
            </a:r>
            <a:r>
              <a:rPr lang="en-GB" sz="2400" i="1" dirty="0" err="1">
                <a:solidFill>
                  <a:schemeClr val="bg1"/>
                </a:solidFill>
              </a:rPr>
              <a:t>Greenhaus</a:t>
            </a:r>
            <a:r>
              <a:rPr lang="en-GB" sz="2400" i="1" dirty="0">
                <a:solidFill>
                  <a:schemeClr val="bg1"/>
                </a:solidFill>
              </a:rPr>
              <a:t> and Beutell,1985); </a:t>
            </a:r>
            <a:r>
              <a:rPr lang="en-GB" sz="2400" dirty="0">
                <a:solidFill>
                  <a:schemeClr val="bg1"/>
                </a:solidFill>
              </a:rPr>
              <a:t>this too may be reduced when the organizational work-home culture is supportive.</a:t>
            </a:r>
          </a:p>
          <a:p>
            <a:endParaRPr lang="en-GB" sz="2200" dirty="0"/>
          </a:p>
        </p:txBody>
      </p:sp>
      <p:sp>
        <p:nvSpPr>
          <p:cNvPr id="3" name="TextBox 2">
            <a:extLst>
              <a:ext uri="{FF2B5EF4-FFF2-40B4-BE49-F238E27FC236}">
                <a16:creationId xmlns:a16="http://schemas.microsoft.com/office/drawing/2014/main" id="{38AE9FC1-E723-9B96-8556-4DD45943CF69}"/>
              </a:ext>
            </a:extLst>
          </p:cNvPr>
          <p:cNvSpPr txBox="1"/>
          <p:nvPr/>
        </p:nvSpPr>
        <p:spPr>
          <a:xfrm>
            <a:off x="-36512" y="-6188"/>
            <a:ext cx="2952328" cy="461665"/>
          </a:xfrm>
          <a:prstGeom prst="rect">
            <a:avLst/>
          </a:prstGeom>
          <a:noFill/>
        </p:spPr>
        <p:txBody>
          <a:bodyPr wrap="square" rtlCol="0">
            <a:spAutoFit/>
          </a:bodyPr>
          <a:lstStyle/>
          <a:p>
            <a:r>
              <a:rPr lang="en-GB" sz="2400" spc="-100" dirty="0">
                <a:solidFill>
                  <a:schemeClr val="tx2"/>
                </a:solidFill>
                <a:latin typeface="+mj-lt"/>
                <a:ea typeface="+mj-ea"/>
                <a:cs typeface="+mj-cs"/>
              </a:rPr>
              <a:t>Focus on claims/facts</a:t>
            </a:r>
          </a:p>
        </p:txBody>
      </p:sp>
    </p:spTree>
    <p:extLst>
      <p:ext uri="{BB962C8B-B14F-4D97-AF65-F5344CB8AC3E}">
        <p14:creationId xmlns:p14="http://schemas.microsoft.com/office/powerpoint/2010/main" val="2447463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20" y="116632"/>
            <a:ext cx="9252520" cy="990600"/>
          </a:xfrm>
        </p:spPr>
        <p:txBody>
          <a:bodyPr>
            <a:normAutofit/>
          </a:bodyPr>
          <a:lstStyle/>
          <a:p>
            <a:r>
              <a:rPr lang="en-GB" sz="2000" dirty="0"/>
              <a:t>   </a:t>
            </a:r>
          </a:p>
        </p:txBody>
      </p:sp>
      <p:sp>
        <p:nvSpPr>
          <p:cNvPr id="4" name="Rectangle 3"/>
          <p:cNvSpPr/>
          <p:nvPr/>
        </p:nvSpPr>
        <p:spPr>
          <a:xfrm>
            <a:off x="0" y="332656"/>
            <a:ext cx="9144000" cy="6647974"/>
          </a:xfrm>
          <a:prstGeom prst="rect">
            <a:avLst/>
          </a:prstGeom>
        </p:spPr>
        <p:txBody>
          <a:bodyPr wrap="square">
            <a:spAutoFit/>
          </a:bodyPr>
          <a:lstStyle/>
          <a:p>
            <a:r>
              <a:rPr lang="en-GB" sz="2200" dirty="0">
                <a:solidFill>
                  <a:schemeClr val="bg1"/>
                </a:solidFill>
              </a:rPr>
              <a:t>The tendency towards longer working hours for much of the labour force in the UK and North America </a:t>
            </a:r>
            <a:r>
              <a:rPr lang="en-GB" sz="2200" i="1" dirty="0">
                <a:solidFill>
                  <a:schemeClr val="bg1"/>
                </a:solidFill>
              </a:rPr>
              <a:t>(</a:t>
            </a:r>
            <a:r>
              <a:rPr lang="en-GB" sz="2200" i="1" dirty="0" err="1">
                <a:solidFill>
                  <a:schemeClr val="bg1"/>
                </a:solidFill>
              </a:rPr>
              <a:t>Brannen</a:t>
            </a:r>
            <a:r>
              <a:rPr lang="en-GB" sz="2200" i="1" dirty="0">
                <a:solidFill>
                  <a:schemeClr val="bg1"/>
                </a:solidFill>
              </a:rPr>
              <a:t>, 2000; Duxbury and Higgins, 2001)</a:t>
            </a:r>
            <a:r>
              <a:rPr lang="en-GB" sz="2200" dirty="0">
                <a:solidFill>
                  <a:schemeClr val="bg1"/>
                </a:solidFill>
              </a:rPr>
              <a:t>, along with escalating numbers of dual-income families and employed single parents </a:t>
            </a:r>
            <a:r>
              <a:rPr lang="en-GB" sz="2200" i="1" dirty="0">
                <a:solidFill>
                  <a:schemeClr val="bg1"/>
                </a:solidFill>
              </a:rPr>
              <a:t>(Office for National Statistics, 2007)</a:t>
            </a:r>
            <a:r>
              <a:rPr lang="en-GB" sz="2200" dirty="0">
                <a:solidFill>
                  <a:schemeClr val="bg1"/>
                </a:solidFill>
              </a:rPr>
              <a:t>, creates increasing opportunities for multiple roles to clash with one another. The negative effects of such interference between work and home have </a:t>
            </a:r>
            <a:r>
              <a:rPr lang="en-GB" sz="2000" dirty="0">
                <a:solidFill>
                  <a:schemeClr val="bg1"/>
                </a:solidFill>
              </a:rPr>
              <a:t>been</a:t>
            </a:r>
            <a:r>
              <a:rPr lang="en-GB" sz="2200" dirty="0">
                <a:solidFill>
                  <a:schemeClr val="bg1"/>
                </a:solidFill>
              </a:rPr>
              <a:t> well-documented, and include both organizational repercussions such as increased absenteeism and decreased job performance </a:t>
            </a:r>
            <a:r>
              <a:rPr lang="en-GB" sz="2200" i="1" dirty="0">
                <a:solidFill>
                  <a:schemeClr val="bg1"/>
                </a:solidFill>
              </a:rPr>
              <a:t>(Anderson, Coffey, and </a:t>
            </a:r>
            <a:r>
              <a:rPr lang="en-GB" sz="2200" i="1" dirty="0" err="1">
                <a:solidFill>
                  <a:schemeClr val="bg1"/>
                </a:solidFill>
              </a:rPr>
              <a:t>Byerly</a:t>
            </a:r>
            <a:r>
              <a:rPr lang="en-GB" sz="2200" i="1" dirty="0">
                <a:solidFill>
                  <a:schemeClr val="bg1"/>
                </a:solidFill>
              </a:rPr>
              <a:t>, 2002; </a:t>
            </a:r>
            <a:r>
              <a:rPr lang="en-GB" sz="2200" i="1" dirty="0" err="1">
                <a:solidFill>
                  <a:schemeClr val="bg1"/>
                </a:solidFill>
              </a:rPr>
              <a:t>Frone</a:t>
            </a:r>
            <a:r>
              <a:rPr lang="en-GB" sz="2200" i="1" dirty="0">
                <a:solidFill>
                  <a:schemeClr val="bg1"/>
                </a:solidFill>
              </a:rPr>
              <a:t>, Yardley, and Markel, 1997), </a:t>
            </a:r>
            <a:r>
              <a:rPr lang="en-GB" sz="2200" dirty="0">
                <a:solidFill>
                  <a:schemeClr val="bg1"/>
                </a:solidFill>
              </a:rPr>
              <a:t>and individual outcomes such as reduced life satisfaction and increased physical and psychological strain </a:t>
            </a:r>
            <a:r>
              <a:rPr lang="en-GB" sz="2200" i="1" dirty="0">
                <a:solidFill>
                  <a:schemeClr val="bg1"/>
                </a:solidFill>
              </a:rPr>
              <a:t>(Ford, </a:t>
            </a:r>
            <a:r>
              <a:rPr lang="en-GB" sz="2200" i="1" dirty="0" err="1">
                <a:solidFill>
                  <a:schemeClr val="bg1"/>
                </a:solidFill>
              </a:rPr>
              <a:t>Heinen</a:t>
            </a:r>
            <a:r>
              <a:rPr lang="en-GB" sz="2200" i="1" dirty="0">
                <a:solidFill>
                  <a:schemeClr val="bg1"/>
                </a:solidFill>
              </a:rPr>
              <a:t>, and </a:t>
            </a:r>
            <a:r>
              <a:rPr lang="en-GB" sz="2200" i="1" dirty="0" err="1">
                <a:solidFill>
                  <a:schemeClr val="bg1"/>
                </a:solidFill>
              </a:rPr>
              <a:t>Langkamer</a:t>
            </a:r>
            <a:r>
              <a:rPr lang="en-GB" sz="2200" i="1" dirty="0">
                <a:solidFill>
                  <a:schemeClr val="bg1"/>
                </a:solidFill>
              </a:rPr>
              <a:t>, 2007; Hammer, </a:t>
            </a:r>
            <a:r>
              <a:rPr lang="en-GB" sz="2200" i="1" dirty="0" err="1">
                <a:solidFill>
                  <a:schemeClr val="bg1"/>
                </a:solidFill>
              </a:rPr>
              <a:t>Saksvik</a:t>
            </a:r>
            <a:r>
              <a:rPr lang="en-GB" sz="2200" i="1" dirty="0">
                <a:solidFill>
                  <a:schemeClr val="bg1"/>
                </a:solidFill>
              </a:rPr>
              <a:t>, </a:t>
            </a:r>
            <a:r>
              <a:rPr lang="en-GB" sz="2200" i="1" dirty="0" err="1">
                <a:solidFill>
                  <a:schemeClr val="bg1"/>
                </a:solidFill>
              </a:rPr>
              <a:t>Nytrø</a:t>
            </a:r>
            <a:r>
              <a:rPr lang="en-GB" sz="2200" i="1" dirty="0">
                <a:solidFill>
                  <a:schemeClr val="bg1"/>
                </a:solidFill>
              </a:rPr>
              <a:t>, </a:t>
            </a:r>
            <a:r>
              <a:rPr lang="en-GB" sz="2200" i="1" dirty="0" err="1">
                <a:solidFill>
                  <a:schemeClr val="bg1"/>
                </a:solidFill>
              </a:rPr>
              <a:t>Torvatn</a:t>
            </a:r>
            <a:r>
              <a:rPr lang="en-GB" sz="2200" i="1" dirty="0">
                <a:solidFill>
                  <a:schemeClr val="bg1"/>
                </a:solidFill>
              </a:rPr>
              <a:t>, and </a:t>
            </a:r>
            <a:r>
              <a:rPr lang="en-GB" sz="2200" i="1" dirty="0" err="1">
                <a:solidFill>
                  <a:schemeClr val="bg1"/>
                </a:solidFill>
              </a:rPr>
              <a:t>Bayazit</a:t>
            </a:r>
            <a:r>
              <a:rPr lang="en-GB" sz="2200" i="1" dirty="0">
                <a:solidFill>
                  <a:schemeClr val="bg1"/>
                </a:solidFill>
              </a:rPr>
              <a:t>, 2004)</a:t>
            </a:r>
            <a:r>
              <a:rPr lang="en-GB" sz="2200" dirty="0">
                <a:solidFill>
                  <a:schemeClr val="bg1"/>
                </a:solidFill>
              </a:rPr>
              <a:t>. The degree to which an organization’s culture exhibits support for its employees’ efforts to balance work and personal responsibilities can therefore be seen to be of paramount importance. </a:t>
            </a:r>
            <a:r>
              <a:rPr lang="en-GB" sz="2400" dirty="0"/>
              <a:t>Preoccupation with work when at home is one way in which work interference with home manifests </a:t>
            </a:r>
            <a:r>
              <a:rPr lang="en-GB" sz="2400" i="1" dirty="0"/>
              <a:t>(</a:t>
            </a:r>
            <a:r>
              <a:rPr lang="en-GB" sz="2400" i="1" dirty="0" err="1"/>
              <a:t>Greenhaus</a:t>
            </a:r>
            <a:r>
              <a:rPr lang="en-GB" sz="2400" i="1" dirty="0"/>
              <a:t> and Beutell,1985); </a:t>
            </a:r>
            <a:r>
              <a:rPr lang="en-GB" sz="2400" dirty="0"/>
              <a:t>this too may be reduced when the organizational work-home culture is supportive.</a:t>
            </a:r>
          </a:p>
          <a:p>
            <a:endParaRPr lang="en-GB" sz="2200" dirty="0"/>
          </a:p>
        </p:txBody>
      </p:sp>
      <p:sp>
        <p:nvSpPr>
          <p:cNvPr id="3" name="TextBox 2">
            <a:extLst>
              <a:ext uri="{FF2B5EF4-FFF2-40B4-BE49-F238E27FC236}">
                <a16:creationId xmlns:a16="http://schemas.microsoft.com/office/drawing/2014/main" id="{38AE9FC1-E723-9B96-8556-4DD45943CF69}"/>
              </a:ext>
            </a:extLst>
          </p:cNvPr>
          <p:cNvSpPr txBox="1"/>
          <p:nvPr/>
        </p:nvSpPr>
        <p:spPr>
          <a:xfrm>
            <a:off x="-36512" y="-6188"/>
            <a:ext cx="2952328" cy="461665"/>
          </a:xfrm>
          <a:prstGeom prst="rect">
            <a:avLst/>
          </a:prstGeom>
          <a:noFill/>
        </p:spPr>
        <p:txBody>
          <a:bodyPr wrap="square" rtlCol="0">
            <a:spAutoFit/>
          </a:bodyPr>
          <a:lstStyle/>
          <a:p>
            <a:r>
              <a:rPr lang="en-GB" sz="2400" spc="-100" dirty="0">
                <a:solidFill>
                  <a:schemeClr val="tx2"/>
                </a:solidFill>
                <a:latin typeface="+mj-lt"/>
                <a:ea typeface="+mj-ea"/>
                <a:cs typeface="+mj-cs"/>
              </a:rPr>
              <a:t>Focus on claims/facts</a:t>
            </a:r>
          </a:p>
        </p:txBody>
      </p:sp>
    </p:spTree>
    <p:extLst>
      <p:ext uri="{BB962C8B-B14F-4D97-AF65-F5344CB8AC3E}">
        <p14:creationId xmlns:p14="http://schemas.microsoft.com/office/powerpoint/2010/main" val="2248430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20" y="116632"/>
            <a:ext cx="9252520" cy="990600"/>
          </a:xfrm>
        </p:spPr>
        <p:txBody>
          <a:bodyPr>
            <a:normAutofit/>
          </a:bodyPr>
          <a:lstStyle/>
          <a:p>
            <a:r>
              <a:rPr lang="en-GB" sz="2000" dirty="0"/>
              <a:t>   </a:t>
            </a:r>
          </a:p>
        </p:txBody>
      </p:sp>
      <p:sp>
        <p:nvSpPr>
          <p:cNvPr id="4" name="Rectangle 3"/>
          <p:cNvSpPr/>
          <p:nvPr/>
        </p:nvSpPr>
        <p:spPr>
          <a:xfrm>
            <a:off x="0" y="332656"/>
            <a:ext cx="9144000" cy="6647974"/>
          </a:xfrm>
          <a:prstGeom prst="rect">
            <a:avLst/>
          </a:prstGeom>
        </p:spPr>
        <p:txBody>
          <a:bodyPr wrap="square">
            <a:spAutoFit/>
          </a:bodyPr>
          <a:lstStyle/>
          <a:p>
            <a:r>
              <a:rPr lang="en-GB" sz="2200" dirty="0"/>
              <a:t>The tendency towards longer working hours for much of the labour force in the UK and North America </a:t>
            </a:r>
            <a:r>
              <a:rPr lang="en-GB" sz="2200" i="1" dirty="0"/>
              <a:t>(</a:t>
            </a:r>
            <a:r>
              <a:rPr lang="en-GB" sz="2200" i="1" dirty="0" err="1"/>
              <a:t>Brannen</a:t>
            </a:r>
            <a:r>
              <a:rPr lang="en-GB" sz="2200" i="1" dirty="0"/>
              <a:t>, 2000; Duxbury and Higgins, 2001)</a:t>
            </a:r>
            <a:r>
              <a:rPr lang="en-GB" sz="2200" dirty="0"/>
              <a:t>, along with escalating numbers of dual-income families and employed single parents </a:t>
            </a:r>
            <a:r>
              <a:rPr lang="en-GB" sz="2200" i="1" dirty="0"/>
              <a:t>(Office for National Statistics, 2007)</a:t>
            </a:r>
            <a:r>
              <a:rPr lang="en-GB" sz="2200" dirty="0"/>
              <a:t>, creates increasing opportunities for multiple roles to clash with one another. The negative effects of such interference between work and home have </a:t>
            </a:r>
            <a:r>
              <a:rPr lang="en-GB" sz="2000" dirty="0"/>
              <a:t>been</a:t>
            </a:r>
            <a:r>
              <a:rPr lang="en-GB" sz="2200" dirty="0"/>
              <a:t> well-documented, and include both organizational repercussions such as increased absenteeism and decreased job performance </a:t>
            </a:r>
            <a:r>
              <a:rPr lang="en-GB" sz="2200" i="1" dirty="0"/>
              <a:t>(Anderson, Coffey, and </a:t>
            </a:r>
            <a:r>
              <a:rPr lang="en-GB" sz="2200" i="1" dirty="0" err="1"/>
              <a:t>Byerly</a:t>
            </a:r>
            <a:r>
              <a:rPr lang="en-GB" sz="2200" i="1" dirty="0"/>
              <a:t>, 2002; </a:t>
            </a:r>
            <a:r>
              <a:rPr lang="en-GB" sz="2200" i="1" dirty="0" err="1"/>
              <a:t>Frone</a:t>
            </a:r>
            <a:r>
              <a:rPr lang="en-GB" sz="2200" i="1" dirty="0"/>
              <a:t>, Yardley, and Markel, 1997), </a:t>
            </a:r>
            <a:r>
              <a:rPr lang="en-GB" sz="2200" dirty="0"/>
              <a:t>and individual outcomes such as reduced life satisfaction and increased physical and psychological strain </a:t>
            </a:r>
            <a:r>
              <a:rPr lang="en-GB" sz="2200" i="1" dirty="0"/>
              <a:t>(Ford, </a:t>
            </a:r>
            <a:r>
              <a:rPr lang="en-GB" sz="2200" i="1" dirty="0" err="1"/>
              <a:t>Heinen</a:t>
            </a:r>
            <a:r>
              <a:rPr lang="en-GB" sz="2200" i="1" dirty="0"/>
              <a:t>, and </a:t>
            </a:r>
            <a:r>
              <a:rPr lang="en-GB" sz="2200" i="1" dirty="0" err="1"/>
              <a:t>Langkamer</a:t>
            </a:r>
            <a:r>
              <a:rPr lang="en-GB" sz="2200" i="1" dirty="0"/>
              <a:t>, 2007; Hammer, </a:t>
            </a:r>
            <a:r>
              <a:rPr lang="en-GB" sz="2200" i="1" dirty="0" err="1"/>
              <a:t>Saksvik</a:t>
            </a:r>
            <a:r>
              <a:rPr lang="en-GB" sz="2200" i="1" dirty="0"/>
              <a:t>, </a:t>
            </a:r>
            <a:r>
              <a:rPr lang="en-GB" sz="2200" i="1" dirty="0" err="1"/>
              <a:t>Nytrø</a:t>
            </a:r>
            <a:r>
              <a:rPr lang="en-GB" sz="2200" i="1" dirty="0"/>
              <a:t>, </a:t>
            </a:r>
            <a:r>
              <a:rPr lang="en-GB" sz="2200" i="1" dirty="0" err="1"/>
              <a:t>Torvatn</a:t>
            </a:r>
            <a:r>
              <a:rPr lang="en-GB" sz="2200" i="1" dirty="0"/>
              <a:t>, and </a:t>
            </a:r>
            <a:r>
              <a:rPr lang="en-GB" sz="2200" i="1" dirty="0" err="1"/>
              <a:t>Bayazit</a:t>
            </a:r>
            <a:r>
              <a:rPr lang="en-GB" sz="2200" i="1" dirty="0"/>
              <a:t>, 2004)</a:t>
            </a:r>
            <a:r>
              <a:rPr lang="en-GB" sz="2200" dirty="0"/>
              <a:t>. The degree to which an organization’s culture exhibits support for its employees’ efforts to balance work and personal responsibilities can therefore be seen to be of paramount importance. </a:t>
            </a:r>
            <a:r>
              <a:rPr lang="en-GB" sz="2400" dirty="0"/>
              <a:t>Preoccupation with work when at home is one way in which work interference with home manifests </a:t>
            </a:r>
            <a:r>
              <a:rPr lang="en-GB" sz="2400" i="1" dirty="0"/>
              <a:t>(</a:t>
            </a:r>
            <a:r>
              <a:rPr lang="en-GB" sz="2400" i="1" dirty="0" err="1"/>
              <a:t>Greenhaus</a:t>
            </a:r>
            <a:r>
              <a:rPr lang="en-GB" sz="2400" i="1" dirty="0"/>
              <a:t> and Beutell,1985); </a:t>
            </a:r>
            <a:r>
              <a:rPr lang="en-GB" sz="2400" dirty="0"/>
              <a:t>this too may be reduced when the organizational work-home culture is supportive.</a:t>
            </a:r>
          </a:p>
          <a:p>
            <a:endParaRPr lang="en-GB" sz="2200" dirty="0"/>
          </a:p>
        </p:txBody>
      </p:sp>
      <p:sp>
        <p:nvSpPr>
          <p:cNvPr id="3" name="TextBox 2">
            <a:extLst>
              <a:ext uri="{FF2B5EF4-FFF2-40B4-BE49-F238E27FC236}">
                <a16:creationId xmlns:a16="http://schemas.microsoft.com/office/drawing/2014/main" id="{38AE9FC1-E723-9B96-8556-4DD45943CF69}"/>
              </a:ext>
            </a:extLst>
          </p:cNvPr>
          <p:cNvSpPr txBox="1"/>
          <p:nvPr/>
        </p:nvSpPr>
        <p:spPr>
          <a:xfrm>
            <a:off x="-36512" y="-6188"/>
            <a:ext cx="2952328" cy="461665"/>
          </a:xfrm>
          <a:prstGeom prst="rect">
            <a:avLst/>
          </a:prstGeom>
          <a:noFill/>
        </p:spPr>
        <p:txBody>
          <a:bodyPr wrap="square" rtlCol="0">
            <a:spAutoFit/>
          </a:bodyPr>
          <a:lstStyle/>
          <a:p>
            <a:r>
              <a:rPr lang="en-GB" sz="2400" spc="-100" dirty="0">
                <a:solidFill>
                  <a:schemeClr val="tx2"/>
                </a:solidFill>
                <a:latin typeface="+mj-lt"/>
                <a:ea typeface="+mj-ea"/>
                <a:cs typeface="+mj-cs"/>
              </a:rPr>
              <a:t>Focus on claims/facts</a:t>
            </a:r>
          </a:p>
        </p:txBody>
      </p:sp>
    </p:spTree>
    <p:extLst>
      <p:ext uri="{BB962C8B-B14F-4D97-AF65-F5344CB8AC3E}">
        <p14:creationId xmlns:p14="http://schemas.microsoft.com/office/powerpoint/2010/main" val="3523653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95" y="-181136"/>
            <a:ext cx="9900592" cy="990600"/>
          </a:xfrm>
        </p:spPr>
        <p:txBody>
          <a:bodyPr>
            <a:noAutofit/>
          </a:bodyPr>
          <a:lstStyle/>
          <a:p>
            <a:r>
              <a:rPr lang="en-GB" sz="2400" dirty="0"/>
              <a:t>  </a:t>
            </a:r>
            <a:br>
              <a:rPr lang="en-GB" sz="2400" dirty="0"/>
            </a:br>
            <a:br>
              <a:rPr lang="en-GB" sz="2400" dirty="0"/>
            </a:br>
            <a:br>
              <a:rPr lang="en-GB" sz="2400" dirty="0"/>
            </a:br>
            <a:r>
              <a:rPr lang="en-GB" sz="2400" dirty="0"/>
              <a:t>Focus on </a:t>
            </a:r>
            <a:r>
              <a:rPr lang="en-GB" sz="2400" b="1" dirty="0"/>
              <a:t>authors </a:t>
            </a:r>
          </a:p>
        </p:txBody>
      </p:sp>
      <p:sp>
        <p:nvSpPr>
          <p:cNvPr id="4" name="Oval 3"/>
          <p:cNvSpPr/>
          <p:nvPr/>
        </p:nvSpPr>
        <p:spPr>
          <a:xfrm>
            <a:off x="3216163" y="1700808"/>
            <a:ext cx="936104" cy="79208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p:cNvSpPr/>
          <p:nvPr/>
        </p:nvSpPr>
        <p:spPr>
          <a:xfrm>
            <a:off x="3897823" y="2508309"/>
            <a:ext cx="1008112" cy="64807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827584" y="3717032"/>
            <a:ext cx="1872208" cy="36004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p:nvPr>
        </p:nvSpPr>
        <p:spPr>
          <a:xfrm>
            <a:off x="0" y="1472949"/>
            <a:ext cx="9036496" cy="5496272"/>
          </a:xfrm>
        </p:spPr>
        <p:txBody>
          <a:bodyPr/>
          <a:lstStyle/>
          <a:p>
            <a:pPr marL="0" indent="0">
              <a:buNone/>
            </a:pPr>
            <a:r>
              <a:rPr lang="en-GB" dirty="0"/>
              <a:t>Both Matsui, </a:t>
            </a:r>
            <a:r>
              <a:rPr lang="en-GB" dirty="0" err="1"/>
              <a:t>Ohsawa</a:t>
            </a:r>
            <a:r>
              <a:rPr lang="en-GB" dirty="0"/>
              <a:t>, and </a:t>
            </a:r>
            <a:r>
              <a:rPr lang="en-GB" dirty="0" err="1"/>
              <a:t>Onglatco</a:t>
            </a:r>
            <a:r>
              <a:rPr lang="en-GB" dirty="0"/>
              <a:t> (1995) and Nelson, Quick, </a:t>
            </a:r>
            <a:r>
              <a:rPr lang="en-GB" dirty="0" err="1"/>
              <a:t>Hitt</a:t>
            </a:r>
            <a:r>
              <a:rPr lang="en-GB" dirty="0"/>
              <a:t>, and </a:t>
            </a:r>
            <a:r>
              <a:rPr lang="en-GB" dirty="0" err="1"/>
              <a:t>Moesel</a:t>
            </a:r>
            <a:r>
              <a:rPr lang="en-GB" dirty="0"/>
              <a:t> (1990) found that work-home interference resulted in increased psychological strain only for the women in their samples. Beatty (1996) found a link between work interference with home and depression only for women with children. However, </a:t>
            </a:r>
            <a:r>
              <a:rPr lang="en-GB" dirty="0" err="1"/>
              <a:t>Parasuraman</a:t>
            </a:r>
            <a:r>
              <a:rPr lang="en-GB" dirty="0"/>
              <a:t>, </a:t>
            </a:r>
            <a:r>
              <a:rPr lang="en-GB" dirty="0" err="1"/>
              <a:t>Greenhaus</a:t>
            </a:r>
            <a:r>
              <a:rPr lang="en-GB" dirty="0"/>
              <a:t>, and </a:t>
            </a:r>
            <a:r>
              <a:rPr lang="en-GB" dirty="0" err="1"/>
              <a:t>Granrose</a:t>
            </a:r>
            <a:r>
              <a:rPr lang="en-GB" dirty="0"/>
              <a:t> (1992) uncovered an association between work-home interference and life stress that existed only for men. </a:t>
            </a:r>
          </a:p>
        </p:txBody>
      </p:sp>
    </p:spTree>
    <p:extLst>
      <p:ext uri="{BB962C8B-B14F-4D97-AF65-F5344CB8AC3E}">
        <p14:creationId xmlns:p14="http://schemas.microsoft.com/office/powerpoint/2010/main" val="3137392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737360" lvl="8" indent="0">
              <a:buNone/>
            </a:pPr>
            <a:endParaRPr lang="en-GB" dirty="0"/>
          </a:p>
        </p:txBody>
      </p:sp>
      <p:sp>
        <p:nvSpPr>
          <p:cNvPr id="4" name="TextBox 3"/>
          <p:cNvSpPr txBox="1"/>
          <p:nvPr/>
        </p:nvSpPr>
        <p:spPr>
          <a:xfrm>
            <a:off x="2563821" y="2132856"/>
            <a:ext cx="1287200" cy="276999"/>
          </a:xfrm>
          <a:prstGeom prst="rect">
            <a:avLst/>
          </a:prstGeom>
          <a:noFill/>
        </p:spPr>
        <p:txBody>
          <a:bodyPr wrap="square" rtlCol="0">
            <a:spAutoFit/>
          </a:bodyPr>
          <a:lstStyle/>
          <a:p>
            <a:r>
              <a:rPr lang="en-GB" sz="1200" b="1" dirty="0"/>
              <a:t>Cooper, 2016</a:t>
            </a:r>
          </a:p>
        </p:txBody>
      </p:sp>
      <p:sp>
        <p:nvSpPr>
          <p:cNvPr id="7" name="TextBox 6"/>
          <p:cNvSpPr txBox="1"/>
          <p:nvPr/>
        </p:nvSpPr>
        <p:spPr>
          <a:xfrm>
            <a:off x="1496722" y="4941168"/>
            <a:ext cx="1287200" cy="276999"/>
          </a:xfrm>
          <a:prstGeom prst="rect">
            <a:avLst/>
          </a:prstGeom>
          <a:noFill/>
        </p:spPr>
        <p:txBody>
          <a:bodyPr wrap="square" rtlCol="0">
            <a:spAutoFit/>
          </a:bodyPr>
          <a:lstStyle/>
          <a:p>
            <a:r>
              <a:rPr lang="en-GB" sz="1200" b="1" dirty="0"/>
              <a:t>Peterson, 2010</a:t>
            </a:r>
          </a:p>
        </p:txBody>
      </p:sp>
      <p:sp>
        <p:nvSpPr>
          <p:cNvPr id="8" name="TextBox 7"/>
          <p:cNvSpPr txBox="1"/>
          <p:nvPr/>
        </p:nvSpPr>
        <p:spPr>
          <a:xfrm>
            <a:off x="611560" y="4293096"/>
            <a:ext cx="1287200" cy="276999"/>
          </a:xfrm>
          <a:prstGeom prst="rect">
            <a:avLst/>
          </a:prstGeom>
          <a:noFill/>
        </p:spPr>
        <p:txBody>
          <a:bodyPr wrap="square" rtlCol="0">
            <a:spAutoFit/>
          </a:bodyPr>
          <a:lstStyle/>
          <a:p>
            <a:r>
              <a:rPr lang="en-GB" sz="1200" b="1" dirty="0" err="1"/>
              <a:t>Avergou</a:t>
            </a:r>
            <a:r>
              <a:rPr lang="en-GB" sz="1200" b="1" dirty="0"/>
              <a:t>, 2015</a:t>
            </a:r>
          </a:p>
        </p:txBody>
      </p:sp>
      <p:sp>
        <p:nvSpPr>
          <p:cNvPr id="11" name="TextBox 10"/>
          <p:cNvSpPr txBox="1"/>
          <p:nvPr/>
        </p:nvSpPr>
        <p:spPr>
          <a:xfrm>
            <a:off x="2542755" y="4298297"/>
            <a:ext cx="1287200" cy="276999"/>
          </a:xfrm>
          <a:prstGeom prst="rect">
            <a:avLst/>
          </a:prstGeom>
          <a:noFill/>
        </p:spPr>
        <p:txBody>
          <a:bodyPr wrap="square" rtlCol="0">
            <a:spAutoFit/>
          </a:bodyPr>
          <a:lstStyle/>
          <a:p>
            <a:r>
              <a:rPr lang="en-GB" sz="1200" b="1" dirty="0"/>
              <a:t>Tanaka, 2014</a:t>
            </a:r>
          </a:p>
        </p:txBody>
      </p:sp>
      <p:sp>
        <p:nvSpPr>
          <p:cNvPr id="12" name="Rectangle 11"/>
          <p:cNvSpPr/>
          <p:nvPr/>
        </p:nvSpPr>
        <p:spPr>
          <a:xfrm>
            <a:off x="611560" y="1628800"/>
            <a:ext cx="3057525" cy="3639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454738" y="1625024"/>
            <a:ext cx="8437742" cy="7755969"/>
          </a:xfrm>
          <a:prstGeom prst="rect">
            <a:avLst/>
          </a:prstGeom>
          <a:noFill/>
        </p:spPr>
        <p:txBody>
          <a:bodyPr wrap="square" rtlCol="0">
            <a:spAutoFit/>
          </a:bodyPr>
          <a:lstStyle/>
          <a:p>
            <a:r>
              <a:rPr lang="en-GB" sz="2400" i="1" dirty="0"/>
              <a:t>If you wish to focus on one source for several lines or a paragraph, this is not good:</a:t>
            </a:r>
          </a:p>
          <a:p>
            <a:endParaRPr lang="en-GB" sz="2400" i="1" dirty="0"/>
          </a:p>
          <a:p>
            <a:r>
              <a:rPr lang="en-GB" sz="2400" dirty="0"/>
              <a:t>Few technologies are intrinsically disruptive in character; rather, it is the </a:t>
            </a:r>
            <a:r>
              <a:rPr lang="en-GB" sz="2400" i="1" dirty="0"/>
              <a:t>business model</a:t>
            </a:r>
            <a:r>
              <a:rPr lang="en-GB" sz="2400" dirty="0"/>
              <a:t> that the technology enables that creates the disruptive impact </a:t>
            </a:r>
            <a:r>
              <a:rPr lang="en-GB" sz="2400" b="1" i="1" dirty="0"/>
              <a:t>(Christensen, 1997). </a:t>
            </a:r>
            <a:r>
              <a:rPr lang="en-GB" sz="2400" dirty="0"/>
              <a:t>Thus, evolution from a technological focus to a business-modelling focus is central to understanding the evolution of business at the market or industry level </a:t>
            </a:r>
            <a:r>
              <a:rPr lang="en-GB" sz="2400" b="1" i="1" dirty="0"/>
              <a:t>(Christensen, 1997). </a:t>
            </a:r>
            <a:r>
              <a:rPr lang="en-GB" sz="2400" dirty="0"/>
              <a:t>Disruptive innovations are usually </a:t>
            </a:r>
            <a:r>
              <a:rPr lang="en-GB" sz="2400" i="1" dirty="0"/>
              <a:t>not</a:t>
            </a:r>
            <a:r>
              <a:rPr lang="en-GB" sz="2400" dirty="0"/>
              <a:t> "advanced technologies": instead, they are often novel combinations of existing components, applied cleverly to a small, novel value network </a:t>
            </a:r>
            <a:r>
              <a:rPr lang="en-GB" sz="2400" b="1" i="1" dirty="0"/>
              <a:t>(Christensen, 1997).</a:t>
            </a:r>
          </a:p>
          <a:p>
            <a:endParaRPr lang="en-GB" sz="2400" i="1" dirty="0"/>
          </a:p>
          <a:p>
            <a:endParaRPr lang="en-GB" sz="2400" i="1" dirty="0"/>
          </a:p>
          <a:p>
            <a:endParaRPr lang="en-GB" sz="2400" i="1" dirty="0"/>
          </a:p>
          <a:p>
            <a:endParaRPr lang="en-GB" sz="2400" i="1" dirty="0"/>
          </a:p>
          <a:p>
            <a:endParaRPr lang="en-GB" sz="2400" i="1" dirty="0"/>
          </a:p>
          <a:p>
            <a:endParaRPr lang="en-GB" sz="2400" dirty="0"/>
          </a:p>
          <a:p>
            <a:endParaRPr lang="en-GB" sz="2400" dirty="0"/>
          </a:p>
          <a:p>
            <a:endParaRPr lang="en-GB" dirty="0"/>
          </a:p>
        </p:txBody>
      </p:sp>
      <p:sp>
        <p:nvSpPr>
          <p:cNvPr id="5" name="Title 4"/>
          <p:cNvSpPr>
            <a:spLocks noGrp="1"/>
          </p:cNvSpPr>
          <p:nvPr>
            <p:ph type="title"/>
          </p:nvPr>
        </p:nvSpPr>
        <p:spPr/>
        <p:txBody>
          <a:bodyPr/>
          <a:lstStyle/>
          <a:p>
            <a:r>
              <a:rPr lang="en-GB" dirty="0"/>
              <a:t>Focus on authors</a:t>
            </a:r>
          </a:p>
        </p:txBody>
      </p:sp>
    </p:spTree>
    <p:extLst>
      <p:ext uri="{BB962C8B-B14F-4D97-AF65-F5344CB8AC3E}">
        <p14:creationId xmlns:p14="http://schemas.microsoft.com/office/powerpoint/2010/main" val="2744112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737360" lvl="8" indent="0">
              <a:buNone/>
            </a:pPr>
            <a:endParaRPr lang="en-GB" dirty="0"/>
          </a:p>
        </p:txBody>
      </p:sp>
      <p:sp>
        <p:nvSpPr>
          <p:cNvPr id="4" name="TextBox 3"/>
          <p:cNvSpPr txBox="1"/>
          <p:nvPr/>
        </p:nvSpPr>
        <p:spPr>
          <a:xfrm>
            <a:off x="2563821" y="2132856"/>
            <a:ext cx="1287200" cy="276999"/>
          </a:xfrm>
          <a:prstGeom prst="rect">
            <a:avLst/>
          </a:prstGeom>
          <a:noFill/>
        </p:spPr>
        <p:txBody>
          <a:bodyPr wrap="square" rtlCol="0">
            <a:spAutoFit/>
          </a:bodyPr>
          <a:lstStyle/>
          <a:p>
            <a:r>
              <a:rPr lang="en-GB" sz="1200" b="1" dirty="0"/>
              <a:t>Cooper, 2016</a:t>
            </a:r>
          </a:p>
        </p:txBody>
      </p:sp>
      <p:sp>
        <p:nvSpPr>
          <p:cNvPr id="7" name="TextBox 6"/>
          <p:cNvSpPr txBox="1"/>
          <p:nvPr/>
        </p:nvSpPr>
        <p:spPr>
          <a:xfrm>
            <a:off x="1496722" y="4941168"/>
            <a:ext cx="1287200" cy="276999"/>
          </a:xfrm>
          <a:prstGeom prst="rect">
            <a:avLst/>
          </a:prstGeom>
          <a:noFill/>
        </p:spPr>
        <p:txBody>
          <a:bodyPr wrap="square" rtlCol="0">
            <a:spAutoFit/>
          </a:bodyPr>
          <a:lstStyle/>
          <a:p>
            <a:r>
              <a:rPr lang="en-GB" sz="1200" b="1" dirty="0"/>
              <a:t>Peterson, 2010</a:t>
            </a:r>
          </a:p>
        </p:txBody>
      </p:sp>
      <p:sp>
        <p:nvSpPr>
          <p:cNvPr id="8" name="TextBox 7"/>
          <p:cNvSpPr txBox="1"/>
          <p:nvPr/>
        </p:nvSpPr>
        <p:spPr>
          <a:xfrm>
            <a:off x="611560" y="4293096"/>
            <a:ext cx="1287200" cy="276999"/>
          </a:xfrm>
          <a:prstGeom prst="rect">
            <a:avLst/>
          </a:prstGeom>
          <a:noFill/>
        </p:spPr>
        <p:txBody>
          <a:bodyPr wrap="square" rtlCol="0">
            <a:spAutoFit/>
          </a:bodyPr>
          <a:lstStyle/>
          <a:p>
            <a:r>
              <a:rPr lang="en-GB" sz="1200" b="1" dirty="0" err="1"/>
              <a:t>Avergou</a:t>
            </a:r>
            <a:r>
              <a:rPr lang="en-GB" sz="1200" b="1" dirty="0"/>
              <a:t>, 2015</a:t>
            </a:r>
          </a:p>
        </p:txBody>
      </p:sp>
      <p:sp>
        <p:nvSpPr>
          <p:cNvPr id="11" name="TextBox 10"/>
          <p:cNvSpPr txBox="1"/>
          <p:nvPr/>
        </p:nvSpPr>
        <p:spPr>
          <a:xfrm>
            <a:off x="2542755" y="4298297"/>
            <a:ext cx="1287200" cy="276999"/>
          </a:xfrm>
          <a:prstGeom prst="rect">
            <a:avLst/>
          </a:prstGeom>
          <a:noFill/>
        </p:spPr>
        <p:txBody>
          <a:bodyPr wrap="square" rtlCol="0">
            <a:spAutoFit/>
          </a:bodyPr>
          <a:lstStyle/>
          <a:p>
            <a:r>
              <a:rPr lang="en-GB" sz="1200" b="1" dirty="0"/>
              <a:t>Tanaka, 2014</a:t>
            </a:r>
          </a:p>
        </p:txBody>
      </p:sp>
      <p:sp>
        <p:nvSpPr>
          <p:cNvPr id="12" name="Rectangle 11"/>
          <p:cNvSpPr/>
          <p:nvPr/>
        </p:nvSpPr>
        <p:spPr>
          <a:xfrm>
            <a:off x="611560" y="1628800"/>
            <a:ext cx="3057525" cy="3639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454738" y="1625024"/>
            <a:ext cx="8437742" cy="7755969"/>
          </a:xfrm>
          <a:prstGeom prst="rect">
            <a:avLst/>
          </a:prstGeom>
          <a:noFill/>
        </p:spPr>
        <p:txBody>
          <a:bodyPr wrap="square" rtlCol="0">
            <a:spAutoFit/>
          </a:bodyPr>
          <a:lstStyle/>
          <a:p>
            <a:r>
              <a:rPr lang="en-GB" sz="2400" i="1" dirty="0">
                <a:solidFill>
                  <a:schemeClr val="bg1"/>
                </a:solidFill>
              </a:rPr>
              <a:t>If you wish to focus on one source for several lines or a paragraph, this is not good:</a:t>
            </a:r>
          </a:p>
          <a:p>
            <a:endParaRPr lang="en-GB" sz="2400" i="1" dirty="0">
              <a:solidFill>
                <a:schemeClr val="bg1"/>
              </a:solidFill>
            </a:endParaRPr>
          </a:p>
          <a:p>
            <a:r>
              <a:rPr lang="en-GB" sz="2400" dirty="0"/>
              <a:t>Few technologies are intrinsically disruptive in character; rather, it is the </a:t>
            </a:r>
            <a:r>
              <a:rPr lang="en-GB" sz="2400" i="1" dirty="0"/>
              <a:t>business model</a:t>
            </a:r>
            <a:r>
              <a:rPr lang="en-GB" sz="2400" dirty="0"/>
              <a:t> that the technology enables that creates the disruptive impact </a:t>
            </a:r>
            <a:r>
              <a:rPr lang="en-GB" sz="2400" b="1" i="1" dirty="0"/>
              <a:t>(Christensen, 1997). </a:t>
            </a:r>
            <a:r>
              <a:rPr lang="en-GB" sz="2400" dirty="0"/>
              <a:t>Thus, evolution from a technological focus to a business-modelling focus is central to understanding the evolution of business at the market or industry level </a:t>
            </a:r>
            <a:r>
              <a:rPr lang="en-GB" sz="2400" b="1" i="1" dirty="0"/>
              <a:t>(Christensen, 1997). </a:t>
            </a:r>
            <a:r>
              <a:rPr lang="en-GB" sz="2400" dirty="0"/>
              <a:t>Disruptive innovations are usually </a:t>
            </a:r>
            <a:r>
              <a:rPr lang="en-GB" sz="2400" i="1" dirty="0"/>
              <a:t>not</a:t>
            </a:r>
            <a:r>
              <a:rPr lang="en-GB" sz="2400" dirty="0"/>
              <a:t> "advanced technologies": instead, they are often novel combinations of existing components, applied cleverly to a small, novel value network </a:t>
            </a:r>
            <a:r>
              <a:rPr lang="en-GB" sz="2400" b="1" i="1" dirty="0"/>
              <a:t>(Christensen, 1997).</a:t>
            </a:r>
          </a:p>
          <a:p>
            <a:endParaRPr lang="en-GB" sz="2400" i="1" dirty="0"/>
          </a:p>
          <a:p>
            <a:endParaRPr lang="en-GB" sz="2400" i="1" dirty="0"/>
          </a:p>
          <a:p>
            <a:endParaRPr lang="en-GB" sz="2400" i="1" dirty="0"/>
          </a:p>
          <a:p>
            <a:endParaRPr lang="en-GB" sz="2400" i="1" dirty="0"/>
          </a:p>
          <a:p>
            <a:endParaRPr lang="en-GB" sz="2400" i="1" dirty="0"/>
          </a:p>
          <a:p>
            <a:endParaRPr lang="en-GB" sz="2400" dirty="0"/>
          </a:p>
          <a:p>
            <a:endParaRPr lang="en-GB" sz="2400" dirty="0"/>
          </a:p>
          <a:p>
            <a:endParaRPr lang="en-GB" dirty="0"/>
          </a:p>
        </p:txBody>
      </p:sp>
      <p:sp>
        <p:nvSpPr>
          <p:cNvPr id="5" name="TextBox 4"/>
          <p:cNvSpPr txBox="1"/>
          <p:nvPr/>
        </p:nvSpPr>
        <p:spPr>
          <a:xfrm>
            <a:off x="395536" y="1486525"/>
            <a:ext cx="8424936" cy="1569660"/>
          </a:xfrm>
          <a:prstGeom prst="rect">
            <a:avLst/>
          </a:prstGeom>
          <a:noFill/>
        </p:spPr>
        <p:txBody>
          <a:bodyPr wrap="square" rtlCol="0">
            <a:spAutoFit/>
          </a:bodyPr>
          <a:lstStyle/>
          <a:p>
            <a:r>
              <a:rPr lang="en-GB" sz="2400" i="1" dirty="0"/>
              <a:t>In this case, Christensen (1997) probably deserves his own paragraph, led by your own words in the form of a topic sentence:</a:t>
            </a:r>
          </a:p>
          <a:p>
            <a:endParaRPr lang="en-GB" sz="2400" dirty="0"/>
          </a:p>
        </p:txBody>
      </p:sp>
      <p:sp>
        <p:nvSpPr>
          <p:cNvPr id="6" name="Title 5"/>
          <p:cNvSpPr>
            <a:spLocks noGrp="1"/>
          </p:cNvSpPr>
          <p:nvPr>
            <p:ph type="title"/>
          </p:nvPr>
        </p:nvSpPr>
        <p:spPr/>
        <p:txBody>
          <a:bodyPr/>
          <a:lstStyle/>
          <a:p>
            <a:endParaRPr lang="en-GB"/>
          </a:p>
        </p:txBody>
      </p:sp>
    </p:spTree>
    <p:extLst>
      <p:ext uri="{BB962C8B-B14F-4D97-AF65-F5344CB8AC3E}">
        <p14:creationId xmlns:p14="http://schemas.microsoft.com/office/powerpoint/2010/main" val="3732768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737360" lvl="8" indent="0">
              <a:buNone/>
            </a:pPr>
            <a:endParaRPr lang="en-GB" dirty="0"/>
          </a:p>
        </p:txBody>
      </p:sp>
      <p:sp>
        <p:nvSpPr>
          <p:cNvPr id="4" name="TextBox 3"/>
          <p:cNvSpPr txBox="1"/>
          <p:nvPr/>
        </p:nvSpPr>
        <p:spPr>
          <a:xfrm>
            <a:off x="2563821" y="2132856"/>
            <a:ext cx="1287200" cy="276999"/>
          </a:xfrm>
          <a:prstGeom prst="rect">
            <a:avLst/>
          </a:prstGeom>
          <a:noFill/>
        </p:spPr>
        <p:txBody>
          <a:bodyPr wrap="square" rtlCol="0">
            <a:spAutoFit/>
          </a:bodyPr>
          <a:lstStyle/>
          <a:p>
            <a:r>
              <a:rPr lang="en-GB" sz="1200" b="1" dirty="0"/>
              <a:t>Cooper, 2016</a:t>
            </a:r>
          </a:p>
        </p:txBody>
      </p:sp>
      <p:sp>
        <p:nvSpPr>
          <p:cNvPr id="7" name="TextBox 6"/>
          <p:cNvSpPr txBox="1"/>
          <p:nvPr/>
        </p:nvSpPr>
        <p:spPr>
          <a:xfrm>
            <a:off x="1496722" y="4941168"/>
            <a:ext cx="1287200" cy="276999"/>
          </a:xfrm>
          <a:prstGeom prst="rect">
            <a:avLst/>
          </a:prstGeom>
          <a:noFill/>
        </p:spPr>
        <p:txBody>
          <a:bodyPr wrap="square" rtlCol="0">
            <a:spAutoFit/>
          </a:bodyPr>
          <a:lstStyle/>
          <a:p>
            <a:r>
              <a:rPr lang="en-GB" sz="1200" b="1" dirty="0"/>
              <a:t>Peterson, 2010</a:t>
            </a:r>
          </a:p>
        </p:txBody>
      </p:sp>
      <p:sp>
        <p:nvSpPr>
          <p:cNvPr id="8" name="TextBox 7"/>
          <p:cNvSpPr txBox="1"/>
          <p:nvPr/>
        </p:nvSpPr>
        <p:spPr>
          <a:xfrm>
            <a:off x="611560" y="4293096"/>
            <a:ext cx="1287200" cy="276999"/>
          </a:xfrm>
          <a:prstGeom prst="rect">
            <a:avLst/>
          </a:prstGeom>
          <a:noFill/>
        </p:spPr>
        <p:txBody>
          <a:bodyPr wrap="square" rtlCol="0">
            <a:spAutoFit/>
          </a:bodyPr>
          <a:lstStyle/>
          <a:p>
            <a:r>
              <a:rPr lang="en-GB" sz="1200" b="1" dirty="0" err="1"/>
              <a:t>Avergou</a:t>
            </a:r>
            <a:r>
              <a:rPr lang="en-GB" sz="1200" b="1" dirty="0"/>
              <a:t>, 2015</a:t>
            </a:r>
          </a:p>
        </p:txBody>
      </p:sp>
      <p:sp>
        <p:nvSpPr>
          <p:cNvPr id="11" name="TextBox 10"/>
          <p:cNvSpPr txBox="1"/>
          <p:nvPr/>
        </p:nvSpPr>
        <p:spPr>
          <a:xfrm>
            <a:off x="2542755" y="4298297"/>
            <a:ext cx="1287200" cy="276999"/>
          </a:xfrm>
          <a:prstGeom prst="rect">
            <a:avLst/>
          </a:prstGeom>
          <a:noFill/>
        </p:spPr>
        <p:txBody>
          <a:bodyPr wrap="square" rtlCol="0">
            <a:spAutoFit/>
          </a:bodyPr>
          <a:lstStyle/>
          <a:p>
            <a:r>
              <a:rPr lang="en-GB" sz="1200" b="1" dirty="0"/>
              <a:t>Tanaka, 2014</a:t>
            </a:r>
          </a:p>
        </p:txBody>
      </p:sp>
      <p:sp>
        <p:nvSpPr>
          <p:cNvPr id="12" name="Rectangle 11"/>
          <p:cNvSpPr/>
          <p:nvPr/>
        </p:nvSpPr>
        <p:spPr>
          <a:xfrm>
            <a:off x="611560" y="1628800"/>
            <a:ext cx="3057525" cy="3639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454738" y="1625024"/>
            <a:ext cx="8437742" cy="7755969"/>
          </a:xfrm>
          <a:prstGeom prst="rect">
            <a:avLst/>
          </a:prstGeom>
          <a:noFill/>
        </p:spPr>
        <p:txBody>
          <a:bodyPr wrap="square" rtlCol="0">
            <a:spAutoFit/>
          </a:bodyPr>
          <a:lstStyle/>
          <a:p>
            <a:r>
              <a:rPr lang="en-GB" sz="2400" i="1" dirty="0">
                <a:solidFill>
                  <a:schemeClr val="bg1"/>
                </a:solidFill>
              </a:rPr>
              <a:t>If you wish to focus on one source for several lines or a paragraph, this is not good:</a:t>
            </a:r>
          </a:p>
          <a:p>
            <a:endParaRPr lang="en-GB" sz="2400" i="1" dirty="0">
              <a:solidFill>
                <a:schemeClr val="bg1"/>
              </a:solidFill>
            </a:endParaRPr>
          </a:p>
          <a:p>
            <a:r>
              <a:rPr lang="en-GB" sz="2400" dirty="0">
                <a:solidFill>
                  <a:schemeClr val="bg1"/>
                </a:solidFill>
              </a:rPr>
              <a:t>Few technologies are intrinsically disruptive in character; rather, it is the </a:t>
            </a:r>
            <a:r>
              <a:rPr lang="en-GB" sz="2400" i="1" dirty="0">
                <a:solidFill>
                  <a:schemeClr val="bg1"/>
                </a:solidFill>
              </a:rPr>
              <a:t>business model</a:t>
            </a:r>
            <a:r>
              <a:rPr lang="en-GB" sz="2400" dirty="0">
                <a:solidFill>
                  <a:schemeClr val="bg1"/>
                </a:solidFill>
              </a:rPr>
              <a:t> that the technology enables that creates the disruptive impact </a:t>
            </a:r>
            <a:r>
              <a:rPr lang="en-GB" sz="2400" b="1" i="1" dirty="0">
                <a:solidFill>
                  <a:schemeClr val="bg1"/>
                </a:solidFill>
              </a:rPr>
              <a:t>(Christensen, 1997). </a:t>
            </a:r>
            <a:r>
              <a:rPr lang="en-GB" sz="2400" dirty="0">
                <a:solidFill>
                  <a:schemeClr val="bg1"/>
                </a:solidFill>
              </a:rPr>
              <a:t>Thus, evolution from a technological focus to a business-modelling focus is central to understanding the evolution of business at the market or industry level </a:t>
            </a:r>
            <a:r>
              <a:rPr lang="en-GB" sz="2400" b="1" i="1" dirty="0">
                <a:solidFill>
                  <a:schemeClr val="bg1"/>
                </a:solidFill>
              </a:rPr>
              <a:t>(Christensen, 1997). </a:t>
            </a:r>
            <a:r>
              <a:rPr lang="en-GB" sz="2400" dirty="0">
                <a:solidFill>
                  <a:schemeClr val="bg1"/>
                </a:solidFill>
              </a:rPr>
              <a:t>Disruptive innovations are usually </a:t>
            </a:r>
            <a:r>
              <a:rPr lang="en-GB" sz="2400" i="1" dirty="0">
                <a:solidFill>
                  <a:schemeClr val="bg1"/>
                </a:solidFill>
              </a:rPr>
              <a:t>not</a:t>
            </a:r>
            <a:r>
              <a:rPr lang="en-GB" sz="2400" dirty="0">
                <a:solidFill>
                  <a:schemeClr val="bg1"/>
                </a:solidFill>
              </a:rPr>
              <a:t> "advanced technologies": instead, they are often novel combinations of existing components, applied cleverly to a small, novel value network </a:t>
            </a:r>
            <a:r>
              <a:rPr lang="en-GB" sz="2400" b="1" i="1" dirty="0">
                <a:solidFill>
                  <a:schemeClr val="bg1"/>
                </a:solidFill>
              </a:rPr>
              <a:t>(Christensen, 1997).</a:t>
            </a:r>
          </a:p>
          <a:p>
            <a:endParaRPr lang="en-GB" sz="2400" i="1" dirty="0"/>
          </a:p>
          <a:p>
            <a:endParaRPr lang="en-GB" sz="2400" i="1" dirty="0"/>
          </a:p>
          <a:p>
            <a:endParaRPr lang="en-GB" sz="2400" i="1" dirty="0"/>
          </a:p>
          <a:p>
            <a:endParaRPr lang="en-GB" sz="2400" i="1" dirty="0"/>
          </a:p>
          <a:p>
            <a:endParaRPr lang="en-GB" sz="2400" i="1" dirty="0"/>
          </a:p>
          <a:p>
            <a:endParaRPr lang="en-GB" sz="2400" dirty="0"/>
          </a:p>
          <a:p>
            <a:endParaRPr lang="en-GB" sz="2400" dirty="0"/>
          </a:p>
          <a:p>
            <a:endParaRPr lang="en-GB" dirty="0"/>
          </a:p>
        </p:txBody>
      </p:sp>
      <p:sp>
        <p:nvSpPr>
          <p:cNvPr id="5" name="TextBox 4"/>
          <p:cNvSpPr txBox="1"/>
          <p:nvPr/>
        </p:nvSpPr>
        <p:spPr>
          <a:xfrm>
            <a:off x="395536" y="1486525"/>
            <a:ext cx="8424936" cy="1569660"/>
          </a:xfrm>
          <a:prstGeom prst="rect">
            <a:avLst/>
          </a:prstGeom>
          <a:noFill/>
        </p:spPr>
        <p:txBody>
          <a:bodyPr wrap="square" rtlCol="0">
            <a:spAutoFit/>
          </a:bodyPr>
          <a:lstStyle/>
          <a:p>
            <a:r>
              <a:rPr lang="en-GB" sz="2400" i="1" dirty="0"/>
              <a:t>In this case, Christensen (1997) probably deserves his own paragraph, led by your own words in the form of a topic sentence:</a:t>
            </a:r>
          </a:p>
          <a:p>
            <a:endParaRPr lang="en-GB" sz="2400" dirty="0"/>
          </a:p>
        </p:txBody>
      </p:sp>
      <p:sp>
        <p:nvSpPr>
          <p:cNvPr id="6" name="TextBox 5"/>
          <p:cNvSpPr txBox="1"/>
          <p:nvPr/>
        </p:nvSpPr>
        <p:spPr>
          <a:xfrm>
            <a:off x="382730" y="2924944"/>
            <a:ext cx="8437742" cy="3754874"/>
          </a:xfrm>
          <a:prstGeom prst="rect">
            <a:avLst/>
          </a:prstGeom>
          <a:noFill/>
        </p:spPr>
        <p:txBody>
          <a:bodyPr wrap="square" rtlCol="0">
            <a:spAutoFit/>
          </a:bodyPr>
          <a:lstStyle/>
          <a:p>
            <a:r>
              <a:rPr lang="en-GB" sz="2000" dirty="0"/>
              <a:t>From the beginning of DI studies, scholars have understood that studying the nature of a technology alone is insufficient to explain business change. Christensen (1997) first pointed out that few technologies are intrinsically disruptive in character; rather, it is the </a:t>
            </a:r>
            <a:r>
              <a:rPr lang="en-GB" sz="2000" i="1" dirty="0"/>
              <a:t>business model</a:t>
            </a:r>
            <a:r>
              <a:rPr lang="en-GB" sz="2000" dirty="0"/>
              <a:t> that the technology enables that creates the disruptive impact.  Thus, he claimed that evolution from a technological focus to a business-modelling focus is central to understanding the evolution of business at the market or industry level. Christensen believed that disruptive innovations are usually </a:t>
            </a:r>
            <a:r>
              <a:rPr lang="en-GB" sz="2000" i="1" dirty="0"/>
              <a:t>not</a:t>
            </a:r>
            <a:r>
              <a:rPr lang="en-GB" sz="2000" dirty="0"/>
              <a:t> "advanced technologies": instead, they are often novel combinations of existing components, applied cleverly to a small, novel value network</a:t>
            </a:r>
            <a:r>
              <a:rPr lang="en-GB" dirty="0"/>
              <a:t>.</a:t>
            </a:r>
            <a:endParaRPr lang="en-GB" i="1" dirty="0"/>
          </a:p>
          <a:p>
            <a:endParaRPr lang="en-GB" dirty="0"/>
          </a:p>
        </p:txBody>
      </p:sp>
      <p:sp>
        <p:nvSpPr>
          <p:cNvPr id="9" name="Title 8"/>
          <p:cNvSpPr>
            <a:spLocks noGrp="1"/>
          </p:cNvSpPr>
          <p:nvPr>
            <p:ph type="title"/>
          </p:nvPr>
        </p:nvSpPr>
        <p:spPr/>
        <p:txBody>
          <a:bodyPr/>
          <a:lstStyle/>
          <a:p>
            <a:endParaRPr lang="en-GB"/>
          </a:p>
        </p:txBody>
      </p:sp>
    </p:spTree>
    <p:extLst>
      <p:ext uri="{BB962C8B-B14F-4D97-AF65-F5344CB8AC3E}">
        <p14:creationId xmlns:p14="http://schemas.microsoft.com/office/powerpoint/2010/main" val="1129326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eaLnBrk="1" hangingPunct="1">
              <a:buNone/>
            </a:pPr>
            <a:endParaRPr lang="en-GB" altLang="en-US" dirty="0"/>
          </a:p>
        </p:txBody>
      </p:sp>
      <p:pic>
        <p:nvPicPr>
          <p:cNvPr id="2050" name="Picture 2" descr="http://www.jgoodwin.net/wordpress/wp-content/uploads/2013/06/theory-networ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9" y="-32312"/>
            <a:ext cx="9180512" cy="6922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275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737360" lvl="8" indent="0">
              <a:buNone/>
            </a:pPr>
            <a:endParaRPr lang="en-GB" dirty="0"/>
          </a:p>
        </p:txBody>
      </p:sp>
      <p:sp>
        <p:nvSpPr>
          <p:cNvPr id="4" name="TextBox 3"/>
          <p:cNvSpPr txBox="1"/>
          <p:nvPr/>
        </p:nvSpPr>
        <p:spPr>
          <a:xfrm>
            <a:off x="2563821" y="2132856"/>
            <a:ext cx="1287200" cy="276999"/>
          </a:xfrm>
          <a:prstGeom prst="rect">
            <a:avLst/>
          </a:prstGeom>
          <a:noFill/>
        </p:spPr>
        <p:txBody>
          <a:bodyPr wrap="square" rtlCol="0">
            <a:spAutoFit/>
          </a:bodyPr>
          <a:lstStyle/>
          <a:p>
            <a:r>
              <a:rPr lang="en-GB" sz="1200" b="1" dirty="0"/>
              <a:t>Cooper, 2016</a:t>
            </a:r>
          </a:p>
        </p:txBody>
      </p:sp>
      <p:sp>
        <p:nvSpPr>
          <p:cNvPr id="7" name="TextBox 6"/>
          <p:cNvSpPr txBox="1"/>
          <p:nvPr/>
        </p:nvSpPr>
        <p:spPr>
          <a:xfrm>
            <a:off x="1496722" y="4941168"/>
            <a:ext cx="1287200" cy="276999"/>
          </a:xfrm>
          <a:prstGeom prst="rect">
            <a:avLst/>
          </a:prstGeom>
          <a:noFill/>
        </p:spPr>
        <p:txBody>
          <a:bodyPr wrap="square" rtlCol="0">
            <a:spAutoFit/>
          </a:bodyPr>
          <a:lstStyle/>
          <a:p>
            <a:r>
              <a:rPr lang="en-GB" sz="1200" b="1" dirty="0"/>
              <a:t>Peterson, 2010</a:t>
            </a:r>
          </a:p>
        </p:txBody>
      </p:sp>
      <p:sp>
        <p:nvSpPr>
          <p:cNvPr id="8" name="TextBox 7"/>
          <p:cNvSpPr txBox="1"/>
          <p:nvPr/>
        </p:nvSpPr>
        <p:spPr>
          <a:xfrm>
            <a:off x="611560" y="4293096"/>
            <a:ext cx="1287200" cy="276999"/>
          </a:xfrm>
          <a:prstGeom prst="rect">
            <a:avLst/>
          </a:prstGeom>
          <a:noFill/>
        </p:spPr>
        <p:txBody>
          <a:bodyPr wrap="square" rtlCol="0">
            <a:spAutoFit/>
          </a:bodyPr>
          <a:lstStyle/>
          <a:p>
            <a:r>
              <a:rPr lang="en-GB" sz="1200" b="1" dirty="0" err="1"/>
              <a:t>Avergou</a:t>
            </a:r>
            <a:r>
              <a:rPr lang="en-GB" sz="1200" b="1" dirty="0"/>
              <a:t>, 2015</a:t>
            </a:r>
          </a:p>
        </p:txBody>
      </p:sp>
      <p:sp>
        <p:nvSpPr>
          <p:cNvPr id="11" name="TextBox 10"/>
          <p:cNvSpPr txBox="1"/>
          <p:nvPr/>
        </p:nvSpPr>
        <p:spPr>
          <a:xfrm>
            <a:off x="2542755" y="4298297"/>
            <a:ext cx="1287200" cy="276999"/>
          </a:xfrm>
          <a:prstGeom prst="rect">
            <a:avLst/>
          </a:prstGeom>
          <a:noFill/>
        </p:spPr>
        <p:txBody>
          <a:bodyPr wrap="square" rtlCol="0">
            <a:spAutoFit/>
          </a:bodyPr>
          <a:lstStyle/>
          <a:p>
            <a:r>
              <a:rPr lang="en-GB" sz="1200" b="1" dirty="0"/>
              <a:t>Tanaka, 2014</a:t>
            </a:r>
          </a:p>
        </p:txBody>
      </p:sp>
      <p:sp>
        <p:nvSpPr>
          <p:cNvPr id="12" name="Rectangle 11"/>
          <p:cNvSpPr/>
          <p:nvPr/>
        </p:nvSpPr>
        <p:spPr>
          <a:xfrm>
            <a:off x="611560" y="1628800"/>
            <a:ext cx="3057525" cy="3639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454738" y="1625024"/>
            <a:ext cx="8437742" cy="7755969"/>
          </a:xfrm>
          <a:prstGeom prst="rect">
            <a:avLst/>
          </a:prstGeom>
          <a:noFill/>
        </p:spPr>
        <p:txBody>
          <a:bodyPr wrap="square" rtlCol="0">
            <a:spAutoFit/>
          </a:bodyPr>
          <a:lstStyle/>
          <a:p>
            <a:r>
              <a:rPr lang="en-GB" sz="2400" i="1" dirty="0">
                <a:solidFill>
                  <a:schemeClr val="bg1"/>
                </a:solidFill>
              </a:rPr>
              <a:t>If you wish to focus on one source for several lines or a paragraph, this is not good:</a:t>
            </a:r>
          </a:p>
          <a:p>
            <a:endParaRPr lang="en-GB" sz="2400" i="1" dirty="0">
              <a:solidFill>
                <a:schemeClr val="bg1"/>
              </a:solidFill>
            </a:endParaRPr>
          </a:p>
          <a:p>
            <a:r>
              <a:rPr lang="en-GB" sz="2400" dirty="0">
                <a:solidFill>
                  <a:schemeClr val="bg1"/>
                </a:solidFill>
              </a:rPr>
              <a:t>Few technologies are intrinsically disruptive in character; rather, it is the </a:t>
            </a:r>
            <a:r>
              <a:rPr lang="en-GB" sz="2400" i="1" dirty="0">
                <a:solidFill>
                  <a:schemeClr val="bg1"/>
                </a:solidFill>
              </a:rPr>
              <a:t>business model</a:t>
            </a:r>
            <a:r>
              <a:rPr lang="en-GB" sz="2400" dirty="0">
                <a:solidFill>
                  <a:schemeClr val="bg1"/>
                </a:solidFill>
              </a:rPr>
              <a:t> that the technology enables that creates the disruptive impact </a:t>
            </a:r>
            <a:r>
              <a:rPr lang="en-GB" sz="2400" b="1" i="1" dirty="0">
                <a:solidFill>
                  <a:schemeClr val="bg1"/>
                </a:solidFill>
              </a:rPr>
              <a:t>(Christensen, 1997). </a:t>
            </a:r>
            <a:r>
              <a:rPr lang="en-GB" sz="2400" dirty="0">
                <a:solidFill>
                  <a:schemeClr val="bg1"/>
                </a:solidFill>
              </a:rPr>
              <a:t>Thus, evolution from a technological focus to a business-modelling focus is central to understanding the evolution of business at the market or industry level </a:t>
            </a:r>
            <a:r>
              <a:rPr lang="en-GB" sz="2400" b="1" i="1" dirty="0">
                <a:solidFill>
                  <a:schemeClr val="bg1"/>
                </a:solidFill>
              </a:rPr>
              <a:t>(Christensen, 1997). </a:t>
            </a:r>
            <a:r>
              <a:rPr lang="en-GB" sz="2400" dirty="0">
                <a:solidFill>
                  <a:schemeClr val="bg1"/>
                </a:solidFill>
              </a:rPr>
              <a:t>Disruptive innovations are usually </a:t>
            </a:r>
            <a:r>
              <a:rPr lang="en-GB" sz="2400" i="1" dirty="0">
                <a:solidFill>
                  <a:schemeClr val="bg1"/>
                </a:solidFill>
              </a:rPr>
              <a:t>not</a:t>
            </a:r>
            <a:r>
              <a:rPr lang="en-GB" sz="2400" dirty="0">
                <a:solidFill>
                  <a:schemeClr val="bg1"/>
                </a:solidFill>
              </a:rPr>
              <a:t> "advanced technologies": instead, they are often novel combinations of existing components, applied cleverly to a small, novel value network </a:t>
            </a:r>
            <a:r>
              <a:rPr lang="en-GB" sz="2400" b="1" i="1" dirty="0">
                <a:solidFill>
                  <a:schemeClr val="bg1"/>
                </a:solidFill>
              </a:rPr>
              <a:t>(Christensen, 1997).</a:t>
            </a:r>
          </a:p>
          <a:p>
            <a:endParaRPr lang="en-GB" sz="2400" i="1" dirty="0"/>
          </a:p>
          <a:p>
            <a:endParaRPr lang="en-GB" sz="2400" i="1" dirty="0"/>
          </a:p>
          <a:p>
            <a:endParaRPr lang="en-GB" sz="2400" i="1" dirty="0"/>
          </a:p>
          <a:p>
            <a:endParaRPr lang="en-GB" sz="2400" i="1" dirty="0"/>
          </a:p>
          <a:p>
            <a:endParaRPr lang="en-GB" sz="2400" i="1" dirty="0"/>
          </a:p>
          <a:p>
            <a:endParaRPr lang="en-GB" sz="2400" dirty="0"/>
          </a:p>
          <a:p>
            <a:endParaRPr lang="en-GB" sz="2400" dirty="0"/>
          </a:p>
          <a:p>
            <a:endParaRPr lang="en-GB" dirty="0"/>
          </a:p>
        </p:txBody>
      </p:sp>
      <p:sp>
        <p:nvSpPr>
          <p:cNvPr id="5" name="TextBox 4"/>
          <p:cNvSpPr txBox="1"/>
          <p:nvPr/>
        </p:nvSpPr>
        <p:spPr>
          <a:xfrm>
            <a:off x="395536" y="1486525"/>
            <a:ext cx="8424936" cy="1200329"/>
          </a:xfrm>
          <a:prstGeom prst="rect">
            <a:avLst/>
          </a:prstGeom>
          <a:noFill/>
        </p:spPr>
        <p:txBody>
          <a:bodyPr wrap="square" rtlCol="0">
            <a:spAutoFit/>
          </a:bodyPr>
          <a:lstStyle/>
          <a:p>
            <a:r>
              <a:rPr lang="en-GB" sz="2400" i="1" dirty="0"/>
              <a:t>Here, the paragraph starts with the writer’s own voice (no reference needed).</a:t>
            </a:r>
          </a:p>
          <a:p>
            <a:endParaRPr lang="en-GB" sz="2400" dirty="0"/>
          </a:p>
        </p:txBody>
      </p:sp>
      <p:sp>
        <p:nvSpPr>
          <p:cNvPr id="6" name="TextBox 5"/>
          <p:cNvSpPr txBox="1"/>
          <p:nvPr/>
        </p:nvSpPr>
        <p:spPr>
          <a:xfrm>
            <a:off x="382730" y="2924944"/>
            <a:ext cx="8437742" cy="3754874"/>
          </a:xfrm>
          <a:prstGeom prst="rect">
            <a:avLst/>
          </a:prstGeom>
          <a:noFill/>
        </p:spPr>
        <p:txBody>
          <a:bodyPr wrap="square" rtlCol="0">
            <a:spAutoFit/>
          </a:bodyPr>
          <a:lstStyle/>
          <a:p>
            <a:r>
              <a:rPr lang="en-GB" sz="2000" dirty="0"/>
              <a:t>From the beginning of DI studies, scholars have understood that studying the nature of a technology alone is insufficient to explain business change. Christensen (1997) first pointed out that few technologies are intrinsically disruptive in character; rather, it is the </a:t>
            </a:r>
            <a:r>
              <a:rPr lang="en-GB" sz="2000" i="1" dirty="0"/>
              <a:t>business model</a:t>
            </a:r>
            <a:r>
              <a:rPr lang="en-GB" sz="2000" dirty="0"/>
              <a:t> that the technology enables that creates the disruptive impact.  Thus, he claimed that evolution from a technological focus to a business-modelling focus is central to understanding the evolution of business at the market or industry level. Christensen believed that disruptive innovations are usually </a:t>
            </a:r>
            <a:r>
              <a:rPr lang="en-GB" sz="2000" i="1" dirty="0"/>
              <a:t>not</a:t>
            </a:r>
            <a:r>
              <a:rPr lang="en-GB" sz="2000" dirty="0"/>
              <a:t> "advanced technologies": instead, they are often novel combinations of existing components, applied cleverly to a small, novel value network</a:t>
            </a:r>
            <a:r>
              <a:rPr lang="en-GB" dirty="0"/>
              <a:t>.</a:t>
            </a:r>
            <a:endParaRPr lang="en-GB" i="1" dirty="0"/>
          </a:p>
          <a:p>
            <a:endParaRPr lang="en-GB" dirty="0"/>
          </a:p>
        </p:txBody>
      </p:sp>
      <p:sp>
        <p:nvSpPr>
          <p:cNvPr id="9" name="Title 8"/>
          <p:cNvSpPr>
            <a:spLocks noGrp="1"/>
          </p:cNvSpPr>
          <p:nvPr>
            <p:ph type="title"/>
          </p:nvPr>
        </p:nvSpPr>
        <p:spPr/>
        <p:txBody>
          <a:bodyPr/>
          <a:lstStyle/>
          <a:p>
            <a:endParaRPr lang="en-GB"/>
          </a:p>
        </p:txBody>
      </p:sp>
    </p:spTree>
    <p:extLst>
      <p:ext uri="{BB962C8B-B14F-4D97-AF65-F5344CB8AC3E}">
        <p14:creationId xmlns:p14="http://schemas.microsoft.com/office/powerpoint/2010/main" val="355980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737360" lvl="8" indent="0">
              <a:buNone/>
            </a:pPr>
            <a:endParaRPr lang="en-GB" dirty="0"/>
          </a:p>
        </p:txBody>
      </p:sp>
      <p:sp>
        <p:nvSpPr>
          <p:cNvPr id="4" name="TextBox 3"/>
          <p:cNvSpPr txBox="1"/>
          <p:nvPr/>
        </p:nvSpPr>
        <p:spPr>
          <a:xfrm>
            <a:off x="2563821" y="2132856"/>
            <a:ext cx="1287200" cy="276999"/>
          </a:xfrm>
          <a:prstGeom prst="rect">
            <a:avLst/>
          </a:prstGeom>
          <a:noFill/>
        </p:spPr>
        <p:txBody>
          <a:bodyPr wrap="square" rtlCol="0">
            <a:spAutoFit/>
          </a:bodyPr>
          <a:lstStyle/>
          <a:p>
            <a:r>
              <a:rPr lang="en-GB" sz="1200" b="1" dirty="0"/>
              <a:t>Cooper, 2016</a:t>
            </a:r>
          </a:p>
        </p:txBody>
      </p:sp>
      <p:sp>
        <p:nvSpPr>
          <p:cNvPr id="7" name="TextBox 6"/>
          <p:cNvSpPr txBox="1"/>
          <p:nvPr/>
        </p:nvSpPr>
        <p:spPr>
          <a:xfrm>
            <a:off x="1496722" y="4941168"/>
            <a:ext cx="1287200" cy="276999"/>
          </a:xfrm>
          <a:prstGeom prst="rect">
            <a:avLst/>
          </a:prstGeom>
          <a:noFill/>
        </p:spPr>
        <p:txBody>
          <a:bodyPr wrap="square" rtlCol="0">
            <a:spAutoFit/>
          </a:bodyPr>
          <a:lstStyle/>
          <a:p>
            <a:r>
              <a:rPr lang="en-GB" sz="1200" b="1" dirty="0"/>
              <a:t>Peterson, 2010</a:t>
            </a:r>
          </a:p>
        </p:txBody>
      </p:sp>
      <p:sp>
        <p:nvSpPr>
          <p:cNvPr id="8" name="TextBox 7"/>
          <p:cNvSpPr txBox="1"/>
          <p:nvPr/>
        </p:nvSpPr>
        <p:spPr>
          <a:xfrm>
            <a:off x="611560" y="4293096"/>
            <a:ext cx="1287200" cy="276999"/>
          </a:xfrm>
          <a:prstGeom prst="rect">
            <a:avLst/>
          </a:prstGeom>
          <a:noFill/>
        </p:spPr>
        <p:txBody>
          <a:bodyPr wrap="square" rtlCol="0">
            <a:spAutoFit/>
          </a:bodyPr>
          <a:lstStyle/>
          <a:p>
            <a:r>
              <a:rPr lang="en-GB" sz="1200" b="1" dirty="0" err="1"/>
              <a:t>Avergou</a:t>
            </a:r>
            <a:r>
              <a:rPr lang="en-GB" sz="1200" b="1" dirty="0"/>
              <a:t>, 2015</a:t>
            </a:r>
          </a:p>
        </p:txBody>
      </p:sp>
      <p:sp>
        <p:nvSpPr>
          <p:cNvPr id="11" name="TextBox 10"/>
          <p:cNvSpPr txBox="1"/>
          <p:nvPr/>
        </p:nvSpPr>
        <p:spPr>
          <a:xfrm>
            <a:off x="2542755" y="4298297"/>
            <a:ext cx="1287200" cy="276999"/>
          </a:xfrm>
          <a:prstGeom prst="rect">
            <a:avLst/>
          </a:prstGeom>
          <a:noFill/>
        </p:spPr>
        <p:txBody>
          <a:bodyPr wrap="square" rtlCol="0">
            <a:spAutoFit/>
          </a:bodyPr>
          <a:lstStyle/>
          <a:p>
            <a:r>
              <a:rPr lang="en-GB" sz="1200" b="1" dirty="0"/>
              <a:t>Tanaka, 2014</a:t>
            </a:r>
          </a:p>
        </p:txBody>
      </p:sp>
      <p:sp>
        <p:nvSpPr>
          <p:cNvPr id="12" name="Rectangle 11"/>
          <p:cNvSpPr/>
          <p:nvPr/>
        </p:nvSpPr>
        <p:spPr>
          <a:xfrm>
            <a:off x="611560" y="1628800"/>
            <a:ext cx="3057525" cy="3639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454738" y="1625024"/>
            <a:ext cx="8437742" cy="7755969"/>
          </a:xfrm>
          <a:prstGeom prst="rect">
            <a:avLst/>
          </a:prstGeom>
          <a:noFill/>
        </p:spPr>
        <p:txBody>
          <a:bodyPr wrap="square" rtlCol="0">
            <a:spAutoFit/>
          </a:bodyPr>
          <a:lstStyle/>
          <a:p>
            <a:r>
              <a:rPr lang="en-GB" sz="2400" i="1" dirty="0">
                <a:solidFill>
                  <a:schemeClr val="bg1"/>
                </a:solidFill>
              </a:rPr>
              <a:t>If you wish to focus on one source for several lines or a paragraph, this is not good:</a:t>
            </a:r>
          </a:p>
          <a:p>
            <a:endParaRPr lang="en-GB" sz="2400" i="1" dirty="0">
              <a:solidFill>
                <a:schemeClr val="bg1"/>
              </a:solidFill>
            </a:endParaRPr>
          </a:p>
          <a:p>
            <a:r>
              <a:rPr lang="en-GB" sz="2400" dirty="0">
                <a:solidFill>
                  <a:schemeClr val="bg1"/>
                </a:solidFill>
              </a:rPr>
              <a:t>Few technologies are intrinsically disruptive in character; rather, it is the </a:t>
            </a:r>
            <a:r>
              <a:rPr lang="en-GB" sz="2400" i="1" dirty="0">
                <a:solidFill>
                  <a:schemeClr val="bg1"/>
                </a:solidFill>
              </a:rPr>
              <a:t>business model</a:t>
            </a:r>
            <a:r>
              <a:rPr lang="en-GB" sz="2400" dirty="0">
                <a:solidFill>
                  <a:schemeClr val="bg1"/>
                </a:solidFill>
              </a:rPr>
              <a:t> that the technology enables that creates the disruptive impact </a:t>
            </a:r>
            <a:r>
              <a:rPr lang="en-GB" sz="2400" b="1" i="1" dirty="0">
                <a:solidFill>
                  <a:schemeClr val="bg1"/>
                </a:solidFill>
              </a:rPr>
              <a:t>(Christensen, 1997). </a:t>
            </a:r>
            <a:r>
              <a:rPr lang="en-GB" sz="2400" dirty="0">
                <a:solidFill>
                  <a:schemeClr val="bg1"/>
                </a:solidFill>
              </a:rPr>
              <a:t>Thus, evolution from a technological focus to a business-modelling focus is central to understanding the evolution of business at the market or industry level </a:t>
            </a:r>
            <a:r>
              <a:rPr lang="en-GB" sz="2400" b="1" i="1" dirty="0">
                <a:solidFill>
                  <a:schemeClr val="bg1"/>
                </a:solidFill>
              </a:rPr>
              <a:t>(Christensen, 1997). </a:t>
            </a:r>
            <a:r>
              <a:rPr lang="en-GB" sz="2400" dirty="0">
                <a:solidFill>
                  <a:schemeClr val="bg1"/>
                </a:solidFill>
              </a:rPr>
              <a:t>Disruptive innovations are usually </a:t>
            </a:r>
            <a:r>
              <a:rPr lang="en-GB" sz="2400" i="1" dirty="0">
                <a:solidFill>
                  <a:schemeClr val="bg1"/>
                </a:solidFill>
              </a:rPr>
              <a:t>not</a:t>
            </a:r>
            <a:r>
              <a:rPr lang="en-GB" sz="2400" dirty="0">
                <a:solidFill>
                  <a:schemeClr val="bg1"/>
                </a:solidFill>
              </a:rPr>
              <a:t> "advanced technologies": instead, they are often novel combinations of existing components, applied cleverly to a small, novel value network </a:t>
            </a:r>
            <a:r>
              <a:rPr lang="en-GB" sz="2400" b="1" i="1" dirty="0">
                <a:solidFill>
                  <a:schemeClr val="bg1"/>
                </a:solidFill>
              </a:rPr>
              <a:t>(Christensen, 1997).</a:t>
            </a:r>
          </a:p>
          <a:p>
            <a:endParaRPr lang="en-GB" sz="2400" i="1" dirty="0"/>
          </a:p>
          <a:p>
            <a:endParaRPr lang="en-GB" sz="2400" i="1" dirty="0"/>
          </a:p>
          <a:p>
            <a:endParaRPr lang="en-GB" sz="2400" i="1" dirty="0"/>
          </a:p>
          <a:p>
            <a:endParaRPr lang="en-GB" sz="2400" i="1" dirty="0"/>
          </a:p>
          <a:p>
            <a:endParaRPr lang="en-GB" sz="2400" i="1" dirty="0"/>
          </a:p>
          <a:p>
            <a:endParaRPr lang="en-GB" sz="2400" dirty="0"/>
          </a:p>
          <a:p>
            <a:endParaRPr lang="en-GB" sz="2400" dirty="0"/>
          </a:p>
          <a:p>
            <a:endParaRPr lang="en-GB" dirty="0"/>
          </a:p>
        </p:txBody>
      </p:sp>
      <p:sp>
        <p:nvSpPr>
          <p:cNvPr id="5" name="TextBox 4"/>
          <p:cNvSpPr txBox="1"/>
          <p:nvPr/>
        </p:nvSpPr>
        <p:spPr>
          <a:xfrm>
            <a:off x="395536" y="1486525"/>
            <a:ext cx="8424936" cy="1200329"/>
          </a:xfrm>
          <a:prstGeom prst="rect">
            <a:avLst/>
          </a:prstGeom>
          <a:noFill/>
        </p:spPr>
        <p:txBody>
          <a:bodyPr wrap="square" rtlCol="0">
            <a:spAutoFit/>
          </a:bodyPr>
          <a:lstStyle/>
          <a:p>
            <a:r>
              <a:rPr lang="en-GB" sz="2400" i="1" dirty="0"/>
              <a:t>Here, the paragraph starts with the </a:t>
            </a:r>
            <a:r>
              <a:rPr lang="en-GB" sz="2400" b="1" i="1" dirty="0"/>
              <a:t>writer’s own voice </a:t>
            </a:r>
            <a:r>
              <a:rPr lang="en-GB" sz="2400" i="1" dirty="0"/>
              <a:t>(no reference needed).</a:t>
            </a:r>
          </a:p>
          <a:p>
            <a:endParaRPr lang="en-GB" sz="2400" dirty="0"/>
          </a:p>
        </p:txBody>
      </p:sp>
      <p:sp>
        <p:nvSpPr>
          <p:cNvPr id="6" name="TextBox 5"/>
          <p:cNvSpPr txBox="1"/>
          <p:nvPr/>
        </p:nvSpPr>
        <p:spPr>
          <a:xfrm>
            <a:off x="382730" y="2924944"/>
            <a:ext cx="8437742" cy="3754874"/>
          </a:xfrm>
          <a:prstGeom prst="rect">
            <a:avLst/>
          </a:prstGeom>
          <a:noFill/>
        </p:spPr>
        <p:txBody>
          <a:bodyPr wrap="square" rtlCol="0">
            <a:spAutoFit/>
          </a:bodyPr>
          <a:lstStyle/>
          <a:p>
            <a:r>
              <a:rPr lang="en-GB" sz="2000" b="1" i="1" dirty="0"/>
              <a:t>From the beginning of DI studies, scholars have understood that studying the nature of a technology alone is insufficient to explain business change. </a:t>
            </a:r>
            <a:r>
              <a:rPr lang="en-GB" sz="2000" dirty="0"/>
              <a:t>Christensen (1997) first pointed out that few technologies are intrinsically disruptive in character; rather, it is the </a:t>
            </a:r>
            <a:r>
              <a:rPr lang="en-GB" sz="2000" i="1" dirty="0"/>
              <a:t>business model</a:t>
            </a:r>
            <a:r>
              <a:rPr lang="en-GB" sz="2000" dirty="0"/>
              <a:t> that the technology enables that creates the disruptive impact.  Thus, he claimed that evolution from a technological focus to a business-modelling focus is central to understanding the evolution of business at the market or industry level. Christensen believed that disruptive innovations are usually </a:t>
            </a:r>
            <a:r>
              <a:rPr lang="en-GB" sz="2000" i="1" dirty="0"/>
              <a:t>not</a:t>
            </a:r>
            <a:r>
              <a:rPr lang="en-GB" sz="2000" dirty="0"/>
              <a:t> "advanced technologies": instead, they are often novel combinations of existing components, applied cleverly to a small, novel value network</a:t>
            </a:r>
            <a:r>
              <a:rPr lang="en-GB" dirty="0"/>
              <a:t>.</a:t>
            </a:r>
            <a:endParaRPr lang="en-GB" i="1" dirty="0"/>
          </a:p>
          <a:p>
            <a:endParaRPr lang="en-GB" dirty="0"/>
          </a:p>
        </p:txBody>
      </p:sp>
      <p:sp>
        <p:nvSpPr>
          <p:cNvPr id="9" name="Title 8"/>
          <p:cNvSpPr>
            <a:spLocks noGrp="1"/>
          </p:cNvSpPr>
          <p:nvPr>
            <p:ph type="title"/>
          </p:nvPr>
        </p:nvSpPr>
        <p:spPr/>
        <p:txBody>
          <a:bodyPr/>
          <a:lstStyle/>
          <a:p>
            <a:endParaRPr lang="en-GB"/>
          </a:p>
        </p:txBody>
      </p:sp>
    </p:spTree>
    <p:extLst>
      <p:ext uri="{BB962C8B-B14F-4D97-AF65-F5344CB8AC3E}">
        <p14:creationId xmlns:p14="http://schemas.microsoft.com/office/powerpoint/2010/main" val="2858074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737360" lvl="8" indent="0">
              <a:buNone/>
            </a:pPr>
            <a:endParaRPr lang="en-GB" dirty="0"/>
          </a:p>
        </p:txBody>
      </p:sp>
      <p:sp>
        <p:nvSpPr>
          <p:cNvPr id="4" name="TextBox 3"/>
          <p:cNvSpPr txBox="1"/>
          <p:nvPr/>
        </p:nvSpPr>
        <p:spPr>
          <a:xfrm>
            <a:off x="2563821" y="2132856"/>
            <a:ext cx="1287200" cy="276999"/>
          </a:xfrm>
          <a:prstGeom prst="rect">
            <a:avLst/>
          </a:prstGeom>
          <a:noFill/>
        </p:spPr>
        <p:txBody>
          <a:bodyPr wrap="square" rtlCol="0">
            <a:spAutoFit/>
          </a:bodyPr>
          <a:lstStyle/>
          <a:p>
            <a:r>
              <a:rPr lang="en-GB" sz="1200" b="1" dirty="0"/>
              <a:t>Cooper, 2016</a:t>
            </a:r>
          </a:p>
        </p:txBody>
      </p:sp>
      <p:sp>
        <p:nvSpPr>
          <p:cNvPr id="7" name="TextBox 6"/>
          <p:cNvSpPr txBox="1"/>
          <p:nvPr/>
        </p:nvSpPr>
        <p:spPr>
          <a:xfrm>
            <a:off x="1496722" y="4941168"/>
            <a:ext cx="1287200" cy="276999"/>
          </a:xfrm>
          <a:prstGeom prst="rect">
            <a:avLst/>
          </a:prstGeom>
          <a:noFill/>
        </p:spPr>
        <p:txBody>
          <a:bodyPr wrap="square" rtlCol="0">
            <a:spAutoFit/>
          </a:bodyPr>
          <a:lstStyle/>
          <a:p>
            <a:r>
              <a:rPr lang="en-GB" sz="1200" b="1" dirty="0"/>
              <a:t>Peterson, 2010</a:t>
            </a:r>
          </a:p>
        </p:txBody>
      </p:sp>
      <p:sp>
        <p:nvSpPr>
          <p:cNvPr id="8" name="TextBox 7"/>
          <p:cNvSpPr txBox="1"/>
          <p:nvPr/>
        </p:nvSpPr>
        <p:spPr>
          <a:xfrm>
            <a:off x="611560" y="4293096"/>
            <a:ext cx="1287200" cy="276999"/>
          </a:xfrm>
          <a:prstGeom prst="rect">
            <a:avLst/>
          </a:prstGeom>
          <a:noFill/>
        </p:spPr>
        <p:txBody>
          <a:bodyPr wrap="square" rtlCol="0">
            <a:spAutoFit/>
          </a:bodyPr>
          <a:lstStyle/>
          <a:p>
            <a:r>
              <a:rPr lang="en-GB" sz="1200" b="1" dirty="0" err="1"/>
              <a:t>Avergou</a:t>
            </a:r>
            <a:r>
              <a:rPr lang="en-GB" sz="1200" b="1" dirty="0"/>
              <a:t>, 2015</a:t>
            </a:r>
          </a:p>
        </p:txBody>
      </p:sp>
      <p:sp>
        <p:nvSpPr>
          <p:cNvPr id="11" name="TextBox 10"/>
          <p:cNvSpPr txBox="1"/>
          <p:nvPr/>
        </p:nvSpPr>
        <p:spPr>
          <a:xfrm>
            <a:off x="2542755" y="4298297"/>
            <a:ext cx="1287200" cy="276999"/>
          </a:xfrm>
          <a:prstGeom prst="rect">
            <a:avLst/>
          </a:prstGeom>
          <a:noFill/>
        </p:spPr>
        <p:txBody>
          <a:bodyPr wrap="square" rtlCol="0">
            <a:spAutoFit/>
          </a:bodyPr>
          <a:lstStyle/>
          <a:p>
            <a:r>
              <a:rPr lang="en-GB" sz="1200" b="1" dirty="0"/>
              <a:t>Tanaka, 2014</a:t>
            </a:r>
          </a:p>
        </p:txBody>
      </p:sp>
      <p:sp>
        <p:nvSpPr>
          <p:cNvPr id="12" name="Rectangle 11"/>
          <p:cNvSpPr/>
          <p:nvPr/>
        </p:nvSpPr>
        <p:spPr>
          <a:xfrm>
            <a:off x="611560" y="1628800"/>
            <a:ext cx="3057525" cy="3639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454738" y="1625024"/>
            <a:ext cx="8437742" cy="7755969"/>
          </a:xfrm>
          <a:prstGeom prst="rect">
            <a:avLst/>
          </a:prstGeom>
          <a:noFill/>
        </p:spPr>
        <p:txBody>
          <a:bodyPr wrap="square" rtlCol="0">
            <a:spAutoFit/>
          </a:bodyPr>
          <a:lstStyle/>
          <a:p>
            <a:r>
              <a:rPr lang="en-GB" sz="2400" i="1" dirty="0">
                <a:solidFill>
                  <a:schemeClr val="bg1"/>
                </a:solidFill>
              </a:rPr>
              <a:t>If you wish to focus on one source for several lines or a paragraph, this is not good:</a:t>
            </a:r>
          </a:p>
          <a:p>
            <a:endParaRPr lang="en-GB" sz="2400" i="1" dirty="0">
              <a:solidFill>
                <a:schemeClr val="bg1"/>
              </a:solidFill>
            </a:endParaRPr>
          </a:p>
          <a:p>
            <a:r>
              <a:rPr lang="en-GB" sz="2400" dirty="0">
                <a:solidFill>
                  <a:schemeClr val="bg1"/>
                </a:solidFill>
              </a:rPr>
              <a:t>Few technologies are intrinsically disruptive in character; rather, it is the </a:t>
            </a:r>
            <a:r>
              <a:rPr lang="en-GB" sz="2400" i="1" dirty="0">
                <a:solidFill>
                  <a:schemeClr val="bg1"/>
                </a:solidFill>
              </a:rPr>
              <a:t>business model</a:t>
            </a:r>
            <a:r>
              <a:rPr lang="en-GB" sz="2400" dirty="0">
                <a:solidFill>
                  <a:schemeClr val="bg1"/>
                </a:solidFill>
              </a:rPr>
              <a:t> that the technology enables that creates the disruptive impact </a:t>
            </a:r>
            <a:r>
              <a:rPr lang="en-GB" sz="2400" b="1" i="1" dirty="0">
                <a:solidFill>
                  <a:schemeClr val="bg1"/>
                </a:solidFill>
              </a:rPr>
              <a:t>(Christensen, 1997). </a:t>
            </a:r>
            <a:r>
              <a:rPr lang="en-GB" sz="2400" dirty="0">
                <a:solidFill>
                  <a:schemeClr val="bg1"/>
                </a:solidFill>
              </a:rPr>
              <a:t>Thus, evolution from a technological focus to a business-modelling focus is central to understanding the evolution of business at the market or industry level </a:t>
            </a:r>
            <a:r>
              <a:rPr lang="en-GB" sz="2400" b="1" i="1" dirty="0">
                <a:solidFill>
                  <a:schemeClr val="bg1"/>
                </a:solidFill>
              </a:rPr>
              <a:t>(Christensen, 1997). </a:t>
            </a:r>
            <a:r>
              <a:rPr lang="en-GB" sz="2400" dirty="0">
                <a:solidFill>
                  <a:schemeClr val="bg1"/>
                </a:solidFill>
              </a:rPr>
              <a:t>Disruptive innovations are usually </a:t>
            </a:r>
            <a:r>
              <a:rPr lang="en-GB" sz="2400" i="1" dirty="0">
                <a:solidFill>
                  <a:schemeClr val="bg1"/>
                </a:solidFill>
              </a:rPr>
              <a:t>not</a:t>
            </a:r>
            <a:r>
              <a:rPr lang="en-GB" sz="2400" dirty="0">
                <a:solidFill>
                  <a:schemeClr val="bg1"/>
                </a:solidFill>
              </a:rPr>
              <a:t> "advanced technologies": instead, they are often novel combinations of existing components, applied cleverly to a small, novel value network </a:t>
            </a:r>
            <a:r>
              <a:rPr lang="en-GB" sz="2400" b="1" i="1" dirty="0">
                <a:solidFill>
                  <a:schemeClr val="bg1"/>
                </a:solidFill>
              </a:rPr>
              <a:t>(Christensen, 1997).</a:t>
            </a:r>
          </a:p>
          <a:p>
            <a:endParaRPr lang="en-GB" sz="2400" i="1" dirty="0"/>
          </a:p>
          <a:p>
            <a:endParaRPr lang="en-GB" sz="2400" i="1" dirty="0"/>
          </a:p>
          <a:p>
            <a:endParaRPr lang="en-GB" sz="2400" i="1" dirty="0"/>
          </a:p>
          <a:p>
            <a:endParaRPr lang="en-GB" sz="2400" i="1" dirty="0"/>
          </a:p>
          <a:p>
            <a:endParaRPr lang="en-GB" sz="2400" i="1" dirty="0"/>
          </a:p>
          <a:p>
            <a:endParaRPr lang="en-GB" sz="2400" dirty="0"/>
          </a:p>
          <a:p>
            <a:endParaRPr lang="en-GB" sz="2400" dirty="0"/>
          </a:p>
          <a:p>
            <a:endParaRPr lang="en-GB" dirty="0"/>
          </a:p>
        </p:txBody>
      </p:sp>
      <p:sp>
        <p:nvSpPr>
          <p:cNvPr id="5" name="TextBox 4"/>
          <p:cNvSpPr txBox="1"/>
          <p:nvPr/>
        </p:nvSpPr>
        <p:spPr>
          <a:xfrm>
            <a:off x="395536" y="1486525"/>
            <a:ext cx="8424936" cy="830997"/>
          </a:xfrm>
          <a:prstGeom prst="rect">
            <a:avLst/>
          </a:prstGeom>
          <a:noFill/>
        </p:spPr>
        <p:txBody>
          <a:bodyPr wrap="square" rtlCol="0">
            <a:spAutoFit/>
          </a:bodyPr>
          <a:lstStyle/>
          <a:p>
            <a:r>
              <a:rPr lang="en-GB" sz="2400" i="1" dirty="0"/>
              <a:t>Then, the important source is given:</a:t>
            </a:r>
          </a:p>
          <a:p>
            <a:endParaRPr lang="en-GB" sz="2400" dirty="0"/>
          </a:p>
        </p:txBody>
      </p:sp>
      <p:sp>
        <p:nvSpPr>
          <p:cNvPr id="6" name="TextBox 5"/>
          <p:cNvSpPr txBox="1"/>
          <p:nvPr/>
        </p:nvSpPr>
        <p:spPr>
          <a:xfrm>
            <a:off x="382730" y="2924944"/>
            <a:ext cx="8437742" cy="3754874"/>
          </a:xfrm>
          <a:prstGeom prst="rect">
            <a:avLst/>
          </a:prstGeom>
          <a:noFill/>
        </p:spPr>
        <p:txBody>
          <a:bodyPr wrap="square" rtlCol="0">
            <a:spAutoFit/>
          </a:bodyPr>
          <a:lstStyle/>
          <a:p>
            <a:r>
              <a:rPr lang="en-GB" sz="2000" dirty="0"/>
              <a:t>From the beginning of DI studies, scholars have understood that studying the nature of a technology alone is insufficient to explain business change. Christensen (1997) first pointed out that few technologies are intrinsically disruptive in character; rather, it is the </a:t>
            </a:r>
            <a:r>
              <a:rPr lang="en-GB" sz="2000" i="1" dirty="0"/>
              <a:t>business model</a:t>
            </a:r>
            <a:r>
              <a:rPr lang="en-GB" sz="2000" dirty="0"/>
              <a:t> that the technology enables that creates the disruptive impact.  Thus, he claimed that evolution from a technological focus to a business-modelling focus is central to understanding the evolution of business at the market or industry level. Christensen believed that disruptive innovations are usually </a:t>
            </a:r>
            <a:r>
              <a:rPr lang="en-GB" sz="2000" i="1" dirty="0"/>
              <a:t>not</a:t>
            </a:r>
            <a:r>
              <a:rPr lang="en-GB" sz="2000" dirty="0"/>
              <a:t> "advanced technologies": instead, they are often novel combinations of existing components, applied cleverly to a small, novel value network</a:t>
            </a:r>
            <a:r>
              <a:rPr lang="en-GB" dirty="0"/>
              <a:t>.</a:t>
            </a:r>
            <a:endParaRPr lang="en-GB" i="1" dirty="0"/>
          </a:p>
          <a:p>
            <a:endParaRPr lang="en-GB" dirty="0"/>
          </a:p>
        </p:txBody>
      </p:sp>
      <p:sp>
        <p:nvSpPr>
          <p:cNvPr id="9" name="Title 8"/>
          <p:cNvSpPr>
            <a:spLocks noGrp="1"/>
          </p:cNvSpPr>
          <p:nvPr>
            <p:ph type="title"/>
          </p:nvPr>
        </p:nvSpPr>
        <p:spPr/>
        <p:txBody>
          <a:bodyPr/>
          <a:lstStyle/>
          <a:p>
            <a:endParaRPr lang="en-GB"/>
          </a:p>
        </p:txBody>
      </p:sp>
    </p:spTree>
    <p:extLst>
      <p:ext uri="{BB962C8B-B14F-4D97-AF65-F5344CB8AC3E}">
        <p14:creationId xmlns:p14="http://schemas.microsoft.com/office/powerpoint/2010/main" val="2889668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737360" lvl="8" indent="0">
              <a:buNone/>
            </a:pPr>
            <a:endParaRPr lang="en-GB" dirty="0"/>
          </a:p>
        </p:txBody>
      </p:sp>
      <p:sp>
        <p:nvSpPr>
          <p:cNvPr id="4" name="TextBox 3"/>
          <p:cNvSpPr txBox="1"/>
          <p:nvPr/>
        </p:nvSpPr>
        <p:spPr>
          <a:xfrm>
            <a:off x="2563821" y="2132856"/>
            <a:ext cx="1287200" cy="276999"/>
          </a:xfrm>
          <a:prstGeom prst="rect">
            <a:avLst/>
          </a:prstGeom>
          <a:noFill/>
        </p:spPr>
        <p:txBody>
          <a:bodyPr wrap="square" rtlCol="0">
            <a:spAutoFit/>
          </a:bodyPr>
          <a:lstStyle/>
          <a:p>
            <a:r>
              <a:rPr lang="en-GB" sz="1200" b="1" dirty="0"/>
              <a:t>Cooper, 2016</a:t>
            </a:r>
          </a:p>
        </p:txBody>
      </p:sp>
      <p:sp>
        <p:nvSpPr>
          <p:cNvPr id="7" name="TextBox 6"/>
          <p:cNvSpPr txBox="1"/>
          <p:nvPr/>
        </p:nvSpPr>
        <p:spPr>
          <a:xfrm>
            <a:off x="1496722" y="4941168"/>
            <a:ext cx="1287200" cy="276999"/>
          </a:xfrm>
          <a:prstGeom prst="rect">
            <a:avLst/>
          </a:prstGeom>
          <a:noFill/>
        </p:spPr>
        <p:txBody>
          <a:bodyPr wrap="square" rtlCol="0">
            <a:spAutoFit/>
          </a:bodyPr>
          <a:lstStyle/>
          <a:p>
            <a:r>
              <a:rPr lang="en-GB" sz="1200" b="1" dirty="0"/>
              <a:t>Peterson, 2010</a:t>
            </a:r>
          </a:p>
        </p:txBody>
      </p:sp>
      <p:sp>
        <p:nvSpPr>
          <p:cNvPr id="8" name="TextBox 7"/>
          <p:cNvSpPr txBox="1"/>
          <p:nvPr/>
        </p:nvSpPr>
        <p:spPr>
          <a:xfrm>
            <a:off x="611560" y="4293096"/>
            <a:ext cx="1287200" cy="276999"/>
          </a:xfrm>
          <a:prstGeom prst="rect">
            <a:avLst/>
          </a:prstGeom>
          <a:noFill/>
        </p:spPr>
        <p:txBody>
          <a:bodyPr wrap="square" rtlCol="0">
            <a:spAutoFit/>
          </a:bodyPr>
          <a:lstStyle/>
          <a:p>
            <a:r>
              <a:rPr lang="en-GB" sz="1200" b="1" dirty="0" err="1"/>
              <a:t>Avergou</a:t>
            </a:r>
            <a:r>
              <a:rPr lang="en-GB" sz="1200" b="1" dirty="0"/>
              <a:t>, 2015</a:t>
            </a:r>
          </a:p>
        </p:txBody>
      </p:sp>
      <p:sp>
        <p:nvSpPr>
          <p:cNvPr id="11" name="TextBox 10"/>
          <p:cNvSpPr txBox="1"/>
          <p:nvPr/>
        </p:nvSpPr>
        <p:spPr>
          <a:xfrm>
            <a:off x="2542755" y="4298297"/>
            <a:ext cx="1287200" cy="276999"/>
          </a:xfrm>
          <a:prstGeom prst="rect">
            <a:avLst/>
          </a:prstGeom>
          <a:noFill/>
        </p:spPr>
        <p:txBody>
          <a:bodyPr wrap="square" rtlCol="0">
            <a:spAutoFit/>
          </a:bodyPr>
          <a:lstStyle/>
          <a:p>
            <a:r>
              <a:rPr lang="en-GB" sz="1200" b="1" dirty="0"/>
              <a:t>Tanaka, 2014</a:t>
            </a:r>
          </a:p>
        </p:txBody>
      </p:sp>
      <p:sp>
        <p:nvSpPr>
          <p:cNvPr id="12" name="Rectangle 11"/>
          <p:cNvSpPr/>
          <p:nvPr/>
        </p:nvSpPr>
        <p:spPr>
          <a:xfrm>
            <a:off x="611560" y="1628800"/>
            <a:ext cx="3057525" cy="3639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454738" y="1625024"/>
            <a:ext cx="8437742" cy="7755969"/>
          </a:xfrm>
          <a:prstGeom prst="rect">
            <a:avLst/>
          </a:prstGeom>
          <a:noFill/>
        </p:spPr>
        <p:txBody>
          <a:bodyPr wrap="square" rtlCol="0">
            <a:spAutoFit/>
          </a:bodyPr>
          <a:lstStyle/>
          <a:p>
            <a:r>
              <a:rPr lang="en-GB" sz="2400" i="1" dirty="0">
                <a:solidFill>
                  <a:schemeClr val="bg1"/>
                </a:solidFill>
              </a:rPr>
              <a:t>If you wish to focus on one source for several lines or a paragraph, this is not good:</a:t>
            </a:r>
          </a:p>
          <a:p>
            <a:endParaRPr lang="en-GB" sz="2400" i="1" dirty="0">
              <a:solidFill>
                <a:schemeClr val="bg1"/>
              </a:solidFill>
            </a:endParaRPr>
          </a:p>
          <a:p>
            <a:r>
              <a:rPr lang="en-GB" sz="2400" dirty="0">
                <a:solidFill>
                  <a:schemeClr val="bg1"/>
                </a:solidFill>
              </a:rPr>
              <a:t>Few technologies are intrinsically disruptive in character; rather, it is the </a:t>
            </a:r>
            <a:r>
              <a:rPr lang="en-GB" sz="2400" i="1" dirty="0">
                <a:solidFill>
                  <a:schemeClr val="bg1"/>
                </a:solidFill>
              </a:rPr>
              <a:t>business model</a:t>
            </a:r>
            <a:r>
              <a:rPr lang="en-GB" sz="2400" dirty="0">
                <a:solidFill>
                  <a:schemeClr val="bg1"/>
                </a:solidFill>
              </a:rPr>
              <a:t> that the technology enables that creates the disruptive impact </a:t>
            </a:r>
            <a:r>
              <a:rPr lang="en-GB" sz="2400" b="1" i="1" dirty="0">
                <a:solidFill>
                  <a:schemeClr val="bg1"/>
                </a:solidFill>
              </a:rPr>
              <a:t>(Christensen, 1997). </a:t>
            </a:r>
            <a:r>
              <a:rPr lang="en-GB" sz="2400" dirty="0">
                <a:solidFill>
                  <a:schemeClr val="bg1"/>
                </a:solidFill>
              </a:rPr>
              <a:t>Thus, evolution from a technological focus to a business-modelling focus is central to understanding the evolution of business at the market or industry level </a:t>
            </a:r>
            <a:r>
              <a:rPr lang="en-GB" sz="2400" b="1" i="1" dirty="0">
                <a:solidFill>
                  <a:schemeClr val="bg1"/>
                </a:solidFill>
              </a:rPr>
              <a:t>(Christensen, 1997). </a:t>
            </a:r>
            <a:r>
              <a:rPr lang="en-GB" sz="2400" dirty="0">
                <a:solidFill>
                  <a:schemeClr val="bg1"/>
                </a:solidFill>
              </a:rPr>
              <a:t>Disruptive innovations are usually </a:t>
            </a:r>
            <a:r>
              <a:rPr lang="en-GB" sz="2400" i="1" dirty="0">
                <a:solidFill>
                  <a:schemeClr val="bg1"/>
                </a:solidFill>
              </a:rPr>
              <a:t>not</a:t>
            </a:r>
            <a:r>
              <a:rPr lang="en-GB" sz="2400" dirty="0">
                <a:solidFill>
                  <a:schemeClr val="bg1"/>
                </a:solidFill>
              </a:rPr>
              <a:t> "advanced technologies": instead, they are often novel combinations of existing components, applied cleverly to a small, novel value network </a:t>
            </a:r>
            <a:r>
              <a:rPr lang="en-GB" sz="2400" b="1" i="1" dirty="0">
                <a:solidFill>
                  <a:schemeClr val="bg1"/>
                </a:solidFill>
              </a:rPr>
              <a:t>(Christensen, 1997).</a:t>
            </a:r>
          </a:p>
          <a:p>
            <a:endParaRPr lang="en-GB" sz="2400" i="1" dirty="0"/>
          </a:p>
          <a:p>
            <a:endParaRPr lang="en-GB" sz="2400" i="1" dirty="0"/>
          </a:p>
          <a:p>
            <a:endParaRPr lang="en-GB" sz="2400" i="1" dirty="0"/>
          </a:p>
          <a:p>
            <a:endParaRPr lang="en-GB" sz="2400" i="1" dirty="0"/>
          </a:p>
          <a:p>
            <a:endParaRPr lang="en-GB" sz="2400" i="1" dirty="0"/>
          </a:p>
          <a:p>
            <a:endParaRPr lang="en-GB" sz="2400" dirty="0"/>
          </a:p>
          <a:p>
            <a:endParaRPr lang="en-GB" sz="2400" dirty="0"/>
          </a:p>
          <a:p>
            <a:endParaRPr lang="en-GB" dirty="0"/>
          </a:p>
        </p:txBody>
      </p:sp>
      <p:sp>
        <p:nvSpPr>
          <p:cNvPr id="5" name="TextBox 4"/>
          <p:cNvSpPr txBox="1"/>
          <p:nvPr/>
        </p:nvSpPr>
        <p:spPr>
          <a:xfrm>
            <a:off x="395536" y="1486525"/>
            <a:ext cx="8424936" cy="830997"/>
          </a:xfrm>
          <a:prstGeom prst="rect">
            <a:avLst/>
          </a:prstGeom>
          <a:noFill/>
        </p:spPr>
        <p:txBody>
          <a:bodyPr wrap="square" rtlCol="0">
            <a:spAutoFit/>
          </a:bodyPr>
          <a:lstStyle/>
          <a:p>
            <a:r>
              <a:rPr lang="en-GB" sz="2400" i="1" dirty="0"/>
              <a:t>Then, the important source is given:</a:t>
            </a:r>
          </a:p>
          <a:p>
            <a:endParaRPr lang="en-GB" sz="2400" dirty="0"/>
          </a:p>
        </p:txBody>
      </p:sp>
      <p:sp>
        <p:nvSpPr>
          <p:cNvPr id="6" name="TextBox 5"/>
          <p:cNvSpPr txBox="1"/>
          <p:nvPr/>
        </p:nvSpPr>
        <p:spPr>
          <a:xfrm>
            <a:off x="382730" y="2924944"/>
            <a:ext cx="8437742" cy="3754874"/>
          </a:xfrm>
          <a:prstGeom prst="rect">
            <a:avLst/>
          </a:prstGeom>
          <a:noFill/>
        </p:spPr>
        <p:txBody>
          <a:bodyPr wrap="square" rtlCol="0">
            <a:spAutoFit/>
          </a:bodyPr>
          <a:lstStyle/>
          <a:p>
            <a:r>
              <a:rPr lang="en-GB" sz="2000" dirty="0"/>
              <a:t>From the beginning of DI studies, scholars have understood that studying the nature of a technology alone is insufficient to explain business change. </a:t>
            </a:r>
            <a:r>
              <a:rPr lang="en-GB" sz="2000" b="1" i="1" dirty="0"/>
              <a:t>Christensen (1997) </a:t>
            </a:r>
            <a:r>
              <a:rPr lang="en-GB" sz="2000" dirty="0"/>
              <a:t>first pointed out that few technologies are intrinsically disruptive in character; rather, it is the </a:t>
            </a:r>
            <a:r>
              <a:rPr lang="en-GB" sz="2000" i="1" dirty="0"/>
              <a:t>business model</a:t>
            </a:r>
            <a:r>
              <a:rPr lang="en-GB" sz="2000" dirty="0"/>
              <a:t> that the technology enables that creates the disruptive impact.  Thus, he claimed that evolution from a technological focus to a business-modelling focus is central to understanding the evolution of business at the market or industry level. Christensen believed that disruptive innovations are usually </a:t>
            </a:r>
            <a:r>
              <a:rPr lang="en-GB" sz="2000" i="1" dirty="0"/>
              <a:t>not</a:t>
            </a:r>
            <a:r>
              <a:rPr lang="en-GB" sz="2000" dirty="0"/>
              <a:t> "advanced technologies": instead, they are often novel combinations of existing components, applied cleverly to a small, novel value network</a:t>
            </a:r>
            <a:r>
              <a:rPr lang="en-GB" dirty="0"/>
              <a:t>.</a:t>
            </a:r>
            <a:endParaRPr lang="en-GB" i="1" dirty="0"/>
          </a:p>
          <a:p>
            <a:endParaRPr lang="en-GB" dirty="0"/>
          </a:p>
        </p:txBody>
      </p:sp>
      <p:sp>
        <p:nvSpPr>
          <p:cNvPr id="9" name="Title 8"/>
          <p:cNvSpPr>
            <a:spLocks noGrp="1"/>
          </p:cNvSpPr>
          <p:nvPr>
            <p:ph type="title"/>
          </p:nvPr>
        </p:nvSpPr>
        <p:spPr/>
        <p:txBody>
          <a:bodyPr/>
          <a:lstStyle/>
          <a:p>
            <a:endParaRPr lang="en-GB"/>
          </a:p>
        </p:txBody>
      </p:sp>
    </p:spTree>
    <p:extLst>
      <p:ext uri="{BB962C8B-B14F-4D97-AF65-F5344CB8AC3E}">
        <p14:creationId xmlns:p14="http://schemas.microsoft.com/office/powerpoint/2010/main" val="2203243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737360" lvl="8" indent="0">
              <a:buNone/>
            </a:pPr>
            <a:endParaRPr lang="en-GB" dirty="0"/>
          </a:p>
        </p:txBody>
      </p:sp>
      <p:sp>
        <p:nvSpPr>
          <p:cNvPr id="4" name="TextBox 3"/>
          <p:cNvSpPr txBox="1"/>
          <p:nvPr/>
        </p:nvSpPr>
        <p:spPr>
          <a:xfrm>
            <a:off x="2563821" y="2132856"/>
            <a:ext cx="1287200" cy="276999"/>
          </a:xfrm>
          <a:prstGeom prst="rect">
            <a:avLst/>
          </a:prstGeom>
          <a:noFill/>
        </p:spPr>
        <p:txBody>
          <a:bodyPr wrap="square" rtlCol="0">
            <a:spAutoFit/>
          </a:bodyPr>
          <a:lstStyle/>
          <a:p>
            <a:r>
              <a:rPr lang="en-GB" sz="1200" b="1" dirty="0"/>
              <a:t>Cooper, 2016</a:t>
            </a:r>
          </a:p>
        </p:txBody>
      </p:sp>
      <p:sp>
        <p:nvSpPr>
          <p:cNvPr id="7" name="TextBox 6"/>
          <p:cNvSpPr txBox="1"/>
          <p:nvPr/>
        </p:nvSpPr>
        <p:spPr>
          <a:xfrm>
            <a:off x="1496722" y="4941168"/>
            <a:ext cx="1287200" cy="276999"/>
          </a:xfrm>
          <a:prstGeom prst="rect">
            <a:avLst/>
          </a:prstGeom>
          <a:noFill/>
        </p:spPr>
        <p:txBody>
          <a:bodyPr wrap="square" rtlCol="0">
            <a:spAutoFit/>
          </a:bodyPr>
          <a:lstStyle/>
          <a:p>
            <a:r>
              <a:rPr lang="en-GB" sz="1200" b="1" dirty="0"/>
              <a:t>Peterson, 2010</a:t>
            </a:r>
          </a:p>
        </p:txBody>
      </p:sp>
      <p:sp>
        <p:nvSpPr>
          <p:cNvPr id="8" name="TextBox 7"/>
          <p:cNvSpPr txBox="1"/>
          <p:nvPr/>
        </p:nvSpPr>
        <p:spPr>
          <a:xfrm>
            <a:off x="611560" y="4293096"/>
            <a:ext cx="1287200" cy="276999"/>
          </a:xfrm>
          <a:prstGeom prst="rect">
            <a:avLst/>
          </a:prstGeom>
          <a:noFill/>
        </p:spPr>
        <p:txBody>
          <a:bodyPr wrap="square" rtlCol="0">
            <a:spAutoFit/>
          </a:bodyPr>
          <a:lstStyle/>
          <a:p>
            <a:r>
              <a:rPr lang="en-GB" sz="1200" b="1" dirty="0" err="1"/>
              <a:t>Avergou</a:t>
            </a:r>
            <a:r>
              <a:rPr lang="en-GB" sz="1200" b="1" dirty="0"/>
              <a:t>, 2015</a:t>
            </a:r>
          </a:p>
        </p:txBody>
      </p:sp>
      <p:sp>
        <p:nvSpPr>
          <p:cNvPr id="11" name="TextBox 10"/>
          <p:cNvSpPr txBox="1"/>
          <p:nvPr/>
        </p:nvSpPr>
        <p:spPr>
          <a:xfrm>
            <a:off x="2542755" y="4298297"/>
            <a:ext cx="1287200" cy="276999"/>
          </a:xfrm>
          <a:prstGeom prst="rect">
            <a:avLst/>
          </a:prstGeom>
          <a:noFill/>
        </p:spPr>
        <p:txBody>
          <a:bodyPr wrap="square" rtlCol="0">
            <a:spAutoFit/>
          </a:bodyPr>
          <a:lstStyle/>
          <a:p>
            <a:r>
              <a:rPr lang="en-GB" sz="1200" b="1" dirty="0"/>
              <a:t>Tanaka, 2014</a:t>
            </a:r>
          </a:p>
        </p:txBody>
      </p:sp>
      <p:sp>
        <p:nvSpPr>
          <p:cNvPr id="12" name="Rectangle 11"/>
          <p:cNvSpPr/>
          <p:nvPr/>
        </p:nvSpPr>
        <p:spPr>
          <a:xfrm>
            <a:off x="611560" y="1628800"/>
            <a:ext cx="3057525" cy="3639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454738" y="1625024"/>
            <a:ext cx="8437742" cy="7755969"/>
          </a:xfrm>
          <a:prstGeom prst="rect">
            <a:avLst/>
          </a:prstGeom>
          <a:noFill/>
        </p:spPr>
        <p:txBody>
          <a:bodyPr wrap="square" rtlCol="0">
            <a:spAutoFit/>
          </a:bodyPr>
          <a:lstStyle/>
          <a:p>
            <a:r>
              <a:rPr lang="en-GB" sz="2400" i="1" dirty="0">
                <a:solidFill>
                  <a:schemeClr val="bg1"/>
                </a:solidFill>
              </a:rPr>
              <a:t>If you wish to focus on one source for several lines or a paragraph, this is not good:</a:t>
            </a:r>
          </a:p>
          <a:p>
            <a:endParaRPr lang="en-GB" sz="2400" i="1" dirty="0">
              <a:solidFill>
                <a:schemeClr val="bg1"/>
              </a:solidFill>
            </a:endParaRPr>
          </a:p>
          <a:p>
            <a:r>
              <a:rPr lang="en-GB" sz="2400" dirty="0">
                <a:solidFill>
                  <a:schemeClr val="bg1"/>
                </a:solidFill>
              </a:rPr>
              <a:t>Few technologies are intrinsically disruptive in character; rather, it is the </a:t>
            </a:r>
            <a:r>
              <a:rPr lang="en-GB" sz="2400" i="1" dirty="0">
                <a:solidFill>
                  <a:schemeClr val="bg1"/>
                </a:solidFill>
              </a:rPr>
              <a:t>business model</a:t>
            </a:r>
            <a:r>
              <a:rPr lang="en-GB" sz="2400" dirty="0">
                <a:solidFill>
                  <a:schemeClr val="bg1"/>
                </a:solidFill>
              </a:rPr>
              <a:t> that the technology enables that creates the disruptive impact </a:t>
            </a:r>
            <a:r>
              <a:rPr lang="en-GB" sz="2400" b="1" i="1" dirty="0">
                <a:solidFill>
                  <a:schemeClr val="bg1"/>
                </a:solidFill>
              </a:rPr>
              <a:t>(Christensen, 1997). </a:t>
            </a:r>
            <a:r>
              <a:rPr lang="en-GB" sz="2400" dirty="0">
                <a:solidFill>
                  <a:schemeClr val="bg1"/>
                </a:solidFill>
              </a:rPr>
              <a:t>Thus, evolution from a technological focus to a business-modelling focus is central to understanding the evolution of business at the market or industry level </a:t>
            </a:r>
            <a:r>
              <a:rPr lang="en-GB" sz="2400" b="1" i="1" dirty="0">
                <a:solidFill>
                  <a:schemeClr val="bg1"/>
                </a:solidFill>
              </a:rPr>
              <a:t>(Christensen, 1997). </a:t>
            </a:r>
            <a:r>
              <a:rPr lang="en-GB" sz="2400" dirty="0">
                <a:solidFill>
                  <a:schemeClr val="bg1"/>
                </a:solidFill>
              </a:rPr>
              <a:t>Disruptive innovations are usually </a:t>
            </a:r>
            <a:r>
              <a:rPr lang="en-GB" sz="2400" i="1" dirty="0">
                <a:solidFill>
                  <a:schemeClr val="bg1"/>
                </a:solidFill>
              </a:rPr>
              <a:t>not</a:t>
            </a:r>
            <a:r>
              <a:rPr lang="en-GB" sz="2400" dirty="0">
                <a:solidFill>
                  <a:schemeClr val="bg1"/>
                </a:solidFill>
              </a:rPr>
              <a:t> "advanced technologies": instead, they are often novel combinations of existing components, applied cleverly to a small, novel value network </a:t>
            </a:r>
            <a:r>
              <a:rPr lang="en-GB" sz="2400" b="1" i="1" dirty="0">
                <a:solidFill>
                  <a:schemeClr val="bg1"/>
                </a:solidFill>
              </a:rPr>
              <a:t>(Christensen, 1997).</a:t>
            </a:r>
          </a:p>
          <a:p>
            <a:endParaRPr lang="en-GB" sz="2400" i="1" dirty="0"/>
          </a:p>
          <a:p>
            <a:endParaRPr lang="en-GB" sz="2400" i="1" dirty="0"/>
          </a:p>
          <a:p>
            <a:endParaRPr lang="en-GB" sz="2400" i="1" dirty="0"/>
          </a:p>
          <a:p>
            <a:endParaRPr lang="en-GB" sz="2400" i="1" dirty="0"/>
          </a:p>
          <a:p>
            <a:endParaRPr lang="en-GB" sz="2400" i="1" dirty="0"/>
          </a:p>
          <a:p>
            <a:endParaRPr lang="en-GB" sz="2400" dirty="0"/>
          </a:p>
          <a:p>
            <a:endParaRPr lang="en-GB" sz="2400" dirty="0"/>
          </a:p>
          <a:p>
            <a:endParaRPr lang="en-GB" dirty="0"/>
          </a:p>
        </p:txBody>
      </p:sp>
      <p:sp>
        <p:nvSpPr>
          <p:cNvPr id="5" name="TextBox 4"/>
          <p:cNvSpPr txBox="1"/>
          <p:nvPr/>
        </p:nvSpPr>
        <p:spPr>
          <a:xfrm>
            <a:off x="395536" y="1486525"/>
            <a:ext cx="8424936" cy="1200329"/>
          </a:xfrm>
          <a:prstGeom prst="rect">
            <a:avLst/>
          </a:prstGeom>
          <a:noFill/>
        </p:spPr>
        <p:txBody>
          <a:bodyPr wrap="square" rtlCol="0">
            <a:spAutoFit/>
          </a:bodyPr>
          <a:lstStyle/>
          <a:p>
            <a:r>
              <a:rPr lang="en-GB" sz="2400" i="1" dirty="0"/>
              <a:t>After that, the next sentences link back to that source using linking words or expressions:</a:t>
            </a:r>
          </a:p>
          <a:p>
            <a:endParaRPr lang="en-GB" sz="2400" dirty="0"/>
          </a:p>
        </p:txBody>
      </p:sp>
      <p:sp>
        <p:nvSpPr>
          <p:cNvPr id="6" name="TextBox 5"/>
          <p:cNvSpPr txBox="1"/>
          <p:nvPr/>
        </p:nvSpPr>
        <p:spPr>
          <a:xfrm>
            <a:off x="382730" y="2924944"/>
            <a:ext cx="8437742" cy="3754874"/>
          </a:xfrm>
          <a:prstGeom prst="rect">
            <a:avLst/>
          </a:prstGeom>
          <a:noFill/>
        </p:spPr>
        <p:txBody>
          <a:bodyPr wrap="square" rtlCol="0">
            <a:spAutoFit/>
          </a:bodyPr>
          <a:lstStyle/>
          <a:p>
            <a:r>
              <a:rPr lang="en-GB" sz="2000" dirty="0"/>
              <a:t>From the beginning of DI studies, scholars have understood that studying the nature of a technology alone is insufficient to explain business change. Christensen (1997) first pointed out that few technologies are intrinsically disruptive in character; rather, it is the </a:t>
            </a:r>
            <a:r>
              <a:rPr lang="en-GB" sz="2000" i="1" dirty="0"/>
              <a:t>business model</a:t>
            </a:r>
            <a:r>
              <a:rPr lang="en-GB" sz="2000" dirty="0"/>
              <a:t> that the technology enables that creates the disruptive impact.  Thus, he claimed that evolution from a technological focus to a business-modelling focus is central to understanding the evolution of business at the market or industry level. Christensen believed that disruptive innovations are usually </a:t>
            </a:r>
            <a:r>
              <a:rPr lang="en-GB" sz="2000" i="1" dirty="0"/>
              <a:t>not</a:t>
            </a:r>
            <a:r>
              <a:rPr lang="en-GB" sz="2000" dirty="0"/>
              <a:t> "advanced technologies": instead, they are often novel combinations of existing components, applied cleverly to a small, novel value network</a:t>
            </a:r>
            <a:r>
              <a:rPr lang="en-GB" dirty="0"/>
              <a:t>.</a:t>
            </a:r>
            <a:endParaRPr lang="en-GB" i="1" dirty="0"/>
          </a:p>
          <a:p>
            <a:endParaRPr lang="en-GB" dirty="0"/>
          </a:p>
        </p:txBody>
      </p:sp>
      <p:sp>
        <p:nvSpPr>
          <p:cNvPr id="9" name="Title 8"/>
          <p:cNvSpPr>
            <a:spLocks noGrp="1"/>
          </p:cNvSpPr>
          <p:nvPr>
            <p:ph type="title"/>
          </p:nvPr>
        </p:nvSpPr>
        <p:spPr/>
        <p:txBody>
          <a:bodyPr/>
          <a:lstStyle/>
          <a:p>
            <a:endParaRPr lang="en-GB"/>
          </a:p>
        </p:txBody>
      </p:sp>
    </p:spTree>
    <p:extLst>
      <p:ext uri="{BB962C8B-B14F-4D97-AF65-F5344CB8AC3E}">
        <p14:creationId xmlns:p14="http://schemas.microsoft.com/office/powerpoint/2010/main" val="125385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737360" lvl="8" indent="0">
              <a:buNone/>
            </a:pPr>
            <a:endParaRPr lang="en-GB" dirty="0"/>
          </a:p>
        </p:txBody>
      </p:sp>
      <p:sp>
        <p:nvSpPr>
          <p:cNvPr id="4" name="TextBox 3"/>
          <p:cNvSpPr txBox="1"/>
          <p:nvPr/>
        </p:nvSpPr>
        <p:spPr>
          <a:xfrm>
            <a:off x="2563821" y="2132856"/>
            <a:ext cx="1287200" cy="276999"/>
          </a:xfrm>
          <a:prstGeom prst="rect">
            <a:avLst/>
          </a:prstGeom>
          <a:noFill/>
        </p:spPr>
        <p:txBody>
          <a:bodyPr wrap="square" rtlCol="0">
            <a:spAutoFit/>
          </a:bodyPr>
          <a:lstStyle/>
          <a:p>
            <a:r>
              <a:rPr lang="en-GB" sz="1200" b="1" dirty="0"/>
              <a:t>Cooper, 2016</a:t>
            </a:r>
          </a:p>
        </p:txBody>
      </p:sp>
      <p:sp>
        <p:nvSpPr>
          <p:cNvPr id="7" name="TextBox 6"/>
          <p:cNvSpPr txBox="1"/>
          <p:nvPr/>
        </p:nvSpPr>
        <p:spPr>
          <a:xfrm>
            <a:off x="1496722" y="4941168"/>
            <a:ext cx="1287200" cy="276999"/>
          </a:xfrm>
          <a:prstGeom prst="rect">
            <a:avLst/>
          </a:prstGeom>
          <a:noFill/>
        </p:spPr>
        <p:txBody>
          <a:bodyPr wrap="square" rtlCol="0">
            <a:spAutoFit/>
          </a:bodyPr>
          <a:lstStyle/>
          <a:p>
            <a:r>
              <a:rPr lang="en-GB" sz="1200" b="1" dirty="0"/>
              <a:t>Peterson, 2010</a:t>
            </a:r>
          </a:p>
        </p:txBody>
      </p:sp>
      <p:sp>
        <p:nvSpPr>
          <p:cNvPr id="8" name="TextBox 7"/>
          <p:cNvSpPr txBox="1"/>
          <p:nvPr/>
        </p:nvSpPr>
        <p:spPr>
          <a:xfrm>
            <a:off x="611560" y="4293096"/>
            <a:ext cx="1287200" cy="276999"/>
          </a:xfrm>
          <a:prstGeom prst="rect">
            <a:avLst/>
          </a:prstGeom>
          <a:noFill/>
        </p:spPr>
        <p:txBody>
          <a:bodyPr wrap="square" rtlCol="0">
            <a:spAutoFit/>
          </a:bodyPr>
          <a:lstStyle/>
          <a:p>
            <a:r>
              <a:rPr lang="en-GB" sz="1200" b="1" dirty="0" err="1"/>
              <a:t>Avergou</a:t>
            </a:r>
            <a:r>
              <a:rPr lang="en-GB" sz="1200" b="1" dirty="0"/>
              <a:t>, 2015</a:t>
            </a:r>
          </a:p>
        </p:txBody>
      </p:sp>
      <p:sp>
        <p:nvSpPr>
          <p:cNvPr id="11" name="TextBox 10"/>
          <p:cNvSpPr txBox="1"/>
          <p:nvPr/>
        </p:nvSpPr>
        <p:spPr>
          <a:xfrm>
            <a:off x="2542755" y="4298297"/>
            <a:ext cx="1287200" cy="276999"/>
          </a:xfrm>
          <a:prstGeom prst="rect">
            <a:avLst/>
          </a:prstGeom>
          <a:noFill/>
        </p:spPr>
        <p:txBody>
          <a:bodyPr wrap="square" rtlCol="0">
            <a:spAutoFit/>
          </a:bodyPr>
          <a:lstStyle/>
          <a:p>
            <a:r>
              <a:rPr lang="en-GB" sz="1200" b="1" dirty="0"/>
              <a:t>Tanaka, 2014</a:t>
            </a:r>
          </a:p>
        </p:txBody>
      </p:sp>
      <p:sp>
        <p:nvSpPr>
          <p:cNvPr id="12" name="Rectangle 11"/>
          <p:cNvSpPr/>
          <p:nvPr/>
        </p:nvSpPr>
        <p:spPr>
          <a:xfrm>
            <a:off x="611560" y="1628800"/>
            <a:ext cx="3057525" cy="3639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454738" y="1625024"/>
            <a:ext cx="8437742" cy="7755969"/>
          </a:xfrm>
          <a:prstGeom prst="rect">
            <a:avLst/>
          </a:prstGeom>
          <a:noFill/>
        </p:spPr>
        <p:txBody>
          <a:bodyPr wrap="square" rtlCol="0">
            <a:spAutoFit/>
          </a:bodyPr>
          <a:lstStyle/>
          <a:p>
            <a:r>
              <a:rPr lang="en-GB" sz="2400" i="1" dirty="0">
                <a:solidFill>
                  <a:schemeClr val="bg1"/>
                </a:solidFill>
              </a:rPr>
              <a:t>If you wish to focus on one source for several lines or a paragraph, this is not good:</a:t>
            </a:r>
          </a:p>
          <a:p>
            <a:endParaRPr lang="en-GB" sz="2400" i="1" dirty="0">
              <a:solidFill>
                <a:schemeClr val="bg1"/>
              </a:solidFill>
            </a:endParaRPr>
          </a:p>
          <a:p>
            <a:r>
              <a:rPr lang="en-GB" sz="2400" dirty="0">
                <a:solidFill>
                  <a:schemeClr val="bg1"/>
                </a:solidFill>
              </a:rPr>
              <a:t>Few technologies are intrinsically disruptive in character; rather, it is the </a:t>
            </a:r>
            <a:r>
              <a:rPr lang="en-GB" sz="2400" i="1" dirty="0">
                <a:solidFill>
                  <a:schemeClr val="bg1"/>
                </a:solidFill>
              </a:rPr>
              <a:t>business model</a:t>
            </a:r>
            <a:r>
              <a:rPr lang="en-GB" sz="2400" dirty="0">
                <a:solidFill>
                  <a:schemeClr val="bg1"/>
                </a:solidFill>
              </a:rPr>
              <a:t> that the technology enables that creates the disruptive impact </a:t>
            </a:r>
            <a:r>
              <a:rPr lang="en-GB" sz="2400" b="1" i="1" dirty="0">
                <a:solidFill>
                  <a:schemeClr val="bg1"/>
                </a:solidFill>
              </a:rPr>
              <a:t>(Christensen, 1997). </a:t>
            </a:r>
            <a:r>
              <a:rPr lang="en-GB" sz="2400" dirty="0">
                <a:solidFill>
                  <a:schemeClr val="bg1"/>
                </a:solidFill>
              </a:rPr>
              <a:t>Thus, evolution from a technological focus to a business-modelling focus is central to understanding the evolution of business at the market or industry level </a:t>
            </a:r>
            <a:r>
              <a:rPr lang="en-GB" sz="2400" b="1" i="1" dirty="0">
                <a:solidFill>
                  <a:schemeClr val="bg1"/>
                </a:solidFill>
              </a:rPr>
              <a:t>(Christensen, 1997). </a:t>
            </a:r>
            <a:r>
              <a:rPr lang="en-GB" sz="2400" dirty="0">
                <a:solidFill>
                  <a:schemeClr val="bg1"/>
                </a:solidFill>
              </a:rPr>
              <a:t>Disruptive innovations are usually </a:t>
            </a:r>
            <a:r>
              <a:rPr lang="en-GB" sz="2400" i="1" dirty="0">
                <a:solidFill>
                  <a:schemeClr val="bg1"/>
                </a:solidFill>
              </a:rPr>
              <a:t>not</a:t>
            </a:r>
            <a:r>
              <a:rPr lang="en-GB" sz="2400" dirty="0">
                <a:solidFill>
                  <a:schemeClr val="bg1"/>
                </a:solidFill>
              </a:rPr>
              <a:t> "advanced technologies": instead, they are often novel combinations of existing components, applied cleverly to a small, novel value network </a:t>
            </a:r>
            <a:r>
              <a:rPr lang="en-GB" sz="2400" b="1" i="1" dirty="0">
                <a:solidFill>
                  <a:schemeClr val="bg1"/>
                </a:solidFill>
              </a:rPr>
              <a:t>(Christensen, 1997).</a:t>
            </a:r>
          </a:p>
          <a:p>
            <a:endParaRPr lang="en-GB" sz="2400" i="1" dirty="0"/>
          </a:p>
          <a:p>
            <a:endParaRPr lang="en-GB" sz="2400" i="1" dirty="0"/>
          </a:p>
          <a:p>
            <a:endParaRPr lang="en-GB" sz="2400" i="1" dirty="0"/>
          </a:p>
          <a:p>
            <a:endParaRPr lang="en-GB" sz="2400" i="1" dirty="0"/>
          </a:p>
          <a:p>
            <a:endParaRPr lang="en-GB" sz="2400" i="1" dirty="0"/>
          </a:p>
          <a:p>
            <a:endParaRPr lang="en-GB" sz="2400" dirty="0"/>
          </a:p>
          <a:p>
            <a:endParaRPr lang="en-GB" sz="2400" dirty="0"/>
          </a:p>
          <a:p>
            <a:endParaRPr lang="en-GB" dirty="0"/>
          </a:p>
        </p:txBody>
      </p:sp>
      <p:sp>
        <p:nvSpPr>
          <p:cNvPr id="5" name="TextBox 4"/>
          <p:cNvSpPr txBox="1"/>
          <p:nvPr/>
        </p:nvSpPr>
        <p:spPr>
          <a:xfrm>
            <a:off x="395536" y="1486525"/>
            <a:ext cx="8424936" cy="1200329"/>
          </a:xfrm>
          <a:prstGeom prst="rect">
            <a:avLst/>
          </a:prstGeom>
          <a:noFill/>
        </p:spPr>
        <p:txBody>
          <a:bodyPr wrap="square" rtlCol="0">
            <a:spAutoFit/>
          </a:bodyPr>
          <a:lstStyle/>
          <a:p>
            <a:r>
              <a:rPr lang="en-GB" sz="2400" i="1" dirty="0"/>
              <a:t>After that, the next sentences link back to that source using linking words or expressions:</a:t>
            </a:r>
          </a:p>
          <a:p>
            <a:endParaRPr lang="en-GB" sz="2400" dirty="0"/>
          </a:p>
        </p:txBody>
      </p:sp>
      <p:sp>
        <p:nvSpPr>
          <p:cNvPr id="6" name="TextBox 5"/>
          <p:cNvSpPr txBox="1"/>
          <p:nvPr/>
        </p:nvSpPr>
        <p:spPr>
          <a:xfrm>
            <a:off x="382730" y="2924944"/>
            <a:ext cx="8437742" cy="3754874"/>
          </a:xfrm>
          <a:prstGeom prst="rect">
            <a:avLst/>
          </a:prstGeom>
          <a:noFill/>
        </p:spPr>
        <p:txBody>
          <a:bodyPr wrap="square" rtlCol="0">
            <a:spAutoFit/>
          </a:bodyPr>
          <a:lstStyle/>
          <a:p>
            <a:r>
              <a:rPr lang="en-GB" sz="2000" dirty="0"/>
              <a:t>From the beginning of DI studies, scholars have understood that studying the nature of a technology alone is insufficient to explain business change. Christensen (1997) first pointed out that few technologies are intrinsically disruptive in character; rather, it is the </a:t>
            </a:r>
            <a:r>
              <a:rPr lang="en-GB" sz="2000" i="1" dirty="0"/>
              <a:t>business model</a:t>
            </a:r>
            <a:r>
              <a:rPr lang="en-GB" sz="2000" dirty="0"/>
              <a:t> that the technology enables that creates the disruptive impact.  Thus, </a:t>
            </a:r>
            <a:r>
              <a:rPr lang="en-GB" sz="2000" b="1" i="1" dirty="0"/>
              <a:t>he </a:t>
            </a:r>
            <a:r>
              <a:rPr lang="en-GB" sz="2000" dirty="0"/>
              <a:t>claimed that evolution from a technological focus to a business-modelling focus is central to understanding the evolution of business at the market or industry level. Christensen believed that disruptive innovations are usually </a:t>
            </a:r>
            <a:r>
              <a:rPr lang="en-GB" sz="2000" i="1" dirty="0"/>
              <a:t>not</a:t>
            </a:r>
            <a:r>
              <a:rPr lang="en-GB" sz="2000" dirty="0"/>
              <a:t> "advanced technologies": instead, they are often novel combinations of existing components, applied cleverly to a small, novel value network</a:t>
            </a:r>
            <a:r>
              <a:rPr lang="en-GB" dirty="0"/>
              <a:t>.</a:t>
            </a:r>
            <a:endParaRPr lang="en-GB" i="1" dirty="0"/>
          </a:p>
          <a:p>
            <a:endParaRPr lang="en-GB" dirty="0"/>
          </a:p>
        </p:txBody>
      </p:sp>
      <p:sp>
        <p:nvSpPr>
          <p:cNvPr id="9" name="Title 8"/>
          <p:cNvSpPr>
            <a:spLocks noGrp="1"/>
          </p:cNvSpPr>
          <p:nvPr>
            <p:ph type="title"/>
          </p:nvPr>
        </p:nvSpPr>
        <p:spPr/>
        <p:txBody>
          <a:bodyPr/>
          <a:lstStyle/>
          <a:p>
            <a:endParaRPr lang="en-GB"/>
          </a:p>
        </p:txBody>
      </p:sp>
    </p:spTree>
    <p:extLst>
      <p:ext uri="{BB962C8B-B14F-4D97-AF65-F5344CB8AC3E}">
        <p14:creationId xmlns:p14="http://schemas.microsoft.com/office/powerpoint/2010/main" val="1772055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737360" lvl="8" indent="0">
              <a:buNone/>
            </a:pPr>
            <a:endParaRPr lang="en-GB" dirty="0"/>
          </a:p>
        </p:txBody>
      </p:sp>
      <p:sp>
        <p:nvSpPr>
          <p:cNvPr id="4" name="TextBox 3"/>
          <p:cNvSpPr txBox="1"/>
          <p:nvPr/>
        </p:nvSpPr>
        <p:spPr>
          <a:xfrm>
            <a:off x="2563821" y="2132856"/>
            <a:ext cx="1287200" cy="276999"/>
          </a:xfrm>
          <a:prstGeom prst="rect">
            <a:avLst/>
          </a:prstGeom>
          <a:noFill/>
        </p:spPr>
        <p:txBody>
          <a:bodyPr wrap="square" rtlCol="0">
            <a:spAutoFit/>
          </a:bodyPr>
          <a:lstStyle/>
          <a:p>
            <a:r>
              <a:rPr lang="en-GB" sz="1200" b="1" dirty="0"/>
              <a:t>Cooper, 2016</a:t>
            </a:r>
          </a:p>
        </p:txBody>
      </p:sp>
      <p:sp>
        <p:nvSpPr>
          <p:cNvPr id="7" name="TextBox 6"/>
          <p:cNvSpPr txBox="1"/>
          <p:nvPr/>
        </p:nvSpPr>
        <p:spPr>
          <a:xfrm>
            <a:off x="1496722" y="4941168"/>
            <a:ext cx="1287200" cy="276999"/>
          </a:xfrm>
          <a:prstGeom prst="rect">
            <a:avLst/>
          </a:prstGeom>
          <a:noFill/>
        </p:spPr>
        <p:txBody>
          <a:bodyPr wrap="square" rtlCol="0">
            <a:spAutoFit/>
          </a:bodyPr>
          <a:lstStyle/>
          <a:p>
            <a:r>
              <a:rPr lang="en-GB" sz="1200" b="1" dirty="0"/>
              <a:t>Peterson, 2010</a:t>
            </a:r>
          </a:p>
        </p:txBody>
      </p:sp>
      <p:sp>
        <p:nvSpPr>
          <p:cNvPr id="8" name="TextBox 7"/>
          <p:cNvSpPr txBox="1"/>
          <p:nvPr/>
        </p:nvSpPr>
        <p:spPr>
          <a:xfrm>
            <a:off x="611560" y="4293096"/>
            <a:ext cx="1287200" cy="276999"/>
          </a:xfrm>
          <a:prstGeom prst="rect">
            <a:avLst/>
          </a:prstGeom>
          <a:noFill/>
        </p:spPr>
        <p:txBody>
          <a:bodyPr wrap="square" rtlCol="0">
            <a:spAutoFit/>
          </a:bodyPr>
          <a:lstStyle/>
          <a:p>
            <a:r>
              <a:rPr lang="en-GB" sz="1200" b="1" dirty="0" err="1"/>
              <a:t>Avergou</a:t>
            </a:r>
            <a:r>
              <a:rPr lang="en-GB" sz="1200" b="1" dirty="0"/>
              <a:t>, 2015</a:t>
            </a:r>
          </a:p>
        </p:txBody>
      </p:sp>
      <p:sp>
        <p:nvSpPr>
          <p:cNvPr id="11" name="TextBox 10"/>
          <p:cNvSpPr txBox="1"/>
          <p:nvPr/>
        </p:nvSpPr>
        <p:spPr>
          <a:xfrm>
            <a:off x="2542755" y="4298297"/>
            <a:ext cx="1287200" cy="276999"/>
          </a:xfrm>
          <a:prstGeom prst="rect">
            <a:avLst/>
          </a:prstGeom>
          <a:noFill/>
        </p:spPr>
        <p:txBody>
          <a:bodyPr wrap="square" rtlCol="0">
            <a:spAutoFit/>
          </a:bodyPr>
          <a:lstStyle/>
          <a:p>
            <a:r>
              <a:rPr lang="en-GB" sz="1200" b="1" dirty="0"/>
              <a:t>Tanaka, 2014</a:t>
            </a:r>
          </a:p>
        </p:txBody>
      </p:sp>
      <p:sp>
        <p:nvSpPr>
          <p:cNvPr id="12" name="Rectangle 11"/>
          <p:cNvSpPr/>
          <p:nvPr/>
        </p:nvSpPr>
        <p:spPr>
          <a:xfrm>
            <a:off x="611560" y="1628800"/>
            <a:ext cx="3057525" cy="3639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454738" y="1625024"/>
            <a:ext cx="8437742" cy="7755969"/>
          </a:xfrm>
          <a:prstGeom prst="rect">
            <a:avLst/>
          </a:prstGeom>
          <a:noFill/>
        </p:spPr>
        <p:txBody>
          <a:bodyPr wrap="square" rtlCol="0">
            <a:spAutoFit/>
          </a:bodyPr>
          <a:lstStyle/>
          <a:p>
            <a:r>
              <a:rPr lang="en-GB" sz="2400" i="1" dirty="0">
                <a:solidFill>
                  <a:schemeClr val="bg1"/>
                </a:solidFill>
              </a:rPr>
              <a:t>If you wish to focus on one source for several lines or a paragraph, this is not good:</a:t>
            </a:r>
          </a:p>
          <a:p>
            <a:endParaRPr lang="en-GB" sz="2400" i="1" dirty="0">
              <a:solidFill>
                <a:schemeClr val="bg1"/>
              </a:solidFill>
            </a:endParaRPr>
          </a:p>
          <a:p>
            <a:r>
              <a:rPr lang="en-GB" sz="2400" dirty="0">
                <a:solidFill>
                  <a:schemeClr val="bg1"/>
                </a:solidFill>
              </a:rPr>
              <a:t>Few technologies are intrinsically disruptive in character; rather, it is the </a:t>
            </a:r>
            <a:r>
              <a:rPr lang="en-GB" sz="2400" i="1" dirty="0">
                <a:solidFill>
                  <a:schemeClr val="bg1"/>
                </a:solidFill>
              </a:rPr>
              <a:t>business model</a:t>
            </a:r>
            <a:r>
              <a:rPr lang="en-GB" sz="2400" dirty="0">
                <a:solidFill>
                  <a:schemeClr val="bg1"/>
                </a:solidFill>
              </a:rPr>
              <a:t> that the technology enables that creates the disruptive impact </a:t>
            </a:r>
            <a:r>
              <a:rPr lang="en-GB" sz="2400" b="1" i="1" dirty="0">
                <a:solidFill>
                  <a:schemeClr val="bg1"/>
                </a:solidFill>
              </a:rPr>
              <a:t>(Christensen, 1997). </a:t>
            </a:r>
            <a:r>
              <a:rPr lang="en-GB" sz="2400" dirty="0">
                <a:solidFill>
                  <a:schemeClr val="bg1"/>
                </a:solidFill>
              </a:rPr>
              <a:t>Thus, evolution from a technological focus to a business-modelling focus is central to understanding the evolution of business at the market or industry level </a:t>
            </a:r>
            <a:r>
              <a:rPr lang="en-GB" sz="2400" b="1" i="1" dirty="0">
                <a:solidFill>
                  <a:schemeClr val="bg1"/>
                </a:solidFill>
              </a:rPr>
              <a:t>(Christensen, 1997). </a:t>
            </a:r>
            <a:r>
              <a:rPr lang="en-GB" sz="2400" dirty="0">
                <a:solidFill>
                  <a:schemeClr val="bg1"/>
                </a:solidFill>
              </a:rPr>
              <a:t>Disruptive innovations are usually </a:t>
            </a:r>
            <a:r>
              <a:rPr lang="en-GB" sz="2400" i="1" dirty="0">
                <a:solidFill>
                  <a:schemeClr val="bg1"/>
                </a:solidFill>
              </a:rPr>
              <a:t>not</a:t>
            </a:r>
            <a:r>
              <a:rPr lang="en-GB" sz="2400" dirty="0">
                <a:solidFill>
                  <a:schemeClr val="bg1"/>
                </a:solidFill>
              </a:rPr>
              <a:t> "advanced technologies": instead, they are often novel combinations of existing components, applied cleverly to a small, novel value network </a:t>
            </a:r>
            <a:r>
              <a:rPr lang="en-GB" sz="2400" b="1" i="1" dirty="0">
                <a:solidFill>
                  <a:schemeClr val="bg1"/>
                </a:solidFill>
              </a:rPr>
              <a:t>(Christensen, 1997).</a:t>
            </a:r>
          </a:p>
          <a:p>
            <a:endParaRPr lang="en-GB" sz="2400" i="1" dirty="0"/>
          </a:p>
          <a:p>
            <a:endParaRPr lang="en-GB" sz="2400" i="1" dirty="0"/>
          </a:p>
          <a:p>
            <a:endParaRPr lang="en-GB" sz="2400" i="1" dirty="0"/>
          </a:p>
          <a:p>
            <a:endParaRPr lang="en-GB" sz="2400" i="1" dirty="0"/>
          </a:p>
          <a:p>
            <a:endParaRPr lang="en-GB" sz="2400" i="1" dirty="0"/>
          </a:p>
          <a:p>
            <a:endParaRPr lang="en-GB" sz="2400" dirty="0"/>
          </a:p>
          <a:p>
            <a:endParaRPr lang="en-GB" sz="2400" dirty="0"/>
          </a:p>
          <a:p>
            <a:endParaRPr lang="en-GB" dirty="0"/>
          </a:p>
        </p:txBody>
      </p:sp>
      <p:sp>
        <p:nvSpPr>
          <p:cNvPr id="5" name="TextBox 4"/>
          <p:cNvSpPr txBox="1"/>
          <p:nvPr/>
        </p:nvSpPr>
        <p:spPr>
          <a:xfrm>
            <a:off x="395536" y="1486525"/>
            <a:ext cx="8424936" cy="1200329"/>
          </a:xfrm>
          <a:prstGeom prst="rect">
            <a:avLst/>
          </a:prstGeom>
          <a:noFill/>
        </p:spPr>
        <p:txBody>
          <a:bodyPr wrap="square" rtlCol="0">
            <a:spAutoFit/>
          </a:bodyPr>
          <a:lstStyle/>
          <a:p>
            <a:r>
              <a:rPr lang="en-GB" sz="2400" i="1" dirty="0"/>
              <a:t>After that, the next sentences link back to that source using linking words or expressions:</a:t>
            </a:r>
          </a:p>
          <a:p>
            <a:endParaRPr lang="en-GB" sz="2400" dirty="0"/>
          </a:p>
        </p:txBody>
      </p:sp>
      <p:sp>
        <p:nvSpPr>
          <p:cNvPr id="6" name="TextBox 5"/>
          <p:cNvSpPr txBox="1"/>
          <p:nvPr/>
        </p:nvSpPr>
        <p:spPr>
          <a:xfrm>
            <a:off x="382730" y="2924944"/>
            <a:ext cx="8437742" cy="3754874"/>
          </a:xfrm>
          <a:prstGeom prst="rect">
            <a:avLst/>
          </a:prstGeom>
          <a:noFill/>
        </p:spPr>
        <p:txBody>
          <a:bodyPr wrap="square" rtlCol="0">
            <a:spAutoFit/>
          </a:bodyPr>
          <a:lstStyle/>
          <a:p>
            <a:r>
              <a:rPr lang="en-GB" sz="2000" dirty="0"/>
              <a:t>From the beginning of DI studies, scholars have understood that studying the nature of a technology alone is insufficient to explain business change. Christensen (1997) first pointed out that few technologies are intrinsically disruptive in character; rather, it is the </a:t>
            </a:r>
            <a:r>
              <a:rPr lang="en-GB" sz="2000" i="1" dirty="0"/>
              <a:t>business model</a:t>
            </a:r>
            <a:r>
              <a:rPr lang="en-GB" sz="2000" dirty="0"/>
              <a:t> that the technology enables that creates the disruptive impact.  Thus, </a:t>
            </a:r>
            <a:r>
              <a:rPr lang="en-GB" sz="2000" b="1" i="1" dirty="0"/>
              <a:t>he </a:t>
            </a:r>
            <a:r>
              <a:rPr lang="en-GB" sz="2000" dirty="0"/>
              <a:t>claimed that evolution from a technological focus to a business-modelling focus is central to understanding the evolution of business at the market or industry level. </a:t>
            </a:r>
            <a:r>
              <a:rPr lang="en-GB" sz="2000" b="1" i="1" dirty="0"/>
              <a:t>Christensen</a:t>
            </a:r>
            <a:r>
              <a:rPr lang="en-GB" sz="2000" dirty="0"/>
              <a:t> believed that disruptive innovations are usually </a:t>
            </a:r>
            <a:r>
              <a:rPr lang="en-GB" sz="2000" i="1" dirty="0"/>
              <a:t>not</a:t>
            </a:r>
            <a:r>
              <a:rPr lang="en-GB" sz="2000" dirty="0"/>
              <a:t> "advanced technologies": instead, they are often novel combinations of existing components, applied cleverly to a small, novel value network</a:t>
            </a:r>
            <a:r>
              <a:rPr lang="en-GB" dirty="0"/>
              <a:t>.</a:t>
            </a:r>
            <a:endParaRPr lang="en-GB" i="1" dirty="0"/>
          </a:p>
          <a:p>
            <a:endParaRPr lang="en-GB" dirty="0"/>
          </a:p>
        </p:txBody>
      </p:sp>
      <p:sp>
        <p:nvSpPr>
          <p:cNvPr id="9" name="Title 8"/>
          <p:cNvSpPr>
            <a:spLocks noGrp="1"/>
          </p:cNvSpPr>
          <p:nvPr>
            <p:ph type="title"/>
          </p:nvPr>
        </p:nvSpPr>
        <p:spPr/>
        <p:txBody>
          <a:bodyPr/>
          <a:lstStyle/>
          <a:p>
            <a:endParaRPr lang="en-GB"/>
          </a:p>
        </p:txBody>
      </p:sp>
    </p:spTree>
    <p:extLst>
      <p:ext uri="{BB962C8B-B14F-4D97-AF65-F5344CB8AC3E}">
        <p14:creationId xmlns:p14="http://schemas.microsoft.com/office/powerpoint/2010/main" val="3038089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Ending a literature review</a:t>
            </a:r>
          </a:p>
        </p:txBody>
      </p:sp>
      <p:sp>
        <p:nvSpPr>
          <p:cNvPr id="3" name="Content Placeholder 2"/>
          <p:cNvSpPr>
            <a:spLocks noGrp="1"/>
          </p:cNvSpPr>
          <p:nvPr>
            <p:ph idx="1"/>
          </p:nvPr>
        </p:nvSpPr>
        <p:spPr/>
        <p:txBody>
          <a:bodyPr>
            <a:normAutofit/>
          </a:bodyPr>
          <a:lstStyle/>
          <a:p>
            <a:pPr marL="0" indent="0">
              <a:buNone/>
            </a:pPr>
            <a:r>
              <a:rPr lang="en-GB" dirty="0"/>
              <a:t>Ending a literature review set up the methodology section by stating what has not been studied or achieved.</a:t>
            </a:r>
          </a:p>
          <a:p>
            <a:pPr marL="0" indent="0">
              <a:buNone/>
            </a:pPr>
            <a:endParaRPr lang="en-GB" i="1" dirty="0"/>
          </a:p>
        </p:txBody>
      </p:sp>
    </p:spTree>
    <p:extLst>
      <p:ext uri="{BB962C8B-B14F-4D97-AF65-F5344CB8AC3E}">
        <p14:creationId xmlns:p14="http://schemas.microsoft.com/office/powerpoint/2010/main" val="1948683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Ending a literature review</a:t>
            </a:r>
          </a:p>
        </p:txBody>
      </p:sp>
      <p:sp>
        <p:nvSpPr>
          <p:cNvPr id="3" name="Content Placeholder 2"/>
          <p:cNvSpPr>
            <a:spLocks noGrp="1"/>
          </p:cNvSpPr>
          <p:nvPr>
            <p:ph idx="1"/>
          </p:nvPr>
        </p:nvSpPr>
        <p:spPr>
          <a:xfrm>
            <a:off x="492621" y="2348880"/>
            <a:ext cx="8229600" cy="4876800"/>
          </a:xfrm>
        </p:spPr>
        <p:txBody>
          <a:bodyPr>
            <a:normAutofit/>
          </a:bodyPr>
          <a:lstStyle/>
          <a:p>
            <a:pPr marL="0" indent="0">
              <a:buNone/>
            </a:pPr>
            <a:endParaRPr lang="en-GB" dirty="0"/>
          </a:p>
          <a:p>
            <a:pPr marL="0" indent="0">
              <a:buNone/>
            </a:pPr>
            <a:r>
              <a:rPr lang="en-GB" i="1" dirty="0"/>
              <a:t>For example:</a:t>
            </a:r>
          </a:p>
          <a:p>
            <a:pPr marL="0" indent="0">
              <a:buNone/>
            </a:pPr>
            <a:endParaRPr lang="en-GB" dirty="0"/>
          </a:p>
          <a:p>
            <a:pPr marL="0" indent="0">
              <a:buNone/>
            </a:pPr>
            <a:r>
              <a:rPr lang="en-US" dirty="0"/>
              <a:t>Thus, whilst disruptive innovation and technical rationality are both well-understood when applied to private commerce in the USA and Europe, less is known about how the culture of the public sector in Asia works to either hinder or promote innovation. This study examines this question through a statistical meta-analysis of the recent Social Service reforms in Taiwan using publicly available data.</a:t>
            </a:r>
            <a:endParaRPr lang="en-GB" dirty="0"/>
          </a:p>
        </p:txBody>
      </p:sp>
      <p:sp>
        <p:nvSpPr>
          <p:cNvPr id="8" name="Content Placeholder 2">
            <a:extLst>
              <a:ext uri="{FF2B5EF4-FFF2-40B4-BE49-F238E27FC236}">
                <a16:creationId xmlns:a16="http://schemas.microsoft.com/office/drawing/2014/main" id="{2A797B8D-0B77-2A71-A618-8EF92913378C}"/>
              </a:ext>
            </a:extLst>
          </p:cNvPr>
          <p:cNvSpPr txBox="1">
            <a:spLocks/>
          </p:cNvSpPr>
          <p:nvPr/>
        </p:nvSpPr>
        <p:spPr>
          <a:xfrm>
            <a:off x="609600" y="17526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GB" dirty="0"/>
              <a:t>Ending a literature review set up the methodology section by stating what has not been studied or achieved.</a:t>
            </a:r>
          </a:p>
          <a:p>
            <a:pPr marL="0" indent="0">
              <a:buFont typeface="Arial" pitchFamily="34" charset="0"/>
              <a:buNone/>
            </a:pPr>
            <a:endParaRPr lang="en-GB" i="1" dirty="0"/>
          </a:p>
        </p:txBody>
      </p:sp>
    </p:spTree>
    <p:extLst>
      <p:ext uri="{BB962C8B-B14F-4D97-AF65-F5344CB8AC3E}">
        <p14:creationId xmlns:p14="http://schemas.microsoft.com/office/powerpoint/2010/main" val="600694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Ending a literature review</a:t>
            </a:r>
          </a:p>
        </p:txBody>
      </p:sp>
      <p:sp>
        <p:nvSpPr>
          <p:cNvPr id="3" name="Content Placeholder 2"/>
          <p:cNvSpPr>
            <a:spLocks noGrp="1"/>
          </p:cNvSpPr>
          <p:nvPr>
            <p:ph idx="1"/>
          </p:nvPr>
        </p:nvSpPr>
        <p:spPr/>
        <p:txBody>
          <a:bodyPr>
            <a:normAutofit/>
          </a:bodyPr>
          <a:lstStyle/>
          <a:p>
            <a:pPr marL="0" indent="0">
              <a:buNone/>
            </a:pPr>
            <a:r>
              <a:rPr lang="en-GB" b="1" i="1" dirty="0"/>
              <a:t>Summary of the themes</a:t>
            </a:r>
          </a:p>
          <a:p>
            <a:pPr marL="0" indent="0">
              <a:buNone/>
            </a:pPr>
            <a:endParaRPr lang="en-GB" dirty="0"/>
          </a:p>
          <a:p>
            <a:pPr marL="0" indent="0">
              <a:buNone/>
            </a:pPr>
            <a:r>
              <a:rPr lang="en-GB" i="1" dirty="0"/>
              <a:t>For example:</a:t>
            </a:r>
          </a:p>
          <a:p>
            <a:pPr marL="0" indent="0">
              <a:buNone/>
            </a:pPr>
            <a:endParaRPr lang="en-GB" dirty="0"/>
          </a:p>
          <a:p>
            <a:pPr marL="0" indent="0">
              <a:buNone/>
            </a:pPr>
            <a:r>
              <a:rPr lang="en-US" dirty="0"/>
              <a:t>Thus, whilst </a:t>
            </a:r>
            <a:r>
              <a:rPr lang="en-US" b="1" i="1" dirty="0"/>
              <a:t>disruptive innovation and technical rationality are both well-understood when applied to private commerce in the USA and Europe</a:t>
            </a:r>
            <a:r>
              <a:rPr lang="en-US" dirty="0"/>
              <a:t>, less is known about how the culture of the public sector in Asia works to either hinder or promote innovation. This study examines this question through a statistical meta-analysis of the recent Social Service reforms in Taiwan using publicly available data.</a:t>
            </a:r>
            <a:endParaRPr lang="en-GB" dirty="0"/>
          </a:p>
        </p:txBody>
      </p:sp>
    </p:spTree>
    <p:extLst>
      <p:ext uri="{BB962C8B-B14F-4D97-AF65-F5344CB8AC3E}">
        <p14:creationId xmlns:p14="http://schemas.microsoft.com/office/powerpoint/2010/main" val="1205236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CAB16-AC08-D51D-4A49-55E50115CB9C}"/>
              </a:ext>
            </a:extLst>
          </p:cNvPr>
          <p:cNvSpPr>
            <a:spLocks noGrp="1"/>
          </p:cNvSpPr>
          <p:nvPr>
            <p:ph type="title"/>
          </p:nvPr>
        </p:nvSpPr>
        <p:spPr/>
        <p:txBody>
          <a:bodyPr/>
          <a:lstStyle/>
          <a:p>
            <a:r>
              <a:rPr lang="en-GB" dirty="0"/>
              <a:t>Overview of a thesis/dissertation</a:t>
            </a:r>
          </a:p>
        </p:txBody>
      </p:sp>
      <p:sp>
        <p:nvSpPr>
          <p:cNvPr id="3" name="Content Placeholder 2">
            <a:extLst>
              <a:ext uri="{FF2B5EF4-FFF2-40B4-BE49-F238E27FC236}">
                <a16:creationId xmlns:a16="http://schemas.microsoft.com/office/drawing/2014/main" id="{C7C2DD2F-9760-2103-0FDD-B96AB9AD4C0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0394364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Ending a literature review</a:t>
            </a:r>
          </a:p>
        </p:txBody>
      </p:sp>
      <p:sp>
        <p:nvSpPr>
          <p:cNvPr id="3" name="Content Placeholder 2"/>
          <p:cNvSpPr>
            <a:spLocks noGrp="1"/>
          </p:cNvSpPr>
          <p:nvPr>
            <p:ph idx="1"/>
          </p:nvPr>
        </p:nvSpPr>
        <p:spPr/>
        <p:txBody>
          <a:bodyPr>
            <a:normAutofit/>
          </a:bodyPr>
          <a:lstStyle/>
          <a:p>
            <a:pPr marL="0" indent="0">
              <a:buNone/>
            </a:pPr>
            <a:r>
              <a:rPr lang="en-GB" b="1" i="1" dirty="0"/>
              <a:t>What has not been studied:</a:t>
            </a:r>
          </a:p>
          <a:p>
            <a:pPr marL="0" indent="0">
              <a:buNone/>
            </a:pPr>
            <a:endParaRPr lang="en-GB" dirty="0"/>
          </a:p>
          <a:p>
            <a:pPr marL="0" indent="0">
              <a:buNone/>
            </a:pPr>
            <a:r>
              <a:rPr lang="en-GB" i="1" dirty="0"/>
              <a:t>For example:</a:t>
            </a:r>
          </a:p>
          <a:p>
            <a:pPr marL="0" indent="0">
              <a:buNone/>
            </a:pPr>
            <a:endParaRPr lang="en-GB" dirty="0"/>
          </a:p>
          <a:p>
            <a:pPr marL="0" indent="0">
              <a:buNone/>
            </a:pPr>
            <a:r>
              <a:rPr lang="en-US" dirty="0"/>
              <a:t>Thus, whilst disruptive innovation and technical rationality are both well-understood when applied to private commerce in the USA and Europe, </a:t>
            </a:r>
            <a:r>
              <a:rPr lang="en-US" b="1" i="1" dirty="0"/>
              <a:t>less is known about how the culture of the public sector in Asia works to either hinder or promote innovation.</a:t>
            </a:r>
            <a:r>
              <a:rPr lang="en-US" dirty="0"/>
              <a:t> This study examines this question through a statistical meta-analysis of the recent Social Service reforms in Taiwan using publicly available data.</a:t>
            </a:r>
            <a:endParaRPr lang="en-GB" dirty="0"/>
          </a:p>
        </p:txBody>
      </p:sp>
    </p:spTree>
    <p:extLst>
      <p:ext uri="{BB962C8B-B14F-4D97-AF65-F5344CB8AC3E}">
        <p14:creationId xmlns:p14="http://schemas.microsoft.com/office/powerpoint/2010/main" val="23236583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Ending a literature review</a:t>
            </a:r>
          </a:p>
        </p:txBody>
      </p:sp>
      <p:sp>
        <p:nvSpPr>
          <p:cNvPr id="3" name="Content Placeholder 2"/>
          <p:cNvSpPr>
            <a:spLocks noGrp="1"/>
          </p:cNvSpPr>
          <p:nvPr>
            <p:ph idx="1"/>
          </p:nvPr>
        </p:nvSpPr>
        <p:spPr/>
        <p:txBody>
          <a:bodyPr>
            <a:normAutofit/>
          </a:bodyPr>
          <a:lstStyle/>
          <a:p>
            <a:pPr marL="0" indent="0">
              <a:buNone/>
            </a:pPr>
            <a:r>
              <a:rPr lang="en-GB" i="1" dirty="0"/>
              <a:t>Set up the methodology section:</a:t>
            </a:r>
          </a:p>
          <a:p>
            <a:pPr marL="0" indent="0">
              <a:buNone/>
            </a:pPr>
            <a:endParaRPr lang="en-GB" dirty="0"/>
          </a:p>
          <a:p>
            <a:pPr marL="0" indent="0">
              <a:buNone/>
            </a:pPr>
            <a:r>
              <a:rPr lang="en-GB" i="1" dirty="0"/>
              <a:t>For example:</a:t>
            </a:r>
          </a:p>
          <a:p>
            <a:pPr marL="0" indent="0">
              <a:buNone/>
            </a:pPr>
            <a:endParaRPr lang="en-GB" dirty="0"/>
          </a:p>
          <a:p>
            <a:pPr marL="0" indent="0">
              <a:buNone/>
            </a:pPr>
            <a:r>
              <a:rPr lang="en-US" dirty="0"/>
              <a:t>Thus, whilst disruptive innovation and technical rationality are both well-understood when applied to private commerce in the USA and Europe, less is known about how the culture of the public sector in Asia works to either hinder or promote innovation.  </a:t>
            </a:r>
            <a:r>
              <a:rPr lang="en-US" b="1" i="1" dirty="0"/>
              <a:t>This study examines this question through a statistical meta-analysis of the recent Social Service reforms in Taiwan using publicly available data.</a:t>
            </a:r>
            <a:endParaRPr lang="en-GB" b="1" i="1" dirty="0"/>
          </a:p>
        </p:txBody>
      </p:sp>
    </p:spTree>
    <p:extLst>
      <p:ext uri="{BB962C8B-B14F-4D97-AF65-F5344CB8AC3E}">
        <p14:creationId xmlns:p14="http://schemas.microsoft.com/office/powerpoint/2010/main" val="3241153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0628-5776-D9C0-DFE8-633A7F1C330F}"/>
              </a:ext>
            </a:extLst>
          </p:cNvPr>
          <p:cNvSpPr>
            <a:spLocks noGrp="1"/>
          </p:cNvSpPr>
          <p:nvPr>
            <p:ph type="title"/>
          </p:nvPr>
        </p:nvSpPr>
        <p:spPr/>
        <p:txBody>
          <a:bodyPr/>
          <a:lstStyle/>
          <a:p>
            <a:endParaRPr lang="en-GB"/>
          </a:p>
        </p:txBody>
      </p:sp>
      <p:sp>
        <p:nvSpPr>
          <p:cNvPr id="9" name="Content Placeholder 8">
            <a:extLst>
              <a:ext uri="{FF2B5EF4-FFF2-40B4-BE49-F238E27FC236}">
                <a16:creationId xmlns:a16="http://schemas.microsoft.com/office/drawing/2014/main" id="{37A0A4EA-B833-BB99-D9FC-EF88849B0A27}"/>
              </a:ext>
            </a:extLst>
          </p:cNvPr>
          <p:cNvSpPr>
            <a:spLocks noGrp="1"/>
          </p:cNvSpPr>
          <p:nvPr>
            <p:ph idx="1"/>
          </p:nvPr>
        </p:nvSpPr>
        <p:spPr/>
        <p:txBody>
          <a:bodyPr/>
          <a:lstStyle/>
          <a:p>
            <a:endParaRPr lang="en-GB"/>
          </a:p>
        </p:txBody>
      </p:sp>
      <p:pic>
        <p:nvPicPr>
          <p:cNvPr id="11" name="Picture 10">
            <a:extLst>
              <a:ext uri="{FF2B5EF4-FFF2-40B4-BE49-F238E27FC236}">
                <a16:creationId xmlns:a16="http://schemas.microsoft.com/office/drawing/2014/main" id="{0C8EEFB1-5B8A-5E15-94DE-B66914574DB7}"/>
              </a:ext>
            </a:extLst>
          </p:cNvPr>
          <p:cNvPicPr>
            <a:picLocks noChangeAspect="1"/>
          </p:cNvPicPr>
          <p:nvPr/>
        </p:nvPicPr>
        <p:blipFill>
          <a:blip r:embed="rId2"/>
          <a:stretch>
            <a:fillRect/>
          </a:stretch>
        </p:blipFill>
        <p:spPr>
          <a:xfrm>
            <a:off x="1930504" y="0"/>
            <a:ext cx="5282991" cy="6858000"/>
          </a:xfrm>
          <a:prstGeom prst="rect">
            <a:avLst/>
          </a:prstGeom>
        </p:spPr>
      </p:pic>
    </p:spTree>
    <p:extLst>
      <p:ext uri="{BB962C8B-B14F-4D97-AF65-F5344CB8AC3E}">
        <p14:creationId xmlns:p14="http://schemas.microsoft.com/office/powerpoint/2010/main" val="2715371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Tree>
    <p:extLst>
      <p:ext uri="{BB962C8B-B14F-4D97-AF65-F5344CB8AC3E}">
        <p14:creationId xmlns:p14="http://schemas.microsoft.com/office/powerpoint/2010/main" val="2810314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0EE89-F752-3787-52FC-648E50011C0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6451933-4936-3EC7-4A01-260143469C76}"/>
              </a:ext>
            </a:extLst>
          </p:cNvPr>
          <p:cNvSpPr>
            <a:spLocks noGrp="1"/>
          </p:cNvSpPr>
          <p:nvPr>
            <p:ph idx="1"/>
          </p:nvPr>
        </p:nvSpPr>
        <p:spPr/>
        <p:txBody>
          <a:bodyPr/>
          <a:lstStyle/>
          <a:p>
            <a:endParaRPr lang="en-GB"/>
          </a:p>
        </p:txBody>
      </p:sp>
      <p:pic>
        <p:nvPicPr>
          <p:cNvPr id="7" name="Picture 6">
            <a:extLst>
              <a:ext uri="{FF2B5EF4-FFF2-40B4-BE49-F238E27FC236}">
                <a16:creationId xmlns:a16="http://schemas.microsoft.com/office/drawing/2014/main" id="{BDC6EB8F-D6B4-73D1-F654-ADDDD2908E1F}"/>
              </a:ext>
            </a:extLst>
          </p:cNvPr>
          <p:cNvPicPr>
            <a:picLocks noChangeAspect="1"/>
          </p:cNvPicPr>
          <p:nvPr/>
        </p:nvPicPr>
        <p:blipFill>
          <a:blip r:embed="rId2"/>
          <a:stretch>
            <a:fillRect/>
          </a:stretch>
        </p:blipFill>
        <p:spPr>
          <a:xfrm>
            <a:off x="1143000" y="0"/>
            <a:ext cx="6858000" cy="6858000"/>
          </a:xfrm>
          <a:prstGeom prst="rect">
            <a:avLst/>
          </a:prstGeom>
        </p:spPr>
      </p:pic>
    </p:spTree>
    <p:extLst>
      <p:ext uri="{BB962C8B-B14F-4D97-AF65-F5344CB8AC3E}">
        <p14:creationId xmlns:p14="http://schemas.microsoft.com/office/powerpoint/2010/main" val="499651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5EBC6-4AD7-D3FC-5345-2D6310A04792}"/>
              </a:ext>
            </a:extLst>
          </p:cNvPr>
          <p:cNvSpPr>
            <a:spLocks noGrp="1"/>
          </p:cNvSpPr>
          <p:nvPr>
            <p:ph type="title"/>
          </p:nvPr>
        </p:nvSpPr>
        <p:spPr>
          <a:xfrm>
            <a:off x="251520" y="198376"/>
            <a:ext cx="8229600" cy="990600"/>
          </a:xfrm>
        </p:spPr>
        <p:txBody>
          <a:bodyPr/>
          <a:lstStyle/>
          <a:p>
            <a:r>
              <a:rPr lang="en-GB" dirty="0"/>
              <a:t>What’s the difference?</a:t>
            </a:r>
          </a:p>
        </p:txBody>
      </p:sp>
      <p:sp>
        <p:nvSpPr>
          <p:cNvPr id="3" name="Content Placeholder 2">
            <a:extLst>
              <a:ext uri="{FF2B5EF4-FFF2-40B4-BE49-F238E27FC236}">
                <a16:creationId xmlns:a16="http://schemas.microsoft.com/office/drawing/2014/main" id="{109448D2-AB95-18D9-660E-8D432005C56B}"/>
              </a:ext>
            </a:extLst>
          </p:cNvPr>
          <p:cNvSpPr>
            <a:spLocks noGrp="1"/>
          </p:cNvSpPr>
          <p:nvPr>
            <p:ph idx="1"/>
          </p:nvPr>
        </p:nvSpPr>
        <p:spPr>
          <a:xfrm>
            <a:off x="238943" y="1349896"/>
            <a:ext cx="9144000" cy="5328592"/>
          </a:xfrm>
        </p:spPr>
        <p:txBody>
          <a:bodyPr>
            <a:normAutofit fontScale="85000" lnSpcReduction="20000"/>
          </a:bodyPr>
          <a:lstStyle/>
          <a:p>
            <a:pPr marL="0" indent="0">
              <a:buNone/>
            </a:pPr>
            <a:r>
              <a:rPr lang="en-GB" b="1" dirty="0"/>
              <a:t>Writer 1:</a:t>
            </a:r>
          </a:p>
          <a:p>
            <a:pPr marL="0" indent="0">
              <a:buNone/>
            </a:pPr>
            <a:endParaRPr lang="en-GB" dirty="0"/>
          </a:p>
          <a:p>
            <a:pPr marL="0" indent="0">
              <a:buNone/>
            </a:pPr>
            <a:r>
              <a:rPr lang="en-GB" dirty="0"/>
              <a:t>“There appear to be three major causes of poverty in the area.”</a:t>
            </a:r>
          </a:p>
          <a:p>
            <a:pPr marL="0" indent="0">
              <a:buNone/>
            </a:pPr>
            <a:endParaRPr lang="en-GB" dirty="0"/>
          </a:p>
          <a:p>
            <a:pPr marL="0" indent="0">
              <a:buNone/>
            </a:pPr>
            <a:r>
              <a:rPr lang="en-GB" b="1" dirty="0"/>
              <a:t>Writer 2:</a:t>
            </a:r>
          </a:p>
          <a:p>
            <a:pPr marL="0" indent="0">
              <a:buNone/>
            </a:pPr>
            <a:endParaRPr lang="en-GB" dirty="0"/>
          </a:p>
          <a:p>
            <a:pPr marL="0" indent="0">
              <a:buNone/>
            </a:pPr>
            <a:r>
              <a:rPr lang="en-GB" dirty="0"/>
              <a:t>“There are three main causes of poverty in the area (Tanaka, 2012).”</a:t>
            </a:r>
          </a:p>
          <a:p>
            <a:pPr marL="0" indent="0">
              <a:buNone/>
            </a:pPr>
            <a:endParaRPr lang="en-GB" dirty="0"/>
          </a:p>
          <a:p>
            <a:pPr marL="0" indent="0">
              <a:buNone/>
            </a:pPr>
            <a:r>
              <a:rPr lang="en-GB" b="1" dirty="0"/>
              <a:t>Writer 3:</a:t>
            </a:r>
          </a:p>
          <a:p>
            <a:pPr marL="0" indent="0">
              <a:buNone/>
            </a:pPr>
            <a:endParaRPr lang="en-GB" dirty="0"/>
          </a:p>
          <a:p>
            <a:pPr marL="0" indent="0">
              <a:buNone/>
            </a:pPr>
            <a:r>
              <a:rPr lang="en-GB" dirty="0"/>
              <a:t>“Tanaka (2012) identified three major causes of poverty in the area.”</a:t>
            </a:r>
          </a:p>
          <a:p>
            <a:pPr marL="0" indent="0">
              <a:buNone/>
            </a:pPr>
            <a:endParaRPr lang="en-GB" dirty="0"/>
          </a:p>
          <a:p>
            <a:pPr marL="0" indent="0">
              <a:buNone/>
            </a:pPr>
            <a:r>
              <a:rPr lang="en-GB" b="1" dirty="0"/>
              <a:t>Writer 4:</a:t>
            </a:r>
          </a:p>
          <a:p>
            <a:pPr marL="0" indent="0">
              <a:buNone/>
            </a:pPr>
            <a:endParaRPr lang="en-GB" b="1" dirty="0"/>
          </a:p>
          <a:p>
            <a:pPr marL="0" indent="0">
              <a:buNone/>
            </a:pPr>
            <a:r>
              <a:rPr lang="en-GB" dirty="0"/>
              <a:t>“Numerous studies have identified the same major three causes of poverty in the area (Tanaka, 2012; Wu, 2013; Adeoye, 2020).”</a:t>
            </a:r>
          </a:p>
        </p:txBody>
      </p:sp>
    </p:spTree>
    <p:extLst>
      <p:ext uri="{BB962C8B-B14F-4D97-AF65-F5344CB8AC3E}">
        <p14:creationId xmlns:p14="http://schemas.microsoft.com/office/powerpoint/2010/main" val="3065559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2608014" y="620688"/>
            <a:ext cx="2972097" cy="93610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p:cNvSpPr/>
          <p:nvPr/>
        </p:nvSpPr>
        <p:spPr>
          <a:xfrm>
            <a:off x="323528" y="620688"/>
            <a:ext cx="1944216" cy="93610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433275" y="597116"/>
            <a:ext cx="8229600" cy="990600"/>
          </a:xfrm>
        </p:spPr>
        <p:txBody>
          <a:bodyPr/>
          <a:lstStyle/>
          <a:p>
            <a:r>
              <a:rPr lang="en-GB" dirty="0"/>
              <a:t>Integral or Non-integral citations</a:t>
            </a:r>
          </a:p>
        </p:txBody>
      </p:sp>
      <p:sp>
        <p:nvSpPr>
          <p:cNvPr id="7" name="Oval 6"/>
          <p:cNvSpPr/>
          <p:nvPr/>
        </p:nvSpPr>
        <p:spPr>
          <a:xfrm>
            <a:off x="323528" y="3933056"/>
            <a:ext cx="5256583" cy="64807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p:cNvSpPr/>
          <p:nvPr/>
        </p:nvSpPr>
        <p:spPr>
          <a:xfrm>
            <a:off x="433275" y="3068960"/>
            <a:ext cx="5714750" cy="57606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p:nvPr>
        </p:nvSpPr>
        <p:spPr/>
        <p:txBody>
          <a:bodyPr>
            <a:normAutofit/>
          </a:bodyPr>
          <a:lstStyle/>
          <a:p>
            <a:pPr marL="0" indent="0">
              <a:buNone/>
            </a:pPr>
            <a:r>
              <a:rPr lang="en-GB" dirty="0"/>
              <a:t>“Work-home culture is defined as the assumptions, beliefs and values among organizational members regarding the extent to which an organization supports and values the integration of employees’ work and personal lives (Thompson, Beauvais and </a:t>
            </a:r>
            <a:r>
              <a:rPr lang="en-GB" dirty="0" err="1"/>
              <a:t>Lyness</a:t>
            </a:r>
            <a:r>
              <a:rPr lang="en-GB" dirty="0"/>
              <a:t>, 1999).”</a:t>
            </a:r>
          </a:p>
          <a:p>
            <a:pPr marL="0" indent="0">
              <a:buNone/>
            </a:pPr>
            <a:endParaRPr lang="en-GB" sz="2800" dirty="0"/>
          </a:p>
          <a:p>
            <a:pPr marL="0" indent="0">
              <a:buNone/>
            </a:pPr>
            <a:r>
              <a:rPr lang="en-GB" sz="2800" dirty="0"/>
              <a:t>“Thompson and </a:t>
            </a:r>
            <a:r>
              <a:rPr lang="en-GB" sz="2800" dirty="0" err="1"/>
              <a:t>Prottas</a:t>
            </a:r>
            <a:r>
              <a:rPr lang="en-GB" sz="2800" dirty="0"/>
              <a:t> (2005) showed that a supportive work-home culture was linked to lower levels of employee stress and depressive symptoms …”</a:t>
            </a:r>
          </a:p>
          <a:p>
            <a:pPr marL="0" indent="0">
              <a:buNone/>
            </a:pPr>
            <a:endParaRPr lang="en-GB" sz="2800" dirty="0"/>
          </a:p>
          <a:p>
            <a:pPr marL="0" indent="0">
              <a:buNone/>
            </a:pPr>
            <a:endParaRPr lang="en-GB" sz="2800" dirty="0"/>
          </a:p>
        </p:txBody>
      </p:sp>
    </p:spTree>
    <p:extLst>
      <p:ext uri="{BB962C8B-B14F-4D97-AF65-F5344CB8AC3E}">
        <p14:creationId xmlns:p14="http://schemas.microsoft.com/office/powerpoint/2010/main" val="195642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7"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1B5E64F7-2FE9-2681-3857-B987876EB040}"/>
              </a:ext>
            </a:extLst>
          </p:cNvPr>
          <p:cNvSpPr>
            <a:spLocks noGrp="1" noRot="1" noMove="1" noResize="1" noEditPoints="1" noAdjustHandles="1" noChangeArrowheads="1" noChangeShapeType="1"/>
          </p:cNvSpPr>
          <p:nvPr/>
        </p:nvSpPr>
        <p:spPr>
          <a:xfrm>
            <a:off x="1115616" y="5733256"/>
            <a:ext cx="5147049" cy="57606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7603E2B0-476C-C8DF-C423-7C305E40ED99}"/>
              </a:ext>
            </a:extLst>
          </p:cNvPr>
          <p:cNvSpPr/>
          <p:nvPr/>
        </p:nvSpPr>
        <p:spPr>
          <a:xfrm>
            <a:off x="5940152" y="2852936"/>
            <a:ext cx="2160240" cy="93610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EB007600-B4FC-827E-0A3D-905707971731}"/>
              </a:ext>
            </a:extLst>
          </p:cNvPr>
          <p:cNvSpPr/>
          <p:nvPr/>
        </p:nvSpPr>
        <p:spPr>
          <a:xfrm>
            <a:off x="233263" y="4077072"/>
            <a:ext cx="1944216" cy="93610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id="{109448D2-AB95-18D9-660E-8D432005C56B}"/>
              </a:ext>
            </a:extLst>
          </p:cNvPr>
          <p:cNvSpPr>
            <a:spLocks noGrp="1" noRot="1" noMove="1" noResize="1" noEditPoints="1" noAdjustHandles="1" noChangeArrowheads="1" noChangeShapeType="1"/>
          </p:cNvSpPr>
          <p:nvPr>
            <p:ph idx="1"/>
          </p:nvPr>
        </p:nvSpPr>
        <p:spPr>
          <a:xfrm>
            <a:off x="238943" y="1349896"/>
            <a:ext cx="9144000" cy="5328592"/>
          </a:xfrm>
        </p:spPr>
        <p:txBody>
          <a:bodyPr>
            <a:normAutofit fontScale="85000" lnSpcReduction="20000"/>
          </a:bodyPr>
          <a:lstStyle/>
          <a:p>
            <a:pPr marL="0" indent="0">
              <a:buNone/>
            </a:pPr>
            <a:r>
              <a:rPr lang="en-GB" b="1" dirty="0"/>
              <a:t>Writer 1:</a:t>
            </a:r>
          </a:p>
          <a:p>
            <a:pPr marL="0" indent="0">
              <a:buNone/>
            </a:pPr>
            <a:endParaRPr lang="en-GB" dirty="0"/>
          </a:p>
          <a:p>
            <a:pPr marL="0" indent="0">
              <a:buNone/>
            </a:pPr>
            <a:r>
              <a:rPr lang="en-GB" dirty="0"/>
              <a:t>“There appear to be three major causes of poverty in the area.”</a:t>
            </a:r>
          </a:p>
          <a:p>
            <a:pPr marL="0" indent="0">
              <a:buNone/>
            </a:pPr>
            <a:endParaRPr lang="en-GB" dirty="0"/>
          </a:p>
          <a:p>
            <a:pPr marL="0" indent="0">
              <a:buNone/>
            </a:pPr>
            <a:r>
              <a:rPr lang="en-GB" b="1" dirty="0"/>
              <a:t>Writer 2:</a:t>
            </a:r>
          </a:p>
          <a:p>
            <a:pPr marL="0" indent="0">
              <a:buNone/>
            </a:pPr>
            <a:endParaRPr lang="en-GB" dirty="0"/>
          </a:p>
          <a:p>
            <a:pPr marL="0" indent="0">
              <a:buNone/>
            </a:pPr>
            <a:r>
              <a:rPr lang="en-GB" dirty="0"/>
              <a:t>“There are three main causes of poverty in the area (Tanaka, 2012).”</a:t>
            </a:r>
          </a:p>
          <a:p>
            <a:pPr marL="0" indent="0">
              <a:buNone/>
            </a:pPr>
            <a:endParaRPr lang="en-GB" dirty="0"/>
          </a:p>
          <a:p>
            <a:pPr marL="0" indent="0">
              <a:buNone/>
            </a:pPr>
            <a:r>
              <a:rPr lang="en-GB" b="1" dirty="0"/>
              <a:t>Writer 3:</a:t>
            </a:r>
          </a:p>
          <a:p>
            <a:pPr marL="0" indent="0">
              <a:buNone/>
            </a:pPr>
            <a:endParaRPr lang="en-GB" dirty="0"/>
          </a:p>
          <a:p>
            <a:pPr marL="0" indent="0">
              <a:buNone/>
            </a:pPr>
            <a:r>
              <a:rPr lang="en-GB" dirty="0"/>
              <a:t>“Tanaka (2012) identified three major causes of poverty in the area.”</a:t>
            </a:r>
          </a:p>
          <a:p>
            <a:pPr marL="0" indent="0">
              <a:buNone/>
            </a:pPr>
            <a:endParaRPr lang="en-GB" dirty="0"/>
          </a:p>
          <a:p>
            <a:pPr marL="0" indent="0">
              <a:buNone/>
            </a:pPr>
            <a:r>
              <a:rPr lang="en-GB" b="1" dirty="0"/>
              <a:t>Writer 4:</a:t>
            </a:r>
          </a:p>
          <a:p>
            <a:pPr marL="0" indent="0">
              <a:buNone/>
            </a:pPr>
            <a:endParaRPr lang="en-GB" b="1" dirty="0"/>
          </a:p>
          <a:p>
            <a:pPr marL="0" indent="0">
              <a:buNone/>
            </a:pPr>
            <a:r>
              <a:rPr lang="en-GB" dirty="0"/>
              <a:t>“Numerous studies have identified the same major three causes of poverty in the area (Tanaka, 2012; Wu, 2013; Adeoye, 2020).”</a:t>
            </a:r>
          </a:p>
        </p:txBody>
      </p:sp>
      <p:sp>
        <p:nvSpPr>
          <p:cNvPr id="7" name="Oval 6">
            <a:extLst>
              <a:ext uri="{FF2B5EF4-FFF2-40B4-BE49-F238E27FC236}">
                <a16:creationId xmlns:a16="http://schemas.microsoft.com/office/drawing/2014/main" id="{75B01E50-6968-F178-0C46-14E138902F0C}"/>
              </a:ext>
            </a:extLst>
          </p:cNvPr>
          <p:cNvSpPr>
            <a:spLocks noGrp="1" noRot="1" noMove="1" noResize="1" noEditPoints="1" noAdjustHandles="1" noChangeArrowheads="1" noChangeShapeType="1"/>
          </p:cNvSpPr>
          <p:nvPr/>
        </p:nvSpPr>
        <p:spPr>
          <a:xfrm>
            <a:off x="179512" y="272547"/>
            <a:ext cx="1944216" cy="93610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5029F4BC-FCDD-F3CC-48E1-E93DE46B22EF}"/>
              </a:ext>
            </a:extLst>
          </p:cNvPr>
          <p:cNvSpPr>
            <a:spLocks noGrp="1" noRot="1" noMove="1" noResize="1" noEditPoints="1" noAdjustHandles="1" noChangeArrowheads="1" noChangeShapeType="1"/>
          </p:cNvSpPr>
          <p:nvPr/>
        </p:nvSpPr>
        <p:spPr>
          <a:xfrm>
            <a:off x="2483768" y="289382"/>
            <a:ext cx="2972097" cy="93610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a:extLst>
              <a:ext uri="{FF2B5EF4-FFF2-40B4-BE49-F238E27FC236}">
                <a16:creationId xmlns:a16="http://schemas.microsoft.com/office/drawing/2014/main" id="{9DFE4181-D396-AE50-EF04-03955DDBCB22}"/>
              </a:ext>
            </a:extLst>
          </p:cNvPr>
          <p:cNvSpPr>
            <a:spLocks noGrp="1" noRot="1" noMove="1" noResize="1" noEditPoints="1" noAdjustHandles="1" noChangeArrowheads="1" noChangeShapeType="1"/>
          </p:cNvSpPr>
          <p:nvPr>
            <p:ph type="title"/>
          </p:nvPr>
        </p:nvSpPr>
        <p:spPr>
          <a:xfrm>
            <a:off x="233263" y="189045"/>
            <a:ext cx="8229600" cy="990600"/>
          </a:xfrm>
        </p:spPr>
        <p:txBody>
          <a:bodyPr/>
          <a:lstStyle/>
          <a:p>
            <a:r>
              <a:rPr lang="en-GB" dirty="0"/>
              <a:t>Integral or Non-integral citations</a:t>
            </a:r>
          </a:p>
        </p:txBody>
      </p:sp>
    </p:spTree>
    <p:extLst>
      <p:ext uri="{BB962C8B-B14F-4D97-AF65-F5344CB8AC3E}">
        <p14:creationId xmlns:p14="http://schemas.microsoft.com/office/powerpoint/2010/main" val="692988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9" grpId="0" animBg="1"/>
      <p:bldP spid="7" grpId="0" animBg="1"/>
      <p:bldP spid="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4034</TotalTime>
  <Words>4363</Words>
  <Application>Microsoft Office PowerPoint</Application>
  <PresentationFormat>On-screen Show (4:3)</PresentationFormat>
  <Paragraphs>239</Paragraphs>
  <Slides>31</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Calibri</vt:lpstr>
      <vt:lpstr>Clarity</vt:lpstr>
      <vt:lpstr>Reviewing the literature</vt:lpstr>
      <vt:lpstr>PowerPoint Presentation</vt:lpstr>
      <vt:lpstr>Overview of a thesis/dissertation</vt:lpstr>
      <vt:lpstr>PowerPoint Presentation</vt:lpstr>
      <vt:lpstr>Literature review</vt:lpstr>
      <vt:lpstr>PowerPoint Presentation</vt:lpstr>
      <vt:lpstr>What’s the difference?</vt:lpstr>
      <vt:lpstr>Integral or Non-integral citations</vt:lpstr>
      <vt:lpstr>Integral or Non-integral citations</vt:lpstr>
      <vt:lpstr>   </vt:lpstr>
      <vt:lpstr>   </vt:lpstr>
      <vt:lpstr>   </vt:lpstr>
      <vt:lpstr>   </vt:lpstr>
      <vt:lpstr>   </vt:lpstr>
      <vt:lpstr>   </vt:lpstr>
      <vt:lpstr>     Focus on authors </vt:lpstr>
      <vt:lpstr>Focus on authors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Ending a literature review</vt:lpstr>
      <vt:lpstr>Ending a literature review</vt:lpstr>
      <vt:lpstr>Ending a literature review</vt:lpstr>
      <vt:lpstr>Ending a literature review</vt:lpstr>
      <vt:lpstr>Ending a literature review</vt:lpstr>
    </vt:vector>
  </TitlesOfParts>
  <Company>London School of Economics and Political Science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Dissertation writing LN997</dc:title>
  <dc:creator>Administrator</dc:creator>
  <cp:lastModifiedBy>Andrew Mitchell</cp:lastModifiedBy>
  <cp:revision>139</cp:revision>
  <dcterms:created xsi:type="dcterms:W3CDTF">2014-02-27T16:01:13Z</dcterms:created>
  <dcterms:modified xsi:type="dcterms:W3CDTF">2023-02-27T10:57:17Z</dcterms:modified>
</cp:coreProperties>
</file>