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9144000" cy="51435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1203902" y="1400858"/>
            <a:ext cx="6736194" cy="17659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2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1203902" y="1400858"/>
            <a:ext cx="6736194" cy="17659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2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17890" y="1191971"/>
            <a:ext cx="8308219" cy="33909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200">
                <a:solidFill>
                  <a:srgbClr val="212121"/>
                </a:solidFill>
                <a:latin typeface="Roboto"/>
                <a:ea typeface="Roboto"/>
                <a:cs typeface="Roboto"/>
                <a:sym typeface="Roboto"/>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4"/>
          <p:cNvSpPr txBox="1"/>
          <p:nvPr>
            <p:ph type="ctrTitle"/>
          </p:nvPr>
        </p:nvSpPr>
        <p:spPr>
          <a:xfrm>
            <a:off x="384725" y="503825"/>
            <a:ext cx="8374549" cy="4521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9" name="Shape 29"/>
        <p:cNvGrpSpPr/>
        <p:nvPr/>
      </p:nvGrpSpPr>
      <p:grpSpPr>
        <a:xfrm>
          <a:off x="0" y="0"/>
          <a:ext cx="0" cy="0"/>
          <a:chOff x="0" y="0"/>
          <a:chExt cx="0" cy="0"/>
        </a:xfrm>
      </p:grpSpPr>
      <p:sp>
        <p:nvSpPr>
          <p:cNvPr id="30" name="Google Shape;30;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6"/>
          <p:cNvSpPr txBox="1"/>
          <p:nvPr>
            <p:ph type="title"/>
          </p:nvPr>
        </p:nvSpPr>
        <p:spPr>
          <a:xfrm>
            <a:off x="1203902" y="1400858"/>
            <a:ext cx="6736194" cy="17659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2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8602975" y="66525"/>
            <a:ext cx="348618" cy="357955"/>
          </a:xfrm>
          <a:prstGeom prst="rect">
            <a:avLst/>
          </a:prstGeom>
          <a:noFill/>
          <a:ln>
            <a:noFill/>
          </a:ln>
        </p:spPr>
      </p:pic>
      <p:sp>
        <p:nvSpPr>
          <p:cNvPr id="7" name="Google Shape;7;p1"/>
          <p:cNvSpPr txBox="1"/>
          <p:nvPr>
            <p:ph type="title"/>
          </p:nvPr>
        </p:nvSpPr>
        <p:spPr>
          <a:xfrm>
            <a:off x="1203902" y="1400858"/>
            <a:ext cx="6736194" cy="176593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200" u="none" cap="none" strike="noStrike">
                <a:solidFill>
                  <a:srgbClr val="CC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17890" y="1191971"/>
            <a:ext cx="8308219" cy="33909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200" u="none" cap="none" strike="noStrike">
                <a:solidFill>
                  <a:srgbClr val="212121"/>
                </a:solidFill>
                <a:latin typeface="Roboto"/>
                <a:ea typeface="Roboto"/>
                <a:cs typeface="Roboto"/>
                <a:sym typeface="Roboto"/>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txBox="1"/>
          <p:nvPr>
            <p:ph type="title"/>
          </p:nvPr>
        </p:nvSpPr>
        <p:spPr>
          <a:xfrm>
            <a:off x="1203902" y="1400858"/>
            <a:ext cx="6736194" cy="1765935"/>
          </a:xfrm>
          <a:prstGeom prst="rect">
            <a:avLst/>
          </a:prstGeom>
          <a:noFill/>
          <a:ln>
            <a:noFill/>
          </a:ln>
        </p:spPr>
        <p:txBody>
          <a:bodyPr anchorCtr="0" anchor="t" bIns="0" lIns="0" spcFirstLastPara="1" rIns="0" wrap="square" tIns="12700">
            <a:spAutoFit/>
          </a:bodyPr>
          <a:lstStyle/>
          <a:p>
            <a:pPr indent="0" lvl="0" marL="0" marR="198120" rtl="0" algn="ctr">
              <a:lnSpc>
                <a:spcPct val="100000"/>
              </a:lnSpc>
              <a:spcBef>
                <a:spcPts val="0"/>
              </a:spcBef>
              <a:spcAft>
                <a:spcPts val="0"/>
              </a:spcAft>
              <a:buNone/>
            </a:pPr>
            <a:r>
              <a:rPr lang="en-US"/>
              <a:t>Capstone Project</a:t>
            </a:r>
            <a:endParaRPr/>
          </a:p>
          <a:p>
            <a:pPr indent="0" lvl="0" marL="11430" marR="5080" rtl="0" algn="ctr">
              <a:lnSpc>
                <a:spcPct val="100000"/>
              </a:lnSpc>
              <a:spcBef>
                <a:spcPts val="25"/>
              </a:spcBef>
              <a:spcAft>
                <a:spcPts val="0"/>
              </a:spcAft>
              <a:buNone/>
            </a:pPr>
            <a:r>
              <a:rPr lang="en-US" sz="3600">
                <a:solidFill>
                  <a:srgbClr val="134F5C"/>
                </a:solidFill>
              </a:rPr>
              <a:t>Seoul Bike Sharing Demand  Prediction</a:t>
            </a:r>
            <a:endParaRPr sz="3600"/>
          </a:p>
        </p:txBody>
      </p:sp>
      <p:sp>
        <p:nvSpPr>
          <p:cNvPr id="45" name="Google Shape;45;p7"/>
          <p:cNvSpPr txBox="1"/>
          <p:nvPr/>
        </p:nvSpPr>
        <p:spPr>
          <a:xfrm>
            <a:off x="807525" y="3354450"/>
            <a:ext cx="701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00637D"/>
                </a:solidFill>
                <a:latin typeface="Roboto"/>
                <a:ea typeface="Roboto"/>
                <a:cs typeface="Roboto"/>
                <a:sym typeface="Roboto"/>
              </a:rPr>
              <a:t>Suvendu Nayak</a:t>
            </a:r>
            <a:endParaRPr b="1" sz="2100">
              <a:solidFill>
                <a:srgbClr val="00637D"/>
              </a:solidFill>
              <a:latin typeface="Roboto"/>
              <a:ea typeface="Roboto"/>
              <a:cs typeface="Roboto"/>
              <a:sym typeface="Roboto"/>
            </a:endParaRPr>
          </a:p>
          <a:p>
            <a:pPr indent="0" lvl="0" marL="0" rtl="0" algn="ctr">
              <a:spcBef>
                <a:spcPts val="0"/>
              </a:spcBef>
              <a:spcAft>
                <a:spcPts val="0"/>
              </a:spcAft>
              <a:buNone/>
            </a:pPr>
            <a:r>
              <a:rPr b="1" lang="en-US" sz="2100">
                <a:solidFill>
                  <a:srgbClr val="00637D"/>
                </a:solidFill>
                <a:latin typeface="Roboto"/>
                <a:ea typeface="Roboto"/>
                <a:cs typeface="Roboto"/>
                <a:sym typeface="Roboto"/>
              </a:rPr>
              <a:t>Cohort Geneva </a:t>
            </a:r>
            <a:endParaRPr b="1" sz="2100">
              <a:solidFill>
                <a:srgbClr val="00637D"/>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84725" y="503825"/>
            <a:ext cx="474281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Rented Bike Count Per Day:</a:t>
            </a:r>
            <a:endParaRPr sz="2800">
              <a:latin typeface="Arial"/>
              <a:ea typeface="Arial"/>
              <a:cs typeface="Arial"/>
              <a:sym typeface="Arial"/>
            </a:endParaRPr>
          </a:p>
        </p:txBody>
      </p:sp>
      <p:pic>
        <p:nvPicPr>
          <p:cNvPr id="105" name="Google Shape;105;p16"/>
          <p:cNvPicPr preferRelativeResize="0"/>
          <p:nvPr/>
        </p:nvPicPr>
        <p:blipFill rotWithShape="1">
          <a:blip r:embed="rId3">
            <a:alphaModFix/>
          </a:blip>
          <a:srcRect b="0" l="0" r="0" t="0"/>
          <a:stretch/>
        </p:blipFill>
        <p:spPr>
          <a:xfrm>
            <a:off x="0" y="1017725"/>
            <a:ext cx="9012024" cy="2790350"/>
          </a:xfrm>
          <a:prstGeom prst="rect">
            <a:avLst/>
          </a:prstGeom>
          <a:noFill/>
          <a:ln>
            <a:noFill/>
          </a:ln>
        </p:spPr>
      </p:pic>
      <p:sp>
        <p:nvSpPr>
          <p:cNvPr id="106" name="Google Shape;106;p16"/>
          <p:cNvSpPr txBox="1"/>
          <p:nvPr/>
        </p:nvSpPr>
        <p:spPr>
          <a:xfrm>
            <a:off x="54475" y="3944825"/>
            <a:ext cx="8706900" cy="681000"/>
          </a:xfrm>
          <a:prstGeom prst="rect">
            <a:avLst/>
          </a:prstGeom>
          <a:noFill/>
          <a:ln>
            <a:noFill/>
          </a:ln>
        </p:spPr>
        <p:txBody>
          <a:bodyPr anchorCtr="0" anchor="t" bIns="91425" lIns="91425" spcFirstLastPara="1" rIns="91425" wrap="square" tIns="91425">
            <a:spAutoFit/>
          </a:bodyPr>
          <a:lstStyle/>
          <a:p>
            <a:pPr indent="-339725" lvl="0" marL="435608" marR="176530" rtl="0" algn="l">
              <a:lnSpc>
                <a:spcPct val="114999"/>
              </a:lnSpc>
              <a:spcBef>
                <a:spcPts val="0"/>
              </a:spcBef>
              <a:spcAft>
                <a:spcPts val="0"/>
              </a:spcAft>
              <a:buClr>
                <a:srgbClr val="212121"/>
              </a:buClr>
              <a:buSzPts val="1500"/>
              <a:buChar char="●"/>
            </a:pPr>
            <a:r>
              <a:rPr lang="en-US" sz="1500">
                <a:solidFill>
                  <a:srgbClr val="212121"/>
                </a:solidFill>
                <a:latin typeface="Roboto"/>
                <a:ea typeface="Roboto"/>
                <a:cs typeface="Roboto"/>
                <a:sym typeface="Roboto"/>
              </a:rPr>
              <a:t>We can see the rented bike count is highest on 6th day of the month which is 371295 and lowest on 2nd day of the  month which is 53694.</a:t>
            </a:r>
            <a:endParaRPr sz="17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84725" y="503825"/>
            <a:ext cx="556641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Rented Bike Count In Weekdays:</a:t>
            </a:r>
            <a:endParaRPr sz="2800">
              <a:latin typeface="Arial"/>
              <a:ea typeface="Arial"/>
              <a:cs typeface="Arial"/>
              <a:sym typeface="Arial"/>
            </a:endParaRPr>
          </a:p>
        </p:txBody>
      </p:sp>
      <p:pic>
        <p:nvPicPr>
          <p:cNvPr id="112" name="Google Shape;112;p17"/>
          <p:cNvPicPr preferRelativeResize="0"/>
          <p:nvPr/>
        </p:nvPicPr>
        <p:blipFill rotWithShape="1">
          <a:blip r:embed="rId3">
            <a:alphaModFix/>
          </a:blip>
          <a:srcRect b="0" l="0" r="0" t="0"/>
          <a:stretch/>
        </p:blipFill>
        <p:spPr>
          <a:xfrm>
            <a:off x="219075" y="1152475"/>
            <a:ext cx="7681425" cy="2620700"/>
          </a:xfrm>
          <a:prstGeom prst="rect">
            <a:avLst/>
          </a:prstGeom>
          <a:noFill/>
          <a:ln>
            <a:noFill/>
          </a:ln>
        </p:spPr>
      </p:pic>
      <p:sp>
        <p:nvSpPr>
          <p:cNvPr id="113" name="Google Shape;113;p17"/>
          <p:cNvSpPr txBox="1"/>
          <p:nvPr/>
        </p:nvSpPr>
        <p:spPr>
          <a:xfrm>
            <a:off x="290550" y="3969700"/>
            <a:ext cx="8111100" cy="415500"/>
          </a:xfrm>
          <a:prstGeom prst="rect">
            <a:avLst/>
          </a:prstGeom>
          <a:noFill/>
          <a:ln>
            <a:noFill/>
          </a:ln>
        </p:spPr>
        <p:txBody>
          <a:bodyPr anchorCtr="0" anchor="t" bIns="91425" lIns="91425" spcFirstLastPara="1" rIns="91425" wrap="square" tIns="91425">
            <a:spAutoFit/>
          </a:bodyPr>
          <a:lstStyle/>
          <a:p>
            <a:pPr indent="-339725" lvl="0" marL="435608" rtl="0" algn="l">
              <a:spcBef>
                <a:spcPts val="215"/>
              </a:spcBef>
              <a:spcAft>
                <a:spcPts val="0"/>
              </a:spcAft>
              <a:buClr>
                <a:srgbClr val="212121"/>
              </a:buClr>
              <a:buSzPts val="1500"/>
              <a:buChar char="●"/>
            </a:pPr>
            <a:r>
              <a:rPr lang="en-US" sz="1500">
                <a:solidFill>
                  <a:srgbClr val="212121"/>
                </a:solidFill>
                <a:latin typeface="Roboto"/>
                <a:ea typeface="Roboto"/>
                <a:cs typeface="Roboto"/>
                <a:sym typeface="Roboto"/>
              </a:rPr>
              <a:t>We can see on 4th day of week the rented bike count is 928267 which is highest.</a:t>
            </a:r>
            <a:endParaRPr sz="17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84725" y="503825"/>
            <a:ext cx="6055360" cy="8788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800">
                <a:latin typeface="Arial"/>
                <a:ea typeface="Arial"/>
                <a:cs typeface="Arial"/>
                <a:sym typeface="Arial"/>
              </a:rPr>
              <a:t>Rented Bike Count With Respect To  Temperature:</a:t>
            </a:r>
            <a:endParaRPr sz="2800">
              <a:latin typeface="Arial"/>
              <a:ea typeface="Arial"/>
              <a:cs typeface="Arial"/>
              <a:sym typeface="Arial"/>
            </a:endParaRPr>
          </a:p>
        </p:txBody>
      </p:sp>
      <p:pic>
        <p:nvPicPr>
          <p:cNvPr id="119" name="Google Shape;119;p18"/>
          <p:cNvPicPr preferRelativeResize="0"/>
          <p:nvPr/>
        </p:nvPicPr>
        <p:blipFill rotWithShape="1">
          <a:blip r:embed="rId3">
            <a:alphaModFix/>
          </a:blip>
          <a:srcRect b="0" l="0" r="0" t="0"/>
          <a:stretch/>
        </p:blipFill>
        <p:spPr>
          <a:xfrm>
            <a:off x="259925" y="1382675"/>
            <a:ext cx="5373951" cy="3126899"/>
          </a:xfrm>
          <a:prstGeom prst="rect">
            <a:avLst/>
          </a:prstGeom>
          <a:noFill/>
          <a:ln>
            <a:noFill/>
          </a:ln>
        </p:spPr>
      </p:pic>
      <p:sp>
        <p:nvSpPr>
          <p:cNvPr id="120" name="Google Shape;120;p18"/>
          <p:cNvSpPr txBox="1"/>
          <p:nvPr/>
        </p:nvSpPr>
        <p:spPr>
          <a:xfrm>
            <a:off x="5786425" y="1643550"/>
            <a:ext cx="3357600" cy="2274300"/>
          </a:xfrm>
          <a:prstGeom prst="rect">
            <a:avLst/>
          </a:prstGeom>
          <a:noFill/>
          <a:ln>
            <a:noFill/>
          </a:ln>
        </p:spPr>
        <p:txBody>
          <a:bodyPr anchorCtr="0" anchor="t" bIns="91425" lIns="91425" spcFirstLastPara="1" rIns="91425" wrap="square" tIns="91425">
            <a:spAutoFit/>
          </a:bodyPr>
          <a:lstStyle/>
          <a:p>
            <a:pPr indent="-339725" lvl="0" marL="332740" marR="353060" rtl="0" algn="l">
              <a:lnSpc>
                <a:spcPct val="114999"/>
              </a:lnSpc>
              <a:spcBef>
                <a:spcPts val="0"/>
              </a:spcBef>
              <a:spcAft>
                <a:spcPts val="0"/>
              </a:spcAft>
              <a:buClr>
                <a:srgbClr val="212121"/>
              </a:buClr>
              <a:buSzPts val="1500"/>
              <a:buChar char="●"/>
            </a:pPr>
            <a:r>
              <a:rPr lang="en-US" sz="1500">
                <a:solidFill>
                  <a:srgbClr val="212121"/>
                </a:solidFill>
                <a:latin typeface="Roboto"/>
                <a:ea typeface="Roboto"/>
                <a:cs typeface="Roboto"/>
                <a:sym typeface="Roboto"/>
              </a:rPr>
              <a:t>People prefer to take bike ride more often when the temperature is near about 25 degrees Celsius. we can easily  conclude that the people gave more preference to bike riding in summers as compared to other seasons.</a:t>
            </a:r>
            <a:endParaRPr sz="17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84725" y="198700"/>
            <a:ext cx="49008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Rented Bike Count In Month:</a:t>
            </a:r>
            <a:endParaRPr sz="2800">
              <a:latin typeface="Arial"/>
              <a:ea typeface="Arial"/>
              <a:cs typeface="Arial"/>
              <a:sym typeface="Arial"/>
            </a:endParaRPr>
          </a:p>
        </p:txBody>
      </p:sp>
      <p:pic>
        <p:nvPicPr>
          <p:cNvPr id="126" name="Google Shape;126;p19"/>
          <p:cNvPicPr preferRelativeResize="0"/>
          <p:nvPr/>
        </p:nvPicPr>
        <p:blipFill rotWithShape="1">
          <a:blip r:embed="rId3">
            <a:alphaModFix/>
          </a:blip>
          <a:srcRect b="0" l="0" r="0" t="0"/>
          <a:stretch/>
        </p:blipFill>
        <p:spPr>
          <a:xfrm>
            <a:off x="458475" y="642400"/>
            <a:ext cx="6613850" cy="2960249"/>
          </a:xfrm>
          <a:prstGeom prst="rect">
            <a:avLst/>
          </a:prstGeom>
          <a:noFill/>
          <a:ln>
            <a:noFill/>
          </a:ln>
        </p:spPr>
      </p:pic>
      <p:sp>
        <p:nvSpPr>
          <p:cNvPr id="127" name="Google Shape;127;p19"/>
          <p:cNvSpPr txBox="1"/>
          <p:nvPr/>
        </p:nvSpPr>
        <p:spPr>
          <a:xfrm>
            <a:off x="185250" y="3602650"/>
            <a:ext cx="8129400" cy="1305300"/>
          </a:xfrm>
          <a:prstGeom prst="rect">
            <a:avLst/>
          </a:prstGeom>
          <a:noFill/>
          <a:ln>
            <a:noFill/>
          </a:ln>
        </p:spPr>
        <p:txBody>
          <a:bodyPr anchorCtr="0" anchor="t" bIns="91425" lIns="91425" spcFirstLastPara="1" rIns="91425" wrap="square" tIns="91425">
            <a:spAutoFit/>
          </a:bodyPr>
          <a:lstStyle/>
          <a:p>
            <a:pPr indent="-327025" lvl="0" marL="435608" marR="5080" rtl="0" algn="l">
              <a:lnSpc>
                <a:spcPct val="114999"/>
              </a:lnSpc>
              <a:spcBef>
                <a:spcPts val="0"/>
              </a:spcBef>
              <a:spcAft>
                <a:spcPts val="0"/>
              </a:spcAft>
              <a:buClr>
                <a:srgbClr val="212121"/>
              </a:buClr>
              <a:buSzPts val="1300"/>
              <a:buChar char="●"/>
            </a:pPr>
            <a:r>
              <a:rPr lang="en-US" sz="1300">
                <a:solidFill>
                  <a:srgbClr val="212121"/>
                </a:solidFill>
                <a:latin typeface="Roboto"/>
                <a:ea typeface="Roboto"/>
                <a:cs typeface="Roboto"/>
                <a:sym typeface="Roboto"/>
              </a:rPr>
              <a:t>There's is a whooping increase in number of bike rents in year 2018. In the last month the demand decreases in 2018  but increases in it seen to be increasing in the end of 2017. It is like this because, in 2017 the demand is taking off  and we can see the pattern as it is still increasing in the beginning months of 2018. There is a decline in the end of the  year. This could be repercussions of winter season as well.</a:t>
            </a:r>
            <a:endParaRPr sz="15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73825" y="231400"/>
            <a:ext cx="68535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Rented Bike Count In Different Seasons:</a:t>
            </a:r>
            <a:endParaRPr sz="2800">
              <a:latin typeface="Arial"/>
              <a:ea typeface="Arial"/>
              <a:cs typeface="Arial"/>
              <a:sym typeface="Arial"/>
            </a:endParaRPr>
          </a:p>
        </p:txBody>
      </p:sp>
      <p:pic>
        <p:nvPicPr>
          <p:cNvPr id="133" name="Google Shape;133;p20"/>
          <p:cNvPicPr preferRelativeResize="0"/>
          <p:nvPr/>
        </p:nvPicPr>
        <p:blipFill rotWithShape="1">
          <a:blip r:embed="rId3">
            <a:alphaModFix/>
          </a:blip>
          <a:srcRect b="0" l="0" r="0" t="0"/>
          <a:stretch/>
        </p:blipFill>
        <p:spPr>
          <a:xfrm>
            <a:off x="1111350" y="897350"/>
            <a:ext cx="2953325" cy="2732875"/>
          </a:xfrm>
          <a:prstGeom prst="rect">
            <a:avLst/>
          </a:prstGeom>
          <a:noFill/>
          <a:ln>
            <a:noFill/>
          </a:ln>
        </p:spPr>
      </p:pic>
      <p:pic>
        <p:nvPicPr>
          <p:cNvPr id="134" name="Google Shape;134;p20"/>
          <p:cNvPicPr preferRelativeResize="0"/>
          <p:nvPr/>
        </p:nvPicPr>
        <p:blipFill rotWithShape="1">
          <a:blip r:embed="rId4">
            <a:alphaModFix/>
          </a:blip>
          <a:srcRect b="0" l="0" r="0" t="0"/>
          <a:stretch/>
        </p:blipFill>
        <p:spPr>
          <a:xfrm>
            <a:off x="4629003" y="807275"/>
            <a:ext cx="2878250" cy="2822951"/>
          </a:xfrm>
          <a:prstGeom prst="rect">
            <a:avLst/>
          </a:prstGeom>
          <a:noFill/>
          <a:ln>
            <a:noFill/>
          </a:ln>
        </p:spPr>
      </p:pic>
      <p:sp>
        <p:nvSpPr>
          <p:cNvPr id="135" name="Google Shape;135;p20"/>
          <p:cNvSpPr txBox="1"/>
          <p:nvPr/>
        </p:nvSpPr>
        <p:spPr>
          <a:xfrm>
            <a:off x="6767200" y="1492925"/>
            <a:ext cx="2397300" cy="400200"/>
          </a:xfrm>
          <a:prstGeom prst="rect">
            <a:avLst/>
          </a:prstGeom>
          <a:noFill/>
          <a:ln>
            <a:noFill/>
          </a:ln>
        </p:spPr>
        <p:txBody>
          <a:bodyPr anchorCtr="0" anchor="t" bIns="91425" lIns="91425" spcFirstLastPara="1" rIns="91425" wrap="square" tIns="91425">
            <a:spAutoFit/>
          </a:bodyPr>
          <a:lstStyle/>
          <a:p>
            <a:pPr indent="0" lvl="0" marL="0" marR="256540" rtl="0" algn="l">
              <a:lnSpc>
                <a:spcPct val="114999"/>
              </a:lnSpc>
              <a:spcBef>
                <a:spcPts val="0"/>
              </a:spcBef>
              <a:spcAft>
                <a:spcPts val="0"/>
              </a:spcAft>
              <a:buNone/>
            </a:pPr>
            <a:r>
              <a:t/>
            </a:r>
            <a:endParaRPr>
              <a:latin typeface="Roboto"/>
              <a:ea typeface="Roboto"/>
              <a:cs typeface="Roboto"/>
              <a:sym typeface="Roboto"/>
            </a:endParaRPr>
          </a:p>
        </p:txBody>
      </p:sp>
      <p:sp>
        <p:nvSpPr>
          <p:cNvPr id="136" name="Google Shape;136;p20"/>
          <p:cNvSpPr txBox="1"/>
          <p:nvPr/>
        </p:nvSpPr>
        <p:spPr>
          <a:xfrm>
            <a:off x="373825" y="3630225"/>
            <a:ext cx="7791600" cy="1391400"/>
          </a:xfrm>
          <a:prstGeom prst="rect">
            <a:avLst/>
          </a:prstGeom>
          <a:noFill/>
          <a:ln>
            <a:noFill/>
          </a:ln>
        </p:spPr>
        <p:txBody>
          <a:bodyPr anchorCtr="0" anchor="t" bIns="91425" lIns="91425" spcFirstLastPara="1" rIns="91425" wrap="square" tIns="91425">
            <a:spAutoFit/>
          </a:bodyPr>
          <a:lstStyle/>
          <a:p>
            <a:pPr indent="-333375" lvl="0" marL="435608" marR="256540" rtl="0" algn="l">
              <a:lnSpc>
                <a:spcPct val="114999"/>
              </a:lnSpc>
              <a:spcBef>
                <a:spcPts val="0"/>
              </a:spcBef>
              <a:spcAft>
                <a:spcPts val="0"/>
              </a:spcAft>
              <a:buClr>
                <a:srgbClr val="212121"/>
              </a:buClr>
              <a:buSzPts val="1400"/>
              <a:buChar char="●"/>
            </a:pPr>
            <a:r>
              <a:rPr lang="en-US">
                <a:solidFill>
                  <a:srgbClr val="212121"/>
                </a:solidFill>
                <a:latin typeface="Roboto"/>
                <a:ea typeface="Roboto"/>
                <a:cs typeface="Roboto"/>
                <a:sym typeface="Roboto"/>
              </a:rPr>
              <a:t>With pie and bar plot we can say in summer the rented bike count was high as compared to other seasons and  lowest in winter season.This is because when temperature decreases amount of snowfall increases due to which  people avoid getting out that is the reason in summer rented bike count increases.</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84725" y="503825"/>
            <a:ext cx="7071359" cy="8788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800">
                <a:latin typeface="Arial"/>
                <a:ea typeface="Arial"/>
                <a:cs typeface="Arial"/>
                <a:sym typeface="Arial"/>
              </a:rPr>
              <a:t>Rented Bike Count On Holiday and On No  Holiday:</a:t>
            </a:r>
            <a:endParaRPr sz="2800">
              <a:latin typeface="Arial"/>
              <a:ea typeface="Arial"/>
              <a:cs typeface="Arial"/>
              <a:sym typeface="Arial"/>
            </a:endParaRPr>
          </a:p>
        </p:txBody>
      </p:sp>
      <p:pic>
        <p:nvPicPr>
          <p:cNvPr id="142" name="Google Shape;142;p21"/>
          <p:cNvPicPr preferRelativeResize="0"/>
          <p:nvPr/>
        </p:nvPicPr>
        <p:blipFill rotWithShape="1">
          <a:blip r:embed="rId3">
            <a:alphaModFix/>
          </a:blip>
          <a:srcRect b="0" l="0" r="0" t="0"/>
          <a:stretch/>
        </p:blipFill>
        <p:spPr>
          <a:xfrm>
            <a:off x="474400" y="1561725"/>
            <a:ext cx="3711850" cy="3010275"/>
          </a:xfrm>
          <a:prstGeom prst="rect">
            <a:avLst/>
          </a:prstGeom>
          <a:noFill/>
          <a:ln>
            <a:noFill/>
          </a:ln>
        </p:spPr>
      </p:pic>
      <p:sp>
        <p:nvSpPr>
          <p:cNvPr id="143" name="Google Shape;143;p21"/>
          <p:cNvSpPr txBox="1"/>
          <p:nvPr/>
        </p:nvSpPr>
        <p:spPr>
          <a:xfrm>
            <a:off x="4402500" y="1561725"/>
            <a:ext cx="3857700" cy="877200"/>
          </a:xfrm>
          <a:prstGeom prst="rect">
            <a:avLst/>
          </a:prstGeom>
          <a:noFill/>
          <a:ln>
            <a:noFill/>
          </a:ln>
        </p:spPr>
        <p:txBody>
          <a:bodyPr anchorCtr="0" anchor="t" bIns="91425" lIns="91425" spcFirstLastPara="1" rIns="91425" wrap="square" tIns="91425">
            <a:spAutoFit/>
          </a:bodyPr>
          <a:lstStyle/>
          <a:p>
            <a:pPr indent="-339725" lvl="0" marL="332740" rtl="0" algn="l">
              <a:spcBef>
                <a:spcPts val="0"/>
              </a:spcBef>
              <a:spcAft>
                <a:spcPts val="0"/>
              </a:spcAft>
              <a:buClr>
                <a:srgbClr val="212121"/>
              </a:buClr>
              <a:buSzPts val="1500"/>
              <a:buChar char="●"/>
            </a:pPr>
            <a:r>
              <a:rPr lang="en-US" sz="1500">
                <a:solidFill>
                  <a:srgbClr val="212121"/>
                </a:solidFill>
                <a:latin typeface="Roboto"/>
                <a:ea typeface="Roboto"/>
                <a:cs typeface="Roboto"/>
                <a:sym typeface="Roboto"/>
              </a:rPr>
              <a:t>We can say on no holiday the rented bike count is much more high than on holiday.</a:t>
            </a:r>
            <a:endParaRPr b="1" sz="17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84725" y="503825"/>
            <a:ext cx="679069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Rented Bike Count On Functioning Day:</a:t>
            </a:r>
            <a:endParaRPr sz="2800">
              <a:latin typeface="Arial"/>
              <a:ea typeface="Arial"/>
              <a:cs typeface="Arial"/>
              <a:sym typeface="Arial"/>
            </a:endParaRPr>
          </a:p>
        </p:txBody>
      </p:sp>
      <p:pic>
        <p:nvPicPr>
          <p:cNvPr id="149" name="Google Shape;149;p22"/>
          <p:cNvPicPr preferRelativeResize="0"/>
          <p:nvPr/>
        </p:nvPicPr>
        <p:blipFill rotWithShape="1">
          <a:blip r:embed="rId3">
            <a:alphaModFix/>
          </a:blip>
          <a:srcRect b="0" l="0" r="0" t="0"/>
          <a:stretch/>
        </p:blipFill>
        <p:spPr>
          <a:xfrm>
            <a:off x="1272975" y="1151600"/>
            <a:ext cx="5902449" cy="2134250"/>
          </a:xfrm>
          <a:prstGeom prst="rect">
            <a:avLst/>
          </a:prstGeom>
          <a:noFill/>
          <a:ln>
            <a:noFill/>
          </a:ln>
        </p:spPr>
      </p:pic>
      <p:sp>
        <p:nvSpPr>
          <p:cNvPr id="150" name="Google Shape;150;p22"/>
          <p:cNvSpPr txBox="1"/>
          <p:nvPr/>
        </p:nvSpPr>
        <p:spPr>
          <a:xfrm>
            <a:off x="1264075" y="3628775"/>
            <a:ext cx="6276900" cy="400200"/>
          </a:xfrm>
          <a:prstGeom prst="rect">
            <a:avLst/>
          </a:prstGeom>
          <a:noFill/>
          <a:ln>
            <a:noFill/>
          </a:ln>
        </p:spPr>
        <p:txBody>
          <a:bodyPr anchorCtr="0" anchor="t" bIns="91425" lIns="91425" spcFirstLastPara="1" rIns="91425" wrap="square" tIns="91425">
            <a:spAutoFit/>
          </a:bodyPr>
          <a:lstStyle/>
          <a:p>
            <a:pPr indent="-333375" lvl="0" marL="435608" rtl="0" algn="l">
              <a:spcBef>
                <a:spcPts val="215"/>
              </a:spcBef>
              <a:spcAft>
                <a:spcPts val="0"/>
              </a:spcAft>
              <a:buClr>
                <a:srgbClr val="212121"/>
              </a:buClr>
              <a:buSzPts val="1400"/>
              <a:buChar char="●"/>
            </a:pPr>
            <a:r>
              <a:rPr lang="en-US">
                <a:solidFill>
                  <a:srgbClr val="212121"/>
                </a:solidFill>
                <a:latin typeface="Roboto"/>
                <a:ea typeface="Roboto"/>
                <a:cs typeface="Roboto"/>
                <a:sym typeface="Roboto"/>
              </a:rPr>
              <a:t>An ironic insight, all the holidays are falling on the functioning Days.</a:t>
            </a:r>
            <a:endParaRPr sz="16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84725" y="503825"/>
            <a:ext cx="491998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Rented Bike Count Per Hour:</a:t>
            </a:r>
            <a:endParaRPr sz="2800">
              <a:latin typeface="Arial"/>
              <a:ea typeface="Arial"/>
              <a:cs typeface="Arial"/>
              <a:sym typeface="Arial"/>
            </a:endParaRPr>
          </a:p>
        </p:txBody>
      </p:sp>
      <p:pic>
        <p:nvPicPr>
          <p:cNvPr id="156" name="Google Shape;156;p23"/>
          <p:cNvPicPr preferRelativeResize="0"/>
          <p:nvPr/>
        </p:nvPicPr>
        <p:blipFill rotWithShape="1">
          <a:blip r:embed="rId3">
            <a:alphaModFix/>
          </a:blip>
          <a:srcRect b="0" l="0" r="0" t="0"/>
          <a:stretch/>
        </p:blipFill>
        <p:spPr>
          <a:xfrm>
            <a:off x="300050" y="1017725"/>
            <a:ext cx="6848550" cy="2544200"/>
          </a:xfrm>
          <a:prstGeom prst="rect">
            <a:avLst/>
          </a:prstGeom>
          <a:noFill/>
          <a:ln>
            <a:noFill/>
          </a:ln>
        </p:spPr>
      </p:pic>
      <p:sp>
        <p:nvSpPr>
          <p:cNvPr id="157" name="Google Shape;157;p23"/>
          <p:cNvSpPr txBox="1"/>
          <p:nvPr/>
        </p:nvSpPr>
        <p:spPr>
          <a:xfrm>
            <a:off x="163450" y="3792250"/>
            <a:ext cx="6276900" cy="648000"/>
          </a:xfrm>
          <a:prstGeom prst="rect">
            <a:avLst/>
          </a:prstGeom>
          <a:noFill/>
          <a:ln>
            <a:noFill/>
          </a:ln>
        </p:spPr>
        <p:txBody>
          <a:bodyPr anchorCtr="0" anchor="t" bIns="91425" lIns="91425" spcFirstLastPara="1" rIns="91425" wrap="square" tIns="91425">
            <a:spAutoFit/>
          </a:bodyPr>
          <a:lstStyle/>
          <a:p>
            <a:pPr indent="-333375" lvl="0" marL="332740" marR="161290" rtl="0" algn="l">
              <a:lnSpc>
                <a:spcPct val="114999"/>
              </a:lnSpc>
              <a:spcBef>
                <a:spcPts val="0"/>
              </a:spcBef>
              <a:spcAft>
                <a:spcPts val="0"/>
              </a:spcAft>
              <a:buClr>
                <a:srgbClr val="212121"/>
              </a:buClr>
              <a:buSzPts val="1400"/>
              <a:buChar char="●"/>
            </a:pPr>
            <a:r>
              <a:rPr lang="en-US">
                <a:solidFill>
                  <a:srgbClr val="212121"/>
                </a:solidFill>
                <a:latin typeface="Roboto"/>
                <a:ea typeface="Roboto"/>
                <a:cs typeface="Roboto"/>
                <a:sym typeface="Roboto"/>
              </a:rPr>
              <a:t>With the graph we can say on 18th hour of the day there is a huge spike in the count of rented bike which is approx.  1600.</a:t>
            </a:r>
            <a:endParaRPr sz="16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84725" y="503825"/>
            <a:ext cx="4084954"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Positively Skewed Data:</a:t>
            </a:r>
            <a:endParaRPr sz="2800">
              <a:latin typeface="Arial"/>
              <a:ea typeface="Arial"/>
              <a:cs typeface="Arial"/>
              <a:sym typeface="Arial"/>
            </a:endParaRPr>
          </a:p>
        </p:txBody>
      </p:sp>
      <p:pic>
        <p:nvPicPr>
          <p:cNvPr id="163" name="Google Shape;163;p24"/>
          <p:cNvPicPr preferRelativeResize="0"/>
          <p:nvPr/>
        </p:nvPicPr>
        <p:blipFill rotWithShape="1">
          <a:blip r:embed="rId3">
            <a:alphaModFix/>
          </a:blip>
          <a:srcRect b="0" l="0" r="0" t="0"/>
          <a:stretch/>
        </p:blipFill>
        <p:spPr>
          <a:xfrm>
            <a:off x="300049" y="1301375"/>
            <a:ext cx="8543924" cy="3556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84725" y="503825"/>
            <a:ext cx="586676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After Square Root Transformation:</a:t>
            </a:r>
            <a:endParaRPr sz="2800">
              <a:latin typeface="Arial"/>
              <a:ea typeface="Arial"/>
              <a:cs typeface="Arial"/>
              <a:sym typeface="Arial"/>
            </a:endParaRPr>
          </a:p>
        </p:txBody>
      </p:sp>
      <p:pic>
        <p:nvPicPr>
          <p:cNvPr id="169" name="Google Shape;169;p25"/>
          <p:cNvPicPr preferRelativeResize="0"/>
          <p:nvPr/>
        </p:nvPicPr>
        <p:blipFill rotWithShape="1">
          <a:blip r:embed="rId3">
            <a:alphaModFix/>
          </a:blip>
          <a:srcRect b="0" l="0" r="0" t="0"/>
          <a:stretch/>
        </p:blipFill>
        <p:spPr>
          <a:xfrm>
            <a:off x="328624" y="1214600"/>
            <a:ext cx="8486774" cy="3643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8"/>
          <p:cNvSpPr txBox="1"/>
          <p:nvPr>
            <p:ph type="title"/>
          </p:nvPr>
        </p:nvSpPr>
        <p:spPr>
          <a:xfrm>
            <a:off x="384725" y="503825"/>
            <a:ext cx="186055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Key Steps:</a:t>
            </a:r>
            <a:endParaRPr sz="2800">
              <a:latin typeface="Arial"/>
              <a:ea typeface="Arial"/>
              <a:cs typeface="Arial"/>
              <a:sym typeface="Arial"/>
            </a:endParaRPr>
          </a:p>
        </p:txBody>
      </p:sp>
      <p:sp>
        <p:nvSpPr>
          <p:cNvPr id="51" name="Google Shape;51;p8"/>
          <p:cNvSpPr txBox="1"/>
          <p:nvPr/>
        </p:nvSpPr>
        <p:spPr>
          <a:xfrm>
            <a:off x="209574" y="1026033"/>
            <a:ext cx="3872865" cy="3225800"/>
          </a:xfrm>
          <a:prstGeom prst="rect">
            <a:avLst/>
          </a:prstGeom>
          <a:noFill/>
          <a:ln>
            <a:noFill/>
          </a:ln>
        </p:spPr>
        <p:txBody>
          <a:bodyPr anchorCtr="0" anchor="t" bIns="0" lIns="0" spcFirstLastPara="1" rIns="0" wrap="square" tIns="165100">
            <a:spAutoFit/>
          </a:bodyPr>
          <a:lstStyle/>
          <a:p>
            <a:pPr indent="-320675" lvl="0" marL="332740" marR="0" rtl="0" algn="l">
              <a:lnSpc>
                <a:spcPct val="100000"/>
              </a:lnSpc>
              <a:spcBef>
                <a:spcPts val="0"/>
              </a:spcBef>
              <a:spcAft>
                <a:spcPts val="0"/>
              </a:spcAft>
              <a:buClr>
                <a:srgbClr val="134F5C"/>
              </a:buClr>
              <a:buSzPts val="1200"/>
              <a:buFont typeface="Arial"/>
              <a:buChar char="●"/>
            </a:pPr>
            <a:r>
              <a:rPr b="0" i="0" lang="en-US" sz="2000" u="none" cap="none" strike="noStrike">
                <a:solidFill>
                  <a:srgbClr val="00637D"/>
                </a:solidFill>
                <a:latin typeface="Arial"/>
                <a:ea typeface="Arial"/>
                <a:cs typeface="Arial"/>
                <a:sym typeface="Arial"/>
              </a:rPr>
              <a:t>Defining the problem statement</a:t>
            </a:r>
            <a:endParaRPr b="0" i="0" sz="2000" u="none" cap="none" strike="noStrike">
              <a:latin typeface="Arial"/>
              <a:ea typeface="Arial"/>
              <a:cs typeface="Arial"/>
              <a:sym typeface="Arial"/>
            </a:endParaRPr>
          </a:p>
          <a:p>
            <a:pPr indent="-320675" lvl="0" marL="332740" marR="0" rtl="0" algn="l">
              <a:lnSpc>
                <a:spcPct val="100000"/>
              </a:lnSpc>
              <a:spcBef>
                <a:spcPts val="1200"/>
              </a:spcBef>
              <a:spcAft>
                <a:spcPts val="0"/>
              </a:spcAft>
              <a:buClr>
                <a:srgbClr val="134F5C"/>
              </a:buClr>
              <a:buSzPts val="1200"/>
              <a:buFont typeface="Arial"/>
              <a:buChar char="●"/>
            </a:pPr>
            <a:r>
              <a:rPr b="0" i="0" lang="en-US" sz="2000" u="none" cap="none" strike="noStrike">
                <a:solidFill>
                  <a:srgbClr val="00637D"/>
                </a:solidFill>
                <a:latin typeface="Arial"/>
                <a:ea typeface="Arial"/>
                <a:cs typeface="Arial"/>
                <a:sym typeface="Arial"/>
              </a:rPr>
              <a:t>EDA and data visualization</a:t>
            </a:r>
            <a:endParaRPr b="0" i="0" sz="2000" u="none" cap="none" strike="noStrike">
              <a:latin typeface="Arial"/>
              <a:ea typeface="Arial"/>
              <a:cs typeface="Arial"/>
              <a:sym typeface="Arial"/>
            </a:endParaRPr>
          </a:p>
          <a:p>
            <a:pPr indent="-320675" lvl="0" marL="332740" marR="0" rtl="0" algn="l">
              <a:lnSpc>
                <a:spcPct val="100000"/>
              </a:lnSpc>
              <a:spcBef>
                <a:spcPts val="1200"/>
              </a:spcBef>
              <a:spcAft>
                <a:spcPts val="0"/>
              </a:spcAft>
              <a:buClr>
                <a:srgbClr val="134F5C"/>
              </a:buClr>
              <a:buSzPts val="1200"/>
              <a:buFont typeface="Arial"/>
              <a:buChar char="●"/>
            </a:pPr>
            <a:r>
              <a:rPr b="0" i="0" lang="en-US" sz="2000" u="none" cap="none" strike="noStrike">
                <a:solidFill>
                  <a:srgbClr val="00637D"/>
                </a:solidFill>
                <a:latin typeface="Arial"/>
                <a:ea typeface="Arial"/>
                <a:cs typeface="Arial"/>
                <a:sym typeface="Arial"/>
              </a:rPr>
              <a:t>Data preprocessing</a:t>
            </a:r>
            <a:endParaRPr b="0" i="0" sz="2000" u="none" cap="none" strike="noStrike">
              <a:latin typeface="Arial"/>
              <a:ea typeface="Arial"/>
              <a:cs typeface="Arial"/>
              <a:sym typeface="Arial"/>
            </a:endParaRPr>
          </a:p>
          <a:p>
            <a:pPr indent="-320675" lvl="0" marL="332740" marR="0" rtl="0" algn="l">
              <a:lnSpc>
                <a:spcPct val="100000"/>
              </a:lnSpc>
              <a:spcBef>
                <a:spcPts val="1200"/>
              </a:spcBef>
              <a:spcAft>
                <a:spcPts val="0"/>
              </a:spcAft>
              <a:buClr>
                <a:srgbClr val="134F5C"/>
              </a:buClr>
              <a:buSzPts val="1200"/>
              <a:buFont typeface="Arial"/>
              <a:buChar char="●"/>
            </a:pPr>
            <a:r>
              <a:rPr b="0" i="0" lang="en-US" sz="2000" u="none" cap="none" strike="noStrike">
                <a:solidFill>
                  <a:srgbClr val="00637D"/>
                </a:solidFill>
                <a:latin typeface="Arial"/>
                <a:ea typeface="Arial"/>
                <a:cs typeface="Arial"/>
                <a:sym typeface="Arial"/>
              </a:rPr>
              <a:t>Feature selection</a:t>
            </a:r>
            <a:endParaRPr b="0" i="0" sz="2000" u="none" cap="none" strike="noStrike">
              <a:latin typeface="Arial"/>
              <a:ea typeface="Arial"/>
              <a:cs typeface="Arial"/>
              <a:sym typeface="Arial"/>
            </a:endParaRPr>
          </a:p>
          <a:p>
            <a:pPr indent="-320675" lvl="0" marL="332740" marR="0" rtl="0" algn="l">
              <a:lnSpc>
                <a:spcPct val="100000"/>
              </a:lnSpc>
              <a:spcBef>
                <a:spcPts val="1200"/>
              </a:spcBef>
              <a:spcAft>
                <a:spcPts val="0"/>
              </a:spcAft>
              <a:buClr>
                <a:srgbClr val="134F5C"/>
              </a:buClr>
              <a:buSzPts val="1200"/>
              <a:buFont typeface="Arial"/>
              <a:buChar char="●"/>
            </a:pPr>
            <a:r>
              <a:rPr b="0" i="0" lang="en-US" sz="2000" u="none" cap="none" strike="noStrike">
                <a:solidFill>
                  <a:srgbClr val="00637D"/>
                </a:solidFill>
                <a:latin typeface="Arial"/>
                <a:ea typeface="Arial"/>
                <a:cs typeface="Arial"/>
                <a:sym typeface="Arial"/>
              </a:rPr>
              <a:t>Preparing Dataset for model</a:t>
            </a:r>
            <a:endParaRPr b="0" i="0" sz="2000" u="none" cap="none" strike="noStrike">
              <a:latin typeface="Arial"/>
              <a:ea typeface="Arial"/>
              <a:cs typeface="Arial"/>
              <a:sym typeface="Arial"/>
            </a:endParaRPr>
          </a:p>
          <a:p>
            <a:pPr indent="-320675" lvl="0" marL="332740" marR="0" rtl="0" algn="l">
              <a:lnSpc>
                <a:spcPct val="100000"/>
              </a:lnSpc>
              <a:spcBef>
                <a:spcPts val="1200"/>
              </a:spcBef>
              <a:spcAft>
                <a:spcPts val="0"/>
              </a:spcAft>
              <a:buClr>
                <a:srgbClr val="134F5C"/>
              </a:buClr>
              <a:buSzPts val="1200"/>
              <a:buFont typeface="Arial"/>
              <a:buChar char="●"/>
            </a:pPr>
            <a:r>
              <a:rPr b="0" i="0" lang="en-US" sz="2000" u="none" cap="none" strike="noStrike">
                <a:solidFill>
                  <a:srgbClr val="00637D"/>
                </a:solidFill>
                <a:latin typeface="Arial"/>
                <a:ea typeface="Arial"/>
                <a:cs typeface="Arial"/>
                <a:sym typeface="Arial"/>
              </a:rPr>
              <a:t>Applying model</a:t>
            </a:r>
            <a:endParaRPr b="0" i="0" sz="2000" u="none" cap="none" strike="noStrike">
              <a:latin typeface="Arial"/>
              <a:ea typeface="Arial"/>
              <a:cs typeface="Arial"/>
              <a:sym typeface="Arial"/>
            </a:endParaRPr>
          </a:p>
          <a:p>
            <a:pPr indent="-320675" lvl="0" marL="332740" marR="0" rtl="0" algn="l">
              <a:lnSpc>
                <a:spcPct val="100000"/>
              </a:lnSpc>
              <a:spcBef>
                <a:spcPts val="1200"/>
              </a:spcBef>
              <a:spcAft>
                <a:spcPts val="0"/>
              </a:spcAft>
              <a:buClr>
                <a:srgbClr val="134F5C"/>
              </a:buClr>
              <a:buSzPts val="1200"/>
              <a:buFont typeface="Arial"/>
              <a:buChar char="●"/>
            </a:pPr>
            <a:r>
              <a:rPr b="0" i="0" lang="en-US" sz="2000" u="none" cap="none" strike="noStrike">
                <a:solidFill>
                  <a:srgbClr val="00637D"/>
                </a:solidFill>
                <a:latin typeface="Arial"/>
                <a:ea typeface="Arial"/>
                <a:cs typeface="Arial"/>
                <a:sym typeface="Arial"/>
              </a:rPr>
              <a:t>Model validation and selection</a:t>
            </a:r>
            <a:endParaRPr b="0" i="0" sz="20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84725" y="198700"/>
            <a:ext cx="34785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Data Preprocessing:</a:t>
            </a:r>
            <a:endParaRPr sz="2800">
              <a:latin typeface="Arial"/>
              <a:ea typeface="Arial"/>
              <a:cs typeface="Arial"/>
              <a:sym typeface="Arial"/>
            </a:endParaRPr>
          </a:p>
        </p:txBody>
      </p:sp>
      <p:sp>
        <p:nvSpPr>
          <p:cNvPr id="175" name="Google Shape;175;p26"/>
          <p:cNvSpPr txBox="1"/>
          <p:nvPr/>
        </p:nvSpPr>
        <p:spPr>
          <a:xfrm>
            <a:off x="493675" y="724450"/>
            <a:ext cx="7799100" cy="4053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2100" u="none" cap="none" strike="noStrike">
                <a:solidFill>
                  <a:srgbClr val="134F5C"/>
                </a:solidFill>
                <a:latin typeface="Arial"/>
                <a:ea typeface="Arial"/>
                <a:cs typeface="Arial"/>
                <a:sym typeface="Arial"/>
              </a:rPr>
              <a:t>Data After Converting to Numerical :</a:t>
            </a:r>
            <a:endParaRPr b="0" i="0" sz="2100" u="none" cap="none" strike="noStrike">
              <a:latin typeface="Arial"/>
              <a:ea typeface="Arial"/>
              <a:cs typeface="Arial"/>
              <a:sym typeface="Arial"/>
            </a:endParaRPr>
          </a:p>
          <a:p>
            <a:pPr indent="0" lvl="0" marL="12700" marR="0" rtl="0" algn="l">
              <a:lnSpc>
                <a:spcPct val="100000"/>
              </a:lnSpc>
              <a:spcBef>
                <a:spcPts val="10"/>
              </a:spcBef>
              <a:spcAft>
                <a:spcPts val="0"/>
              </a:spcAft>
              <a:buNone/>
            </a:pPr>
            <a:r>
              <a:rPr b="0" i="0" lang="en-US" sz="1800" u="none" cap="none" strike="noStrike">
                <a:solidFill>
                  <a:srgbClr val="134F5C"/>
                </a:solidFill>
                <a:latin typeface="Arial"/>
                <a:ea typeface="Arial"/>
                <a:cs typeface="Arial"/>
                <a:sym typeface="Arial"/>
              </a:rPr>
              <a:t>Rows: 8760</a:t>
            </a:r>
            <a:endParaRPr b="0" i="0" sz="1800" u="none" cap="none" strike="noStrike">
              <a:latin typeface="Arial"/>
              <a:ea typeface="Arial"/>
              <a:cs typeface="Arial"/>
              <a:sym typeface="Arial"/>
            </a:endParaRPr>
          </a:p>
          <a:p>
            <a:pPr indent="0" lvl="0" marL="12700" marR="0" rtl="0" algn="l">
              <a:lnSpc>
                <a:spcPct val="100000"/>
              </a:lnSpc>
              <a:spcBef>
                <a:spcPts val="325"/>
              </a:spcBef>
              <a:spcAft>
                <a:spcPts val="0"/>
              </a:spcAft>
              <a:buNone/>
            </a:pPr>
            <a:r>
              <a:rPr b="0" i="0" lang="en-US" sz="1800" u="none" cap="none" strike="noStrike">
                <a:solidFill>
                  <a:srgbClr val="134F5C"/>
                </a:solidFill>
                <a:latin typeface="Arial"/>
                <a:ea typeface="Arial"/>
                <a:cs typeface="Arial"/>
                <a:sym typeface="Arial"/>
              </a:rPr>
              <a:t>Columns: 30</a:t>
            </a:r>
            <a:endParaRPr b="0" i="0" sz="1800" u="none" cap="none" strike="noStrike">
              <a:solidFill>
                <a:srgbClr val="134F5C"/>
              </a:solidFill>
              <a:latin typeface="Arial"/>
              <a:ea typeface="Arial"/>
              <a:cs typeface="Arial"/>
              <a:sym typeface="Arial"/>
            </a:endParaRPr>
          </a:p>
          <a:p>
            <a:pPr indent="0" lvl="0" marL="12700" marR="0" rtl="0" algn="l">
              <a:lnSpc>
                <a:spcPct val="100000"/>
              </a:lnSpc>
              <a:spcBef>
                <a:spcPts val="325"/>
              </a:spcBef>
              <a:spcAft>
                <a:spcPts val="0"/>
              </a:spcAft>
              <a:buNone/>
            </a:pPr>
            <a:r>
              <a:t/>
            </a:r>
            <a:endParaRPr sz="1800">
              <a:solidFill>
                <a:srgbClr val="134F5C"/>
              </a:solidFill>
            </a:endParaRPr>
          </a:p>
          <a:p>
            <a:pPr indent="0" lvl="0" marL="0" marR="0" rtl="0" algn="l">
              <a:lnSpc>
                <a:spcPct val="100000"/>
              </a:lnSpc>
              <a:spcBef>
                <a:spcPts val="45"/>
              </a:spcBef>
              <a:spcAft>
                <a:spcPts val="0"/>
              </a:spcAft>
              <a:buNone/>
            </a:pPr>
            <a:r>
              <a:t/>
            </a:r>
            <a:endParaRPr b="0" i="0" sz="2400" u="none" cap="none" strike="noStrike">
              <a:latin typeface="Arial"/>
              <a:ea typeface="Arial"/>
              <a:cs typeface="Arial"/>
              <a:sym typeface="Arial"/>
            </a:endParaRPr>
          </a:p>
          <a:p>
            <a:pPr indent="0" lvl="0" marL="12700" marR="0" rtl="0" algn="l">
              <a:lnSpc>
                <a:spcPct val="100000"/>
              </a:lnSpc>
              <a:spcBef>
                <a:spcPts val="5"/>
              </a:spcBef>
              <a:spcAft>
                <a:spcPts val="0"/>
              </a:spcAft>
              <a:buNone/>
            </a:pPr>
            <a:r>
              <a:t/>
            </a:r>
            <a:endParaRPr sz="1800">
              <a:solidFill>
                <a:srgbClr val="134F5C"/>
              </a:solidFill>
            </a:endParaRPr>
          </a:p>
          <a:p>
            <a:pPr indent="0" lvl="0" marL="12700" marR="0" rtl="0" algn="l">
              <a:lnSpc>
                <a:spcPct val="100000"/>
              </a:lnSpc>
              <a:spcBef>
                <a:spcPts val="5"/>
              </a:spcBef>
              <a:spcAft>
                <a:spcPts val="0"/>
              </a:spcAft>
              <a:buNone/>
            </a:pPr>
            <a:r>
              <a:t/>
            </a:r>
            <a:endParaRPr sz="1800">
              <a:solidFill>
                <a:srgbClr val="134F5C"/>
              </a:solidFill>
            </a:endParaRPr>
          </a:p>
          <a:p>
            <a:pPr indent="0" lvl="0" marL="0" marR="0" rtl="0" algn="l">
              <a:lnSpc>
                <a:spcPct val="100000"/>
              </a:lnSpc>
              <a:spcBef>
                <a:spcPts val="5"/>
              </a:spcBef>
              <a:spcAft>
                <a:spcPts val="0"/>
              </a:spcAft>
              <a:buNone/>
            </a:pPr>
            <a:r>
              <a:rPr b="0" i="0" lang="en-US" sz="1800" u="none" cap="none" strike="noStrike">
                <a:solidFill>
                  <a:srgbClr val="134F5C"/>
                </a:solidFill>
                <a:latin typeface="Arial"/>
                <a:ea typeface="Arial"/>
                <a:cs typeface="Arial"/>
                <a:sym typeface="Arial"/>
              </a:rPr>
              <a:t>Which columns we have converted ?</a:t>
            </a:r>
            <a:endParaRPr b="0" i="0" sz="1800" u="none" cap="none" strike="noStrike">
              <a:latin typeface="Arial"/>
              <a:ea typeface="Arial"/>
              <a:cs typeface="Arial"/>
              <a:sym typeface="Arial"/>
            </a:endParaRPr>
          </a:p>
          <a:p>
            <a:pPr indent="-432433" lvl="0" marL="469900" marR="0" rtl="0" algn="l">
              <a:lnSpc>
                <a:spcPct val="100000"/>
              </a:lnSpc>
              <a:spcBef>
                <a:spcPts val="320"/>
              </a:spcBef>
              <a:spcAft>
                <a:spcPts val="0"/>
              </a:spcAft>
              <a:buClr>
                <a:srgbClr val="134F5C"/>
              </a:buClr>
              <a:buSzPts val="1800"/>
              <a:buFont typeface="Arial"/>
              <a:buAutoNum type="alphaLcParenR"/>
            </a:pPr>
            <a:r>
              <a:rPr b="0" i="0" lang="en-US" sz="1800" u="none" cap="none" strike="noStrike">
                <a:solidFill>
                  <a:srgbClr val="134F5C"/>
                </a:solidFill>
                <a:latin typeface="Arial"/>
                <a:ea typeface="Arial"/>
                <a:cs typeface="Arial"/>
                <a:sym typeface="Arial"/>
              </a:rPr>
              <a:t>Seasons</a:t>
            </a:r>
            <a:endParaRPr b="0" i="0" sz="1800" u="none" cap="none" strike="noStrike">
              <a:latin typeface="Arial"/>
              <a:ea typeface="Arial"/>
              <a:cs typeface="Arial"/>
              <a:sym typeface="Arial"/>
            </a:endParaRPr>
          </a:p>
          <a:p>
            <a:pPr indent="-432433" lvl="0" marL="469900" marR="0" rtl="0" algn="l">
              <a:lnSpc>
                <a:spcPct val="100000"/>
              </a:lnSpc>
              <a:spcBef>
                <a:spcPts val="325"/>
              </a:spcBef>
              <a:spcAft>
                <a:spcPts val="0"/>
              </a:spcAft>
              <a:buClr>
                <a:srgbClr val="134F5C"/>
              </a:buClr>
              <a:buSzPts val="1800"/>
              <a:buFont typeface="Arial"/>
              <a:buAutoNum type="alphaLcParenR"/>
            </a:pPr>
            <a:r>
              <a:rPr b="0" i="0" lang="en-US" sz="1800" u="none" cap="none" strike="noStrike">
                <a:solidFill>
                  <a:srgbClr val="134F5C"/>
                </a:solidFill>
                <a:latin typeface="Arial"/>
                <a:ea typeface="Arial"/>
                <a:cs typeface="Arial"/>
                <a:sym typeface="Arial"/>
              </a:rPr>
              <a:t>Holiday</a:t>
            </a:r>
            <a:endParaRPr b="0" i="0" sz="1800" u="none" cap="none" strike="noStrike">
              <a:latin typeface="Arial"/>
              <a:ea typeface="Arial"/>
              <a:cs typeface="Arial"/>
              <a:sym typeface="Arial"/>
            </a:endParaRPr>
          </a:p>
          <a:p>
            <a:pPr indent="-419100" lvl="0" marL="469900" marR="0" rtl="0" algn="l">
              <a:lnSpc>
                <a:spcPct val="100000"/>
              </a:lnSpc>
              <a:spcBef>
                <a:spcPts val="325"/>
              </a:spcBef>
              <a:spcAft>
                <a:spcPts val="0"/>
              </a:spcAft>
              <a:buClr>
                <a:srgbClr val="134F5C"/>
              </a:buClr>
              <a:buSzPts val="1800"/>
              <a:buFont typeface="Arial"/>
              <a:buAutoNum type="alphaLcParenR"/>
            </a:pPr>
            <a:r>
              <a:rPr b="0" i="0" lang="en-US" sz="1800" u="none" cap="none" strike="noStrike">
                <a:solidFill>
                  <a:srgbClr val="134F5C"/>
                </a:solidFill>
                <a:latin typeface="Arial"/>
                <a:ea typeface="Arial"/>
                <a:cs typeface="Arial"/>
                <a:sym typeface="Arial"/>
              </a:rPr>
              <a:t>Functioning day</a:t>
            </a:r>
            <a:endParaRPr b="0" i="0" sz="1800" u="none" cap="none" strike="noStrike">
              <a:latin typeface="Arial"/>
              <a:ea typeface="Arial"/>
              <a:cs typeface="Arial"/>
              <a:sym typeface="Arial"/>
            </a:endParaRPr>
          </a:p>
          <a:p>
            <a:pPr indent="-432433" lvl="0" marL="469900" marR="0" rtl="0" algn="l">
              <a:lnSpc>
                <a:spcPct val="100000"/>
              </a:lnSpc>
              <a:spcBef>
                <a:spcPts val="325"/>
              </a:spcBef>
              <a:spcAft>
                <a:spcPts val="0"/>
              </a:spcAft>
              <a:buClr>
                <a:srgbClr val="134F5C"/>
              </a:buClr>
              <a:buSzPts val="1800"/>
              <a:buFont typeface="Arial"/>
              <a:buAutoNum type="alphaLcParenR"/>
            </a:pPr>
            <a:r>
              <a:rPr b="0" i="0" lang="en-US" sz="1800" u="none" cap="none" strike="noStrike">
                <a:solidFill>
                  <a:srgbClr val="134F5C"/>
                </a:solidFill>
                <a:latin typeface="Arial"/>
                <a:ea typeface="Arial"/>
                <a:cs typeface="Arial"/>
                <a:sym typeface="Arial"/>
              </a:rPr>
              <a:t>Date</a:t>
            </a:r>
            <a:endParaRPr b="0" i="0" sz="1800" u="none" cap="none" strike="noStrike">
              <a:latin typeface="Arial"/>
              <a:ea typeface="Arial"/>
              <a:cs typeface="Arial"/>
              <a:sym typeface="Arial"/>
            </a:endParaRPr>
          </a:p>
          <a:p>
            <a:pPr indent="-432433" lvl="0" marL="469900" marR="0" rtl="0" algn="l">
              <a:lnSpc>
                <a:spcPct val="100000"/>
              </a:lnSpc>
              <a:spcBef>
                <a:spcPts val="325"/>
              </a:spcBef>
              <a:spcAft>
                <a:spcPts val="0"/>
              </a:spcAft>
              <a:buClr>
                <a:srgbClr val="134F5C"/>
              </a:buClr>
              <a:buSzPts val="1800"/>
              <a:buFont typeface="Arial"/>
              <a:buAutoNum type="alphaLcParenR"/>
            </a:pPr>
            <a:r>
              <a:rPr b="0" i="0" lang="en-US" sz="1800" u="none" cap="none" strike="noStrike">
                <a:solidFill>
                  <a:srgbClr val="134F5C"/>
                </a:solidFill>
                <a:latin typeface="Arial"/>
                <a:ea typeface="Arial"/>
                <a:cs typeface="Arial"/>
                <a:sym typeface="Arial"/>
              </a:rPr>
              <a:t>Month</a:t>
            </a:r>
            <a:endParaRPr b="0" i="0" sz="1800" u="none" cap="none" strike="noStrike">
              <a:latin typeface="Arial"/>
              <a:ea typeface="Arial"/>
              <a:cs typeface="Arial"/>
              <a:sym typeface="Arial"/>
            </a:endParaRPr>
          </a:p>
        </p:txBody>
      </p:sp>
      <p:pic>
        <p:nvPicPr>
          <p:cNvPr id="176" name="Google Shape;176;p26"/>
          <p:cNvPicPr preferRelativeResize="0"/>
          <p:nvPr/>
        </p:nvPicPr>
        <p:blipFill rotWithShape="1">
          <a:blip r:embed="rId3">
            <a:alphaModFix/>
          </a:blip>
          <a:srcRect b="23564" l="0" r="3660" t="0"/>
          <a:stretch/>
        </p:blipFill>
        <p:spPr>
          <a:xfrm>
            <a:off x="591775" y="1739450"/>
            <a:ext cx="6698476" cy="1028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84725" y="296775"/>
            <a:ext cx="20403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Correlation:</a:t>
            </a:r>
            <a:endParaRPr sz="2800">
              <a:latin typeface="Arial"/>
              <a:ea typeface="Arial"/>
              <a:cs typeface="Arial"/>
              <a:sym typeface="Arial"/>
            </a:endParaRPr>
          </a:p>
        </p:txBody>
      </p:sp>
      <p:pic>
        <p:nvPicPr>
          <p:cNvPr id="182" name="Google Shape;182;p27"/>
          <p:cNvPicPr preferRelativeResize="0"/>
          <p:nvPr/>
        </p:nvPicPr>
        <p:blipFill rotWithShape="1">
          <a:blip r:embed="rId3">
            <a:alphaModFix/>
          </a:blip>
          <a:srcRect b="0" l="0" r="0" t="0"/>
          <a:stretch/>
        </p:blipFill>
        <p:spPr>
          <a:xfrm>
            <a:off x="319350" y="1121475"/>
            <a:ext cx="4621750" cy="3097450"/>
          </a:xfrm>
          <a:prstGeom prst="rect">
            <a:avLst/>
          </a:prstGeom>
          <a:noFill/>
          <a:ln>
            <a:noFill/>
          </a:ln>
        </p:spPr>
      </p:pic>
      <p:sp>
        <p:nvSpPr>
          <p:cNvPr id="183" name="Google Shape;183;p27"/>
          <p:cNvSpPr txBox="1"/>
          <p:nvPr/>
        </p:nvSpPr>
        <p:spPr>
          <a:xfrm>
            <a:off x="5296075" y="740475"/>
            <a:ext cx="3421800" cy="3829500"/>
          </a:xfrm>
          <a:prstGeom prst="rect">
            <a:avLst/>
          </a:prstGeom>
          <a:noFill/>
          <a:ln>
            <a:noFill/>
          </a:ln>
        </p:spPr>
        <p:txBody>
          <a:bodyPr anchorCtr="0" anchor="t" bIns="91425" lIns="91425" spcFirstLastPara="1" rIns="91425" wrap="square" tIns="91425">
            <a:spAutoFit/>
          </a:bodyPr>
          <a:lstStyle/>
          <a:p>
            <a:pPr indent="-196850" lvl="0" marL="171450" rtl="0" algn="l">
              <a:lnSpc>
                <a:spcPct val="115000"/>
              </a:lnSpc>
              <a:spcBef>
                <a:spcPts val="0"/>
              </a:spcBef>
              <a:spcAft>
                <a:spcPts val="0"/>
              </a:spcAft>
              <a:buClr>
                <a:srgbClr val="212121"/>
              </a:buClr>
              <a:buSzPts val="1600"/>
              <a:buChar char="•"/>
            </a:pPr>
            <a:r>
              <a:rPr lang="en-US" sz="1600">
                <a:solidFill>
                  <a:srgbClr val="212121"/>
                </a:solidFill>
              </a:rPr>
              <a:t>Heat map shows slightly positive relation of Rented bike count with </a:t>
            </a:r>
            <a:r>
              <a:rPr b="1" lang="en-US" sz="1600">
                <a:solidFill>
                  <a:srgbClr val="212121"/>
                </a:solidFill>
              </a:rPr>
              <a:t>Hour, Temperature, Dew point Temperature, Solar Radiation.</a:t>
            </a:r>
            <a:endParaRPr sz="1600">
              <a:solidFill>
                <a:schemeClr val="dk2"/>
              </a:solidFill>
            </a:endParaRPr>
          </a:p>
          <a:p>
            <a:pPr indent="0" lvl="0" marL="0" rtl="0" algn="l">
              <a:lnSpc>
                <a:spcPct val="115000"/>
              </a:lnSpc>
              <a:spcBef>
                <a:spcPts val="0"/>
              </a:spcBef>
              <a:spcAft>
                <a:spcPts val="0"/>
              </a:spcAft>
              <a:buClr>
                <a:schemeClr val="dk2"/>
              </a:buClr>
              <a:buSzPts val="1200"/>
              <a:buFont typeface="Arial"/>
              <a:buNone/>
            </a:pPr>
            <a:r>
              <a:t/>
            </a:r>
            <a:endParaRPr b="1" sz="1600">
              <a:solidFill>
                <a:srgbClr val="212121"/>
              </a:solidFill>
            </a:endParaRPr>
          </a:p>
          <a:p>
            <a:pPr indent="-196850" lvl="0" marL="171450" rtl="0" algn="l">
              <a:lnSpc>
                <a:spcPct val="115000"/>
              </a:lnSpc>
              <a:spcBef>
                <a:spcPts val="0"/>
              </a:spcBef>
              <a:spcAft>
                <a:spcPts val="0"/>
              </a:spcAft>
              <a:buClr>
                <a:srgbClr val="212121"/>
              </a:buClr>
              <a:buSzPts val="1600"/>
              <a:buChar char="•"/>
            </a:pPr>
            <a:r>
              <a:rPr lang="en-US" sz="1600">
                <a:solidFill>
                  <a:srgbClr val="212121"/>
                </a:solidFill>
              </a:rPr>
              <a:t>Bike sharing count is negatively co-related to </a:t>
            </a:r>
            <a:r>
              <a:rPr b="1" lang="en-US" sz="1600">
                <a:solidFill>
                  <a:srgbClr val="212121"/>
                </a:solidFill>
              </a:rPr>
              <a:t>Humidity, Snowfall, Rainfall.</a:t>
            </a:r>
            <a:endParaRPr sz="1600">
              <a:solidFill>
                <a:schemeClr val="dk2"/>
              </a:solidFill>
            </a:endParaRPr>
          </a:p>
          <a:p>
            <a:pPr indent="0" lvl="0" marL="0" rtl="0" algn="l">
              <a:lnSpc>
                <a:spcPct val="115000"/>
              </a:lnSpc>
              <a:spcBef>
                <a:spcPts val="0"/>
              </a:spcBef>
              <a:spcAft>
                <a:spcPts val="0"/>
              </a:spcAft>
              <a:buClr>
                <a:schemeClr val="dk2"/>
              </a:buClr>
              <a:buSzPts val="1200"/>
              <a:buFont typeface="Arial"/>
              <a:buNone/>
            </a:pPr>
            <a:r>
              <a:t/>
            </a:r>
            <a:endParaRPr b="1" sz="1600">
              <a:solidFill>
                <a:srgbClr val="212121"/>
              </a:solidFill>
            </a:endParaRPr>
          </a:p>
          <a:p>
            <a:pPr indent="-196850" lvl="0" marL="171450" rtl="0" algn="l">
              <a:lnSpc>
                <a:spcPct val="115000"/>
              </a:lnSpc>
              <a:spcBef>
                <a:spcPts val="0"/>
              </a:spcBef>
              <a:spcAft>
                <a:spcPts val="0"/>
              </a:spcAft>
              <a:buClr>
                <a:srgbClr val="212121"/>
              </a:buClr>
              <a:buSzPts val="1600"/>
              <a:buChar char="•"/>
            </a:pPr>
            <a:r>
              <a:rPr lang="en-US" sz="1600">
                <a:solidFill>
                  <a:srgbClr val="212121"/>
                </a:solidFill>
              </a:rPr>
              <a:t>Temperature and Dew point temperature are positively co-related.</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84725" y="503825"/>
            <a:ext cx="233680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Models Used:</a:t>
            </a:r>
            <a:endParaRPr sz="2800">
              <a:latin typeface="Arial"/>
              <a:ea typeface="Arial"/>
              <a:cs typeface="Arial"/>
              <a:sym typeface="Arial"/>
            </a:endParaRPr>
          </a:p>
        </p:txBody>
      </p:sp>
      <p:sp>
        <p:nvSpPr>
          <p:cNvPr id="189" name="Google Shape;189;p28"/>
          <p:cNvSpPr txBox="1"/>
          <p:nvPr/>
        </p:nvSpPr>
        <p:spPr>
          <a:xfrm>
            <a:off x="410063" y="1175208"/>
            <a:ext cx="2971800" cy="2233930"/>
          </a:xfrm>
          <a:prstGeom prst="rect">
            <a:avLst/>
          </a:prstGeom>
          <a:noFill/>
          <a:ln>
            <a:noFill/>
          </a:ln>
        </p:spPr>
        <p:txBody>
          <a:bodyPr anchorCtr="0" anchor="t" bIns="0" lIns="0" spcFirstLastPara="1" rIns="0" wrap="square" tIns="53325">
            <a:spAutoFit/>
          </a:bodyPr>
          <a:lstStyle/>
          <a:p>
            <a:pPr indent="-432433" lvl="0" marL="444500" marR="0" rtl="0" algn="l">
              <a:lnSpc>
                <a:spcPct val="100000"/>
              </a:lnSpc>
              <a:spcBef>
                <a:spcPts val="0"/>
              </a:spcBef>
              <a:spcAft>
                <a:spcPts val="0"/>
              </a:spcAft>
              <a:buClr>
                <a:srgbClr val="134F5C"/>
              </a:buClr>
              <a:buSzPts val="1800"/>
              <a:buFont typeface="Arial"/>
              <a:buAutoNum type="arabicParenR"/>
            </a:pPr>
            <a:r>
              <a:rPr b="0" i="0" lang="en-US" sz="1800" u="none" cap="none" strike="noStrike">
                <a:solidFill>
                  <a:srgbClr val="134F5C"/>
                </a:solidFill>
                <a:latin typeface="Arial"/>
                <a:ea typeface="Arial"/>
                <a:cs typeface="Arial"/>
                <a:sym typeface="Arial"/>
              </a:rPr>
              <a:t>Linear Regression</a:t>
            </a:r>
            <a:endParaRPr b="0" i="0" sz="1800" u="none" cap="none" strike="noStrike">
              <a:latin typeface="Arial"/>
              <a:ea typeface="Arial"/>
              <a:cs typeface="Arial"/>
              <a:sym typeface="Arial"/>
            </a:endParaRPr>
          </a:p>
          <a:p>
            <a:pPr indent="-432433" lvl="0" marL="444500" marR="0" rtl="0" algn="l">
              <a:lnSpc>
                <a:spcPct val="100000"/>
              </a:lnSpc>
              <a:spcBef>
                <a:spcPts val="325"/>
              </a:spcBef>
              <a:spcAft>
                <a:spcPts val="0"/>
              </a:spcAft>
              <a:buClr>
                <a:srgbClr val="134F5C"/>
              </a:buClr>
              <a:buSzPts val="1800"/>
              <a:buFont typeface="Arial"/>
              <a:buAutoNum type="arabicParenR"/>
            </a:pPr>
            <a:r>
              <a:rPr b="0" i="0" lang="en-US" sz="1800" u="none" cap="none" strike="noStrike">
                <a:solidFill>
                  <a:srgbClr val="134F5C"/>
                </a:solidFill>
                <a:latin typeface="Arial"/>
                <a:ea typeface="Arial"/>
                <a:cs typeface="Arial"/>
                <a:sym typeface="Arial"/>
              </a:rPr>
              <a:t>Ridge Regression</a:t>
            </a:r>
            <a:endParaRPr b="0" i="0" sz="1800" u="none" cap="none" strike="noStrike">
              <a:latin typeface="Arial"/>
              <a:ea typeface="Arial"/>
              <a:cs typeface="Arial"/>
              <a:sym typeface="Arial"/>
            </a:endParaRPr>
          </a:p>
          <a:p>
            <a:pPr indent="-432433" lvl="0" marL="444500" marR="0" rtl="0" algn="l">
              <a:lnSpc>
                <a:spcPct val="100000"/>
              </a:lnSpc>
              <a:spcBef>
                <a:spcPts val="325"/>
              </a:spcBef>
              <a:spcAft>
                <a:spcPts val="0"/>
              </a:spcAft>
              <a:buClr>
                <a:srgbClr val="134F5C"/>
              </a:buClr>
              <a:buSzPts val="1800"/>
              <a:buFont typeface="Arial"/>
              <a:buAutoNum type="arabicParenR"/>
            </a:pPr>
            <a:r>
              <a:rPr b="0" i="0" lang="en-US" sz="1800" u="none" cap="none" strike="noStrike">
                <a:solidFill>
                  <a:srgbClr val="134F5C"/>
                </a:solidFill>
                <a:latin typeface="Arial"/>
                <a:ea typeface="Arial"/>
                <a:cs typeface="Arial"/>
                <a:sym typeface="Arial"/>
              </a:rPr>
              <a:t>Lasso Regression</a:t>
            </a:r>
            <a:endParaRPr b="0" i="0" sz="1800" u="none" cap="none" strike="noStrike">
              <a:latin typeface="Arial"/>
              <a:ea typeface="Arial"/>
              <a:cs typeface="Arial"/>
              <a:sym typeface="Arial"/>
            </a:endParaRPr>
          </a:p>
          <a:p>
            <a:pPr indent="-432433" lvl="0" marL="444500" marR="0" rtl="0" algn="l">
              <a:lnSpc>
                <a:spcPct val="100000"/>
              </a:lnSpc>
              <a:spcBef>
                <a:spcPts val="325"/>
              </a:spcBef>
              <a:spcAft>
                <a:spcPts val="0"/>
              </a:spcAft>
              <a:buClr>
                <a:srgbClr val="134F5C"/>
              </a:buClr>
              <a:buSzPts val="1800"/>
              <a:buFont typeface="Arial"/>
              <a:buAutoNum type="arabicParenR"/>
            </a:pPr>
            <a:r>
              <a:rPr b="0" i="0" lang="en-US" sz="1800" u="none" cap="none" strike="noStrike">
                <a:solidFill>
                  <a:srgbClr val="134F5C"/>
                </a:solidFill>
                <a:latin typeface="Arial"/>
                <a:ea typeface="Arial"/>
                <a:cs typeface="Arial"/>
                <a:sym typeface="Arial"/>
              </a:rPr>
              <a:t>Decision Tree Regressor</a:t>
            </a:r>
            <a:endParaRPr b="0" i="0" sz="1800" u="none" cap="none" strike="noStrike">
              <a:latin typeface="Arial"/>
              <a:ea typeface="Arial"/>
              <a:cs typeface="Arial"/>
              <a:sym typeface="Arial"/>
            </a:endParaRPr>
          </a:p>
          <a:p>
            <a:pPr indent="-432433" lvl="0" marL="444500" marR="0" rtl="0" algn="l">
              <a:lnSpc>
                <a:spcPct val="100000"/>
              </a:lnSpc>
              <a:spcBef>
                <a:spcPts val="325"/>
              </a:spcBef>
              <a:spcAft>
                <a:spcPts val="0"/>
              </a:spcAft>
              <a:buClr>
                <a:srgbClr val="134F5C"/>
              </a:buClr>
              <a:buSzPts val="1800"/>
              <a:buFont typeface="Arial"/>
              <a:buAutoNum type="arabicParenR"/>
            </a:pPr>
            <a:r>
              <a:rPr b="0" i="0" lang="en-US" sz="1800" u="none" cap="none" strike="noStrike">
                <a:solidFill>
                  <a:srgbClr val="134F5C"/>
                </a:solidFill>
                <a:latin typeface="Arial"/>
                <a:ea typeface="Arial"/>
                <a:cs typeface="Arial"/>
                <a:sym typeface="Arial"/>
              </a:rPr>
              <a:t>Random Forest</a:t>
            </a:r>
            <a:endParaRPr b="0" i="0" sz="1800" u="none" cap="none" strike="noStrike">
              <a:latin typeface="Arial"/>
              <a:ea typeface="Arial"/>
              <a:cs typeface="Arial"/>
              <a:sym typeface="Arial"/>
            </a:endParaRPr>
          </a:p>
          <a:p>
            <a:pPr indent="-432433" lvl="0" marL="444500" marR="0" rtl="0" algn="l">
              <a:lnSpc>
                <a:spcPct val="100000"/>
              </a:lnSpc>
              <a:spcBef>
                <a:spcPts val="325"/>
              </a:spcBef>
              <a:spcAft>
                <a:spcPts val="0"/>
              </a:spcAft>
              <a:buClr>
                <a:srgbClr val="134F5C"/>
              </a:buClr>
              <a:buSzPts val="1800"/>
              <a:buFont typeface="Arial"/>
              <a:buAutoNum type="arabicParenR"/>
            </a:pPr>
            <a:r>
              <a:rPr b="0" i="0" lang="en-US" sz="1800" u="none" cap="none" strike="noStrike">
                <a:solidFill>
                  <a:srgbClr val="134F5C"/>
                </a:solidFill>
                <a:latin typeface="Arial"/>
                <a:ea typeface="Arial"/>
                <a:cs typeface="Arial"/>
                <a:sym typeface="Arial"/>
              </a:rPr>
              <a:t>Gradient Boost</a:t>
            </a:r>
            <a:endParaRPr b="0" i="0" sz="1800" u="none" cap="none" strike="noStrike">
              <a:latin typeface="Arial"/>
              <a:ea typeface="Arial"/>
              <a:cs typeface="Arial"/>
              <a:sym typeface="Arial"/>
            </a:endParaRPr>
          </a:p>
          <a:p>
            <a:pPr indent="-432433" lvl="0" marL="444500" marR="0" rtl="0" algn="l">
              <a:lnSpc>
                <a:spcPct val="100000"/>
              </a:lnSpc>
              <a:spcBef>
                <a:spcPts val="320"/>
              </a:spcBef>
              <a:spcAft>
                <a:spcPts val="0"/>
              </a:spcAft>
              <a:buClr>
                <a:srgbClr val="134F5C"/>
              </a:buClr>
              <a:buSzPts val="1800"/>
              <a:buFont typeface="Arial"/>
              <a:buAutoNum type="arabicParenR"/>
            </a:pPr>
            <a:r>
              <a:rPr b="0" i="0" lang="en-US" sz="1800" u="none" cap="none" strike="noStrike">
                <a:solidFill>
                  <a:srgbClr val="134F5C"/>
                </a:solidFill>
                <a:latin typeface="Arial"/>
                <a:ea typeface="Arial"/>
                <a:cs typeface="Arial"/>
                <a:sym typeface="Arial"/>
              </a:rPr>
              <a:t>XGBoost</a:t>
            </a:r>
            <a:endParaRPr b="0" i="0" sz="1800" u="none" cap="none" strike="noStrik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84725" y="503825"/>
            <a:ext cx="3278504"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Evaluation Metrics:</a:t>
            </a:r>
            <a:endParaRPr sz="2800">
              <a:latin typeface="Arial"/>
              <a:ea typeface="Arial"/>
              <a:cs typeface="Arial"/>
              <a:sym typeface="Arial"/>
            </a:endParaRPr>
          </a:p>
        </p:txBody>
      </p:sp>
      <p:pic>
        <p:nvPicPr>
          <p:cNvPr id="195" name="Google Shape;195;p29"/>
          <p:cNvPicPr preferRelativeResize="0"/>
          <p:nvPr/>
        </p:nvPicPr>
        <p:blipFill rotWithShape="1">
          <a:blip r:embed="rId3">
            <a:alphaModFix/>
          </a:blip>
          <a:srcRect b="0" l="0" r="0" t="0"/>
          <a:stretch/>
        </p:blipFill>
        <p:spPr>
          <a:xfrm>
            <a:off x="726125" y="1214600"/>
            <a:ext cx="7691749" cy="39288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84725" y="503825"/>
            <a:ext cx="535432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Model Validation and Selection:</a:t>
            </a:r>
            <a:endParaRPr sz="2800">
              <a:latin typeface="Arial"/>
              <a:ea typeface="Arial"/>
              <a:cs typeface="Arial"/>
              <a:sym typeface="Arial"/>
            </a:endParaRPr>
          </a:p>
        </p:txBody>
      </p:sp>
      <p:sp>
        <p:nvSpPr>
          <p:cNvPr id="201" name="Google Shape;201;p30"/>
          <p:cNvSpPr txBox="1"/>
          <p:nvPr/>
        </p:nvSpPr>
        <p:spPr>
          <a:xfrm>
            <a:off x="499025" y="1175208"/>
            <a:ext cx="8251800" cy="3922800"/>
          </a:xfrm>
          <a:prstGeom prst="rect">
            <a:avLst/>
          </a:prstGeom>
          <a:noFill/>
          <a:ln>
            <a:noFill/>
          </a:ln>
        </p:spPr>
        <p:txBody>
          <a:bodyPr anchorCtr="0" anchor="t" bIns="0" lIns="0" spcFirstLastPara="1" rIns="0" wrap="square" tIns="53325">
            <a:spAutoFit/>
          </a:bodyPr>
          <a:lstStyle/>
          <a:p>
            <a:pPr indent="0" lvl="0" marL="12700" marR="0" rtl="0" algn="just">
              <a:lnSpc>
                <a:spcPct val="100000"/>
              </a:lnSpc>
              <a:spcBef>
                <a:spcPts val="0"/>
              </a:spcBef>
              <a:spcAft>
                <a:spcPts val="0"/>
              </a:spcAft>
              <a:buNone/>
            </a:pPr>
            <a:r>
              <a:rPr b="1" i="0" lang="en-US" sz="1800" u="none" cap="none" strike="noStrike">
                <a:solidFill>
                  <a:srgbClr val="CC0000"/>
                </a:solidFill>
                <a:latin typeface="Arial"/>
                <a:ea typeface="Arial"/>
                <a:cs typeface="Arial"/>
                <a:sym typeface="Arial"/>
              </a:rPr>
              <a:t>Observation 1:</a:t>
            </a:r>
            <a:endParaRPr b="1" i="0" sz="1800" u="none" cap="none" strike="noStrike">
              <a:solidFill>
                <a:srgbClr val="CC0000"/>
              </a:solidFill>
              <a:latin typeface="Arial"/>
              <a:ea typeface="Arial"/>
              <a:cs typeface="Arial"/>
              <a:sym typeface="Arial"/>
            </a:endParaRPr>
          </a:p>
          <a:p>
            <a:pPr indent="-323850" lvl="0" marL="457200" marR="164465" rtl="0" algn="l">
              <a:lnSpc>
                <a:spcPct val="114999"/>
              </a:lnSpc>
              <a:spcBef>
                <a:spcPts val="0"/>
              </a:spcBef>
              <a:spcAft>
                <a:spcPts val="0"/>
              </a:spcAft>
              <a:buClr>
                <a:schemeClr val="dk2"/>
              </a:buClr>
              <a:buSzPts val="1500"/>
              <a:buFont typeface="Roboto"/>
              <a:buChar char="●"/>
            </a:pPr>
            <a:r>
              <a:rPr lang="en-US" sz="1500">
                <a:solidFill>
                  <a:schemeClr val="dk2"/>
                </a:solidFill>
                <a:latin typeface="Roboto"/>
                <a:ea typeface="Roboto"/>
                <a:cs typeface="Roboto"/>
                <a:sym typeface="Roboto"/>
              </a:rPr>
              <a:t>With lasso training score came to be 0.56 and test score came to be 0.55.</a:t>
            </a:r>
            <a:endParaRPr sz="1500">
              <a:solidFill>
                <a:schemeClr val="dk2"/>
              </a:solidFill>
              <a:latin typeface="Roboto"/>
              <a:ea typeface="Roboto"/>
              <a:cs typeface="Roboto"/>
              <a:sym typeface="Roboto"/>
            </a:endParaRPr>
          </a:p>
          <a:p>
            <a:pPr indent="-323850" lvl="0" marL="457200" marR="164465" rtl="0" algn="l">
              <a:lnSpc>
                <a:spcPct val="114999"/>
              </a:lnSpc>
              <a:spcBef>
                <a:spcPts val="0"/>
              </a:spcBef>
              <a:spcAft>
                <a:spcPts val="0"/>
              </a:spcAft>
              <a:buClr>
                <a:schemeClr val="dk2"/>
              </a:buClr>
              <a:buSzPts val="1500"/>
              <a:buFont typeface="Roboto"/>
              <a:buChar char="●"/>
            </a:pPr>
            <a:r>
              <a:rPr lang="en-US" sz="1500">
                <a:solidFill>
                  <a:schemeClr val="dk2"/>
                </a:solidFill>
                <a:latin typeface="Roboto"/>
                <a:ea typeface="Roboto"/>
                <a:cs typeface="Roboto"/>
                <a:sym typeface="Roboto"/>
              </a:rPr>
              <a:t> Number of features used are 26.</a:t>
            </a:r>
            <a:endParaRPr sz="1500">
              <a:solidFill>
                <a:schemeClr val="dk2"/>
              </a:solidFill>
              <a:latin typeface="Roboto"/>
              <a:ea typeface="Roboto"/>
              <a:cs typeface="Roboto"/>
              <a:sym typeface="Roboto"/>
            </a:endParaRPr>
          </a:p>
          <a:p>
            <a:pPr indent="-323850" lvl="0" marL="457200" marR="164465" rtl="0" algn="l">
              <a:lnSpc>
                <a:spcPct val="114999"/>
              </a:lnSpc>
              <a:spcBef>
                <a:spcPts val="0"/>
              </a:spcBef>
              <a:spcAft>
                <a:spcPts val="0"/>
              </a:spcAft>
              <a:buClr>
                <a:schemeClr val="dk2"/>
              </a:buClr>
              <a:buSzPts val="1500"/>
              <a:buFont typeface="Roboto"/>
              <a:buChar char="●"/>
            </a:pPr>
            <a:r>
              <a:rPr lang="en-US" sz="1500">
                <a:solidFill>
                  <a:schemeClr val="dk2"/>
                </a:solidFill>
                <a:latin typeface="Roboto"/>
                <a:ea typeface="Roboto"/>
                <a:cs typeface="Roboto"/>
                <a:sym typeface="Roboto"/>
              </a:rPr>
              <a:t> Training  score for alpha=0.01 came to be 0.56 and test score for alpha =0.01 came to be 0.55.</a:t>
            </a:r>
            <a:endParaRPr sz="1500">
              <a:solidFill>
                <a:schemeClr val="dk2"/>
              </a:solidFill>
              <a:latin typeface="Roboto"/>
              <a:ea typeface="Roboto"/>
              <a:cs typeface="Roboto"/>
              <a:sym typeface="Roboto"/>
            </a:endParaRPr>
          </a:p>
          <a:p>
            <a:pPr indent="-323850" lvl="0" marL="457200" marR="164465" rtl="0" algn="l">
              <a:lnSpc>
                <a:spcPct val="114999"/>
              </a:lnSpc>
              <a:spcBef>
                <a:spcPts val="0"/>
              </a:spcBef>
              <a:spcAft>
                <a:spcPts val="0"/>
              </a:spcAft>
              <a:buClr>
                <a:schemeClr val="dk2"/>
              </a:buClr>
              <a:buSzPts val="1500"/>
              <a:buFont typeface="Roboto"/>
              <a:buChar char="●"/>
            </a:pPr>
            <a:r>
              <a:rPr lang="en-US" sz="1500">
                <a:solidFill>
                  <a:schemeClr val="dk2"/>
                </a:solidFill>
                <a:latin typeface="Roboto"/>
                <a:ea typeface="Roboto"/>
                <a:cs typeface="Roboto"/>
                <a:sym typeface="Roboto"/>
              </a:rPr>
              <a:t>Number of features used: for  alpha =0.01 is 28. </a:t>
            </a:r>
            <a:endParaRPr sz="1500">
              <a:solidFill>
                <a:schemeClr val="dk2"/>
              </a:solidFill>
              <a:latin typeface="Roboto"/>
              <a:ea typeface="Roboto"/>
              <a:cs typeface="Roboto"/>
              <a:sym typeface="Roboto"/>
            </a:endParaRPr>
          </a:p>
          <a:p>
            <a:pPr indent="-323850" lvl="0" marL="457200" marR="164465" rtl="0" algn="l">
              <a:lnSpc>
                <a:spcPct val="114999"/>
              </a:lnSpc>
              <a:spcBef>
                <a:spcPts val="0"/>
              </a:spcBef>
              <a:spcAft>
                <a:spcPts val="0"/>
              </a:spcAft>
              <a:buClr>
                <a:schemeClr val="dk2"/>
              </a:buClr>
              <a:buSzPts val="1500"/>
              <a:buFont typeface="Roboto"/>
              <a:buChar char="●"/>
            </a:pPr>
            <a:r>
              <a:rPr lang="en-US" sz="1500">
                <a:solidFill>
                  <a:schemeClr val="dk2"/>
                </a:solidFill>
                <a:latin typeface="Roboto"/>
                <a:ea typeface="Roboto"/>
                <a:cs typeface="Roboto"/>
                <a:sym typeface="Roboto"/>
              </a:rPr>
              <a:t>Training score for alpha=0.0001 came out to be 0.56 and test score for alpha =0.0001 came to be 0.55. number of features used: for alpha =0.0001 is 28.</a:t>
            </a:r>
            <a:endParaRPr b="1" sz="1500">
              <a:solidFill>
                <a:schemeClr val="dk2"/>
              </a:solidFill>
            </a:endParaRPr>
          </a:p>
          <a:p>
            <a:pPr indent="-323850" lvl="0" marL="457200" marR="5080" rtl="0" algn="just">
              <a:lnSpc>
                <a:spcPct val="114999"/>
              </a:lnSpc>
              <a:spcBef>
                <a:spcPts val="0"/>
              </a:spcBef>
              <a:spcAft>
                <a:spcPts val="0"/>
              </a:spcAft>
              <a:buClr>
                <a:schemeClr val="dk2"/>
              </a:buClr>
              <a:buSzPts val="1500"/>
              <a:buFont typeface="Arial"/>
              <a:buChar char="●"/>
            </a:pPr>
            <a:r>
              <a:rPr b="0" i="0" lang="en-US" sz="1500" u="none" cap="none" strike="noStrike">
                <a:solidFill>
                  <a:schemeClr val="dk2"/>
                </a:solidFill>
                <a:latin typeface="Arial"/>
                <a:ea typeface="Arial"/>
                <a:cs typeface="Arial"/>
                <a:sym typeface="Arial"/>
              </a:rPr>
              <a:t>As Linear Regression is not giving us great result, we tried doing regularization  we’ve used Ridge and Lasso Regression but still we did not reached to that  extent.</a:t>
            </a:r>
            <a:endParaRPr b="0" i="0" sz="1500" u="none" cap="none" strike="noStrike">
              <a:solidFill>
                <a:schemeClr val="dk2"/>
              </a:solidFill>
              <a:latin typeface="Arial"/>
              <a:ea typeface="Arial"/>
              <a:cs typeface="Arial"/>
              <a:sym typeface="Arial"/>
            </a:endParaRPr>
          </a:p>
          <a:p>
            <a:pPr indent="0" lvl="0" marL="12700" marR="5080" rtl="0" algn="just">
              <a:lnSpc>
                <a:spcPct val="114999"/>
              </a:lnSpc>
              <a:spcBef>
                <a:spcPts val="0"/>
              </a:spcBef>
              <a:spcAft>
                <a:spcPts val="0"/>
              </a:spcAft>
              <a:buNone/>
            </a:pPr>
            <a:r>
              <a:t/>
            </a:r>
            <a:endParaRPr sz="2000">
              <a:solidFill>
                <a:srgbClr val="00717D"/>
              </a:solidFill>
            </a:endParaRPr>
          </a:p>
          <a:p>
            <a:pPr indent="0" lvl="0" marL="12700" marR="0" rtl="0" algn="just">
              <a:lnSpc>
                <a:spcPct val="100000"/>
              </a:lnSpc>
              <a:spcBef>
                <a:spcPts val="325"/>
              </a:spcBef>
              <a:spcAft>
                <a:spcPts val="0"/>
              </a:spcAft>
              <a:buNone/>
            </a:pPr>
            <a:r>
              <a:rPr b="1" i="0" lang="en-US" sz="1800" u="none" cap="none" strike="noStrike">
                <a:solidFill>
                  <a:srgbClr val="CC0000"/>
                </a:solidFill>
                <a:latin typeface="Arial"/>
                <a:ea typeface="Arial"/>
                <a:cs typeface="Arial"/>
                <a:sym typeface="Arial"/>
              </a:rPr>
              <a:t>Observation 2:</a:t>
            </a:r>
            <a:endParaRPr b="0" i="0" sz="1800" u="none" cap="none" strike="noStrike">
              <a:latin typeface="Arial"/>
              <a:ea typeface="Arial"/>
              <a:cs typeface="Arial"/>
              <a:sym typeface="Arial"/>
            </a:endParaRPr>
          </a:p>
          <a:p>
            <a:pPr indent="0" lvl="0" marL="12700" marR="9525" rtl="0" algn="just">
              <a:lnSpc>
                <a:spcPct val="114999"/>
              </a:lnSpc>
              <a:spcBef>
                <a:spcPts val="0"/>
              </a:spcBef>
              <a:spcAft>
                <a:spcPts val="0"/>
              </a:spcAft>
              <a:buNone/>
            </a:pPr>
            <a:r>
              <a:rPr b="0" i="0" lang="en-US" sz="1600" u="none" cap="none" strike="noStrike">
                <a:solidFill>
                  <a:srgbClr val="134F5C"/>
                </a:solidFill>
                <a:latin typeface="Arial"/>
                <a:ea typeface="Arial"/>
                <a:cs typeface="Arial"/>
                <a:sym typeface="Arial"/>
              </a:rPr>
              <a:t>Then we tried using tree based models, we’ve used Decision tree regressor and  Random Forest still we did not got good scores.</a:t>
            </a:r>
            <a:endParaRPr b="0" i="0" sz="1600" u="none" cap="none" strike="noStrik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84725" y="144225"/>
            <a:ext cx="53544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Model Validation and Selection:</a:t>
            </a:r>
            <a:endParaRPr sz="2800">
              <a:latin typeface="Arial"/>
              <a:ea typeface="Arial"/>
              <a:cs typeface="Arial"/>
              <a:sym typeface="Arial"/>
            </a:endParaRPr>
          </a:p>
        </p:txBody>
      </p:sp>
      <p:sp>
        <p:nvSpPr>
          <p:cNvPr id="207" name="Google Shape;207;p31"/>
          <p:cNvSpPr txBox="1"/>
          <p:nvPr/>
        </p:nvSpPr>
        <p:spPr>
          <a:xfrm>
            <a:off x="455400" y="587933"/>
            <a:ext cx="7913400" cy="4307400"/>
          </a:xfrm>
          <a:prstGeom prst="rect">
            <a:avLst/>
          </a:prstGeom>
          <a:noFill/>
          <a:ln>
            <a:noFill/>
          </a:ln>
        </p:spPr>
        <p:txBody>
          <a:bodyPr anchorCtr="0" anchor="t" bIns="0" lIns="0" spcFirstLastPara="1" rIns="0" wrap="square" tIns="53325">
            <a:spAutoFit/>
          </a:bodyPr>
          <a:lstStyle/>
          <a:p>
            <a:pPr indent="0" lvl="0" marL="0" marR="128270" rtl="0" algn="l">
              <a:lnSpc>
                <a:spcPct val="114999"/>
              </a:lnSpc>
              <a:spcBef>
                <a:spcPts val="0"/>
              </a:spcBef>
              <a:spcAft>
                <a:spcPts val="0"/>
              </a:spcAft>
              <a:buClr>
                <a:schemeClr val="dk1"/>
              </a:buClr>
              <a:buSzPts val="1100"/>
              <a:buFont typeface="Arial"/>
              <a:buNone/>
            </a:pPr>
            <a:r>
              <a:t/>
            </a:r>
            <a:endParaRPr sz="1500">
              <a:solidFill>
                <a:schemeClr val="dk2"/>
              </a:solidFill>
              <a:latin typeface="Roboto"/>
              <a:ea typeface="Roboto"/>
              <a:cs typeface="Roboto"/>
              <a:sym typeface="Roboto"/>
            </a:endParaRPr>
          </a:p>
          <a:p>
            <a:pPr indent="-339725" lvl="0" marL="332740" marR="13970" rtl="0" algn="l">
              <a:lnSpc>
                <a:spcPct val="114999"/>
              </a:lnSpc>
              <a:spcBef>
                <a:spcPts val="0"/>
              </a:spcBef>
              <a:spcAft>
                <a:spcPts val="0"/>
              </a:spcAft>
              <a:buClr>
                <a:schemeClr val="dk2"/>
              </a:buClr>
              <a:buSzPts val="1500"/>
              <a:buChar char="●"/>
            </a:pPr>
            <a:r>
              <a:rPr lang="en-US" sz="1500">
                <a:solidFill>
                  <a:schemeClr val="dk2"/>
                </a:solidFill>
                <a:latin typeface="Roboto"/>
                <a:ea typeface="Roboto"/>
                <a:cs typeface="Roboto"/>
                <a:sym typeface="Roboto"/>
              </a:rPr>
              <a:t>With Decision tree we reached at the model r squared value of 0.84. We only ﬁtted with minimum number of leaf  hyperparameter. With default parameters it overﬁtted and reached r-squared at 1 with train dataset but 0.83 with test.</a:t>
            </a:r>
            <a:endParaRPr sz="1500">
              <a:solidFill>
                <a:schemeClr val="dk2"/>
              </a:solidFill>
              <a:latin typeface="Roboto"/>
              <a:ea typeface="Roboto"/>
              <a:cs typeface="Roboto"/>
              <a:sym typeface="Roboto"/>
            </a:endParaRPr>
          </a:p>
          <a:p>
            <a:pPr indent="-339725" lvl="0" marL="332740" rtl="0" algn="l">
              <a:spcBef>
                <a:spcPts val="215"/>
              </a:spcBef>
              <a:spcAft>
                <a:spcPts val="0"/>
              </a:spcAft>
              <a:buClr>
                <a:schemeClr val="dk2"/>
              </a:buClr>
              <a:buSzPts val="1500"/>
              <a:buChar char="●"/>
            </a:pPr>
            <a:r>
              <a:rPr lang="en-US" sz="1500">
                <a:solidFill>
                  <a:schemeClr val="dk2"/>
                </a:solidFill>
                <a:latin typeface="Roboto"/>
                <a:ea typeface="Roboto"/>
                <a:cs typeface="Roboto"/>
                <a:sym typeface="Roboto"/>
              </a:rPr>
              <a:t>With random forest our r2 score came out to be 0.67 on training set and 0.64 on test set.</a:t>
            </a:r>
            <a:endParaRPr b="1" sz="2100">
              <a:solidFill>
                <a:schemeClr val="dk2"/>
              </a:solidFill>
            </a:endParaRPr>
          </a:p>
          <a:p>
            <a:pPr indent="0" lvl="0" marL="12700" marR="0" rtl="0" algn="l">
              <a:lnSpc>
                <a:spcPct val="100000"/>
              </a:lnSpc>
              <a:spcBef>
                <a:spcPts val="0"/>
              </a:spcBef>
              <a:spcAft>
                <a:spcPts val="0"/>
              </a:spcAft>
              <a:buNone/>
            </a:pPr>
            <a:r>
              <a:t/>
            </a:r>
            <a:endParaRPr b="1" sz="1900">
              <a:solidFill>
                <a:srgbClr val="CC0000"/>
              </a:solidFill>
            </a:endParaRPr>
          </a:p>
          <a:p>
            <a:pPr indent="0" lvl="0" marL="12700" marR="0" rtl="0" algn="l">
              <a:lnSpc>
                <a:spcPct val="100000"/>
              </a:lnSpc>
              <a:spcBef>
                <a:spcPts val="0"/>
              </a:spcBef>
              <a:spcAft>
                <a:spcPts val="0"/>
              </a:spcAft>
              <a:buNone/>
            </a:pPr>
            <a:r>
              <a:rPr b="1" i="0" lang="en-US" sz="1900" u="none" cap="none" strike="noStrike">
                <a:solidFill>
                  <a:srgbClr val="CC0000"/>
                </a:solidFill>
                <a:latin typeface="Arial"/>
                <a:ea typeface="Arial"/>
                <a:cs typeface="Arial"/>
                <a:sym typeface="Arial"/>
              </a:rPr>
              <a:t>Observation 3:</a:t>
            </a:r>
            <a:endParaRPr b="0" i="0" sz="1900" u="none" cap="none" strike="noStrike">
              <a:latin typeface="Arial"/>
              <a:ea typeface="Arial"/>
              <a:cs typeface="Arial"/>
              <a:sym typeface="Arial"/>
            </a:endParaRPr>
          </a:p>
          <a:p>
            <a:pPr indent="-323850" lvl="0" marL="457200" marR="5080" rtl="0" algn="l">
              <a:lnSpc>
                <a:spcPct val="114999"/>
              </a:lnSpc>
              <a:spcBef>
                <a:spcPts val="0"/>
              </a:spcBef>
              <a:spcAft>
                <a:spcPts val="0"/>
              </a:spcAft>
              <a:buClr>
                <a:schemeClr val="dk2"/>
              </a:buClr>
              <a:buSzPts val="1500"/>
              <a:buFont typeface="Arial"/>
              <a:buChar char="●"/>
            </a:pPr>
            <a:r>
              <a:rPr b="0" i="0" lang="en-US" sz="1500" u="none" cap="none" strike="noStrike">
                <a:solidFill>
                  <a:schemeClr val="dk2"/>
                </a:solidFill>
                <a:latin typeface="Arial"/>
                <a:ea typeface="Arial"/>
                <a:cs typeface="Arial"/>
                <a:sym typeface="Arial"/>
              </a:rPr>
              <a:t>Gradient Boosting and XG Boost came for rescue this models have performed  equally good in terms of R-squared and Root Mean Squared Error as this are  ensemble models.</a:t>
            </a:r>
            <a:endParaRPr b="0" i="0" sz="1500" u="none" cap="none" strike="noStrike">
              <a:solidFill>
                <a:schemeClr val="dk2"/>
              </a:solidFill>
              <a:latin typeface="Arial"/>
              <a:ea typeface="Arial"/>
              <a:cs typeface="Arial"/>
              <a:sym typeface="Arial"/>
            </a:endParaRPr>
          </a:p>
          <a:p>
            <a:pPr indent="0" lvl="0" marL="457200" rtl="0" algn="l">
              <a:spcBef>
                <a:spcPts val="215"/>
              </a:spcBef>
              <a:spcAft>
                <a:spcPts val="0"/>
              </a:spcAft>
              <a:buClr>
                <a:schemeClr val="dk1"/>
              </a:buClr>
              <a:buSzPts val="1100"/>
              <a:buFont typeface="Arial"/>
              <a:buNone/>
            </a:pPr>
            <a:r>
              <a:t/>
            </a:r>
            <a:endParaRPr sz="1500">
              <a:solidFill>
                <a:schemeClr val="dk2"/>
              </a:solidFill>
              <a:latin typeface="Roboto"/>
              <a:ea typeface="Roboto"/>
              <a:cs typeface="Roboto"/>
              <a:sym typeface="Roboto"/>
            </a:endParaRPr>
          </a:p>
          <a:p>
            <a:pPr indent="-339725" lvl="0" marL="332740" marR="5080" rtl="0" algn="l">
              <a:lnSpc>
                <a:spcPct val="114999"/>
              </a:lnSpc>
              <a:spcBef>
                <a:spcPts val="0"/>
              </a:spcBef>
              <a:spcAft>
                <a:spcPts val="0"/>
              </a:spcAft>
              <a:buClr>
                <a:schemeClr val="dk2"/>
              </a:buClr>
              <a:buSzPts val="1500"/>
              <a:buChar char="●"/>
            </a:pPr>
            <a:r>
              <a:rPr lang="en-US" sz="1500">
                <a:solidFill>
                  <a:schemeClr val="dk2"/>
                </a:solidFill>
                <a:latin typeface="Roboto"/>
                <a:ea typeface="Roboto"/>
                <a:cs typeface="Roboto"/>
                <a:sym typeface="Roboto"/>
              </a:rPr>
              <a:t>Gradient boost came for the rescue to help us get best accuracy to approximate numbers of rented bikes demand. </a:t>
            </a:r>
            <a:endParaRPr sz="1500">
              <a:solidFill>
                <a:schemeClr val="dk2"/>
              </a:solidFill>
              <a:latin typeface="Roboto"/>
              <a:ea typeface="Roboto"/>
              <a:cs typeface="Roboto"/>
              <a:sym typeface="Roboto"/>
            </a:endParaRPr>
          </a:p>
          <a:p>
            <a:pPr indent="-339725" lvl="0" marL="332740" marR="5080" rtl="0" algn="l">
              <a:lnSpc>
                <a:spcPct val="114999"/>
              </a:lnSpc>
              <a:spcBef>
                <a:spcPts val="0"/>
              </a:spcBef>
              <a:spcAft>
                <a:spcPts val="0"/>
              </a:spcAft>
              <a:buClr>
                <a:schemeClr val="dk2"/>
              </a:buClr>
              <a:buSzPts val="1500"/>
              <a:buChar char="●"/>
            </a:pPr>
            <a:r>
              <a:rPr lang="en-US" sz="1500">
                <a:solidFill>
                  <a:schemeClr val="dk2"/>
                </a:solidFill>
                <a:latin typeface="Roboto"/>
                <a:ea typeface="Roboto"/>
                <a:cs typeface="Roboto"/>
                <a:sym typeface="Roboto"/>
              </a:rPr>
              <a:t>By  increasing the number of trees we could overﬁt it to 1 r squared accuracy. But it was plausible results of training r-square at 0.97 and test r-square value at 92 also with adjusted r-square with 0.92.</a:t>
            </a:r>
            <a:endParaRPr sz="15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84725" y="503825"/>
            <a:ext cx="535432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Model Validation and Selection:</a:t>
            </a:r>
            <a:endParaRPr sz="2800">
              <a:latin typeface="Arial"/>
              <a:ea typeface="Arial"/>
              <a:cs typeface="Arial"/>
              <a:sym typeface="Arial"/>
            </a:endParaRPr>
          </a:p>
        </p:txBody>
      </p:sp>
      <p:sp>
        <p:nvSpPr>
          <p:cNvPr id="213" name="Google Shape;213;p32"/>
          <p:cNvSpPr txBox="1"/>
          <p:nvPr/>
        </p:nvSpPr>
        <p:spPr>
          <a:xfrm>
            <a:off x="499025" y="1175208"/>
            <a:ext cx="8231400" cy="3138900"/>
          </a:xfrm>
          <a:prstGeom prst="rect">
            <a:avLst/>
          </a:prstGeom>
          <a:noFill/>
          <a:ln>
            <a:noFill/>
          </a:ln>
        </p:spPr>
        <p:txBody>
          <a:bodyPr anchorCtr="0" anchor="t" bIns="0" lIns="0" spcFirstLastPara="1" rIns="0" wrap="square" tIns="12700">
            <a:spAutoFit/>
          </a:bodyPr>
          <a:lstStyle/>
          <a:p>
            <a:pPr indent="0" lvl="0" marL="12700" marR="288925" rtl="0" algn="just">
              <a:lnSpc>
                <a:spcPct val="114999"/>
              </a:lnSpc>
              <a:spcBef>
                <a:spcPts val="0"/>
              </a:spcBef>
              <a:spcAft>
                <a:spcPts val="0"/>
              </a:spcAft>
              <a:buNone/>
            </a:pPr>
            <a:r>
              <a:rPr b="0" i="0" lang="en-US" sz="1800" u="none" cap="none" strike="noStrike">
                <a:solidFill>
                  <a:srgbClr val="00717D"/>
                </a:solidFill>
                <a:latin typeface="Arial"/>
                <a:ea typeface="Arial"/>
                <a:cs typeface="Arial"/>
                <a:sym typeface="Arial"/>
              </a:rPr>
              <a:t>The test accuracy of Gradient Boosting and XG Boost is almost the same. We  can choose any model for the Bike Sharing Demand Prediction. But, </a:t>
            </a:r>
            <a:r>
              <a:rPr lang="en-US" sz="1800">
                <a:solidFill>
                  <a:srgbClr val="00717D"/>
                </a:solidFill>
              </a:rPr>
              <a:t>XGBoost</a:t>
            </a:r>
            <a:r>
              <a:rPr b="0" i="0" lang="en-US" sz="1800" u="none" cap="none" strike="noStrike">
                <a:solidFill>
                  <a:srgbClr val="00717D"/>
                </a:solidFill>
                <a:latin typeface="Arial"/>
                <a:ea typeface="Arial"/>
                <a:cs typeface="Arial"/>
                <a:sym typeface="Arial"/>
              </a:rPr>
              <a:t>  has some added advantages over Gradient Boosting like regularization.</a:t>
            </a:r>
            <a:endParaRPr b="0" i="0" sz="1800" u="none" cap="none" strike="noStrike">
              <a:latin typeface="Arial"/>
              <a:ea typeface="Arial"/>
              <a:cs typeface="Arial"/>
              <a:sym typeface="Arial"/>
            </a:endParaRPr>
          </a:p>
          <a:p>
            <a:pPr indent="0" lvl="0" marL="12700" marR="0" rtl="0" algn="just">
              <a:lnSpc>
                <a:spcPct val="100000"/>
              </a:lnSpc>
              <a:spcBef>
                <a:spcPts val="325"/>
              </a:spcBef>
              <a:spcAft>
                <a:spcPts val="0"/>
              </a:spcAft>
              <a:buNone/>
            </a:pPr>
            <a:r>
              <a:rPr b="0" i="0" lang="en-US" sz="1800" u="none" cap="none" strike="noStrike">
                <a:solidFill>
                  <a:srgbClr val="00717D"/>
                </a:solidFill>
                <a:latin typeface="Arial"/>
                <a:ea typeface="Arial"/>
                <a:cs typeface="Arial"/>
                <a:sym typeface="Arial"/>
              </a:rPr>
              <a:t>If we choose Gradient Boosting for our model then the best hyperparameters are:</a:t>
            </a:r>
            <a:endParaRPr b="0" i="0" sz="1800" u="none" cap="none" strike="noStrike">
              <a:latin typeface="Arial"/>
              <a:ea typeface="Arial"/>
              <a:cs typeface="Arial"/>
              <a:sym typeface="Arial"/>
            </a:endParaRPr>
          </a:p>
          <a:p>
            <a:pPr indent="0" lvl="0" marL="0" marR="0" rtl="0" algn="l">
              <a:lnSpc>
                <a:spcPct val="100000"/>
              </a:lnSpc>
              <a:spcBef>
                <a:spcPts val="45"/>
              </a:spcBef>
              <a:spcAft>
                <a:spcPts val="0"/>
              </a:spcAft>
              <a:buNone/>
            </a:pPr>
            <a:r>
              <a:t/>
            </a:r>
            <a:endParaRPr b="0" i="0" sz="2400" u="none" cap="none" strike="noStrike">
              <a:latin typeface="Arial"/>
              <a:ea typeface="Arial"/>
              <a:cs typeface="Arial"/>
              <a:sym typeface="Arial"/>
            </a:endParaRPr>
          </a:p>
          <a:p>
            <a:pPr indent="0" lvl="0" marL="92710" marR="0" rtl="0" algn="l">
              <a:lnSpc>
                <a:spcPct val="100000"/>
              </a:lnSpc>
              <a:spcBef>
                <a:spcPts val="5"/>
              </a:spcBef>
              <a:spcAft>
                <a:spcPts val="0"/>
              </a:spcAft>
              <a:buNone/>
            </a:pPr>
            <a:r>
              <a:rPr b="0" i="0" lang="en-US" sz="1750" u="none" cap="none" strike="noStrike">
                <a:solidFill>
                  <a:srgbClr val="212121"/>
                </a:solidFill>
                <a:latin typeface="Courier New"/>
                <a:ea typeface="Courier New"/>
                <a:cs typeface="Courier New"/>
                <a:sym typeface="Courier New"/>
              </a:rPr>
              <a:t>'max_depth': 10,</a:t>
            </a:r>
            <a:endParaRPr b="0" i="0" sz="1750" u="none" cap="none" strike="noStrike">
              <a:latin typeface="Courier New"/>
              <a:ea typeface="Courier New"/>
              <a:cs typeface="Courier New"/>
              <a:sym typeface="Courier New"/>
            </a:endParaRPr>
          </a:p>
          <a:p>
            <a:pPr indent="0" lvl="0" marL="146050" marR="0" rtl="0" algn="l">
              <a:lnSpc>
                <a:spcPct val="100000"/>
              </a:lnSpc>
              <a:spcBef>
                <a:spcPts val="315"/>
              </a:spcBef>
              <a:spcAft>
                <a:spcPts val="0"/>
              </a:spcAft>
              <a:buNone/>
            </a:pPr>
            <a:r>
              <a:rPr b="0" i="0" lang="en-US" sz="1750" u="none" cap="none" strike="noStrike">
                <a:solidFill>
                  <a:srgbClr val="212121"/>
                </a:solidFill>
                <a:latin typeface="Courier New"/>
                <a:ea typeface="Courier New"/>
                <a:cs typeface="Courier New"/>
                <a:sym typeface="Courier New"/>
              </a:rPr>
              <a:t>'min_samples_leaf': 40,</a:t>
            </a:r>
            <a:endParaRPr b="0" i="0" sz="1750" u="none" cap="none" strike="noStrike">
              <a:latin typeface="Courier New"/>
              <a:ea typeface="Courier New"/>
              <a:cs typeface="Courier New"/>
              <a:sym typeface="Courier New"/>
            </a:endParaRPr>
          </a:p>
          <a:p>
            <a:pPr indent="0" lvl="0" marL="146050" marR="0" rtl="0" algn="l">
              <a:lnSpc>
                <a:spcPct val="100000"/>
              </a:lnSpc>
              <a:spcBef>
                <a:spcPts val="315"/>
              </a:spcBef>
              <a:spcAft>
                <a:spcPts val="0"/>
              </a:spcAft>
              <a:buNone/>
            </a:pPr>
            <a:r>
              <a:rPr b="0" i="0" lang="en-US" sz="1750" u="none" cap="none" strike="noStrike">
                <a:solidFill>
                  <a:srgbClr val="212121"/>
                </a:solidFill>
                <a:latin typeface="Courier New"/>
                <a:ea typeface="Courier New"/>
                <a:cs typeface="Courier New"/>
                <a:sym typeface="Courier New"/>
              </a:rPr>
              <a:t>'min_samples_split': 50,</a:t>
            </a:r>
            <a:endParaRPr b="0" i="0" sz="1750" u="none" cap="none" strike="noStrike">
              <a:latin typeface="Courier New"/>
              <a:ea typeface="Courier New"/>
              <a:cs typeface="Courier New"/>
              <a:sym typeface="Courier New"/>
            </a:endParaRPr>
          </a:p>
          <a:p>
            <a:pPr indent="0" lvl="0" marL="146050" marR="0" rtl="0" algn="l">
              <a:lnSpc>
                <a:spcPct val="100000"/>
              </a:lnSpc>
              <a:spcBef>
                <a:spcPts val="315"/>
              </a:spcBef>
              <a:spcAft>
                <a:spcPts val="0"/>
              </a:spcAft>
              <a:buNone/>
            </a:pPr>
            <a:r>
              <a:rPr b="0" i="0" lang="en-US" sz="1750" u="none" cap="none" strike="noStrike">
                <a:solidFill>
                  <a:srgbClr val="212121"/>
                </a:solidFill>
                <a:latin typeface="Courier New"/>
                <a:ea typeface="Courier New"/>
                <a:cs typeface="Courier New"/>
                <a:sym typeface="Courier New"/>
              </a:rPr>
              <a:t>'n_estimators': 200</a:t>
            </a:r>
            <a:endParaRPr b="0" i="0" sz="1750" u="none" cap="none" strike="noStrike">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84725" y="503825"/>
            <a:ext cx="535432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Model Validation and Selection:</a:t>
            </a:r>
            <a:endParaRPr sz="2800">
              <a:latin typeface="Arial"/>
              <a:ea typeface="Arial"/>
              <a:cs typeface="Arial"/>
              <a:sym typeface="Arial"/>
            </a:endParaRPr>
          </a:p>
        </p:txBody>
      </p:sp>
      <p:sp>
        <p:nvSpPr>
          <p:cNvPr id="219" name="Google Shape;219;p33"/>
          <p:cNvSpPr txBox="1"/>
          <p:nvPr/>
        </p:nvSpPr>
        <p:spPr>
          <a:xfrm>
            <a:off x="499025" y="1175208"/>
            <a:ext cx="6668134" cy="3289935"/>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b="0" i="0" lang="en-US" sz="1800" u="none" cap="none" strike="noStrike">
                <a:solidFill>
                  <a:srgbClr val="00717D"/>
                </a:solidFill>
                <a:latin typeface="Arial"/>
                <a:ea typeface="Arial"/>
                <a:cs typeface="Arial"/>
                <a:sym typeface="Arial"/>
              </a:rPr>
              <a:t>If we choose the XGBoost instead of Gradient Boosting, then best  hyperparameters for the algorithm are:</a:t>
            </a:r>
            <a:endParaRPr b="0" i="0" sz="1800" u="none" cap="none" strike="noStrike">
              <a:latin typeface="Arial"/>
              <a:ea typeface="Arial"/>
              <a:cs typeface="Arial"/>
              <a:sym typeface="Arial"/>
            </a:endParaRPr>
          </a:p>
          <a:p>
            <a:pPr indent="0" lvl="0" marL="0" marR="0" rtl="0" algn="l">
              <a:lnSpc>
                <a:spcPct val="100000"/>
              </a:lnSpc>
              <a:spcBef>
                <a:spcPts val="50"/>
              </a:spcBef>
              <a:spcAft>
                <a:spcPts val="0"/>
              </a:spcAft>
              <a:buNone/>
            </a:pPr>
            <a:r>
              <a:t/>
            </a:r>
            <a:endParaRPr b="0" i="0" sz="2400" u="none" cap="none" strike="noStrike">
              <a:latin typeface="Arial"/>
              <a:ea typeface="Arial"/>
              <a:cs typeface="Arial"/>
              <a:sym typeface="Arial"/>
            </a:endParaRPr>
          </a:p>
          <a:p>
            <a:pPr indent="0" lvl="0" marL="12700" marR="0" rtl="0" algn="l">
              <a:lnSpc>
                <a:spcPct val="100000"/>
              </a:lnSpc>
              <a:spcBef>
                <a:spcPts val="5"/>
              </a:spcBef>
              <a:spcAft>
                <a:spcPts val="0"/>
              </a:spcAft>
              <a:buNone/>
            </a:pPr>
            <a:r>
              <a:rPr b="0" i="0" lang="en-US" sz="1650" u="none" cap="none" strike="noStrike">
                <a:solidFill>
                  <a:srgbClr val="212121"/>
                </a:solidFill>
                <a:latin typeface="Courier New"/>
                <a:ea typeface="Courier New"/>
                <a:cs typeface="Courier New"/>
                <a:sym typeface="Courier New"/>
              </a:rPr>
              <a:t>'colsample_bytree': 0.7</a:t>
            </a:r>
            <a:endParaRPr b="0" i="0" sz="1650" u="none" cap="none" strike="noStrike">
              <a:latin typeface="Courier New"/>
              <a:ea typeface="Courier New"/>
              <a:cs typeface="Courier New"/>
              <a:sym typeface="Courier New"/>
            </a:endParaRPr>
          </a:p>
          <a:p>
            <a:pPr indent="0" lvl="0" marL="12700" marR="0" rtl="0" algn="l">
              <a:lnSpc>
                <a:spcPct val="100000"/>
              </a:lnSpc>
              <a:spcBef>
                <a:spcPts val="295"/>
              </a:spcBef>
              <a:spcAft>
                <a:spcPts val="0"/>
              </a:spcAft>
              <a:buNone/>
            </a:pPr>
            <a:r>
              <a:rPr b="0" i="0" lang="en-US" sz="1650" u="none" cap="none" strike="noStrike">
                <a:solidFill>
                  <a:srgbClr val="212121"/>
                </a:solidFill>
                <a:latin typeface="Courier New"/>
                <a:ea typeface="Courier New"/>
                <a:cs typeface="Courier New"/>
                <a:sym typeface="Courier New"/>
              </a:rPr>
              <a:t>'learning_rate': 0.05</a:t>
            </a:r>
            <a:endParaRPr b="0" i="0" sz="1650" u="none" cap="none" strike="noStrike">
              <a:latin typeface="Courier New"/>
              <a:ea typeface="Courier New"/>
              <a:cs typeface="Courier New"/>
              <a:sym typeface="Courier New"/>
            </a:endParaRPr>
          </a:p>
          <a:p>
            <a:pPr indent="0" lvl="0" marL="12700" marR="0" rtl="0" algn="l">
              <a:lnSpc>
                <a:spcPct val="100000"/>
              </a:lnSpc>
              <a:spcBef>
                <a:spcPts val="295"/>
              </a:spcBef>
              <a:spcAft>
                <a:spcPts val="0"/>
              </a:spcAft>
              <a:buNone/>
            </a:pPr>
            <a:r>
              <a:rPr b="0" i="0" lang="en-US" sz="1650" u="none" cap="none" strike="noStrike">
                <a:solidFill>
                  <a:srgbClr val="212121"/>
                </a:solidFill>
                <a:latin typeface="Courier New"/>
                <a:ea typeface="Courier New"/>
                <a:cs typeface="Courier New"/>
                <a:sym typeface="Courier New"/>
              </a:rPr>
              <a:t>'max_depth': 7</a:t>
            </a:r>
            <a:endParaRPr b="0" i="0" sz="1650" u="none" cap="none" strike="noStrike">
              <a:latin typeface="Courier New"/>
              <a:ea typeface="Courier New"/>
              <a:cs typeface="Courier New"/>
              <a:sym typeface="Courier New"/>
            </a:endParaRPr>
          </a:p>
          <a:p>
            <a:pPr indent="0" lvl="0" marL="12700" marR="0" rtl="0" algn="l">
              <a:lnSpc>
                <a:spcPct val="100000"/>
              </a:lnSpc>
              <a:spcBef>
                <a:spcPts val="300"/>
              </a:spcBef>
              <a:spcAft>
                <a:spcPts val="0"/>
              </a:spcAft>
              <a:buNone/>
            </a:pPr>
            <a:r>
              <a:rPr b="0" i="0" lang="en-US" sz="1650" u="none" cap="none" strike="noStrike">
                <a:solidFill>
                  <a:srgbClr val="212121"/>
                </a:solidFill>
                <a:latin typeface="Courier New"/>
                <a:ea typeface="Courier New"/>
                <a:cs typeface="Courier New"/>
                <a:sym typeface="Courier New"/>
              </a:rPr>
              <a:t>'min_child_weight': 4</a:t>
            </a:r>
            <a:endParaRPr b="0" i="0" sz="1650" u="none" cap="none" strike="noStrike">
              <a:latin typeface="Courier New"/>
              <a:ea typeface="Courier New"/>
              <a:cs typeface="Courier New"/>
              <a:sym typeface="Courier New"/>
            </a:endParaRPr>
          </a:p>
          <a:p>
            <a:pPr indent="0" lvl="0" marL="12700" marR="0" rtl="0" algn="l">
              <a:lnSpc>
                <a:spcPct val="100000"/>
              </a:lnSpc>
              <a:spcBef>
                <a:spcPts val="295"/>
              </a:spcBef>
              <a:spcAft>
                <a:spcPts val="0"/>
              </a:spcAft>
              <a:buNone/>
            </a:pPr>
            <a:r>
              <a:rPr b="0" i="0" lang="en-US" sz="1650" u="none" cap="none" strike="noStrike">
                <a:solidFill>
                  <a:srgbClr val="212121"/>
                </a:solidFill>
                <a:latin typeface="Courier New"/>
                <a:ea typeface="Courier New"/>
                <a:cs typeface="Courier New"/>
                <a:sym typeface="Courier New"/>
              </a:rPr>
              <a:t>'n_estimators': 500</a:t>
            </a:r>
            <a:endParaRPr b="0" i="0" sz="1650" u="none" cap="none" strike="noStrike">
              <a:latin typeface="Courier New"/>
              <a:ea typeface="Courier New"/>
              <a:cs typeface="Courier New"/>
              <a:sym typeface="Courier New"/>
            </a:endParaRPr>
          </a:p>
          <a:p>
            <a:pPr indent="0" lvl="0" marL="12700" marR="1869439" rtl="0" algn="l">
              <a:lnSpc>
                <a:spcPct val="114999"/>
              </a:lnSpc>
              <a:spcBef>
                <a:spcPts val="0"/>
              </a:spcBef>
              <a:spcAft>
                <a:spcPts val="0"/>
              </a:spcAft>
              <a:buNone/>
            </a:pPr>
            <a:r>
              <a:rPr b="0" i="0" lang="en-US" sz="1650" u="none" cap="none" strike="noStrike">
                <a:solidFill>
                  <a:srgbClr val="212121"/>
                </a:solidFill>
                <a:latin typeface="Courier New"/>
                <a:ea typeface="Courier New"/>
                <a:cs typeface="Courier New"/>
                <a:sym typeface="Courier New"/>
              </a:rPr>
              <a:t>'nthread': 4 'objective': 'reg:linear'  'silent': 1</a:t>
            </a:r>
            <a:endParaRPr b="0" i="0" sz="1650" u="none" cap="none" strike="noStrike">
              <a:latin typeface="Courier New"/>
              <a:ea typeface="Courier New"/>
              <a:cs typeface="Courier New"/>
              <a:sym typeface="Courier New"/>
            </a:endParaRPr>
          </a:p>
          <a:p>
            <a:pPr indent="0" lvl="0" marL="12700" marR="0" rtl="0" algn="l">
              <a:lnSpc>
                <a:spcPct val="100000"/>
              </a:lnSpc>
              <a:spcBef>
                <a:spcPts val="300"/>
              </a:spcBef>
              <a:spcAft>
                <a:spcPts val="0"/>
              </a:spcAft>
              <a:buNone/>
            </a:pPr>
            <a:r>
              <a:rPr b="0" i="0" lang="en-US" sz="1650" u="none" cap="none" strike="noStrike">
                <a:solidFill>
                  <a:srgbClr val="212121"/>
                </a:solidFill>
                <a:latin typeface="Courier New"/>
                <a:ea typeface="Courier New"/>
                <a:cs typeface="Courier New"/>
                <a:sym typeface="Courier New"/>
              </a:rPr>
              <a:t>'subsample': 0.7</a:t>
            </a:r>
            <a:endParaRPr b="0" i="0" sz="1650" u="none" cap="none" strike="noStrike">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84725" y="503825"/>
            <a:ext cx="80934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Feature Importance for Gradient Boost:</a:t>
            </a:r>
            <a:endParaRPr sz="2800">
              <a:latin typeface="Arial"/>
              <a:ea typeface="Arial"/>
              <a:cs typeface="Arial"/>
              <a:sym typeface="Arial"/>
            </a:endParaRPr>
          </a:p>
        </p:txBody>
      </p:sp>
      <p:pic>
        <p:nvPicPr>
          <p:cNvPr id="225" name="Google Shape;225;p34"/>
          <p:cNvPicPr preferRelativeResize="0"/>
          <p:nvPr/>
        </p:nvPicPr>
        <p:blipFill rotWithShape="1">
          <a:blip r:embed="rId3">
            <a:alphaModFix/>
          </a:blip>
          <a:srcRect b="18820" l="2220" r="-2219" t="-18820"/>
          <a:stretch/>
        </p:blipFill>
        <p:spPr>
          <a:xfrm>
            <a:off x="384725" y="351425"/>
            <a:ext cx="6614000" cy="3473675"/>
          </a:xfrm>
          <a:prstGeom prst="rect">
            <a:avLst/>
          </a:prstGeom>
          <a:noFill/>
          <a:ln>
            <a:noFill/>
          </a:ln>
        </p:spPr>
      </p:pic>
      <p:sp>
        <p:nvSpPr>
          <p:cNvPr id="226" name="Google Shape;226;p34"/>
          <p:cNvSpPr txBox="1"/>
          <p:nvPr/>
        </p:nvSpPr>
        <p:spPr>
          <a:xfrm>
            <a:off x="523075" y="4097375"/>
            <a:ext cx="762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212121"/>
                </a:solidFill>
                <a:highlight>
                  <a:schemeClr val="lt1"/>
                </a:highlight>
              </a:rPr>
              <a:t>Feature (variable) importance </a:t>
            </a:r>
            <a:r>
              <a:rPr b="1" lang="en-US">
                <a:solidFill>
                  <a:srgbClr val="212121"/>
                </a:solidFill>
                <a:highlight>
                  <a:schemeClr val="lt1"/>
                </a:highlight>
              </a:rPr>
              <a:t>indicates how much each feature contributes to the model prediction</a:t>
            </a:r>
            <a:r>
              <a:rPr lang="en-US">
                <a:solidFill>
                  <a:srgbClr val="212121"/>
                </a:solidFill>
                <a:highlight>
                  <a:schemeClr val="lt1"/>
                </a:highlight>
              </a:rPr>
              <a:t>. Basically, it determines the degree of usefulness of a specific variable for a current model and prediction</a:t>
            </a:r>
            <a:endParaRPr sz="1600">
              <a:solidFill>
                <a:srgbClr val="212121"/>
              </a:solidFill>
              <a:highlight>
                <a:schemeClr val="lt1"/>
              </a:highlight>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84725" y="503825"/>
            <a:ext cx="562292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Feature Importance for XGBoost:</a:t>
            </a:r>
            <a:endParaRPr sz="2800">
              <a:latin typeface="Arial"/>
              <a:ea typeface="Arial"/>
              <a:cs typeface="Arial"/>
              <a:sym typeface="Arial"/>
            </a:endParaRPr>
          </a:p>
        </p:txBody>
      </p:sp>
      <p:pic>
        <p:nvPicPr>
          <p:cNvPr id="232" name="Google Shape;232;p35"/>
          <p:cNvPicPr preferRelativeResize="0"/>
          <p:nvPr/>
        </p:nvPicPr>
        <p:blipFill rotWithShape="1">
          <a:blip r:embed="rId3">
            <a:alphaModFix/>
          </a:blip>
          <a:srcRect b="0" l="0" r="0" t="0"/>
          <a:stretch/>
        </p:blipFill>
        <p:spPr>
          <a:xfrm>
            <a:off x="0" y="1152474"/>
            <a:ext cx="9143999" cy="3345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9"/>
          <p:cNvSpPr txBox="1"/>
          <p:nvPr>
            <p:ph type="title"/>
          </p:nvPr>
        </p:nvSpPr>
        <p:spPr>
          <a:xfrm>
            <a:off x="384725" y="503825"/>
            <a:ext cx="337629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Problem Statement:</a:t>
            </a:r>
            <a:endParaRPr sz="2800">
              <a:latin typeface="Arial"/>
              <a:ea typeface="Arial"/>
              <a:cs typeface="Arial"/>
              <a:sym typeface="Arial"/>
            </a:endParaRPr>
          </a:p>
        </p:txBody>
      </p:sp>
      <p:sp>
        <p:nvSpPr>
          <p:cNvPr id="57" name="Google Shape;57;p9"/>
          <p:cNvSpPr txBox="1"/>
          <p:nvPr/>
        </p:nvSpPr>
        <p:spPr>
          <a:xfrm>
            <a:off x="537125" y="1079196"/>
            <a:ext cx="8214359" cy="2494280"/>
          </a:xfrm>
          <a:prstGeom prst="rect">
            <a:avLst/>
          </a:prstGeom>
          <a:noFill/>
          <a:ln>
            <a:noFill/>
          </a:ln>
        </p:spPr>
        <p:txBody>
          <a:bodyPr anchorCtr="0" anchor="t" bIns="0" lIns="0" spcFirstLastPara="1" rIns="0" wrap="square" tIns="12700">
            <a:spAutoFit/>
          </a:bodyPr>
          <a:lstStyle/>
          <a:p>
            <a:pPr indent="0" lvl="0" marL="12700" marR="5080" rtl="0" algn="just">
              <a:lnSpc>
                <a:spcPct val="150000"/>
              </a:lnSpc>
              <a:spcBef>
                <a:spcPts val="0"/>
              </a:spcBef>
              <a:spcAft>
                <a:spcPts val="0"/>
              </a:spcAft>
              <a:buNone/>
            </a:pPr>
            <a:r>
              <a:rPr b="0" i="0" lang="en-US" sz="1800" u="none" cap="none" strike="noStrike">
                <a:solidFill>
                  <a:srgbClr val="00717D"/>
                </a:solidFill>
                <a:latin typeface="Arial"/>
                <a:ea typeface="Arial"/>
                <a:cs typeface="Arial"/>
                <a:sym typeface="Aria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i="0" sz="1800" u="none" cap="none" strike="noStrike">
              <a:latin typeface="Arial"/>
              <a:ea typeface="Arial"/>
              <a:cs typeface="Arial"/>
              <a:sym typeface="Arial"/>
            </a:endParaRPr>
          </a:p>
        </p:txBody>
      </p:sp>
      <p:pic>
        <p:nvPicPr>
          <p:cNvPr id="58" name="Google Shape;58;p9"/>
          <p:cNvPicPr preferRelativeResize="0"/>
          <p:nvPr/>
        </p:nvPicPr>
        <p:blipFill rotWithShape="1">
          <a:blip r:embed="rId3">
            <a:alphaModFix/>
          </a:blip>
          <a:srcRect b="0" l="0" r="0" t="0"/>
          <a:stretch/>
        </p:blipFill>
        <p:spPr>
          <a:xfrm>
            <a:off x="4800725" y="3745912"/>
            <a:ext cx="3905249" cy="11715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384725" y="501794"/>
            <a:ext cx="2058035"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Challenges</a:t>
            </a:r>
            <a:r>
              <a:rPr lang="en-US" sz="3200">
                <a:latin typeface="Arial"/>
                <a:ea typeface="Arial"/>
                <a:cs typeface="Arial"/>
                <a:sym typeface="Arial"/>
              </a:rPr>
              <a:t>:</a:t>
            </a:r>
            <a:endParaRPr sz="3200">
              <a:latin typeface="Arial"/>
              <a:ea typeface="Arial"/>
              <a:cs typeface="Arial"/>
              <a:sym typeface="Arial"/>
            </a:endParaRPr>
          </a:p>
        </p:txBody>
      </p:sp>
      <p:sp>
        <p:nvSpPr>
          <p:cNvPr id="238" name="Google Shape;238;p36"/>
          <p:cNvSpPr txBox="1"/>
          <p:nvPr/>
        </p:nvSpPr>
        <p:spPr>
          <a:xfrm>
            <a:off x="384725" y="1216355"/>
            <a:ext cx="8143875" cy="18770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800" u="none" cap="none" strike="noStrike">
                <a:solidFill>
                  <a:srgbClr val="00637D"/>
                </a:solidFill>
                <a:latin typeface="Arial"/>
                <a:ea typeface="Arial"/>
                <a:cs typeface="Arial"/>
                <a:sym typeface="Arial"/>
              </a:rPr>
              <a:t>~	Execution Takes Time</a:t>
            </a:r>
            <a:endParaRPr b="0" i="0" sz="1800" u="none" cap="none" strike="noStrike">
              <a:latin typeface="Arial"/>
              <a:ea typeface="Arial"/>
              <a:cs typeface="Arial"/>
              <a:sym typeface="Arial"/>
            </a:endParaRPr>
          </a:p>
          <a:p>
            <a:pPr indent="0" lvl="0" marL="0" marR="0" rtl="0" algn="l">
              <a:lnSpc>
                <a:spcPct val="100000"/>
              </a:lnSpc>
              <a:spcBef>
                <a:spcPts val="10"/>
              </a:spcBef>
              <a:spcAft>
                <a:spcPts val="0"/>
              </a:spcAft>
              <a:buNone/>
            </a:pPr>
            <a:r>
              <a:t/>
            </a:r>
            <a:endParaRPr b="0" i="0" sz="2150" u="none" cap="none" strike="noStrike">
              <a:latin typeface="Arial"/>
              <a:ea typeface="Arial"/>
              <a:cs typeface="Arial"/>
              <a:sym typeface="Arial"/>
            </a:endParaRPr>
          </a:p>
          <a:p>
            <a:pPr indent="0" lvl="0" marL="127000" marR="5080" rtl="0" algn="l">
              <a:lnSpc>
                <a:spcPct val="114999"/>
              </a:lnSpc>
              <a:spcBef>
                <a:spcPts val="0"/>
              </a:spcBef>
              <a:spcAft>
                <a:spcPts val="0"/>
              </a:spcAft>
              <a:buNone/>
            </a:pPr>
            <a:r>
              <a:rPr b="0" i="0" lang="en-US" sz="1800" u="none" cap="none" strike="noStrike">
                <a:solidFill>
                  <a:srgbClr val="00637D"/>
                </a:solidFill>
                <a:latin typeface="Arial"/>
                <a:ea typeface="Arial"/>
                <a:cs typeface="Arial"/>
                <a:sym typeface="Arial"/>
              </a:rPr>
              <a:t>~	As there was no Linearity between independent and Dependent variable our  linear regression model did not performed well.</a:t>
            </a:r>
            <a:endParaRPr b="0" i="0" sz="1800" u="none" cap="none" strike="noStrike">
              <a:latin typeface="Arial"/>
              <a:ea typeface="Arial"/>
              <a:cs typeface="Arial"/>
              <a:sym typeface="Arial"/>
            </a:endParaRPr>
          </a:p>
          <a:p>
            <a:pPr indent="0" lvl="0" marL="0" marR="0" rtl="0" algn="l">
              <a:lnSpc>
                <a:spcPct val="100000"/>
              </a:lnSpc>
              <a:spcBef>
                <a:spcPts val="45"/>
              </a:spcBef>
              <a:spcAft>
                <a:spcPts val="0"/>
              </a:spcAft>
              <a:buNone/>
            </a:pPr>
            <a:r>
              <a:t/>
            </a:r>
            <a:endParaRPr b="0" i="0" sz="2400" u="none" cap="none" strike="noStrike">
              <a:latin typeface="Arial"/>
              <a:ea typeface="Arial"/>
              <a:cs typeface="Arial"/>
              <a:sym typeface="Arial"/>
            </a:endParaRPr>
          </a:p>
          <a:p>
            <a:pPr indent="0" lvl="0" marL="127000" marR="0" rtl="0" algn="l">
              <a:lnSpc>
                <a:spcPct val="100000"/>
              </a:lnSpc>
              <a:spcBef>
                <a:spcPts val="5"/>
              </a:spcBef>
              <a:spcAft>
                <a:spcPts val="0"/>
              </a:spcAft>
              <a:buNone/>
            </a:pPr>
            <a:r>
              <a:rPr b="0" i="0" lang="en-US" sz="1800" u="none" cap="none" strike="noStrike">
                <a:solidFill>
                  <a:srgbClr val="00637D"/>
                </a:solidFill>
                <a:latin typeface="Arial"/>
                <a:ea typeface="Arial"/>
                <a:cs typeface="Arial"/>
                <a:sym typeface="Arial"/>
              </a:rPr>
              <a:t>~	There was Multicollinearity available between variables.</a:t>
            </a:r>
            <a:endParaRPr b="0" i="0" sz="1800" u="none" cap="none" strike="noStrike">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384725" y="503825"/>
            <a:ext cx="207962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Conclusion:</a:t>
            </a:r>
            <a:endParaRPr sz="2800">
              <a:latin typeface="Arial"/>
              <a:ea typeface="Arial"/>
              <a:cs typeface="Arial"/>
              <a:sym typeface="Arial"/>
            </a:endParaRPr>
          </a:p>
        </p:txBody>
      </p:sp>
      <p:sp>
        <p:nvSpPr>
          <p:cNvPr id="244" name="Google Shape;244;p37"/>
          <p:cNvSpPr txBox="1"/>
          <p:nvPr>
            <p:ph idx="1" type="body"/>
          </p:nvPr>
        </p:nvSpPr>
        <p:spPr>
          <a:xfrm>
            <a:off x="417890" y="1191971"/>
            <a:ext cx="8308200" cy="3834600"/>
          </a:xfrm>
          <a:prstGeom prst="rect">
            <a:avLst/>
          </a:prstGeom>
          <a:noFill/>
          <a:ln>
            <a:noFill/>
          </a:ln>
        </p:spPr>
        <p:txBody>
          <a:bodyPr anchorCtr="0" anchor="t" bIns="0" lIns="0" spcFirstLastPara="1" rIns="0" wrap="square" tIns="12700">
            <a:spAutoFit/>
          </a:bodyPr>
          <a:lstStyle/>
          <a:p>
            <a:pPr indent="-330200" lvl="0" marL="457200" marR="264160" rtl="0" algn="l">
              <a:lnSpc>
                <a:spcPct val="114999"/>
              </a:lnSpc>
              <a:spcBef>
                <a:spcPts val="0"/>
              </a:spcBef>
              <a:spcAft>
                <a:spcPts val="0"/>
              </a:spcAft>
              <a:buSzPts val="1600"/>
              <a:buChar char="●"/>
            </a:pPr>
            <a:r>
              <a:rPr lang="en-US" sz="1400"/>
              <a:t>As it was stated in the problem statement, the business just started out in 2017. So the number of bikes rented in  2017 were too sma</a:t>
            </a:r>
            <a:r>
              <a:rPr lang="en-US" sz="1400"/>
              <a:t>ll.</a:t>
            </a:r>
            <a:endParaRPr sz="1400">
              <a:solidFill>
                <a:schemeClr val="dk1"/>
              </a:solidFill>
            </a:endParaRPr>
          </a:p>
          <a:p>
            <a:pPr indent="-330200" lvl="0" marL="457200" marR="123188" rtl="0" algn="l">
              <a:lnSpc>
                <a:spcPct val="114999"/>
              </a:lnSpc>
              <a:spcBef>
                <a:spcPts val="0"/>
              </a:spcBef>
              <a:spcAft>
                <a:spcPts val="0"/>
              </a:spcAft>
              <a:buSzPts val="1600"/>
              <a:buChar char="●"/>
            </a:pPr>
            <a:r>
              <a:rPr lang="en-US" sz="1400"/>
              <a:t>The rise in demand started from the end of 2017 that too in the winter season of the year. The observer may ﬁnd it  weird because demand decreased in the end of 2018. Actually for this situation it can be said that, as the business  grew to april 2018 it had increased exponentially as compared to 2017. So, we can say that in winter 2017 demand  increased but it wasn't still upto the mark of it's full potential. With simple heuristics for future as well if everything  else in independent variables remains constant we can say that, the demand will decrease in december but with the  proportionate to the overall demand of that year.</a:t>
            </a:r>
            <a:endParaRPr sz="1400">
              <a:solidFill>
                <a:schemeClr val="dk1"/>
              </a:solidFill>
            </a:endParaRPr>
          </a:p>
          <a:p>
            <a:pPr indent="-330200" lvl="0" marL="457200" marR="71120" rtl="0" algn="l">
              <a:lnSpc>
                <a:spcPct val="114999"/>
              </a:lnSpc>
              <a:spcBef>
                <a:spcPts val="0"/>
              </a:spcBef>
              <a:spcAft>
                <a:spcPts val="0"/>
              </a:spcAft>
              <a:buSzPts val="1600"/>
              <a:buChar char="●"/>
            </a:pPr>
            <a:r>
              <a:rPr lang="en-US" sz="1400"/>
              <a:t>The number of business hours of the day and the demand for rented bikes were most correlated. It's common sense  too.</a:t>
            </a:r>
            <a:endParaRPr sz="1400">
              <a:solidFill>
                <a:schemeClr val="dk1"/>
              </a:solidFill>
            </a:endParaRPr>
          </a:p>
          <a:p>
            <a:pPr indent="-330200" lvl="0" marL="457200" rtl="0" algn="l">
              <a:spcBef>
                <a:spcPts val="0"/>
              </a:spcBef>
              <a:spcAft>
                <a:spcPts val="0"/>
              </a:spcAft>
              <a:buSzPts val="1600"/>
              <a:buChar char="●"/>
            </a:pPr>
            <a:r>
              <a:rPr lang="en-US" sz="1400"/>
              <a:t>Highest number of bike rented at the 18th hour of day.</a:t>
            </a:r>
            <a:endParaRPr sz="1400">
              <a:solidFill>
                <a:schemeClr val="dk1"/>
              </a:solidFill>
            </a:endParaRPr>
          </a:p>
          <a:p>
            <a:pPr indent="-330200" lvl="0" marL="457200" marR="5080" rtl="0" algn="l">
              <a:lnSpc>
                <a:spcPct val="114999"/>
              </a:lnSpc>
              <a:spcBef>
                <a:spcPts val="0"/>
              </a:spcBef>
              <a:spcAft>
                <a:spcPts val="0"/>
              </a:spcAft>
              <a:buSzPts val="1600"/>
              <a:buChar char="●"/>
            </a:pPr>
            <a:r>
              <a:rPr lang="en-US" sz="1400"/>
              <a:t>After trying combinations of features with linear regression the model underﬁtted. It seemed obvious because data is  spread too much. It didn't seem practical to ﬁt a line.</a:t>
            </a:r>
            <a:endParaRPr sz="1400"/>
          </a:p>
          <a:p>
            <a:pPr indent="0" lvl="0" marL="457200" rtl="0" algn="l">
              <a:lnSpc>
                <a:spcPct val="100000"/>
              </a:lnSpc>
              <a:spcBef>
                <a:spcPts val="215"/>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84725" y="503825"/>
            <a:ext cx="207962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Conclusion:</a:t>
            </a:r>
            <a:endParaRPr sz="2800">
              <a:latin typeface="Arial"/>
              <a:ea typeface="Arial"/>
              <a:cs typeface="Arial"/>
              <a:sym typeface="Arial"/>
            </a:endParaRPr>
          </a:p>
        </p:txBody>
      </p:sp>
      <p:sp>
        <p:nvSpPr>
          <p:cNvPr id="250" name="Google Shape;250;p38"/>
          <p:cNvSpPr txBox="1"/>
          <p:nvPr/>
        </p:nvSpPr>
        <p:spPr>
          <a:xfrm>
            <a:off x="521274" y="1057221"/>
            <a:ext cx="8236500" cy="1645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215"/>
              </a:spcBef>
              <a:spcAft>
                <a:spcPts val="0"/>
              </a:spcAft>
              <a:buNone/>
            </a:pPr>
            <a:r>
              <a:t/>
            </a:r>
            <a:endParaRPr b="0" i="0" u="none" cap="none" strike="noStrike">
              <a:latin typeface="Roboto"/>
              <a:ea typeface="Roboto"/>
              <a:cs typeface="Roboto"/>
              <a:sym typeface="Roboto"/>
            </a:endParaRPr>
          </a:p>
          <a:p>
            <a:pPr indent="-333375" lvl="0" marL="332740" marR="88900" rtl="0" algn="l">
              <a:lnSpc>
                <a:spcPct val="114999"/>
              </a:lnSpc>
              <a:spcBef>
                <a:spcPts val="0"/>
              </a:spcBef>
              <a:spcAft>
                <a:spcPts val="0"/>
              </a:spcAft>
              <a:buClr>
                <a:srgbClr val="212121"/>
              </a:buClr>
              <a:buSzPts val="1400"/>
              <a:buFont typeface="Arial"/>
              <a:buChar char="●"/>
            </a:pPr>
            <a:r>
              <a:rPr b="0" i="0" lang="en-US" u="none" cap="none" strike="noStrike">
                <a:solidFill>
                  <a:srgbClr val="212121"/>
                </a:solidFill>
                <a:latin typeface="Roboto"/>
                <a:ea typeface="Roboto"/>
                <a:cs typeface="Roboto"/>
                <a:sym typeface="Roboto"/>
              </a:rPr>
              <a:t>The Feature_importance was almost the same in both the tree based models. </a:t>
            </a:r>
            <a:r>
              <a:rPr lang="en-US">
                <a:solidFill>
                  <a:srgbClr val="212121"/>
                </a:solidFill>
                <a:latin typeface="Roboto"/>
                <a:ea typeface="Roboto"/>
                <a:cs typeface="Roboto"/>
                <a:sym typeface="Roboto"/>
              </a:rPr>
              <a:t>Gradient</a:t>
            </a:r>
            <a:r>
              <a:rPr b="0" i="0" lang="en-US" u="none" cap="none" strike="noStrike">
                <a:solidFill>
                  <a:srgbClr val="212121"/>
                </a:solidFill>
                <a:latin typeface="Roboto"/>
                <a:ea typeface="Roboto"/>
                <a:cs typeface="Roboto"/>
                <a:sym typeface="Roboto"/>
              </a:rPr>
              <a:t> boost ﬁne-tunes with error of  the prior trees this is why it gets better accuracies.</a:t>
            </a:r>
            <a:endParaRPr b="0" i="0" u="none" cap="none" strike="noStrike">
              <a:latin typeface="Roboto"/>
              <a:ea typeface="Roboto"/>
              <a:cs typeface="Roboto"/>
              <a:sym typeface="Roboto"/>
            </a:endParaRPr>
          </a:p>
          <a:p>
            <a:pPr indent="-333375" lvl="0" marL="332740" marR="0" rtl="0" algn="l">
              <a:lnSpc>
                <a:spcPct val="100000"/>
              </a:lnSpc>
              <a:spcBef>
                <a:spcPts val="215"/>
              </a:spcBef>
              <a:spcAft>
                <a:spcPts val="0"/>
              </a:spcAft>
              <a:buClr>
                <a:srgbClr val="212121"/>
              </a:buClr>
              <a:buSzPts val="1400"/>
              <a:buFont typeface="Arial"/>
              <a:buChar char="●"/>
            </a:pPr>
            <a:r>
              <a:rPr b="0" i="0" lang="en-US" u="none" cap="none" strike="noStrike">
                <a:solidFill>
                  <a:srgbClr val="212121"/>
                </a:solidFill>
                <a:latin typeface="Roboto"/>
                <a:ea typeface="Roboto"/>
                <a:cs typeface="Roboto"/>
                <a:sym typeface="Roboto"/>
              </a:rPr>
              <a:t>HOUR and TEMPERATURE_AND_DP_TEMPERATURE column are the main columns helping in prediction.</a:t>
            </a:r>
            <a:endParaRPr b="0" i="0" u="none" cap="none" strike="noStrike">
              <a:latin typeface="Roboto"/>
              <a:ea typeface="Roboto"/>
              <a:cs typeface="Roboto"/>
              <a:sym typeface="Roboto"/>
            </a:endParaRPr>
          </a:p>
          <a:p>
            <a:pPr indent="-333375" lvl="0" marL="332740" marR="54610" rtl="0" algn="l">
              <a:lnSpc>
                <a:spcPct val="114999"/>
              </a:lnSpc>
              <a:spcBef>
                <a:spcPts val="0"/>
              </a:spcBef>
              <a:spcAft>
                <a:spcPts val="0"/>
              </a:spcAft>
              <a:buClr>
                <a:srgbClr val="212121"/>
              </a:buClr>
              <a:buSzPts val="1400"/>
              <a:buFont typeface="Arial"/>
              <a:buChar char="●"/>
            </a:pPr>
            <a:r>
              <a:rPr b="0" i="0" lang="en-US" u="none" cap="none" strike="noStrike">
                <a:solidFill>
                  <a:srgbClr val="212121"/>
                </a:solidFill>
                <a:latin typeface="Roboto"/>
                <a:ea typeface="Roboto"/>
                <a:cs typeface="Roboto"/>
                <a:sym typeface="Roboto"/>
              </a:rPr>
              <a:t>With XGBoost Regressor we can see the r2 score on training data came to be 0.99 and on test data it is 0.92 which is  quit</a:t>
            </a:r>
            <a:r>
              <a:rPr lang="en-US">
                <a:solidFill>
                  <a:srgbClr val="212121"/>
                </a:solidFill>
                <a:latin typeface="Roboto"/>
                <a:ea typeface="Roboto"/>
                <a:cs typeface="Roboto"/>
                <a:sym typeface="Roboto"/>
              </a:rPr>
              <a:t>e </a:t>
            </a:r>
            <a:r>
              <a:rPr b="0" i="0" lang="en-US" u="none" cap="none" strike="noStrike">
                <a:solidFill>
                  <a:srgbClr val="212121"/>
                </a:solidFill>
                <a:latin typeface="Roboto"/>
                <a:ea typeface="Roboto"/>
                <a:cs typeface="Roboto"/>
                <a:sym typeface="Roboto"/>
              </a:rPr>
              <a:t>good.</a:t>
            </a:r>
            <a:endParaRPr b="0" i="0" u="none" cap="none" strike="noStrike">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9"/>
          <p:cNvPicPr preferRelativeResize="0"/>
          <p:nvPr/>
        </p:nvPicPr>
        <p:blipFill rotWithShape="1">
          <a:blip r:embed="rId3">
            <a:alphaModFix/>
          </a:blip>
          <a:srcRect b="0" l="0" r="0" t="0"/>
          <a:stretch/>
        </p:blipFill>
        <p:spPr>
          <a:xfrm>
            <a:off x="2168949" y="1512075"/>
            <a:ext cx="5019549" cy="2057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0"/>
          <p:cNvSpPr txBox="1"/>
          <p:nvPr>
            <p:ph type="title"/>
          </p:nvPr>
        </p:nvSpPr>
        <p:spPr>
          <a:xfrm>
            <a:off x="384725" y="503825"/>
            <a:ext cx="7082790" cy="8788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800">
                <a:latin typeface="Arial"/>
                <a:ea typeface="Arial"/>
                <a:cs typeface="Arial"/>
                <a:sym typeface="Arial"/>
              </a:rPr>
              <a:t>Why is predictive analytics useful for bike  sharing company ?</a:t>
            </a:r>
            <a:endParaRPr sz="2800">
              <a:latin typeface="Arial"/>
              <a:ea typeface="Arial"/>
              <a:cs typeface="Arial"/>
              <a:sym typeface="Arial"/>
            </a:endParaRPr>
          </a:p>
        </p:txBody>
      </p:sp>
      <p:sp>
        <p:nvSpPr>
          <p:cNvPr id="64" name="Google Shape;64;p10"/>
          <p:cNvSpPr txBox="1"/>
          <p:nvPr/>
        </p:nvSpPr>
        <p:spPr>
          <a:xfrm>
            <a:off x="475249" y="1561558"/>
            <a:ext cx="8169900" cy="19875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0097A7"/>
              </a:buClr>
              <a:buSzPts val="1800"/>
              <a:buFont typeface="Arial"/>
              <a:buChar char="●"/>
            </a:pPr>
            <a:r>
              <a:rPr b="0" i="0" lang="en-US" sz="1800" u="none" cap="none" strike="noStrike">
                <a:solidFill>
                  <a:srgbClr val="00637D"/>
                </a:solidFill>
                <a:latin typeface="Arial"/>
                <a:ea typeface="Arial"/>
                <a:cs typeface="Arial"/>
                <a:sym typeface="Arial"/>
              </a:rPr>
              <a:t>Bike </a:t>
            </a:r>
            <a:r>
              <a:rPr lang="en-US" sz="1800">
                <a:solidFill>
                  <a:srgbClr val="00637D"/>
                </a:solidFill>
              </a:rPr>
              <a:t>a</a:t>
            </a:r>
            <a:r>
              <a:rPr lang="en-US" sz="1800">
                <a:solidFill>
                  <a:srgbClr val="00637D"/>
                </a:solidFill>
              </a:rPr>
              <a:t>vailability</a:t>
            </a:r>
            <a:r>
              <a:rPr b="0" i="0" lang="en-US" sz="1800" u="none" cap="none" strike="noStrike">
                <a:solidFill>
                  <a:srgbClr val="00637D"/>
                </a:solidFill>
                <a:latin typeface="Arial"/>
                <a:ea typeface="Arial"/>
                <a:cs typeface="Arial"/>
                <a:sym typeface="Arial"/>
              </a:rPr>
              <a:t> every time and everywhere and avoiding over-capacities.</a:t>
            </a:r>
            <a:endParaRPr b="0" i="0" sz="1800" u="none" cap="none" strike="noStrike">
              <a:latin typeface="Arial"/>
              <a:ea typeface="Arial"/>
              <a:cs typeface="Arial"/>
              <a:sym typeface="Arial"/>
            </a:endParaRPr>
          </a:p>
          <a:p>
            <a:pPr indent="0" lvl="0" marL="0" marR="0" rtl="0" algn="l">
              <a:lnSpc>
                <a:spcPct val="100000"/>
              </a:lnSpc>
              <a:spcBef>
                <a:spcPts val="30"/>
              </a:spcBef>
              <a:spcAft>
                <a:spcPts val="0"/>
              </a:spcAft>
              <a:buClr>
                <a:srgbClr val="0097A7"/>
              </a:buClr>
              <a:buSzPts val="1850"/>
              <a:buFont typeface="Arial"/>
              <a:buNone/>
            </a:pPr>
            <a:r>
              <a:t/>
            </a:r>
            <a:endParaRPr b="0" i="0" sz="1850" u="none" cap="none" strike="noStrike">
              <a:latin typeface="Arial"/>
              <a:ea typeface="Arial"/>
              <a:cs typeface="Arial"/>
              <a:sym typeface="Arial"/>
            </a:endParaRPr>
          </a:p>
          <a:p>
            <a:pPr indent="-367030" lvl="0" marL="379095" marR="0" rtl="0" algn="l">
              <a:lnSpc>
                <a:spcPct val="100000"/>
              </a:lnSpc>
              <a:spcBef>
                <a:spcPts val="0"/>
              </a:spcBef>
              <a:spcAft>
                <a:spcPts val="0"/>
              </a:spcAft>
              <a:buClr>
                <a:srgbClr val="0097A7"/>
              </a:buClr>
              <a:buSzPts val="1800"/>
              <a:buFont typeface="Arial"/>
              <a:buChar char="●"/>
            </a:pPr>
            <a:r>
              <a:rPr b="0" i="0" lang="en-US" sz="1800" u="none" cap="none" strike="noStrike">
                <a:solidFill>
                  <a:srgbClr val="00637D"/>
                </a:solidFill>
                <a:latin typeface="Arial"/>
                <a:ea typeface="Arial"/>
                <a:cs typeface="Arial"/>
                <a:sym typeface="Arial"/>
              </a:rPr>
              <a:t>Bike position : how and when.</a:t>
            </a:r>
            <a:endParaRPr b="0" i="0" sz="1800" u="none" cap="none" strike="noStrike">
              <a:latin typeface="Arial"/>
              <a:ea typeface="Arial"/>
              <a:cs typeface="Arial"/>
              <a:sym typeface="Arial"/>
            </a:endParaRPr>
          </a:p>
          <a:p>
            <a:pPr indent="0" lvl="0" marL="0" marR="0" rtl="0" algn="l">
              <a:lnSpc>
                <a:spcPct val="100000"/>
              </a:lnSpc>
              <a:spcBef>
                <a:spcPts val="35"/>
              </a:spcBef>
              <a:spcAft>
                <a:spcPts val="0"/>
              </a:spcAft>
              <a:buClr>
                <a:srgbClr val="0097A7"/>
              </a:buClr>
              <a:buSzPts val="1850"/>
              <a:buFont typeface="Arial"/>
              <a:buNone/>
            </a:pPr>
            <a:r>
              <a:t/>
            </a:r>
            <a:endParaRPr b="0" i="0" sz="1850" u="none" cap="none" strike="noStrike">
              <a:latin typeface="Arial"/>
              <a:ea typeface="Arial"/>
              <a:cs typeface="Arial"/>
              <a:sym typeface="Arial"/>
            </a:endParaRPr>
          </a:p>
          <a:p>
            <a:pPr indent="-367030" lvl="0" marL="379095" marR="0" rtl="0" algn="l">
              <a:lnSpc>
                <a:spcPct val="100000"/>
              </a:lnSpc>
              <a:spcBef>
                <a:spcPts val="0"/>
              </a:spcBef>
              <a:spcAft>
                <a:spcPts val="0"/>
              </a:spcAft>
              <a:buClr>
                <a:srgbClr val="0097A7"/>
              </a:buClr>
              <a:buSzPts val="1800"/>
              <a:buFont typeface="Arial"/>
              <a:buChar char="●"/>
            </a:pPr>
            <a:r>
              <a:rPr b="0" i="0" lang="en-US" sz="1800" u="none" cap="none" strike="noStrike">
                <a:solidFill>
                  <a:srgbClr val="00637D"/>
                </a:solidFill>
                <a:latin typeface="Arial"/>
                <a:ea typeface="Arial"/>
                <a:cs typeface="Arial"/>
                <a:sym typeface="Arial"/>
              </a:rPr>
              <a:t>Reduction of bottlenecks caused by regular bike maintenance.</a:t>
            </a:r>
            <a:endParaRPr b="0" i="0" sz="1800" u="none" cap="none" strike="noStrike">
              <a:latin typeface="Arial"/>
              <a:ea typeface="Arial"/>
              <a:cs typeface="Arial"/>
              <a:sym typeface="Arial"/>
            </a:endParaRPr>
          </a:p>
          <a:p>
            <a:pPr indent="0" lvl="0" marL="0" marR="0" rtl="0" algn="l">
              <a:lnSpc>
                <a:spcPct val="100000"/>
              </a:lnSpc>
              <a:spcBef>
                <a:spcPts val="30"/>
              </a:spcBef>
              <a:spcAft>
                <a:spcPts val="0"/>
              </a:spcAft>
              <a:buClr>
                <a:srgbClr val="0097A7"/>
              </a:buClr>
              <a:buSzPts val="1850"/>
              <a:buFont typeface="Arial"/>
              <a:buNone/>
            </a:pPr>
            <a:r>
              <a:t/>
            </a:r>
            <a:endParaRPr b="0" i="0" sz="1850" u="none" cap="none" strike="noStrike">
              <a:latin typeface="Arial"/>
              <a:ea typeface="Arial"/>
              <a:cs typeface="Arial"/>
              <a:sym typeface="Arial"/>
            </a:endParaRPr>
          </a:p>
          <a:p>
            <a:pPr indent="-367030" lvl="0" marL="379095" marR="0" rtl="0" algn="l">
              <a:lnSpc>
                <a:spcPct val="100000"/>
              </a:lnSpc>
              <a:spcBef>
                <a:spcPts val="0"/>
              </a:spcBef>
              <a:spcAft>
                <a:spcPts val="0"/>
              </a:spcAft>
              <a:buClr>
                <a:srgbClr val="0097A7"/>
              </a:buClr>
              <a:buSzPts val="1800"/>
              <a:buFont typeface="Arial"/>
              <a:buChar char="●"/>
            </a:pPr>
            <a:r>
              <a:rPr b="0" i="0" lang="en-US" sz="1800" u="none" cap="none" strike="noStrike">
                <a:solidFill>
                  <a:srgbClr val="00637D"/>
                </a:solidFill>
                <a:latin typeface="Arial"/>
                <a:ea typeface="Arial"/>
                <a:cs typeface="Arial"/>
                <a:sym typeface="Arial"/>
              </a:rPr>
              <a:t>High availability of bikes increase the customer satisfaction.</a:t>
            </a:r>
            <a:endParaRPr b="0" i="0" sz="18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1"/>
          <p:cNvSpPr txBox="1"/>
          <p:nvPr>
            <p:ph type="title"/>
          </p:nvPr>
        </p:nvSpPr>
        <p:spPr>
          <a:xfrm>
            <a:off x="384725" y="503825"/>
            <a:ext cx="142811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Dataset:</a:t>
            </a:r>
            <a:endParaRPr sz="2800">
              <a:latin typeface="Arial"/>
              <a:ea typeface="Arial"/>
              <a:cs typeface="Arial"/>
              <a:sym typeface="Arial"/>
            </a:endParaRPr>
          </a:p>
        </p:txBody>
      </p:sp>
      <p:sp>
        <p:nvSpPr>
          <p:cNvPr id="70" name="Google Shape;70;p11"/>
          <p:cNvSpPr txBox="1"/>
          <p:nvPr/>
        </p:nvSpPr>
        <p:spPr>
          <a:xfrm>
            <a:off x="359325" y="1361330"/>
            <a:ext cx="1501200" cy="62850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0" i="0" lang="en-US" sz="2000" u="none" cap="none" strike="noStrike">
                <a:solidFill>
                  <a:srgbClr val="CC0000"/>
                </a:solidFill>
                <a:latin typeface="Arial"/>
                <a:ea typeface="Arial"/>
                <a:cs typeface="Arial"/>
                <a:sym typeface="Arial"/>
              </a:rPr>
              <a:t>Rows: 8760</a:t>
            </a:r>
            <a:endParaRPr b="0" i="0" sz="2000" u="none" cap="none" strike="noStrike">
              <a:latin typeface="Arial"/>
              <a:ea typeface="Arial"/>
              <a:cs typeface="Arial"/>
              <a:sym typeface="Arial"/>
            </a:endParaRPr>
          </a:p>
          <a:p>
            <a:pPr indent="0" lvl="0" marL="38100" marR="0" rtl="0" algn="l">
              <a:lnSpc>
                <a:spcPct val="100000"/>
              </a:lnSpc>
              <a:spcBef>
                <a:spcPts val="0"/>
              </a:spcBef>
              <a:spcAft>
                <a:spcPts val="0"/>
              </a:spcAft>
              <a:buNone/>
            </a:pPr>
            <a:r>
              <a:rPr b="0" i="0" lang="en-US" sz="2000" u="none" cap="none" strike="noStrike">
                <a:solidFill>
                  <a:srgbClr val="CC0000"/>
                </a:solidFill>
                <a:latin typeface="Arial"/>
                <a:ea typeface="Arial"/>
                <a:cs typeface="Arial"/>
                <a:sym typeface="Arial"/>
              </a:rPr>
              <a:t>Columns: 14</a:t>
            </a:r>
            <a:endParaRPr b="0" i="0" sz="2000" u="none" cap="none" strike="noStrike">
              <a:latin typeface="Arial"/>
              <a:ea typeface="Arial"/>
              <a:cs typeface="Arial"/>
              <a:sym typeface="Arial"/>
            </a:endParaRPr>
          </a:p>
        </p:txBody>
      </p:sp>
      <p:pic>
        <p:nvPicPr>
          <p:cNvPr id="71" name="Google Shape;71;p11"/>
          <p:cNvPicPr preferRelativeResize="0"/>
          <p:nvPr/>
        </p:nvPicPr>
        <p:blipFill rotWithShape="1">
          <a:blip r:embed="rId3">
            <a:alphaModFix/>
          </a:blip>
          <a:srcRect b="0" l="0" r="0" t="0"/>
          <a:stretch/>
        </p:blipFill>
        <p:spPr>
          <a:xfrm>
            <a:off x="311700" y="2571746"/>
            <a:ext cx="8832299" cy="21108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2"/>
          <p:cNvSpPr txBox="1"/>
          <p:nvPr>
            <p:ph type="title"/>
          </p:nvPr>
        </p:nvSpPr>
        <p:spPr>
          <a:xfrm>
            <a:off x="384725" y="503825"/>
            <a:ext cx="277177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Variable Names:</a:t>
            </a:r>
            <a:endParaRPr sz="2800">
              <a:latin typeface="Arial"/>
              <a:ea typeface="Arial"/>
              <a:cs typeface="Arial"/>
              <a:sym typeface="Arial"/>
            </a:endParaRPr>
          </a:p>
        </p:txBody>
      </p:sp>
      <p:sp>
        <p:nvSpPr>
          <p:cNvPr id="77" name="Google Shape;77;p12"/>
          <p:cNvSpPr txBox="1"/>
          <p:nvPr/>
        </p:nvSpPr>
        <p:spPr>
          <a:xfrm>
            <a:off x="521274" y="1183589"/>
            <a:ext cx="6307500" cy="3730200"/>
          </a:xfrm>
          <a:prstGeom prst="rect">
            <a:avLst/>
          </a:prstGeom>
          <a:noFill/>
          <a:ln>
            <a:noFill/>
          </a:ln>
        </p:spPr>
        <p:txBody>
          <a:bodyPr anchorCtr="0" anchor="t" bIns="0" lIns="0" spcFirstLastPara="1" rIns="0" wrap="square" tIns="46975">
            <a:spAutoFit/>
          </a:bodyPr>
          <a:lstStyle/>
          <a:p>
            <a:pPr indent="-320675" lvl="0" marL="332740" marR="0" rtl="0" algn="l">
              <a:lnSpc>
                <a:spcPct val="100000"/>
              </a:lnSpc>
              <a:spcBef>
                <a:spcPts val="0"/>
              </a:spcBef>
              <a:spcAft>
                <a:spcPts val="0"/>
              </a:spcAft>
              <a:buClr>
                <a:srgbClr val="212121"/>
              </a:buClr>
              <a:buSzPts val="1200"/>
              <a:buFont typeface="Arial"/>
              <a:buChar char="●"/>
            </a:pPr>
            <a:r>
              <a:rPr b="0" i="0" lang="en-US" sz="1500" u="none" cap="none" strike="noStrike">
                <a:solidFill>
                  <a:srgbClr val="212121"/>
                </a:solidFill>
                <a:latin typeface="Roboto"/>
                <a:ea typeface="Roboto"/>
                <a:cs typeface="Roboto"/>
                <a:sym typeface="Roboto"/>
              </a:rPr>
              <a:t>Date : year-month-day</a:t>
            </a:r>
            <a:endParaRPr b="0" i="0" sz="1500" u="none" cap="none" strike="noStrike">
              <a:latin typeface="Roboto"/>
              <a:ea typeface="Roboto"/>
              <a:cs typeface="Roboto"/>
              <a:sym typeface="Roboto"/>
            </a:endParaRPr>
          </a:p>
          <a:p>
            <a:pPr indent="-320675" lvl="0" marL="332740" marR="0" rtl="0" algn="l">
              <a:lnSpc>
                <a:spcPct val="100000"/>
              </a:lnSpc>
              <a:spcBef>
                <a:spcPts val="270"/>
              </a:spcBef>
              <a:spcAft>
                <a:spcPts val="0"/>
              </a:spcAft>
              <a:buClr>
                <a:srgbClr val="212121"/>
              </a:buClr>
              <a:buSzPts val="1200"/>
              <a:buFont typeface="Arial"/>
              <a:buChar char="●"/>
            </a:pPr>
            <a:r>
              <a:rPr b="0" i="0" lang="en-US" sz="1500" u="none" cap="none" strike="noStrike">
                <a:solidFill>
                  <a:srgbClr val="212121"/>
                </a:solidFill>
                <a:latin typeface="Roboto"/>
                <a:ea typeface="Roboto"/>
                <a:cs typeface="Roboto"/>
                <a:sym typeface="Roboto"/>
              </a:rPr>
              <a:t>Rented Bike count - Count of bikes rented at each hour</a:t>
            </a:r>
            <a:endParaRPr b="0" i="0" sz="1500" u="none" cap="none" strike="noStrike">
              <a:latin typeface="Roboto"/>
              <a:ea typeface="Roboto"/>
              <a:cs typeface="Roboto"/>
              <a:sym typeface="Roboto"/>
            </a:endParaRPr>
          </a:p>
          <a:p>
            <a:pPr indent="-320675" lvl="0" marL="332740" marR="0" rtl="0" algn="l">
              <a:lnSpc>
                <a:spcPct val="100000"/>
              </a:lnSpc>
              <a:spcBef>
                <a:spcPts val="270"/>
              </a:spcBef>
              <a:spcAft>
                <a:spcPts val="0"/>
              </a:spcAft>
              <a:buClr>
                <a:srgbClr val="212121"/>
              </a:buClr>
              <a:buSzPts val="1200"/>
              <a:buFont typeface="Arial"/>
              <a:buChar char="●"/>
            </a:pPr>
            <a:r>
              <a:rPr b="0" i="0" lang="en-US" sz="1500" u="none" cap="none" strike="noStrike">
                <a:solidFill>
                  <a:srgbClr val="212121"/>
                </a:solidFill>
                <a:latin typeface="Roboto"/>
                <a:ea typeface="Roboto"/>
                <a:cs typeface="Roboto"/>
                <a:sym typeface="Roboto"/>
              </a:rPr>
              <a:t>Hour - Hour of the day</a:t>
            </a:r>
            <a:endParaRPr b="0" i="0" sz="1500" u="none" cap="none" strike="noStrike">
              <a:latin typeface="Roboto"/>
              <a:ea typeface="Roboto"/>
              <a:cs typeface="Roboto"/>
              <a:sym typeface="Roboto"/>
            </a:endParaRPr>
          </a:p>
          <a:p>
            <a:pPr indent="-320675" lvl="0" marL="332740" marR="0" rtl="0" algn="l">
              <a:lnSpc>
                <a:spcPct val="100000"/>
              </a:lnSpc>
              <a:spcBef>
                <a:spcPts val="270"/>
              </a:spcBef>
              <a:spcAft>
                <a:spcPts val="0"/>
              </a:spcAft>
              <a:buClr>
                <a:srgbClr val="212121"/>
              </a:buClr>
              <a:buSzPts val="1200"/>
              <a:buFont typeface="Arial"/>
              <a:buChar char="●"/>
            </a:pPr>
            <a:r>
              <a:rPr b="0" i="0" lang="en-US" sz="1500" u="none" cap="none" strike="noStrike">
                <a:solidFill>
                  <a:srgbClr val="212121"/>
                </a:solidFill>
                <a:latin typeface="Roboto"/>
                <a:ea typeface="Roboto"/>
                <a:cs typeface="Roboto"/>
                <a:sym typeface="Roboto"/>
              </a:rPr>
              <a:t>Temperature-Temperature in Celsius</a:t>
            </a:r>
            <a:endParaRPr b="0" i="0" sz="1500" u="none" cap="none" strike="noStrike">
              <a:latin typeface="Roboto"/>
              <a:ea typeface="Roboto"/>
              <a:cs typeface="Roboto"/>
              <a:sym typeface="Roboto"/>
            </a:endParaRPr>
          </a:p>
          <a:p>
            <a:pPr indent="-320675" lvl="0" marL="332740" marR="0" rtl="0" algn="l">
              <a:lnSpc>
                <a:spcPct val="100000"/>
              </a:lnSpc>
              <a:spcBef>
                <a:spcPts val="270"/>
              </a:spcBef>
              <a:spcAft>
                <a:spcPts val="0"/>
              </a:spcAft>
              <a:buClr>
                <a:srgbClr val="212121"/>
              </a:buClr>
              <a:buSzPts val="1200"/>
              <a:buFont typeface="Arial"/>
              <a:buChar char="●"/>
            </a:pPr>
            <a:r>
              <a:rPr b="0" i="0" lang="en-US" sz="1500" u="none" cap="none" strike="noStrike">
                <a:solidFill>
                  <a:srgbClr val="212121"/>
                </a:solidFill>
                <a:latin typeface="Roboto"/>
                <a:ea typeface="Roboto"/>
                <a:cs typeface="Roboto"/>
                <a:sym typeface="Roboto"/>
              </a:rPr>
              <a:t>Humidity - %</a:t>
            </a:r>
            <a:endParaRPr b="0" i="0" sz="1500" u="none" cap="none" strike="noStrike">
              <a:latin typeface="Roboto"/>
              <a:ea typeface="Roboto"/>
              <a:cs typeface="Roboto"/>
              <a:sym typeface="Roboto"/>
            </a:endParaRPr>
          </a:p>
          <a:p>
            <a:pPr indent="-320675" lvl="0" marL="332740" marR="0" rtl="0" algn="l">
              <a:lnSpc>
                <a:spcPct val="100000"/>
              </a:lnSpc>
              <a:spcBef>
                <a:spcPts val="270"/>
              </a:spcBef>
              <a:spcAft>
                <a:spcPts val="0"/>
              </a:spcAft>
              <a:buClr>
                <a:srgbClr val="212121"/>
              </a:buClr>
              <a:buSzPts val="1200"/>
              <a:buFont typeface="Arial"/>
              <a:buChar char="●"/>
            </a:pPr>
            <a:r>
              <a:rPr b="0" i="0" lang="en-US" sz="1500" u="none" cap="none" strike="noStrike">
                <a:solidFill>
                  <a:srgbClr val="212121"/>
                </a:solidFill>
                <a:latin typeface="Roboto"/>
                <a:ea typeface="Roboto"/>
                <a:cs typeface="Roboto"/>
                <a:sym typeface="Roboto"/>
              </a:rPr>
              <a:t>Windspeed - m/s</a:t>
            </a:r>
            <a:endParaRPr b="0" i="0" sz="1500" u="none" cap="none" strike="noStrike">
              <a:latin typeface="Roboto"/>
              <a:ea typeface="Roboto"/>
              <a:cs typeface="Roboto"/>
              <a:sym typeface="Roboto"/>
            </a:endParaRPr>
          </a:p>
          <a:p>
            <a:pPr indent="-320675" lvl="0" marL="332740" marR="0" rtl="0" algn="l">
              <a:lnSpc>
                <a:spcPct val="100000"/>
              </a:lnSpc>
              <a:spcBef>
                <a:spcPts val="270"/>
              </a:spcBef>
              <a:spcAft>
                <a:spcPts val="0"/>
              </a:spcAft>
              <a:buClr>
                <a:srgbClr val="212121"/>
              </a:buClr>
              <a:buSzPts val="1200"/>
              <a:buFont typeface="Arial"/>
              <a:buChar char="●"/>
            </a:pPr>
            <a:r>
              <a:rPr b="0" i="0" lang="en-US" sz="1500" u="none" cap="none" strike="noStrike">
                <a:solidFill>
                  <a:srgbClr val="212121"/>
                </a:solidFill>
                <a:latin typeface="Roboto"/>
                <a:ea typeface="Roboto"/>
                <a:cs typeface="Roboto"/>
                <a:sym typeface="Roboto"/>
              </a:rPr>
              <a:t>Visibility - 10m</a:t>
            </a:r>
            <a:endParaRPr b="0" i="0" sz="1500" u="none" cap="none" strike="noStrike">
              <a:latin typeface="Roboto"/>
              <a:ea typeface="Roboto"/>
              <a:cs typeface="Roboto"/>
              <a:sym typeface="Roboto"/>
            </a:endParaRPr>
          </a:p>
          <a:p>
            <a:pPr indent="-320675" lvl="0" marL="332740" marR="0" rtl="0" algn="l">
              <a:lnSpc>
                <a:spcPct val="100000"/>
              </a:lnSpc>
              <a:spcBef>
                <a:spcPts val="270"/>
              </a:spcBef>
              <a:spcAft>
                <a:spcPts val="0"/>
              </a:spcAft>
              <a:buClr>
                <a:srgbClr val="212121"/>
              </a:buClr>
              <a:buSzPts val="1200"/>
              <a:buFont typeface="Arial"/>
              <a:buChar char="●"/>
            </a:pPr>
            <a:r>
              <a:rPr b="0" i="0" lang="en-US" sz="1500" u="none" cap="none" strike="noStrike">
                <a:solidFill>
                  <a:srgbClr val="212121"/>
                </a:solidFill>
                <a:latin typeface="Roboto"/>
                <a:ea typeface="Roboto"/>
                <a:cs typeface="Roboto"/>
                <a:sym typeface="Roboto"/>
              </a:rPr>
              <a:t>Dew point temperature - Celsius</a:t>
            </a:r>
            <a:endParaRPr b="0" i="0" sz="1500" u="none" cap="none" strike="noStrike">
              <a:latin typeface="Roboto"/>
              <a:ea typeface="Roboto"/>
              <a:cs typeface="Roboto"/>
              <a:sym typeface="Roboto"/>
            </a:endParaRPr>
          </a:p>
          <a:p>
            <a:pPr indent="-320675" lvl="0" marL="332740" marR="0" rtl="0" algn="l">
              <a:lnSpc>
                <a:spcPct val="100000"/>
              </a:lnSpc>
              <a:spcBef>
                <a:spcPts val="270"/>
              </a:spcBef>
              <a:spcAft>
                <a:spcPts val="0"/>
              </a:spcAft>
              <a:buClr>
                <a:srgbClr val="212121"/>
              </a:buClr>
              <a:buSzPts val="1200"/>
              <a:buFont typeface="Arial"/>
              <a:buChar char="●"/>
            </a:pPr>
            <a:r>
              <a:rPr b="0" i="0" lang="en-US" sz="1500" u="none" cap="none" strike="noStrike">
                <a:solidFill>
                  <a:srgbClr val="212121"/>
                </a:solidFill>
                <a:latin typeface="Roboto"/>
                <a:ea typeface="Roboto"/>
                <a:cs typeface="Roboto"/>
                <a:sym typeface="Roboto"/>
              </a:rPr>
              <a:t>Solar radiation - MJ/m2</a:t>
            </a:r>
            <a:endParaRPr b="0" i="0" sz="1500" u="none" cap="none" strike="noStrike">
              <a:latin typeface="Roboto"/>
              <a:ea typeface="Roboto"/>
              <a:cs typeface="Roboto"/>
              <a:sym typeface="Roboto"/>
            </a:endParaRPr>
          </a:p>
          <a:p>
            <a:pPr indent="-320675" lvl="0" marL="332740" marR="0" rtl="0" algn="l">
              <a:lnSpc>
                <a:spcPct val="100000"/>
              </a:lnSpc>
              <a:spcBef>
                <a:spcPts val="270"/>
              </a:spcBef>
              <a:spcAft>
                <a:spcPts val="0"/>
              </a:spcAft>
              <a:buClr>
                <a:srgbClr val="212121"/>
              </a:buClr>
              <a:buSzPts val="1200"/>
              <a:buFont typeface="Arial"/>
              <a:buChar char="●"/>
            </a:pPr>
            <a:r>
              <a:rPr b="0" i="0" lang="en-US" sz="1500" u="none" cap="none" strike="noStrike">
                <a:solidFill>
                  <a:srgbClr val="212121"/>
                </a:solidFill>
                <a:latin typeface="Roboto"/>
                <a:ea typeface="Roboto"/>
                <a:cs typeface="Roboto"/>
                <a:sym typeface="Roboto"/>
              </a:rPr>
              <a:t>Rainfall - mm</a:t>
            </a:r>
            <a:endParaRPr b="0" i="0" sz="1500" u="none" cap="none" strike="noStrike">
              <a:latin typeface="Roboto"/>
              <a:ea typeface="Roboto"/>
              <a:cs typeface="Roboto"/>
              <a:sym typeface="Roboto"/>
            </a:endParaRPr>
          </a:p>
          <a:p>
            <a:pPr indent="-320675" lvl="0" marL="332740" marR="0" rtl="0" algn="l">
              <a:lnSpc>
                <a:spcPct val="100000"/>
              </a:lnSpc>
              <a:spcBef>
                <a:spcPts val="270"/>
              </a:spcBef>
              <a:spcAft>
                <a:spcPts val="0"/>
              </a:spcAft>
              <a:buClr>
                <a:srgbClr val="212121"/>
              </a:buClr>
              <a:buSzPts val="1200"/>
              <a:buFont typeface="Arial"/>
              <a:buChar char="●"/>
            </a:pPr>
            <a:r>
              <a:rPr b="0" i="0" lang="en-US" sz="1500" u="none" cap="none" strike="noStrike">
                <a:solidFill>
                  <a:srgbClr val="212121"/>
                </a:solidFill>
                <a:latin typeface="Roboto"/>
                <a:ea typeface="Roboto"/>
                <a:cs typeface="Roboto"/>
                <a:sym typeface="Roboto"/>
              </a:rPr>
              <a:t>Snowfall - cm</a:t>
            </a:r>
            <a:endParaRPr b="0" i="0" sz="1500" u="none" cap="none" strike="noStrike">
              <a:latin typeface="Roboto"/>
              <a:ea typeface="Roboto"/>
              <a:cs typeface="Roboto"/>
              <a:sym typeface="Roboto"/>
            </a:endParaRPr>
          </a:p>
          <a:p>
            <a:pPr indent="-320675" lvl="0" marL="332740" marR="0" rtl="0" algn="l">
              <a:lnSpc>
                <a:spcPct val="100000"/>
              </a:lnSpc>
              <a:spcBef>
                <a:spcPts val="270"/>
              </a:spcBef>
              <a:spcAft>
                <a:spcPts val="0"/>
              </a:spcAft>
              <a:buClr>
                <a:srgbClr val="212121"/>
              </a:buClr>
              <a:buSzPts val="1200"/>
              <a:buFont typeface="Arial"/>
              <a:buChar char="●"/>
            </a:pPr>
            <a:r>
              <a:rPr b="0" i="0" lang="en-US" sz="1500" u="none" cap="none" strike="noStrike">
                <a:solidFill>
                  <a:srgbClr val="212121"/>
                </a:solidFill>
                <a:latin typeface="Roboto"/>
                <a:ea typeface="Roboto"/>
                <a:cs typeface="Roboto"/>
                <a:sym typeface="Roboto"/>
              </a:rPr>
              <a:t>Seasons - Winter, Spring, Summer, Autumn</a:t>
            </a:r>
            <a:endParaRPr b="0" i="0" sz="1500" u="none" cap="none" strike="noStrike">
              <a:latin typeface="Roboto"/>
              <a:ea typeface="Roboto"/>
              <a:cs typeface="Roboto"/>
              <a:sym typeface="Roboto"/>
            </a:endParaRPr>
          </a:p>
          <a:p>
            <a:pPr indent="-320675" lvl="0" marL="332740" marR="0" rtl="0" algn="l">
              <a:lnSpc>
                <a:spcPct val="100000"/>
              </a:lnSpc>
              <a:spcBef>
                <a:spcPts val="270"/>
              </a:spcBef>
              <a:spcAft>
                <a:spcPts val="0"/>
              </a:spcAft>
              <a:buClr>
                <a:srgbClr val="212121"/>
              </a:buClr>
              <a:buSzPts val="1200"/>
              <a:buFont typeface="Arial"/>
              <a:buChar char="●"/>
            </a:pPr>
            <a:r>
              <a:rPr b="0" i="0" lang="en-US" sz="1500" u="none" cap="none" strike="noStrike">
                <a:solidFill>
                  <a:srgbClr val="212121"/>
                </a:solidFill>
                <a:latin typeface="Roboto"/>
                <a:ea typeface="Roboto"/>
                <a:cs typeface="Roboto"/>
                <a:sym typeface="Roboto"/>
              </a:rPr>
              <a:t>Holiday - Holiday/No holiday</a:t>
            </a:r>
            <a:endParaRPr b="0" i="0" sz="1500" u="none" cap="none" strike="noStrike">
              <a:latin typeface="Roboto"/>
              <a:ea typeface="Roboto"/>
              <a:cs typeface="Roboto"/>
              <a:sym typeface="Roboto"/>
            </a:endParaRPr>
          </a:p>
          <a:p>
            <a:pPr indent="-320675" lvl="0" marL="332740" marR="0" rtl="0" algn="l">
              <a:lnSpc>
                <a:spcPct val="100000"/>
              </a:lnSpc>
              <a:spcBef>
                <a:spcPts val="270"/>
              </a:spcBef>
              <a:spcAft>
                <a:spcPts val="0"/>
              </a:spcAft>
              <a:buClr>
                <a:srgbClr val="212121"/>
              </a:buClr>
              <a:buSzPts val="1200"/>
              <a:buFont typeface="Arial"/>
              <a:buChar char="●"/>
            </a:pPr>
            <a:r>
              <a:rPr b="0" i="0" lang="en-US" sz="1500" u="none" cap="none" strike="noStrike">
                <a:solidFill>
                  <a:srgbClr val="212121"/>
                </a:solidFill>
                <a:latin typeface="Roboto"/>
                <a:ea typeface="Roboto"/>
                <a:cs typeface="Roboto"/>
                <a:sym typeface="Roboto"/>
              </a:rPr>
              <a:t>Functional Day - NoFunc(Non Functional Hours), Fun(Functional hours)</a:t>
            </a:r>
            <a:endParaRPr b="0" i="0" sz="1500" u="none" cap="none" strike="noStrike">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3"/>
          <p:cNvSpPr txBox="1"/>
          <p:nvPr/>
        </p:nvSpPr>
        <p:spPr>
          <a:xfrm>
            <a:off x="384725" y="503825"/>
            <a:ext cx="7504800" cy="443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800" u="none" cap="none" strike="noStrike">
                <a:solidFill>
                  <a:srgbClr val="CC0000"/>
                </a:solidFill>
                <a:latin typeface="Arial"/>
                <a:ea typeface="Arial"/>
                <a:cs typeface="Arial"/>
                <a:sym typeface="Arial"/>
              </a:rPr>
              <a:t>Exploratory Data Analysis:</a:t>
            </a:r>
            <a:endParaRPr b="0" i="0" sz="2800" u="none" cap="none" strike="noStrike">
              <a:latin typeface="Arial"/>
              <a:ea typeface="Arial"/>
              <a:cs typeface="Arial"/>
              <a:sym typeface="Arial"/>
            </a:endParaRPr>
          </a:p>
        </p:txBody>
      </p:sp>
      <p:sp>
        <p:nvSpPr>
          <p:cNvPr id="83" name="Google Shape;83;p13"/>
          <p:cNvSpPr txBox="1"/>
          <p:nvPr/>
        </p:nvSpPr>
        <p:spPr>
          <a:xfrm>
            <a:off x="499025" y="1175208"/>
            <a:ext cx="8236584" cy="65659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b="0" i="0" lang="en-US" sz="1800" u="none" cap="none" strike="noStrike">
                <a:solidFill>
                  <a:srgbClr val="00717D"/>
                </a:solidFill>
                <a:latin typeface="Arial"/>
                <a:ea typeface="Arial"/>
                <a:cs typeface="Arial"/>
                <a:sym typeface="Arial"/>
              </a:rPr>
              <a:t>EDA is used for analyzing what the data can tell us before the modeling or by  applying any set of instructions/code.</a:t>
            </a:r>
            <a:endParaRPr b="0" i="0" sz="1800" u="none" cap="none" strike="noStrike">
              <a:latin typeface="Arial"/>
              <a:ea typeface="Arial"/>
              <a:cs typeface="Arial"/>
              <a:sym typeface="Arial"/>
            </a:endParaRPr>
          </a:p>
        </p:txBody>
      </p:sp>
      <p:pic>
        <p:nvPicPr>
          <p:cNvPr id="84" name="Google Shape;84;p13"/>
          <p:cNvPicPr preferRelativeResize="0"/>
          <p:nvPr/>
        </p:nvPicPr>
        <p:blipFill rotWithShape="1">
          <a:blip r:embed="rId3">
            <a:alphaModFix/>
          </a:blip>
          <a:srcRect b="0" l="0" r="0" t="0"/>
          <a:stretch/>
        </p:blipFill>
        <p:spPr>
          <a:xfrm>
            <a:off x="5535799" y="1731125"/>
            <a:ext cx="2581250" cy="1396425"/>
          </a:xfrm>
          <a:prstGeom prst="rect">
            <a:avLst/>
          </a:prstGeom>
          <a:noFill/>
          <a:ln>
            <a:noFill/>
          </a:ln>
        </p:spPr>
      </p:pic>
      <p:sp>
        <p:nvSpPr>
          <p:cNvPr id="85" name="Google Shape;85;p13"/>
          <p:cNvSpPr txBox="1"/>
          <p:nvPr/>
        </p:nvSpPr>
        <p:spPr>
          <a:xfrm>
            <a:off x="457675" y="2092275"/>
            <a:ext cx="4893000" cy="13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50">
                <a:solidFill>
                  <a:schemeClr val="dk1"/>
                </a:solidFill>
              </a:rPr>
              <a:t>Exploratory Data Analysis refers to the critical process of performing initial investigations on data so as to discover patterns, to spot anomalies, to test hypotheses and to check assumptions with the help </a:t>
            </a:r>
            <a:r>
              <a:rPr lang="en-US" sz="1550">
                <a:solidFill>
                  <a:schemeClr val="dk1"/>
                </a:solidFill>
              </a:rPr>
              <a:t>of summary</a:t>
            </a:r>
            <a:r>
              <a:rPr lang="en-US" sz="1550">
                <a:solidFill>
                  <a:schemeClr val="dk1"/>
                </a:solidFill>
              </a:rPr>
              <a:t> statistics and graphical representations.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84725" y="503825"/>
            <a:ext cx="483552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Rented Bike Count Per Year:</a:t>
            </a:r>
            <a:endParaRPr sz="2800">
              <a:latin typeface="Arial"/>
              <a:ea typeface="Arial"/>
              <a:cs typeface="Arial"/>
              <a:sym typeface="Arial"/>
            </a:endParaRPr>
          </a:p>
        </p:txBody>
      </p:sp>
      <p:pic>
        <p:nvPicPr>
          <p:cNvPr id="91" name="Google Shape;91;p14"/>
          <p:cNvPicPr preferRelativeResize="0"/>
          <p:nvPr/>
        </p:nvPicPr>
        <p:blipFill rotWithShape="1">
          <a:blip r:embed="rId3">
            <a:alphaModFix/>
          </a:blip>
          <a:srcRect b="-11159" l="-8600" r="8599" t="11160"/>
          <a:stretch/>
        </p:blipFill>
        <p:spPr>
          <a:xfrm>
            <a:off x="459338" y="1283250"/>
            <a:ext cx="4686299" cy="3416399"/>
          </a:xfrm>
          <a:prstGeom prst="rect">
            <a:avLst/>
          </a:prstGeom>
          <a:noFill/>
          <a:ln>
            <a:noFill/>
          </a:ln>
        </p:spPr>
      </p:pic>
      <p:sp>
        <p:nvSpPr>
          <p:cNvPr id="92" name="Google Shape;92;p14"/>
          <p:cNvSpPr txBox="1"/>
          <p:nvPr/>
        </p:nvSpPr>
        <p:spPr>
          <a:xfrm>
            <a:off x="5437725" y="1283250"/>
            <a:ext cx="3225600" cy="1169700"/>
          </a:xfrm>
          <a:prstGeom prst="rect">
            <a:avLst/>
          </a:prstGeom>
          <a:noFill/>
          <a:ln>
            <a:noFill/>
          </a:ln>
        </p:spPr>
        <p:txBody>
          <a:bodyPr anchorCtr="0" anchor="t" bIns="91425" lIns="91425" spcFirstLastPara="1" rIns="91425" wrap="square" tIns="91425">
            <a:spAutoFit/>
          </a:bodyPr>
          <a:lstStyle/>
          <a:p>
            <a:pPr indent="-346075" lvl="0" marL="435608" rtl="0" algn="l">
              <a:spcBef>
                <a:spcPts val="215"/>
              </a:spcBef>
              <a:spcAft>
                <a:spcPts val="0"/>
              </a:spcAft>
              <a:buClr>
                <a:srgbClr val="212121"/>
              </a:buClr>
              <a:buSzPts val="1600"/>
              <a:buChar char="●"/>
            </a:pPr>
            <a:r>
              <a:rPr lang="en-US" sz="1600">
                <a:solidFill>
                  <a:srgbClr val="212121"/>
                </a:solidFill>
                <a:latin typeface="Roboto"/>
                <a:ea typeface="Roboto"/>
                <a:cs typeface="Roboto"/>
                <a:sym typeface="Roboto"/>
              </a:rPr>
              <a:t>We can see in year 2018 the rented bike count was 5986984 which is greater than 2017.</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84725" y="503825"/>
            <a:ext cx="515683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Rented Bike Count Per Month:</a:t>
            </a:r>
            <a:endParaRPr sz="2800">
              <a:latin typeface="Arial"/>
              <a:ea typeface="Arial"/>
              <a:cs typeface="Arial"/>
              <a:sym typeface="Arial"/>
            </a:endParaRPr>
          </a:p>
        </p:txBody>
      </p:sp>
      <p:pic>
        <p:nvPicPr>
          <p:cNvPr id="98" name="Google Shape;98;p15"/>
          <p:cNvPicPr preferRelativeResize="0"/>
          <p:nvPr/>
        </p:nvPicPr>
        <p:blipFill rotWithShape="1">
          <a:blip r:embed="rId3">
            <a:alphaModFix/>
          </a:blip>
          <a:srcRect b="0" l="0" r="0" t="0"/>
          <a:stretch/>
        </p:blipFill>
        <p:spPr>
          <a:xfrm>
            <a:off x="384725" y="1010825"/>
            <a:ext cx="7395899" cy="2858375"/>
          </a:xfrm>
          <a:prstGeom prst="rect">
            <a:avLst/>
          </a:prstGeom>
          <a:noFill/>
          <a:ln>
            <a:noFill/>
          </a:ln>
        </p:spPr>
      </p:pic>
      <p:sp>
        <p:nvSpPr>
          <p:cNvPr id="99" name="Google Shape;99;p15"/>
          <p:cNvSpPr txBox="1"/>
          <p:nvPr/>
        </p:nvSpPr>
        <p:spPr>
          <a:xfrm>
            <a:off x="384725" y="3869200"/>
            <a:ext cx="7769700" cy="648000"/>
          </a:xfrm>
          <a:prstGeom prst="rect">
            <a:avLst/>
          </a:prstGeom>
          <a:noFill/>
          <a:ln>
            <a:noFill/>
          </a:ln>
        </p:spPr>
        <p:txBody>
          <a:bodyPr anchorCtr="0" anchor="t" bIns="91425" lIns="91425" spcFirstLastPara="1" rIns="91425" wrap="square" tIns="91425">
            <a:spAutoFit/>
          </a:bodyPr>
          <a:lstStyle/>
          <a:p>
            <a:pPr indent="-333375" lvl="0" marL="435608" marR="200660" rtl="0" algn="l">
              <a:lnSpc>
                <a:spcPct val="114999"/>
              </a:lnSpc>
              <a:spcBef>
                <a:spcPts val="0"/>
              </a:spcBef>
              <a:spcAft>
                <a:spcPts val="0"/>
              </a:spcAft>
              <a:buClr>
                <a:srgbClr val="212121"/>
              </a:buClr>
              <a:buSzPts val="1400"/>
              <a:buChar char="●"/>
            </a:pPr>
            <a:r>
              <a:rPr lang="en-US">
                <a:solidFill>
                  <a:srgbClr val="212121"/>
                </a:solidFill>
                <a:latin typeface="Roboto"/>
                <a:ea typeface="Roboto"/>
                <a:cs typeface="Roboto"/>
                <a:sym typeface="Roboto"/>
              </a:rPr>
              <a:t>We can see in 6th month or in june the rented bike count is 706728 which is highest and in 2nd month or in feb the  count was lowest which is 264112.</a:t>
            </a:r>
            <a:endParaRPr sz="1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