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9900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l" defTabSz="1739900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l" defTabSz="1739900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l" defTabSz="1739900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l" defTabSz="1739900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l" defTabSz="1739900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l" defTabSz="1739900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l" defTabSz="1739900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l" defTabSz="1739900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76672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605575"/>
              <a:satOff val="15655"/>
              <a:lumOff val="22628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7AAA9"/>
              </a:solidFill>
              <a:prstDash val="solid"/>
              <a:miter lim="400000"/>
            </a:ln>
          </a:left>
          <a:right>
            <a:ln w="12700" cap="flat">
              <a:solidFill>
                <a:srgbClr val="A7AA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7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7AA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 varScale="1">
        <p:scale>
          <a:sx n="73" d="100"/>
          <a:sy n="73" d="100"/>
        </p:scale>
        <p:origin x="1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711200" y="2197100"/>
            <a:ext cx="115824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200" spc="-82"/>
            </a:lvl1pPr>
          </a:lstStyle>
          <a:p>
            <a:r>
              <a:t>Presentation Title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11200" y="5334000"/>
            <a:ext cx="11582400" cy="1455526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8410816"/>
            <a:ext cx="11582400" cy="429261"/>
          </a:xfrm>
          <a:prstGeom prst="rect">
            <a:avLst/>
          </a:prstGeom>
        </p:spPr>
        <p:txBody>
          <a:bodyPr/>
          <a:lstStyle>
            <a:lvl1pPr marL="0" indent="0" algn="ctr" defTabSz="587022">
              <a:lnSpc>
                <a:spcPct val="100000"/>
              </a:lnSpc>
              <a:spcBef>
                <a:spcPts val="0"/>
              </a:spcBef>
              <a:buSzTx/>
              <a:buNone/>
              <a:defRPr sz="2000" spc="-1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118599"/>
            <a:ext cx="306325" cy="3284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11200" y="393700"/>
            <a:ext cx="11582400" cy="1168400"/>
          </a:xfrm>
          <a:prstGeom prst="rect">
            <a:avLst/>
          </a:prstGeom>
        </p:spPr>
        <p:txBody>
          <a:bodyPr anchor="ctr"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711200" y="2997518"/>
            <a:ext cx="11582400" cy="6045201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587022">
              <a:lnSpc>
                <a:spcPct val="100000"/>
              </a:lnSpc>
              <a:spcBef>
                <a:spcPts val="1700"/>
              </a:spcBef>
              <a:buSzTx/>
              <a:buNone/>
              <a:defRPr sz="4400" spc="-88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9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711200" y="393700"/>
            <a:ext cx="11582400" cy="11684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1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711200" y="2451100"/>
            <a:ext cx="11582400" cy="4445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11200" y="1926083"/>
            <a:ext cx="11582400" cy="4157038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58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5625409"/>
            <a:ext cx="11582400" cy="63093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7191692"/>
            <a:ext cx="11582400" cy="630937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11200" y="2743200"/>
            <a:ext cx="11582400" cy="3619500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584200">
              <a:lnSpc>
                <a:spcPct val="80000"/>
              </a:lnSpc>
              <a:spcBef>
                <a:spcPts val="0"/>
              </a:spcBef>
              <a:buSzTx/>
              <a:buNone/>
              <a:defRPr sz="58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ea against sky at sunset 1"/>
          <p:cNvSpPr>
            <a:spLocks noGrp="1"/>
          </p:cNvSpPr>
          <p:nvPr>
            <p:ph type="pic" sz="quarter" idx="21"/>
          </p:nvPr>
        </p:nvSpPr>
        <p:spPr>
          <a:xfrm>
            <a:off x="6598373" y="762000"/>
            <a:ext cx="5715001" cy="38091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each and sea at sunset"/>
          <p:cNvSpPr>
            <a:spLocks noGrp="1"/>
          </p:cNvSpPr>
          <p:nvPr>
            <p:ph type="pic" idx="22"/>
          </p:nvPr>
        </p:nvSpPr>
        <p:spPr>
          <a:xfrm>
            <a:off x="-2387600" y="762000"/>
            <a:ext cx="11887200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Sea against sky at sunset 2"/>
          <p:cNvSpPr>
            <a:spLocks noGrp="1"/>
          </p:cNvSpPr>
          <p:nvPr>
            <p:ph type="pic" sz="half" idx="23"/>
          </p:nvPr>
        </p:nvSpPr>
        <p:spPr>
          <a:xfrm>
            <a:off x="6661873" y="3637404"/>
            <a:ext cx="5588001" cy="62821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238" y="9118599"/>
            <a:ext cx="306325" cy="3284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each and sea at sunset"/>
          <p:cNvSpPr>
            <a:spLocks noGrp="1"/>
          </p:cNvSpPr>
          <p:nvPr>
            <p:ph type="pic" idx="21"/>
          </p:nvPr>
        </p:nvSpPr>
        <p:spPr>
          <a:xfrm>
            <a:off x="558800" y="762000"/>
            <a:ext cx="11887200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-1320800" y="-596900"/>
            <a:ext cx="15633700" cy="10422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711200" y="2197100"/>
            <a:ext cx="115824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8200" spc="-8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11200" y="5334000"/>
            <a:ext cx="11582400" cy="145715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800" spc="-38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11200" y="8407400"/>
            <a:ext cx="11582400" cy="429260"/>
          </a:xfrm>
          <a:prstGeom prst="rect">
            <a:avLst/>
          </a:prstGeom>
        </p:spPr>
        <p:txBody>
          <a:bodyPr/>
          <a:lstStyle>
            <a:lvl1pPr marL="0" indent="0" algn="ctr" defTabSz="587022">
              <a:lnSpc>
                <a:spcPct val="100000"/>
              </a:lnSpc>
              <a:spcBef>
                <a:spcPts val="0"/>
              </a:spcBef>
              <a:buSzTx/>
              <a:buNone/>
              <a:defRPr sz="2000" spc="-1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118599"/>
            <a:ext cx="306325" cy="328423"/>
          </a:xfrm>
          <a:prstGeom prst="rect">
            <a:avLst/>
          </a:prstGeom>
        </p:spPr>
        <p:txBody>
          <a:bodyPr/>
          <a:lstStyle>
            <a:lvl1pPr defTabSz="584200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a against sky at sunset"/>
          <p:cNvSpPr>
            <a:spLocks noGrp="1"/>
          </p:cNvSpPr>
          <p:nvPr>
            <p:ph type="pic" idx="21"/>
          </p:nvPr>
        </p:nvSpPr>
        <p:spPr>
          <a:xfrm>
            <a:off x="3427686" y="762000"/>
            <a:ext cx="11889828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11406" y="2851794"/>
            <a:ext cx="5058553" cy="2088506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11406" y="4775200"/>
            <a:ext cx="5058553" cy="39116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1504879"/>
            <a:ext cx="11582400" cy="63093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7912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07744" y="369937"/>
            <a:ext cx="5054071" cy="203036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11200" y="3412066"/>
            <a:ext cx="5054600" cy="5267095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2268982"/>
            <a:ext cx="5054600" cy="630937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Sea against sky at sunset"/>
          <p:cNvSpPr>
            <a:spLocks noGrp="1"/>
          </p:cNvSpPr>
          <p:nvPr>
            <p:ph type="pic" idx="22"/>
          </p:nvPr>
        </p:nvSpPr>
        <p:spPr>
          <a:xfrm>
            <a:off x="5848049" y="762000"/>
            <a:ext cx="7049102" cy="792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07744" y="369937"/>
            <a:ext cx="5054071" cy="203036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11200" y="3412066"/>
            <a:ext cx="5054600" cy="5267095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2268982"/>
            <a:ext cx="5054600" cy="630937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07744" y="369937"/>
            <a:ext cx="5054071" cy="203036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11200" y="3412066"/>
            <a:ext cx="5054600" cy="5267095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11200" y="2268982"/>
            <a:ext cx="5054600" cy="630937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200" spc="-32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711200" y="2451100"/>
            <a:ext cx="11582400" cy="4445000"/>
          </a:xfrm>
          <a:prstGeom prst="rect">
            <a:avLst/>
          </a:prstGeom>
        </p:spPr>
        <p:txBody>
          <a:bodyPr anchor="ctr"/>
          <a:lstStyle>
            <a:lvl1pPr defTabSz="825500">
              <a:lnSpc>
                <a:spcPct val="80000"/>
              </a:lnSpc>
              <a:defRPr sz="8200" spc="-82"/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118599"/>
            <a:ext cx="306325" cy="3284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711200" y="2997200"/>
            <a:ext cx="11582400" cy="604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11200" y="397933"/>
            <a:ext cx="1158240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5851" y="9118599"/>
            <a:ext cx="306325" cy="3284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17399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58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3937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7874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1811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15748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19685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23622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27559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31496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3543300" marR="0" indent="-393700" algn="l" defTabSz="17399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1739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lliptic Curve Cryptography"/>
          <p:cNvSpPr txBox="1">
            <a:spLocks noGrp="1"/>
          </p:cNvSpPr>
          <p:nvPr>
            <p:ph type="ctrTitle"/>
          </p:nvPr>
        </p:nvSpPr>
        <p:spPr>
          <a:xfrm>
            <a:off x="711200" y="2026939"/>
            <a:ext cx="11582400" cy="2231076"/>
          </a:xfrm>
          <a:prstGeom prst="rect">
            <a:avLst/>
          </a:prstGeom>
        </p:spPr>
        <p:txBody>
          <a:bodyPr anchor="ctr"/>
          <a:lstStyle>
            <a:lvl1pPr>
              <a:defRPr sz="7200" spc="-72"/>
            </a:lvl1pPr>
          </a:lstStyle>
          <a:p>
            <a:r>
              <a:t>Elliptic Curve Cryptography</a:t>
            </a:r>
          </a:p>
        </p:txBody>
      </p:sp>
      <p:sp>
        <p:nvSpPr>
          <p:cNvPr id="172" name="JU IT 4th year Project Presented By : Group 27"/>
          <p:cNvSpPr txBox="1">
            <a:spLocks noGrp="1"/>
          </p:cNvSpPr>
          <p:nvPr>
            <p:ph type="subTitle" sz="quarter" idx="1"/>
          </p:nvPr>
        </p:nvSpPr>
        <p:spPr>
          <a:xfrm>
            <a:off x="711200" y="4940300"/>
            <a:ext cx="11582400" cy="1455526"/>
          </a:xfrm>
          <a:prstGeom prst="rect">
            <a:avLst/>
          </a:prstGeom>
        </p:spPr>
        <p:txBody>
          <a:bodyPr/>
          <a:lstStyle/>
          <a:p>
            <a:r>
              <a:t>JU IT 4th year Project</a:t>
            </a:r>
            <a:br/>
            <a:r>
              <a:rPr>
                <a:latin typeface="Graphik"/>
                <a:ea typeface="Graphik"/>
                <a:cs typeface="Graphik"/>
                <a:sym typeface="Graphik"/>
              </a:rPr>
              <a:t>Presented By : Group 27</a:t>
            </a:r>
          </a:p>
        </p:txBody>
      </p:sp>
      <p:sp>
        <p:nvSpPr>
          <p:cNvPr id="173" name="Advisor : Utpal Kumar Roy,…"/>
          <p:cNvSpPr txBox="1">
            <a:spLocks noGrp="1"/>
          </p:cNvSpPr>
          <p:nvPr>
            <p:ph type="body" idx="21"/>
          </p:nvPr>
        </p:nvSpPr>
        <p:spPr>
          <a:xfrm>
            <a:off x="711200" y="7865510"/>
            <a:ext cx="11582400" cy="97456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b="1">
                <a:latin typeface="Graphik"/>
                <a:ea typeface="Graphik"/>
                <a:cs typeface="Graphik"/>
                <a:sym typeface="Graphik"/>
              </a:rPr>
              <a:t>Advisor :</a:t>
            </a:r>
            <a:r>
              <a:t> Utpal Kumar Roy,</a:t>
            </a:r>
          </a:p>
          <a:p>
            <a:r>
              <a:t>     Sujay Paul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oint Generation Results : Confirmed that the code generates valid points for various configurations. Shows expected behaviour in terms of finite field properties.…"/>
          <p:cNvSpPr txBox="1">
            <a:spLocks noGrp="1"/>
          </p:cNvSpPr>
          <p:nvPr>
            <p:ph type="body" idx="1"/>
          </p:nvPr>
        </p:nvSpPr>
        <p:spPr>
          <a:xfrm>
            <a:off x="711200" y="1553090"/>
            <a:ext cx="11582400" cy="7489310"/>
          </a:xfrm>
          <a:prstGeom prst="rect">
            <a:avLst/>
          </a:prstGeom>
        </p:spPr>
        <p:txBody>
          <a:bodyPr/>
          <a:lstStyle/>
          <a:p>
            <a:pPr marL="496887" indent="-357187" defTabSz="457200">
              <a:lnSpc>
                <a:spcPct val="100000"/>
              </a:lnSpc>
              <a:spcBef>
                <a:spcPts val="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700" b="1"/>
              <a:t>Point Generation Results :</a:t>
            </a:r>
            <a:br>
              <a:rPr sz="1200"/>
            </a:br>
            <a:r>
              <a:t>Confirmed that the code generates valid points for various configurations. Shows expected behaviour in terms of finite field properties.</a:t>
            </a:r>
            <a:br/>
            <a:endParaRPr sz="1200"/>
          </a:p>
          <a:p>
            <a:pPr marL="496887" indent="-357187" defTabSz="457200">
              <a:lnSpc>
                <a:spcPct val="100000"/>
              </a:lnSpc>
              <a:spcBef>
                <a:spcPts val="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700" b="1"/>
              <a:t>Curve Order Findings :</a:t>
            </a:r>
            <a:br>
              <a:rPr sz="1200"/>
            </a:br>
            <a:r>
              <a:t>Observed that different combinations of a, b, and p affect the order, which is critical for assessing cryptographic strength.</a:t>
            </a:r>
            <a:br/>
            <a:endParaRPr sz="1200"/>
          </a:p>
          <a:p>
            <a:pPr marL="496887" indent="-357187" defTabSz="457200">
              <a:lnSpc>
                <a:spcPct val="100000"/>
              </a:lnSpc>
              <a:spcBef>
                <a:spcPts val="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700" b="1"/>
              <a:t>Point Order Calculation :</a:t>
            </a:r>
            <a:br>
              <a:rPr sz="1200"/>
            </a:br>
            <a:r>
              <a:t>Accurate determination of point orders demonstrated reliability for potential ECC applications, such as secure key exchanges.</a:t>
            </a:r>
          </a:p>
        </p:txBody>
      </p:sp>
      <p:sp>
        <p:nvSpPr>
          <p:cNvPr id="202" name="Results and Observ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5866" spc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Results and Observations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roject Summary :  Successfully demonstrated ECC’s principles through code, including point generation, curve visualization, and order calculation, showing how ECC’s mathematical foundation translates into secure cryptography.…"/>
          <p:cNvSpPr txBox="1">
            <a:spLocks noGrp="1"/>
          </p:cNvSpPr>
          <p:nvPr>
            <p:ph type="body" idx="1"/>
          </p:nvPr>
        </p:nvSpPr>
        <p:spPr>
          <a:xfrm>
            <a:off x="711200" y="1553090"/>
            <a:ext cx="11582400" cy="7489310"/>
          </a:xfrm>
          <a:prstGeom prst="rect">
            <a:avLst/>
          </a:prstGeom>
        </p:spPr>
        <p:txBody>
          <a:bodyPr/>
          <a:lstStyle/>
          <a:p>
            <a:pPr marL="496887" indent="-357187" defTabSz="457200">
              <a:lnSpc>
                <a:spcPct val="100000"/>
              </a:lnSpc>
              <a:spcBef>
                <a:spcPts val="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700" b="1"/>
              <a:t>Project Summary :</a:t>
            </a:r>
            <a:br>
              <a:rPr sz="2700" b="1"/>
            </a:br>
            <a:br>
              <a:rPr sz="600" b="1"/>
            </a:br>
            <a:r>
              <a:t>Successfully demonstrated ECC’s principles through code, including point generation, curve visualization, and order calculation, showing how ECC’s mathematical foundation translates into secure cryptography.</a:t>
            </a:r>
            <a:br/>
            <a:br/>
            <a:endParaRPr sz="1200"/>
          </a:p>
          <a:p>
            <a:pPr marL="496887" indent="-357187" defTabSz="457200">
              <a:lnSpc>
                <a:spcPct val="100000"/>
              </a:lnSpc>
              <a:spcBef>
                <a:spcPts val="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700" b="1"/>
              <a:t>Future Enhancements :</a:t>
            </a:r>
            <a:br>
              <a:rPr sz="2700" b="1"/>
            </a:br>
            <a:br>
              <a:rPr sz="1200"/>
            </a:br>
            <a:r>
              <a:rPr>
                <a:latin typeface="Arial"/>
                <a:ea typeface="Arial"/>
                <a:cs typeface="Arial"/>
                <a:sym typeface="Arial"/>
              </a:rPr>
              <a:t>– </a:t>
            </a:r>
            <a:r>
              <a:t>ECDSA Implementation: Create digital signatures that authenticate data integrity and origin.</a:t>
            </a:r>
            <a:br/>
            <a:br>
              <a:rPr sz="800"/>
            </a:br>
            <a:r>
              <a:rPr>
                <a:latin typeface="Arial"/>
                <a:ea typeface="Arial"/>
                <a:cs typeface="Arial"/>
                <a:sym typeface="Arial"/>
              </a:rPr>
              <a:t>– </a:t>
            </a:r>
            <a:r>
              <a:t>Elliptic Curves over Binary Fields: Extend ECC implementation to binary fields (used in some IoT devices and smart cards).</a:t>
            </a:r>
            <a:br/>
            <a:br>
              <a:rPr sz="800"/>
            </a:br>
            <a:r>
              <a:rPr>
                <a:latin typeface="Arial"/>
                <a:ea typeface="Arial"/>
                <a:cs typeface="Arial"/>
                <a:sym typeface="Arial"/>
              </a:rPr>
              <a:t>–</a:t>
            </a:r>
            <a:r>
              <a:t> Advanced Visualization: Improve visual feedback for more complex field sizes, enhancing educational value.</a:t>
            </a:r>
          </a:p>
        </p:txBody>
      </p:sp>
      <p:sp>
        <p:nvSpPr>
          <p:cNvPr id="205" name="Conclusion and Future Sco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5866" spc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Conclusion and Future Scope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at is ECC? Elliptic Curve Cryptography (ECC) is a form of public-key cryptography based on the algebraic properties of elliptic curves. Unlike traditional systems like RSA, which relies on large integer factorisation, ECC provides comparable security w"/>
          <p:cNvSpPr txBox="1">
            <a:spLocks noGrp="1"/>
          </p:cNvSpPr>
          <p:nvPr>
            <p:ph type="body" idx="1"/>
          </p:nvPr>
        </p:nvSpPr>
        <p:spPr>
          <a:xfrm>
            <a:off x="711200" y="1553090"/>
            <a:ext cx="11582400" cy="7489310"/>
          </a:xfrm>
          <a:prstGeom prst="rect">
            <a:avLst/>
          </a:prstGeom>
        </p:spPr>
        <p:txBody>
          <a:bodyPr/>
          <a:lstStyle/>
          <a:p>
            <a:pPr marL="491918" indent="-353615" defTabSz="452627">
              <a:lnSpc>
                <a:spcPct val="100000"/>
              </a:lnSpc>
              <a:spcBef>
                <a:spcPts val="0"/>
              </a:spcBef>
              <a:buFont typeface="Times Roman"/>
              <a:defRPr sz="237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673" b="1" dirty="0"/>
              <a:t>What</a:t>
            </a:r>
            <a:r>
              <a:rPr lang="en-US" sz="2673" b="1" dirty="0"/>
              <a:t> </a:t>
            </a:r>
            <a:r>
              <a:rPr sz="2673" b="1" dirty="0"/>
              <a:t>is ECC?</a:t>
            </a:r>
            <a:br>
              <a:rPr sz="2673" dirty="0"/>
            </a:br>
            <a:r>
              <a:rPr dirty="0"/>
              <a:t>Elliptic Curve Cryptography (ECC) is a form of public-key cryptography based on the algebraic properties of elliptic curves. Unlike traditional systems like RSA, which relies on large integer </a:t>
            </a:r>
            <a:r>
              <a:rPr dirty="0" err="1"/>
              <a:t>factorisation</a:t>
            </a:r>
            <a:r>
              <a:rPr dirty="0"/>
              <a:t>, ECC provides comparable security with smaller key sizes. This efficiency makes ECC ideal for systems with limited computing power and storage, such as mobile devices and IoT applications.</a:t>
            </a:r>
          </a:p>
          <a:p>
            <a:pPr marL="0" indent="0" algn="just" defTabSz="452627">
              <a:lnSpc>
                <a:spcPct val="100000"/>
              </a:lnSpc>
              <a:spcBef>
                <a:spcPts val="0"/>
              </a:spcBef>
              <a:buSzTx/>
              <a:buNone/>
              <a:defRPr sz="2376">
                <a:latin typeface="Times Roman"/>
                <a:ea typeface="Times Roman"/>
                <a:cs typeface="Times Roman"/>
                <a:sym typeface="Times Roman"/>
              </a:defRPr>
            </a:pPr>
            <a:endParaRPr dirty="0"/>
          </a:p>
          <a:p>
            <a:pPr marL="452627" indent="-314325" algn="just" defTabSz="452627">
              <a:lnSpc>
                <a:spcPct val="100000"/>
              </a:lnSpc>
              <a:spcBef>
                <a:spcPts val="0"/>
              </a:spcBef>
              <a:buFont typeface="Times Roman"/>
              <a:defRPr sz="2673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Key Benefits :</a:t>
            </a:r>
            <a:endParaRPr b="0" dirty="0"/>
          </a:p>
          <a:p>
            <a:pPr marL="905255" lvl="1" indent="-314325" algn="just" defTabSz="452627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z="237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Smaller Key Sizes:</a:t>
            </a:r>
            <a:r>
              <a:rPr dirty="0"/>
              <a:t> ECC can achieve the same level of security as RSA with much smaller keys. For example, a 256-bit ECC key offers similar security to a 3072-bit RSA key.</a:t>
            </a:r>
          </a:p>
          <a:p>
            <a:pPr marL="905255" lvl="1" indent="-314325" algn="just" defTabSz="452627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z="237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Efficient Performance:</a:t>
            </a:r>
            <a:r>
              <a:rPr dirty="0"/>
              <a:t> Smaller keys mean faster encryption/decryption and lower computational costs.</a:t>
            </a:r>
          </a:p>
          <a:p>
            <a:pPr marL="905255" lvl="1" indent="-314325" algn="just" defTabSz="452627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z="237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High Security:</a:t>
            </a:r>
            <a:r>
              <a:rPr dirty="0"/>
              <a:t> The discrete logarithm problem in the context of elliptic curves is difficult to solve, making ECC highly secure.</a:t>
            </a:r>
          </a:p>
          <a:p>
            <a:pPr marL="0" lvl="1" indent="452627" algn="just" defTabSz="452627">
              <a:lnSpc>
                <a:spcPct val="100000"/>
              </a:lnSpc>
              <a:spcBef>
                <a:spcPts val="0"/>
              </a:spcBef>
              <a:buSzTx/>
              <a:buNone/>
              <a:defRPr sz="2376">
                <a:latin typeface="Times Roman"/>
                <a:ea typeface="Times Roman"/>
                <a:cs typeface="Times Roman"/>
                <a:sym typeface="Times Roman"/>
              </a:defRPr>
            </a:pPr>
            <a:endParaRPr dirty="0"/>
          </a:p>
          <a:p>
            <a:pPr marL="452627" indent="-314325" algn="just" defTabSz="452627">
              <a:lnSpc>
                <a:spcPct val="100000"/>
              </a:lnSpc>
              <a:spcBef>
                <a:spcPts val="0"/>
              </a:spcBef>
              <a:buFont typeface="Times Roman"/>
              <a:defRPr sz="2673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Applications of ECC:</a:t>
            </a:r>
            <a:endParaRPr b="0" dirty="0"/>
          </a:p>
          <a:p>
            <a:pPr marL="905255" lvl="1" indent="-314325" algn="just" defTabSz="452627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z="237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ECC is widely used in securing internet traffic (TLS/SSL), digital signatures (ECDSA), and key exchange protocols (ECDH), ensuring secure communication across networks.</a:t>
            </a:r>
          </a:p>
        </p:txBody>
      </p:sp>
      <p:sp>
        <p:nvSpPr>
          <p:cNvPr id="176" name="Introduction to Elliptic Curve Cryptograph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7763">
              <a:lnSpc>
                <a:spcPct val="100000"/>
              </a:lnSpc>
              <a:defRPr sz="5104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Introduction to Elliptic Curve Cryptography</a:t>
            </a:r>
            <a:r>
              <a:rPr sz="1044"/>
              <a:t>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Elliptic Curve Equation : The elliptic curve equation for cryptographic purposes generally takes the form   (known as the Weierstrass form), with specific conditions on a and b to avoid singularities. In cryptographic use, calculations are done over a fi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1200" y="1553090"/>
                <a:ext cx="11582400" cy="7489310"/>
              </a:xfrm>
              <a:prstGeom prst="rect">
                <a:avLst/>
              </a:prstGeom>
            </p:spPr>
            <p:txBody>
              <a:bodyPr/>
              <a:lstStyle/>
              <a:p>
                <a:pPr marL="496887" indent="-357187" defTabSz="457200">
                  <a:lnSpc>
                    <a:spcPct val="100000"/>
                  </a:lnSpc>
                  <a:spcBef>
                    <a:spcPts val="0"/>
                  </a:spcBef>
                  <a:buFont typeface="Times Roman"/>
                  <a:defRPr sz="24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r>
                  <a:rPr sz="2700" b="1" dirty="0"/>
                  <a:t>Elliptic Curve Equation :</a:t>
                </a:r>
                <a:br>
                  <a:rPr b="1" dirty="0"/>
                </a:br>
                <a:r>
                  <a:rPr dirty="0"/>
                  <a:t>The elliptic curve equation for cryptographic purposes generally takes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dirty="0"/>
                  <a:t> (known as the </a:t>
                </a:r>
                <a:r>
                  <a:rPr dirty="0" err="1"/>
                  <a:t>Weierstrass</a:t>
                </a:r>
                <a:r>
                  <a:rPr dirty="0"/>
                  <a:t> form), with specific conditions on a and b to avoid singularities. In cryptographic use, calculations are done over a finite field, typically a prime field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𝐺𝐹</m:t>
                    </m:r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dirty="0"/>
                </a:br>
                <a:endParaRPr dirty="0"/>
              </a:p>
              <a:p>
                <a:pPr marL="457200" indent="-317500" defTabSz="457200">
                  <a:lnSpc>
                    <a:spcPct val="100000"/>
                  </a:lnSpc>
                  <a:spcBef>
                    <a:spcPts val="0"/>
                  </a:spcBef>
                  <a:buFont typeface="Times Roman"/>
                  <a:defRPr sz="2700" b="1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r>
                  <a:rPr dirty="0"/>
                  <a:t>Parameters Explained :</a:t>
                </a:r>
              </a:p>
              <a:p>
                <a:pPr marL="914400" lvl="1" indent="-317500" defTabSz="457200">
                  <a:lnSpc>
                    <a:spcPct val="100000"/>
                  </a:lnSpc>
                  <a:spcBef>
                    <a:spcPts val="0"/>
                  </a:spcBef>
                  <a:buFont typeface="Times Roman"/>
                  <a:buChar char="-"/>
                  <a:defRPr sz="24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r>
                  <a:rPr dirty="0"/>
                  <a:t>a and b: Constants defining the specific shape and properties of the curve. These values must satisfy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+27</m:t>
                    </m:r>
                    <m:sSup>
                      <m:sSupPr>
                        <m:ctrlP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dirty="0"/>
                  <a:t> to ensure the curve is non-singular.</a:t>
                </a:r>
              </a:p>
              <a:p>
                <a:pPr marL="914400" lvl="1" indent="-317500" defTabSz="457200">
                  <a:lnSpc>
                    <a:spcPct val="100000"/>
                  </a:lnSpc>
                  <a:spcBef>
                    <a:spcPts val="0"/>
                  </a:spcBef>
                  <a:buFont typeface="Times Roman"/>
                  <a:buChar char="-"/>
                  <a:defRPr sz="24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r>
                  <a:rPr dirty="0"/>
                  <a:t>p: Prime modulus, defining the finite field over which the curve operates. The field size impacts the curve’s security strength.</a:t>
                </a:r>
                <a:br>
                  <a:rPr dirty="0"/>
                </a:br>
                <a:endParaRPr dirty="0"/>
              </a:p>
              <a:p>
                <a:pPr marL="496887" indent="-357187" defTabSz="457200">
                  <a:lnSpc>
                    <a:spcPct val="100000"/>
                  </a:lnSpc>
                  <a:spcBef>
                    <a:spcPts val="0"/>
                  </a:spcBef>
                  <a:buFont typeface="Times Roman"/>
                  <a:defRPr sz="24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r>
                  <a:rPr sz="2700" b="1" dirty="0"/>
                  <a:t>Geometric Interpretation :</a:t>
                </a:r>
                <a:br>
                  <a:rPr dirty="0"/>
                </a:br>
                <a:r>
                  <a:rPr dirty="0"/>
                  <a:t>Points on an elliptic curve have a unique group structure: two points can be 'added' to produce a third point on the curve. This property enables ECC’s cryptographic applications. The elliptic curve group’s 'point at infinity' acts as the identity element for this addition operation.</a:t>
                </a:r>
              </a:p>
            </p:txBody>
          </p:sp>
        </mc:Choice>
        <mc:Fallback xmlns="">
          <p:sp>
            <p:nvSpPr>
              <p:cNvPr id="178" name="Elliptic Curve Equation : The elliptic curve equation for cryptographic purposes generally takes the form   (known as the Weierstrass form), with specific conditions on a and b to avoid singularities. In cryptographic use, calculations are done over a fi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1200" y="1553090"/>
                <a:ext cx="11582400" cy="7489310"/>
              </a:xfrm>
              <a:prstGeom prst="rect">
                <a:avLst/>
              </a:prstGeom>
              <a:blipFill>
                <a:blip r:embed="rId2"/>
                <a:stretch>
                  <a:fillRect l="-1314" t="-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Elliptic Curve Basics"/>
          <p:cNvSpPr txBox="1">
            <a:spLocks noGrp="1"/>
          </p:cNvSpPr>
          <p:nvPr>
            <p:ph type="title"/>
          </p:nvPr>
        </p:nvSpPr>
        <p:spPr>
          <a:xfrm>
            <a:off x="711200" y="397933"/>
            <a:ext cx="11582401" cy="994917"/>
          </a:xfrm>
          <a:prstGeom prst="rect">
            <a:avLst/>
          </a:prstGeom>
        </p:spPr>
        <p:txBody>
          <a:bodyPr/>
          <a:lstStyle>
            <a:lvl1pPr defTabSz="448055">
              <a:lnSpc>
                <a:spcPct val="100000"/>
              </a:lnSpc>
              <a:defRPr sz="5749" spc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Elliptic Curve Basics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roject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z="5866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Project Overview</a:t>
            </a:r>
            <a:r>
              <a:rPr sz="1200"/>
              <a:t> </a:t>
            </a:r>
          </a:p>
        </p:txBody>
      </p:sp>
      <p:sp>
        <p:nvSpPr>
          <p:cNvPr id="182" name="Project Goals :…"/>
          <p:cNvSpPr txBox="1">
            <a:spLocks noGrp="1"/>
          </p:cNvSpPr>
          <p:nvPr>
            <p:ph type="body" idx="1"/>
          </p:nvPr>
        </p:nvSpPr>
        <p:spPr>
          <a:xfrm>
            <a:off x="711200" y="1553090"/>
            <a:ext cx="11582400" cy="7489310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defRPr sz="27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Project Goals :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buChar char="-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Point Generation: Calculate all points on a specified elliptic curve to enable visualization.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buChar char="-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Curve Order Calculation: Determine the total number of points on the curve, which is key for cryptographic strength.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buChar char="-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Point Order Calculation: Find the order of specific points, relevant for protocols that rely on point multiplication, like ECDSA.</a:t>
            </a:r>
            <a:br>
              <a:rPr dirty="0"/>
            </a:br>
            <a:endParaRPr dirty="0"/>
          </a:p>
          <a:p>
            <a:pPr marL="496887" indent="-357187" defTabSz="457200">
              <a:lnSpc>
                <a:spcPct val="100000"/>
              </a:lnSpc>
              <a:spcBef>
                <a:spcPts val="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700" b="1" dirty="0"/>
              <a:t>Project Components :</a:t>
            </a:r>
            <a:br>
              <a:rPr sz="2700" b="1" dirty="0"/>
            </a:br>
            <a:br>
              <a:rPr sz="600" dirty="0"/>
            </a:br>
            <a:r>
              <a:rPr dirty="0"/>
              <a:t>Code Modules: Each module is designed for a particular function. For instance</a:t>
            </a:r>
            <a:br>
              <a:rPr dirty="0"/>
            </a:br>
            <a:br>
              <a:rPr sz="600" dirty="0"/>
            </a:br>
            <a:r>
              <a:rPr dirty="0"/>
              <a:t>     — </a:t>
            </a:r>
            <a:r>
              <a:rPr dirty="0" err="1"/>
              <a:t>elliptic_curve.py</a:t>
            </a:r>
            <a:r>
              <a:rPr dirty="0"/>
              <a:t> handles generating and plotting points.</a:t>
            </a:r>
            <a:br>
              <a:rPr dirty="0"/>
            </a:br>
            <a:r>
              <a:rPr dirty="0"/>
              <a:t>     — </a:t>
            </a:r>
            <a:r>
              <a:rPr dirty="0" err="1"/>
              <a:t>find_curve_order.py</a:t>
            </a:r>
            <a:r>
              <a:rPr dirty="0"/>
              <a:t> calculates the overall order of the elliptic curve.</a:t>
            </a:r>
            <a:br>
              <a:rPr dirty="0"/>
            </a:br>
            <a:r>
              <a:rPr dirty="0"/>
              <a:t>     — </a:t>
            </a:r>
            <a:r>
              <a:rPr dirty="0" err="1"/>
              <a:t>find_order_of_a_point.py</a:t>
            </a:r>
            <a:r>
              <a:rPr dirty="0"/>
              <a:t> finds the order of specific points on the curve.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Objective : Generate all points on the elliptic curve by iterating through possible x-values and finding corresponding y-values that satisfy the elliptic curve equation.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1200" y="1553090"/>
                <a:ext cx="11582400" cy="7489310"/>
              </a:xfrm>
              <a:prstGeom prst="rect">
                <a:avLst/>
              </a:prstGeom>
            </p:spPr>
            <p:txBody>
              <a:bodyPr/>
              <a:lstStyle/>
              <a:p>
                <a:pPr marL="496887" indent="-357187" defTabSz="457200">
                  <a:lnSpc>
                    <a:spcPct val="100000"/>
                  </a:lnSpc>
                  <a:spcBef>
                    <a:spcPts val="0"/>
                  </a:spcBef>
                  <a:buFont typeface="Times Roman"/>
                  <a:defRPr sz="24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r>
                  <a:rPr sz="2700" b="1" dirty="0"/>
                  <a:t>Objective :</a:t>
                </a:r>
                <a:br>
                  <a:rPr sz="2700" dirty="0"/>
                </a:br>
                <a:r>
                  <a:rPr dirty="0"/>
                  <a:t>Generate all points on the elliptic curve by iterating through possible x-values and finding corresponding y-values that satisfy the elliptic curve equation.</a:t>
                </a:r>
                <a:br>
                  <a:rPr dirty="0"/>
                </a:br>
                <a:endParaRPr dirty="0"/>
              </a:p>
              <a:p>
                <a:pPr marL="496887" indent="-357187" defTabSz="457200">
                  <a:lnSpc>
                    <a:spcPct val="100000"/>
                  </a:lnSpc>
                  <a:spcBef>
                    <a:spcPts val="0"/>
                  </a:spcBef>
                  <a:buFont typeface="Times Roman"/>
                  <a:defRPr sz="24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r>
                  <a:rPr sz="2700" b="1" dirty="0"/>
                  <a:t>Key Functions : </a:t>
                </a:r>
                <a:br>
                  <a:rPr b="1" dirty="0"/>
                </a:br>
                <a:br>
                  <a:rPr sz="600" dirty="0"/>
                </a:br>
                <a:r>
                  <a:rPr b="1" i="1" dirty="0" err="1">
                    <a:solidFill>
                      <a:schemeClr val="accent1">
                        <a:satOff val="2969"/>
                        <a:lumOff val="-11469"/>
                      </a:schemeClr>
                    </a:solidFill>
                  </a:rPr>
                  <a:t>elliptic_curve_points</a:t>
                </a:r>
                <a:r>
                  <a:rPr b="1" i="1" dirty="0">
                    <a:solidFill>
                      <a:schemeClr val="accent1">
                        <a:satOff val="2969"/>
                        <a:lumOff val="-11469"/>
                      </a:schemeClr>
                    </a:solidFill>
                  </a:rPr>
                  <a:t>()</a:t>
                </a:r>
                <a:r>
                  <a:rPr dirty="0"/>
                  <a:t> : Iterates through all integers x in the range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[0,</m:t>
                    </m:r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dirty="0"/>
                  <a:t>,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dirty="0"/>
                  <a:t>, and finds all y-values that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sz="2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𝑚𝑜𝑑𝑝</m:t>
                    </m:r>
                    <m:r>
                      <a:rPr sz="2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.</a:t>
                </a:r>
                <a:r>
                  <a:rPr sz="600" dirty="0"/>
                  <a:t> </a:t>
                </a:r>
                <a:br>
                  <a:rPr sz="600" dirty="0"/>
                </a:br>
                <a:br>
                  <a:rPr sz="600" dirty="0"/>
                </a:br>
                <a:r>
                  <a:rPr b="1" i="1" dirty="0" err="1">
                    <a:solidFill>
                      <a:schemeClr val="accent1">
                        <a:satOff val="2969"/>
                        <a:lumOff val="-11469"/>
                      </a:schemeClr>
                    </a:solidFill>
                  </a:rPr>
                  <a:t>find_square_root</a:t>
                </a:r>
                <a:r>
                  <a:rPr b="1" i="1" dirty="0">
                    <a:solidFill>
                      <a:schemeClr val="accent1">
                        <a:satOff val="2969"/>
                        <a:lumOff val="-11469"/>
                      </a:schemeClr>
                    </a:solidFill>
                  </a:rPr>
                  <a:t>()</a:t>
                </a:r>
                <a:r>
                  <a:rPr dirty="0">
                    <a:solidFill>
                      <a:schemeClr val="accent1">
                        <a:satOff val="2969"/>
                        <a:lumOff val="-11469"/>
                      </a:schemeClr>
                    </a:solidFill>
                  </a:rPr>
                  <a:t> :</a:t>
                </a:r>
                <a:r>
                  <a:rPr dirty="0"/>
                  <a:t> Determines the square root modulo p, using methods like Euler’s Criterion or Tonelli-Shanks, ensuring only valid points are plotted.</a:t>
                </a:r>
                <a:br>
                  <a:rPr dirty="0"/>
                </a:br>
                <a:br>
                  <a:rPr sz="600" dirty="0"/>
                </a:br>
                <a:r>
                  <a:rPr b="1" i="1" dirty="0" err="1">
                    <a:solidFill>
                      <a:schemeClr val="accent1">
                        <a:satOff val="2969"/>
                        <a:lumOff val="-11469"/>
                      </a:schemeClr>
                    </a:solidFill>
                  </a:rPr>
                  <a:t>plot_elliptic_curve</a:t>
                </a:r>
                <a:r>
                  <a:rPr b="1" i="1" dirty="0">
                    <a:solidFill>
                      <a:schemeClr val="accent1">
                        <a:satOff val="2969"/>
                        <a:lumOff val="-11469"/>
                      </a:schemeClr>
                    </a:solidFill>
                  </a:rPr>
                  <a:t>()</a:t>
                </a:r>
                <a:r>
                  <a:rPr dirty="0">
                    <a:solidFill>
                      <a:schemeClr val="accent1">
                        <a:satOff val="2969"/>
                        <a:lumOff val="-11469"/>
                      </a:schemeClr>
                    </a:solidFill>
                  </a:rPr>
                  <a:t> :</a:t>
                </a:r>
                <a:r>
                  <a:rPr dirty="0"/>
                  <a:t> Generates a visual representation of the curve points, aiding in understanding the curve’s structure.</a:t>
                </a:r>
                <a:br>
                  <a:rPr dirty="0"/>
                </a:br>
                <a:endParaRPr dirty="0"/>
              </a:p>
              <a:p>
                <a:pPr marL="496887" indent="-357187" defTabSz="457200">
                  <a:lnSpc>
                    <a:spcPct val="100000"/>
                  </a:lnSpc>
                  <a:spcBef>
                    <a:spcPts val="0"/>
                  </a:spcBef>
                  <a:buFont typeface="Times Roman"/>
                  <a:defRPr sz="24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  <a:r>
                  <a:rPr sz="2700" b="1" dirty="0"/>
                  <a:t>Process :</a:t>
                </a:r>
                <a:br>
                  <a:rPr dirty="0"/>
                </a:br>
                <a:r>
                  <a:rPr dirty="0"/>
                  <a:t>This module uses brute-force methods to check every x-value modulo p, generating a plot to illustrate the elliptic curve’s point distribution.</a:t>
                </a:r>
              </a:p>
            </p:txBody>
          </p:sp>
        </mc:Choice>
        <mc:Fallback xmlns="">
          <p:sp>
            <p:nvSpPr>
              <p:cNvPr id="184" name="Objective : Generate all points on the elliptic curve by iterating through possible x-values and finding corresponding y-values that satisfy the elliptic curve equation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1200" y="1553090"/>
                <a:ext cx="11582400" cy="7489310"/>
              </a:xfrm>
              <a:prstGeom prst="rect">
                <a:avLst/>
              </a:prstGeom>
              <a:blipFill>
                <a:blip r:embed="rId2"/>
                <a:stretch>
                  <a:fillRect l="-1314" t="-4407" r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Module 1: Point Generation (elliptic_curve.p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0331">
              <a:lnSpc>
                <a:spcPct val="100000"/>
              </a:lnSpc>
              <a:defRPr sz="4752" spc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rPr dirty="0"/>
              <a:t>Module 1: Point Generation (</a:t>
            </a:r>
            <a:r>
              <a:rPr dirty="0" err="1"/>
              <a:t>elliptic_curve.py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bjective :  Calculate the number of points on the elliptic curve, known as the curve’s order, including the point at infinity.…"/>
          <p:cNvSpPr txBox="1">
            <a:spLocks noGrp="1"/>
          </p:cNvSpPr>
          <p:nvPr>
            <p:ph type="body" idx="1"/>
          </p:nvPr>
        </p:nvSpPr>
        <p:spPr>
          <a:xfrm>
            <a:off x="711200" y="2034450"/>
            <a:ext cx="11582400" cy="7185751"/>
          </a:xfrm>
          <a:prstGeom prst="rect">
            <a:avLst/>
          </a:prstGeom>
        </p:spPr>
        <p:txBody>
          <a:bodyPr/>
          <a:lstStyle/>
          <a:p>
            <a:pPr marL="496887" indent="-357187" defTabSz="457200">
              <a:lnSpc>
                <a:spcPct val="100000"/>
              </a:lnSpc>
              <a:spcBef>
                <a:spcPts val="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700" b="1"/>
              <a:t>Objective :</a:t>
            </a:r>
            <a:r>
              <a:t> </a:t>
            </a:r>
            <a:br/>
            <a:r>
              <a:t>Calculate the number of points on the elliptic curve, known as the curve’s order, including the point at infinity.</a:t>
            </a:r>
            <a:br/>
            <a:endParaRPr/>
          </a:p>
          <a:p>
            <a:pPr marL="496887" indent="-357187" defTabSz="457200">
              <a:lnSpc>
                <a:spcPct val="100000"/>
              </a:lnSpc>
              <a:spcBef>
                <a:spcPts val="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700" b="1"/>
              <a:t>Key Functions :</a:t>
            </a:r>
            <a:br/>
            <a:r>
              <a:rPr b="1" i="1">
                <a:solidFill>
                  <a:schemeClr val="accent1">
                    <a:satOff val="2969"/>
                    <a:lumOff val="-11469"/>
                  </a:schemeClr>
                </a:solidFill>
              </a:rPr>
              <a:t>check_prime()</a:t>
            </a:r>
            <a:r>
              <a:t> : Ensures p is a valid prime, ideally of the form p ≡ 3 (mod 4) for efficient calculation. If p isn’t prime, it increments until finding a valid prime, ensuring accuracy.</a:t>
            </a:r>
            <a:br/>
            <a:br>
              <a:rPr sz="1200"/>
            </a:br>
            <a:r>
              <a:rPr b="1" i="1">
                <a:solidFill>
                  <a:schemeClr val="accent1">
                    <a:satOff val="2969"/>
                    <a:lumOff val="-11469"/>
                  </a:schemeClr>
                </a:solidFill>
              </a:rPr>
              <a:t>find_points()</a:t>
            </a:r>
            <a:r>
              <a:t> : Calls </a:t>
            </a:r>
            <a:r>
              <a:rPr i="1">
                <a:solidFill>
                  <a:schemeClr val="accent2"/>
                </a:solidFill>
              </a:rPr>
              <a:t>elliptic_curve_points()</a:t>
            </a:r>
            <a:r>
              <a:t> to generate all valid points and then counts them to determine the curve order.</a:t>
            </a:r>
            <a:br/>
            <a:endParaRPr/>
          </a:p>
          <a:p>
            <a:pPr marL="496887" indent="-357187" defTabSz="457200">
              <a:lnSpc>
                <a:spcPct val="100000"/>
              </a:lnSpc>
              <a:spcBef>
                <a:spcPts val="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700" b="1"/>
              <a:t>Workflow:</a:t>
            </a:r>
            <a:br>
              <a:rPr sz="1200"/>
            </a:br>
            <a:r>
              <a:t>Input the curve parameters and validate p. The code calculates and counts the valid points to find the order, which is important for cryptographic calculations.</a:t>
            </a:r>
          </a:p>
        </p:txBody>
      </p:sp>
      <p:sp>
        <p:nvSpPr>
          <p:cNvPr id="188" name="Module 2: Curve Order Calculation (find_curve_order.py)"/>
          <p:cNvSpPr txBox="1">
            <a:spLocks noGrp="1"/>
          </p:cNvSpPr>
          <p:nvPr>
            <p:ph type="title"/>
          </p:nvPr>
        </p:nvSpPr>
        <p:spPr>
          <a:xfrm>
            <a:off x="711200" y="367125"/>
            <a:ext cx="11582401" cy="1541960"/>
          </a:xfrm>
          <a:prstGeom prst="rect">
            <a:avLst/>
          </a:prstGeom>
        </p:spPr>
        <p:txBody>
          <a:bodyPr/>
          <a:lstStyle>
            <a:lvl1pPr defTabSz="365760">
              <a:lnSpc>
                <a:spcPct val="100000"/>
              </a:lnSpc>
              <a:defRPr sz="4693" spc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Module 2: Curve Order Calculation (find_curve_order.py)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ive : Calculate the order of a specific point on the curve, which is the smallest positive integer n such that nP = O (the point at infinity).…"/>
          <p:cNvSpPr txBox="1">
            <a:spLocks noGrp="1"/>
          </p:cNvSpPr>
          <p:nvPr>
            <p:ph type="body" idx="1"/>
          </p:nvPr>
        </p:nvSpPr>
        <p:spPr>
          <a:xfrm>
            <a:off x="711200" y="2229712"/>
            <a:ext cx="11582400" cy="6812688"/>
          </a:xfrm>
          <a:prstGeom prst="rect">
            <a:avLst/>
          </a:prstGeom>
        </p:spPr>
        <p:txBody>
          <a:bodyPr/>
          <a:lstStyle/>
          <a:p>
            <a:pPr marL="496887" indent="-357187" defTabSz="457200">
              <a:lnSpc>
                <a:spcPct val="100000"/>
              </a:lnSpc>
              <a:spcBef>
                <a:spcPts val="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700" b="1" dirty="0"/>
              <a:t>Objective :</a:t>
            </a:r>
            <a:br>
              <a:rPr sz="1200" dirty="0"/>
            </a:br>
            <a:r>
              <a:rPr dirty="0"/>
              <a:t>Calculate the order of a specific point on the curve, which is the smallest positive integer n such that </a:t>
            </a:r>
            <a:r>
              <a:rPr dirty="0" err="1"/>
              <a:t>nP</a:t>
            </a:r>
            <a:r>
              <a:rPr dirty="0"/>
              <a:t> = O (the point at infinity).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endParaRPr dirty="0"/>
          </a:p>
          <a:p>
            <a:pPr marL="496887" indent="-357187" defTabSz="457200">
              <a:lnSpc>
                <a:spcPct val="100000"/>
              </a:lnSpc>
              <a:spcBef>
                <a:spcPts val="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700" b="1" dirty="0"/>
              <a:t>Key Functions : </a:t>
            </a:r>
            <a:br>
              <a:rPr dirty="0"/>
            </a:br>
            <a:r>
              <a:rPr b="1" i="1" dirty="0" err="1">
                <a:solidFill>
                  <a:schemeClr val="accent1">
                    <a:satOff val="2969"/>
                    <a:lumOff val="-11469"/>
                  </a:schemeClr>
                </a:solidFill>
              </a:rPr>
              <a:t>add_point</a:t>
            </a:r>
            <a:r>
              <a:rPr b="1" i="1" dirty="0">
                <a:solidFill>
                  <a:schemeClr val="accent1">
                    <a:satOff val="2969"/>
                    <a:lumOff val="-11469"/>
                  </a:schemeClr>
                </a:solidFill>
              </a:rPr>
              <a:t>() </a:t>
            </a:r>
            <a:r>
              <a:rPr dirty="0"/>
              <a:t>: Adds two points P and Q on the elliptic curve using elliptic curve addition rules. Handles the cases of identical points (point doubling) and inverse points (resulting in the point at infinity).</a:t>
            </a:r>
            <a:br>
              <a:rPr sz="1200" dirty="0"/>
            </a:br>
            <a:br>
              <a:rPr sz="800" dirty="0"/>
            </a:br>
            <a:r>
              <a:rPr b="1" i="1" dirty="0" err="1">
                <a:solidFill>
                  <a:schemeClr val="accent1">
                    <a:satOff val="2969"/>
                    <a:lumOff val="-11469"/>
                  </a:schemeClr>
                </a:solidFill>
              </a:rPr>
              <a:t>double_point</a:t>
            </a:r>
            <a:r>
              <a:rPr b="1" i="1" dirty="0">
                <a:solidFill>
                  <a:schemeClr val="accent1">
                    <a:satOff val="2969"/>
                    <a:lumOff val="-11469"/>
                  </a:schemeClr>
                </a:solidFill>
              </a:rPr>
              <a:t>() </a:t>
            </a:r>
            <a:r>
              <a:rPr dirty="0"/>
              <a:t>: Handles the addition of a point to itself, a critical operation in ECC key generation.</a:t>
            </a:r>
            <a:br>
              <a:rPr sz="1200" dirty="0"/>
            </a:br>
            <a:br>
              <a:rPr sz="800" dirty="0"/>
            </a:br>
            <a:r>
              <a:rPr b="1" i="1" dirty="0" err="1">
                <a:solidFill>
                  <a:schemeClr val="accent1">
                    <a:satOff val="2969"/>
                    <a:lumOff val="-11469"/>
                  </a:schemeClr>
                </a:solidFill>
              </a:rPr>
              <a:t>find_order</a:t>
            </a:r>
            <a:r>
              <a:rPr b="1" i="1" dirty="0">
                <a:solidFill>
                  <a:schemeClr val="accent1">
                    <a:satOff val="2969"/>
                    <a:lumOff val="-11469"/>
                  </a:schemeClr>
                </a:solidFill>
              </a:rPr>
              <a:t>() </a:t>
            </a:r>
            <a:r>
              <a:rPr dirty="0"/>
              <a:t>: Repeatedly applies the </a:t>
            </a:r>
            <a:r>
              <a:rPr i="1" dirty="0" err="1">
                <a:solidFill>
                  <a:schemeClr val="accent2"/>
                </a:solidFill>
              </a:rPr>
              <a:t>add_point</a:t>
            </a:r>
            <a:r>
              <a:rPr i="1" dirty="0">
                <a:solidFill>
                  <a:schemeClr val="accent2"/>
                </a:solidFill>
              </a:rPr>
              <a:t>()</a:t>
            </a:r>
            <a:r>
              <a:rPr dirty="0"/>
              <a:t> function until it reaches the point at infinity, giving the order of the point.</a:t>
            </a:r>
            <a:br>
              <a:rPr dirty="0"/>
            </a:br>
            <a:endParaRPr dirty="0"/>
          </a:p>
          <a:p>
            <a:pPr marL="496887" indent="-357187" defTabSz="457200">
              <a:lnSpc>
                <a:spcPct val="100000"/>
              </a:lnSpc>
              <a:spcBef>
                <a:spcPts val="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700" b="1" dirty="0"/>
              <a:t>Significance of Point Order :</a:t>
            </a:r>
            <a:br>
              <a:rPr sz="1200" dirty="0"/>
            </a:br>
            <a:r>
              <a:rPr dirty="0"/>
              <a:t>Knowing the order is essential for ECC-based systems like the Elliptic Curve Digital Signature Algorithm (ECDSA), as it directly influences the security and efficiency of point multiplications.</a:t>
            </a:r>
          </a:p>
        </p:txBody>
      </p:sp>
      <p:sp>
        <p:nvSpPr>
          <p:cNvPr id="191" name="Module 3: Point Order Calculation (find_order_of_a_point.py)"/>
          <p:cNvSpPr txBox="1">
            <a:spLocks noGrp="1"/>
          </p:cNvSpPr>
          <p:nvPr>
            <p:ph type="title"/>
          </p:nvPr>
        </p:nvSpPr>
        <p:spPr>
          <a:xfrm>
            <a:off x="711200" y="397933"/>
            <a:ext cx="11582401" cy="1500585"/>
          </a:xfrm>
          <a:prstGeom prst="rect">
            <a:avLst/>
          </a:prstGeom>
        </p:spPr>
        <p:txBody>
          <a:bodyPr/>
          <a:lstStyle/>
          <a:p>
            <a:pPr defTabSz="356615">
              <a:lnSpc>
                <a:spcPct val="100000"/>
              </a:lnSpc>
              <a:defRPr sz="4576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Module 3: Point Order Calculation (find_order_of_a_point.py)</a:t>
            </a:r>
            <a:r>
              <a:rPr sz="935"/>
              <a:t>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bjective : Validate each component’s correctness, particularly the point generation and point order functions.…"/>
          <p:cNvSpPr txBox="1">
            <a:spLocks noGrp="1"/>
          </p:cNvSpPr>
          <p:nvPr>
            <p:ph type="body" idx="1"/>
          </p:nvPr>
        </p:nvSpPr>
        <p:spPr>
          <a:xfrm>
            <a:off x="711200" y="2234624"/>
            <a:ext cx="11582400" cy="6807776"/>
          </a:xfrm>
          <a:prstGeom prst="rect">
            <a:avLst/>
          </a:prstGeom>
        </p:spPr>
        <p:txBody>
          <a:bodyPr/>
          <a:lstStyle/>
          <a:p>
            <a:pPr marL="496887" indent="-357187" defTabSz="457200">
              <a:lnSpc>
                <a:spcPct val="100000"/>
              </a:lnSpc>
              <a:spcBef>
                <a:spcPts val="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700" b="1" dirty="0"/>
              <a:t>Objective :</a:t>
            </a:r>
            <a:br>
              <a:rPr sz="1200" dirty="0"/>
            </a:br>
            <a:r>
              <a:rPr dirty="0"/>
              <a:t>Validate each component’s correctness, particularly the point generation and point order functions.</a:t>
            </a:r>
            <a:br>
              <a:rPr dirty="0"/>
            </a:br>
            <a:endParaRPr dirty="0"/>
          </a:p>
          <a:p>
            <a:pPr marL="496887" indent="-357187" defTabSz="457200">
              <a:lnSpc>
                <a:spcPct val="100000"/>
              </a:lnSpc>
              <a:spcBef>
                <a:spcPts val="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700" b="1" dirty="0"/>
              <a:t>Test Cases : </a:t>
            </a:r>
            <a:br>
              <a:rPr sz="2700" b="1" dirty="0"/>
            </a:br>
            <a:br>
              <a:rPr sz="700" dirty="0"/>
            </a:br>
            <a:r>
              <a:rPr dirty="0"/>
              <a:t>— Testing is performed over various combinations of a, b, and p to ensure accuracy across different elliptic curves.</a:t>
            </a:r>
            <a:br>
              <a:rPr dirty="0"/>
            </a:br>
            <a:br>
              <a:rPr sz="600" dirty="0"/>
            </a:br>
            <a:r>
              <a:rPr dirty="0"/>
              <a:t>— Known test cases with predictable outputs, such as specific curves with known point counts, help verify the implementation.</a:t>
            </a:r>
            <a:br>
              <a:rPr dirty="0"/>
            </a:br>
            <a:endParaRPr dirty="0"/>
          </a:p>
          <a:p>
            <a:pPr marL="496887" indent="-357187" defTabSz="457200">
              <a:lnSpc>
                <a:spcPct val="100000"/>
              </a:lnSpc>
              <a:spcBef>
                <a:spcPts val="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700" b="1" dirty="0"/>
              <a:t>Testing Methodology :</a:t>
            </a:r>
            <a:br>
              <a:rPr sz="2700" b="1" dirty="0"/>
            </a:br>
            <a:r>
              <a:rPr dirty="0"/>
              <a:t>The unit test framework automates these tests, helping catch any logical or implementation errors in point generation and calculations.</a:t>
            </a:r>
          </a:p>
        </p:txBody>
      </p:sp>
      <p:sp>
        <p:nvSpPr>
          <p:cNvPr id="194" name="Testing the Implementation (test_elliptic_curve.py)"/>
          <p:cNvSpPr txBox="1">
            <a:spLocks noGrp="1"/>
          </p:cNvSpPr>
          <p:nvPr>
            <p:ph type="title"/>
          </p:nvPr>
        </p:nvSpPr>
        <p:spPr>
          <a:xfrm>
            <a:off x="711200" y="397933"/>
            <a:ext cx="11582401" cy="1626196"/>
          </a:xfrm>
          <a:prstGeom prst="rect">
            <a:avLst/>
          </a:prstGeom>
        </p:spPr>
        <p:txBody>
          <a:bodyPr/>
          <a:lstStyle/>
          <a:p>
            <a:pPr defTabSz="388620">
              <a:lnSpc>
                <a:spcPct val="100000"/>
              </a:lnSpc>
              <a:defRPr sz="4986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Testing the Implementation (test_elliptic_curve.py)</a:t>
            </a:r>
            <a:r>
              <a:rPr sz="1020"/>
              <a:t>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Example Parameters : Use specific parameters such as a = 2, b = 3, p = 19, and visualize the curve.…"/>
          <p:cNvSpPr txBox="1">
            <a:spLocks noGrp="1"/>
          </p:cNvSpPr>
          <p:nvPr>
            <p:ph type="body" idx="1"/>
          </p:nvPr>
        </p:nvSpPr>
        <p:spPr>
          <a:xfrm>
            <a:off x="711200" y="1553090"/>
            <a:ext cx="11582400" cy="7489310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Example Parameters :</a:t>
            </a:r>
            <a:br/>
            <a:r>
              <a:t>Use specific parameters such as a = 2, b = 3, p = 19, and visualize the curve.</a:t>
            </a:r>
            <a:br/>
            <a:endParaRPr sz="2100"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Visualization Purpose :</a:t>
            </a:r>
            <a:br>
              <a:rPr b="1"/>
            </a:br>
            <a:r>
              <a:rPr sz="2100"/>
              <a:t>Seeing the points visually can help </a:t>
            </a:r>
            <a:br>
              <a:rPr sz="2100"/>
            </a:br>
            <a:r>
              <a:rPr sz="2100"/>
              <a:t>understand elliptic curve group behaviour, </a:t>
            </a:r>
            <a:br>
              <a:rPr sz="2100"/>
            </a:br>
            <a:r>
              <a:rPr sz="2100"/>
              <a:t>showing how points 'wrap' in a finite field, </a:t>
            </a:r>
            <a:br>
              <a:rPr sz="2100"/>
            </a:br>
            <a:r>
              <a:rPr sz="2100"/>
              <a:t>which underpins ECC’s security.</a:t>
            </a:r>
            <a:br>
              <a:rPr sz="2100"/>
            </a:br>
            <a:br>
              <a:rPr sz="2100"/>
            </a:br>
            <a:br>
              <a:rPr sz="2100"/>
            </a:br>
            <a:br>
              <a:rPr sz="2100"/>
            </a:br>
            <a:br>
              <a:rPr sz="2100"/>
            </a:br>
            <a:br>
              <a:rPr sz="2100"/>
            </a:br>
            <a:br>
              <a:rPr sz="2100"/>
            </a:br>
            <a:endParaRPr sz="2100"/>
          </a:p>
        </p:txBody>
      </p:sp>
      <p:sp>
        <p:nvSpPr>
          <p:cNvPr id="197" name="Example: Curve Visualization"/>
          <p:cNvSpPr txBox="1">
            <a:spLocks noGrp="1"/>
          </p:cNvSpPr>
          <p:nvPr>
            <p:ph type="title"/>
          </p:nvPr>
        </p:nvSpPr>
        <p:spPr>
          <a:xfrm>
            <a:off x="711200" y="397933"/>
            <a:ext cx="11582401" cy="904231"/>
          </a:xfrm>
          <a:prstGeom prst="rect">
            <a:avLst/>
          </a:prstGeom>
        </p:spPr>
        <p:txBody>
          <a:bodyPr/>
          <a:lstStyle/>
          <a:p>
            <a:pPr defTabSz="406908">
              <a:lnSpc>
                <a:spcPct val="100000"/>
              </a:lnSpc>
              <a:defRPr sz="5221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Example: Curve Visualization</a:t>
            </a:r>
            <a:r>
              <a:rPr sz="1068"/>
              <a:t> </a:t>
            </a:r>
          </a:p>
        </p:txBody>
      </p:sp>
      <p:pic>
        <p:nvPicPr>
          <p:cNvPr id="198" name="Screenshot 2024-11-09 at 4.58.37 AM.png" descr="Screenshot 2024-11-09 at 4.58.37 AM.png"/>
          <p:cNvPicPr>
            <a:picLocks noChangeAspect="1"/>
          </p:cNvPicPr>
          <p:nvPr/>
        </p:nvPicPr>
        <p:blipFill>
          <a:blip r:embed="rId2"/>
          <a:srcRect l="2409" t="4446" r="6470" b="807"/>
          <a:stretch>
            <a:fillRect/>
          </a:stretch>
        </p:blipFill>
        <p:spPr>
          <a:xfrm>
            <a:off x="5770909" y="2340354"/>
            <a:ext cx="6915815" cy="6734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Screenshot 2024-11-09 at 4.59.37 AM.png" descr="Screenshot 2024-11-09 at 4.59.37 AM.png"/>
          <p:cNvPicPr>
            <a:picLocks noChangeAspect="1"/>
          </p:cNvPicPr>
          <p:nvPr/>
        </p:nvPicPr>
        <p:blipFill>
          <a:blip r:embed="rId3"/>
          <a:srcRect t="16580" r="48363"/>
          <a:stretch>
            <a:fillRect/>
          </a:stretch>
        </p:blipFill>
        <p:spPr>
          <a:xfrm>
            <a:off x="1060449" y="4503787"/>
            <a:ext cx="4518374" cy="4544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43B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9900" rtl="0" fontAlgn="auto" latinLnBrk="0" hangingPunct="0">
          <a:lnSpc>
            <a:spcPct val="9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43B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9900" rtl="0" fontAlgn="auto" latinLnBrk="0" hangingPunct="0">
          <a:lnSpc>
            <a:spcPct val="9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1404</Words>
  <Application>Microsoft Macintosh PowerPoint</Application>
  <PresentationFormat>Custom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Cambria Math</vt:lpstr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</vt:lpstr>
      <vt:lpstr>Times Roman</vt:lpstr>
      <vt:lpstr>23_ClassicWhite</vt:lpstr>
      <vt:lpstr>Elliptic Curve Cryptography</vt:lpstr>
      <vt:lpstr>Introduction to Elliptic Curve Cryptography </vt:lpstr>
      <vt:lpstr>Elliptic Curve Basics</vt:lpstr>
      <vt:lpstr>Project Overview </vt:lpstr>
      <vt:lpstr>Module 1: Point Generation (elliptic_curve.py)</vt:lpstr>
      <vt:lpstr>Module 2: Curve Order Calculation (find_curve_order.py)</vt:lpstr>
      <vt:lpstr>Module 3: Point Order Calculation (find_order_of_a_point.py) </vt:lpstr>
      <vt:lpstr>Testing the Implementation (test_elliptic_curve.py) </vt:lpstr>
      <vt:lpstr>Example: Curve Visualization </vt:lpstr>
      <vt:lpstr>Results and Observations</vt:lpstr>
      <vt:lpstr>Conclusion and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Suvajit Sadhukhan</cp:lastModifiedBy>
  <cp:revision>2</cp:revision>
  <dcterms:modified xsi:type="dcterms:W3CDTF">2024-11-09T00:17:18Z</dcterms:modified>
</cp:coreProperties>
</file>