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8" r:id="rId6"/>
    <p:sldId id="28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9085-EA7D-4365-AC22-CA1AB488F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F9E382-51D1-4E8B-A219-7F28DD499A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72EC5B-F01D-49FD-A28E-6D5361949031}"/>
              </a:ext>
            </a:extLst>
          </p:cNvPr>
          <p:cNvSpPr>
            <a:spLocks noGrp="1"/>
          </p:cNvSpPr>
          <p:nvPr>
            <p:ph type="dt" sz="half" idx="10"/>
          </p:nvPr>
        </p:nvSpPr>
        <p:spPr/>
        <p:txBody>
          <a:bodyPr/>
          <a:lstStyle/>
          <a:p>
            <a:fld id="{AD7F1CF3-518A-4C6A-8737-26A4903B81C1}" type="datetimeFigureOut">
              <a:rPr lang="en-IN" smtClean="0"/>
              <a:t>05-03-2022</a:t>
            </a:fld>
            <a:endParaRPr lang="en-IN"/>
          </a:p>
        </p:txBody>
      </p:sp>
      <p:sp>
        <p:nvSpPr>
          <p:cNvPr id="5" name="Footer Placeholder 4">
            <a:extLst>
              <a:ext uri="{FF2B5EF4-FFF2-40B4-BE49-F238E27FC236}">
                <a16:creationId xmlns:a16="http://schemas.microsoft.com/office/drawing/2014/main" id="{3CA9B1E2-C140-4D1D-B3E3-E97B9A07A5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8C8ED1-A363-4B2A-B0D1-10B9B40C5B0F}"/>
              </a:ext>
            </a:extLst>
          </p:cNvPr>
          <p:cNvSpPr>
            <a:spLocks noGrp="1"/>
          </p:cNvSpPr>
          <p:nvPr>
            <p:ph type="sldNum" sz="quarter" idx="12"/>
          </p:nvPr>
        </p:nvSpPr>
        <p:spPr/>
        <p:txBody>
          <a:bodyPr/>
          <a:lstStyle/>
          <a:p>
            <a:fld id="{07C8F21B-500A-4699-9BA1-2563CA6856D8}" type="slidenum">
              <a:rPr lang="en-IN" smtClean="0"/>
              <a:t>‹#›</a:t>
            </a:fld>
            <a:endParaRPr lang="en-IN"/>
          </a:p>
        </p:txBody>
      </p:sp>
    </p:spTree>
    <p:extLst>
      <p:ext uri="{BB962C8B-B14F-4D97-AF65-F5344CB8AC3E}">
        <p14:creationId xmlns:p14="http://schemas.microsoft.com/office/powerpoint/2010/main" val="375917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4AF2-2003-4E25-A9D9-C30D0EBE74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EE350C-B16F-4244-B212-3AB76CD0B5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2C6043-06EA-4D75-8EC6-3614393DE28C}"/>
              </a:ext>
            </a:extLst>
          </p:cNvPr>
          <p:cNvSpPr>
            <a:spLocks noGrp="1"/>
          </p:cNvSpPr>
          <p:nvPr>
            <p:ph type="dt" sz="half" idx="10"/>
          </p:nvPr>
        </p:nvSpPr>
        <p:spPr/>
        <p:txBody>
          <a:bodyPr/>
          <a:lstStyle/>
          <a:p>
            <a:fld id="{AD7F1CF3-518A-4C6A-8737-26A4903B81C1}" type="datetimeFigureOut">
              <a:rPr lang="en-IN" smtClean="0"/>
              <a:t>05-03-2022</a:t>
            </a:fld>
            <a:endParaRPr lang="en-IN"/>
          </a:p>
        </p:txBody>
      </p:sp>
      <p:sp>
        <p:nvSpPr>
          <p:cNvPr id="5" name="Footer Placeholder 4">
            <a:extLst>
              <a:ext uri="{FF2B5EF4-FFF2-40B4-BE49-F238E27FC236}">
                <a16:creationId xmlns:a16="http://schemas.microsoft.com/office/drawing/2014/main" id="{30BB33FB-F542-4C58-A9E9-62470164B2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FC8FE7-6BC8-43A8-8703-7F455CBFF47B}"/>
              </a:ext>
            </a:extLst>
          </p:cNvPr>
          <p:cNvSpPr>
            <a:spLocks noGrp="1"/>
          </p:cNvSpPr>
          <p:nvPr>
            <p:ph type="sldNum" sz="quarter" idx="12"/>
          </p:nvPr>
        </p:nvSpPr>
        <p:spPr/>
        <p:txBody>
          <a:bodyPr/>
          <a:lstStyle/>
          <a:p>
            <a:fld id="{07C8F21B-500A-4699-9BA1-2563CA6856D8}" type="slidenum">
              <a:rPr lang="en-IN" smtClean="0"/>
              <a:t>‹#›</a:t>
            </a:fld>
            <a:endParaRPr lang="en-IN"/>
          </a:p>
        </p:txBody>
      </p:sp>
    </p:spTree>
    <p:extLst>
      <p:ext uri="{BB962C8B-B14F-4D97-AF65-F5344CB8AC3E}">
        <p14:creationId xmlns:p14="http://schemas.microsoft.com/office/powerpoint/2010/main" val="231639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E45068-FB1D-4E87-8E1E-54E1C59A26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8886E0-2E49-4413-97D8-282636D8B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156AB-C54C-4DBC-A411-9B2B08B5612F}"/>
              </a:ext>
            </a:extLst>
          </p:cNvPr>
          <p:cNvSpPr>
            <a:spLocks noGrp="1"/>
          </p:cNvSpPr>
          <p:nvPr>
            <p:ph type="dt" sz="half" idx="10"/>
          </p:nvPr>
        </p:nvSpPr>
        <p:spPr/>
        <p:txBody>
          <a:bodyPr/>
          <a:lstStyle/>
          <a:p>
            <a:fld id="{AD7F1CF3-518A-4C6A-8737-26A4903B81C1}" type="datetimeFigureOut">
              <a:rPr lang="en-IN" smtClean="0"/>
              <a:t>05-03-2022</a:t>
            </a:fld>
            <a:endParaRPr lang="en-IN"/>
          </a:p>
        </p:txBody>
      </p:sp>
      <p:sp>
        <p:nvSpPr>
          <p:cNvPr id="5" name="Footer Placeholder 4">
            <a:extLst>
              <a:ext uri="{FF2B5EF4-FFF2-40B4-BE49-F238E27FC236}">
                <a16:creationId xmlns:a16="http://schemas.microsoft.com/office/drawing/2014/main" id="{AFBB9FEE-F8B1-4601-B5AB-E98ED2CBF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D619E-8F54-4681-9821-DDAF4E8BA594}"/>
              </a:ext>
            </a:extLst>
          </p:cNvPr>
          <p:cNvSpPr>
            <a:spLocks noGrp="1"/>
          </p:cNvSpPr>
          <p:nvPr>
            <p:ph type="sldNum" sz="quarter" idx="12"/>
          </p:nvPr>
        </p:nvSpPr>
        <p:spPr/>
        <p:txBody>
          <a:bodyPr/>
          <a:lstStyle/>
          <a:p>
            <a:fld id="{07C8F21B-500A-4699-9BA1-2563CA6856D8}" type="slidenum">
              <a:rPr lang="en-IN" smtClean="0"/>
              <a:t>‹#›</a:t>
            </a:fld>
            <a:endParaRPr lang="en-IN"/>
          </a:p>
        </p:txBody>
      </p:sp>
    </p:spTree>
    <p:extLst>
      <p:ext uri="{BB962C8B-B14F-4D97-AF65-F5344CB8AC3E}">
        <p14:creationId xmlns:p14="http://schemas.microsoft.com/office/powerpoint/2010/main" val="38674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3538-C890-4FD8-A0C5-9AC8F7571F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BB6A61-6481-486F-9C92-73DC70F22B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8C952C-2C5D-437F-82FD-9A99DE975C58}"/>
              </a:ext>
            </a:extLst>
          </p:cNvPr>
          <p:cNvSpPr>
            <a:spLocks noGrp="1"/>
          </p:cNvSpPr>
          <p:nvPr>
            <p:ph type="dt" sz="half" idx="10"/>
          </p:nvPr>
        </p:nvSpPr>
        <p:spPr/>
        <p:txBody>
          <a:bodyPr/>
          <a:lstStyle/>
          <a:p>
            <a:fld id="{AD7F1CF3-518A-4C6A-8737-26A4903B81C1}" type="datetimeFigureOut">
              <a:rPr lang="en-IN" smtClean="0"/>
              <a:t>05-03-2022</a:t>
            </a:fld>
            <a:endParaRPr lang="en-IN"/>
          </a:p>
        </p:txBody>
      </p:sp>
      <p:sp>
        <p:nvSpPr>
          <p:cNvPr id="5" name="Footer Placeholder 4">
            <a:extLst>
              <a:ext uri="{FF2B5EF4-FFF2-40B4-BE49-F238E27FC236}">
                <a16:creationId xmlns:a16="http://schemas.microsoft.com/office/drawing/2014/main" id="{35942FCF-B77A-40A3-93D6-97C0A9AA77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40768-E007-4914-9C08-3328C895C87C}"/>
              </a:ext>
            </a:extLst>
          </p:cNvPr>
          <p:cNvSpPr>
            <a:spLocks noGrp="1"/>
          </p:cNvSpPr>
          <p:nvPr>
            <p:ph type="sldNum" sz="quarter" idx="12"/>
          </p:nvPr>
        </p:nvSpPr>
        <p:spPr/>
        <p:txBody>
          <a:bodyPr/>
          <a:lstStyle/>
          <a:p>
            <a:fld id="{07C8F21B-500A-4699-9BA1-2563CA6856D8}" type="slidenum">
              <a:rPr lang="en-IN" smtClean="0"/>
              <a:t>‹#›</a:t>
            </a:fld>
            <a:endParaRPr lang="en-IN"/>
          </a:p>
        </p:txBody>
      </p:sp>
    </p:spTree>
    <p:extLst>
      <p:ext uri="{BB962C8B-B14F-4D97-AF65-F5344CB8AC3E}">
        <p14:creationId xmlns:p14="http://schemas.microsoft.com/office/powerpoint/2010/main" val="228835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DB4A-B1B6-4F2F-B798-B70EDE8617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09686C-3D97-499F-BF99-1AA90BE92E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25ED66-C919-477A-B268-CBC74BF3E352}"/>
              </a:ext>
            </a:extLst>
          </p:cNvPr>
          <p:cNvSpPr>
            <a:spLocks noGrp="1"/>
          </p:cNvSpPr>
          <p:nvPr>
            <p:ph type="dt" sz="half" idx="10"/>
          </p:nvPr>
        </p:nvSpPr>
        <p:spPr/>
        <p:txBody>
          <a:bodyPr/>
          <a:lstStyle/>
          <a:p>
            <a:fld id="{AD7F1CF3-518A-4C6A-8737-26A4903B81C1}" type="datetimeFigureOut">
              <a:rPr lang="en-IN" smtClean="0"/>
              <a:t>05-03-2022</a:t>
            </a:fld>
            <a:endParaRPr lang="en-IN"/>
          </a:p>
        </p:txBody>
      </p:sp>
      <p:sp>
        <p:nvSpPr>
          <p:cNvPr id="5" name="Footer Placeholder 4">
            <a:extLst>
              <a:ext uri="{FF2B5EF4-FFF2-40B4-BE49-F238E27FC236}">
                <a16:creationId xmlns:a16="http://schemas.microsoft.com/office/drawing/2014/main" id="{22A42748-0FAA-4012-AFC3-7EED791BF6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022BF3-4BEF-407B-B852-673EE2B2BBA6}"/>
              </a:ext>
            </a:extLst>
          </p:cNvPr>
          <p:cNvSpPr>
            <a:spLocks noGrp="1"/>
          </p:cNvSpPr>
          <p:nvPr>
            <p:ph type="sldNum" sz="quarter" idx="12"/>
          </p:nvPr>
        </p:nvSpPr>
        <p:spPr/>
        <p:txBody>
          <a:bodyPr/>
          <a:lstStyle/>
          <a:p>
            <a:fld id="{07C8F21B-500A-4699-9BA1-2563CA6856D8}" type="slidenum">
              <a:rPr lang="en-IN" smtClean="0"/>
              <a:t>‹#›</a:t>
            </a:fld>
            <a:endParaRPr lang="en-IN"/>
          </a:p>
        </p:txBody>
      </p:sp>
    </p:spTree>
    <p:extLst>
      <p:ext uri="{BB962C8B-B14F-4D97-AF65-F5344CB8AC3E}">
        <p14:creationId xmlns:p14="http://schemas.microsoft.com/office/powerpoint/2010/main" val="219810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938C-8139-4340-8CF6-B12F40AD77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FC3E02-B2BF-4C4B-A91B-7F7C46FAC1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3BF573-8D60-4014-9350-0958C01744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398FCB-38BC-4466-A7D6-6B7330AA126B}"/>
              </a:ext>
            </a:extLst>
          </p:cNvPr>
          <p:cNvSpPr>
            <a:spLocks noGrp="1"/>
          </p:cNvSpPr>
          <p:nvPr>
            <p:ph type="dt" sz="half" idx="10"/>
          </p:nvPr>
        </p:nvSpPr>
        <p:spPr/>
        <p:txBody>
          <a:bodyPr/>
          <a:lstStyle/>
          <a:p>
            <a:fld id="{AD7F1CF3-518A-4C6A-8737-26A4903B81C1}" type="datetimeFigureOut">
              <a:rPr lang="en-IN" smtClean="0"/>
              <a:t>05-03-2022</a:t>
            </a:fld>
            <a:endParaRPr lang="en-IN"/>
          </a:p>
        </p:txBody>
      </p:sp>
      <p:sp>
        <p:nvSpPr>
          <p:cNvPr id="6" name="Footer Placeholder 5">
            <a:extLst>
              <a:ext uri="{FF2B5EF4-FFF2-40B4-BE49-F238E27FC236}">
                <a16:creationId xmlns:a16="http://schemas.microsoft.com/office/drawing/2014/main" id="{A5D7F7FA-ADA5-4CE9-857F-3B2B058A1A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A5D7CC-3245-49D7-AA8D-98B393ED27CF}"/>
              </a:ext>
            </a:extLst>
          </p:cNvPr>
          <p:cNvSpPr>
            <a:spLocks noGrp="1"/>
          </p:cNvSpPr>
          <p:nvPr>
            <p:ph type="sldNum" sz="quarter" idx="12"/>
          </p:nvPr>
        </p:nvSpPr>
        <p:spPr/>
        <p:txBody>
          <a:bodyPr/>
          <a:lstStyle/>
          <a:p>
            <a:fld id="{07C8F21B-500A-4699-9BA1-2563CA6856D8}" type="slidenum">
              <a:rPr lang="en-IN" smtClean="0"/>
              <a:t>‹#›</a:t>
            </a:fld>
            <a:endParaRPr lang="en-IN"/>
          </a:p>
        </p:txBody>
      </p:sp>
    </p:spTree>
    <p:extLst>
      <p:ext uri="{BB962C8B-B14F-4D97-AF65-F5344CB8AC3E}">
        <p14:creationId xmlns:p14="http://schemas.microsoft.com/office/powerpoint/2010/main" val="38183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1C1B-22BC-416C-A2CA-5320DB3FA7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BB9903-10E8-4C78-9F39-FCFF7A0E96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3CD46D-DC99-4450-9D15-3614447732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CA3600-21F0-473F-AC03-0E384B303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14ED1-D07A-4E08-A589-E4AA9389FE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104855-6D18-47F1-88CD-6EA0FA9B526E}"/>
              </a:ext>
            </a:extLst>
          </p:cNvPr>
          <p:cNvSpPr>
            <a:spLocks noGrp="1"/>
          </p:cNvSpPr>
          <p:nvPr>
            <p:ph type="dt" sz="half" idx="10"/>
          </p:nvPr>
        </p:nvSpPr>
        <p:spPr/>
        <p:txBody>
          <a:bodyPr/>
          <a:lstStyle/>
          <a:p>
            <a:fld id="{AD7F1CF3-518A-4C6A-8737-26A4903B81C1}" type="datetimeFigureOut">
              <a:rPr lang="en-IN" smtClean="0"/>
              <a:t>05-03-2022</a:t>
            </a:fld>
            <a:endParaRPr lang="en-IN"/>
          </a:p>
        </p:txBody>
      </p:sp>
      <p:sp>
        <p:nvSpPr>
          <p:cNvPr id="8" name="Footer Placeholder 7">
            <a:extLst>
              <a:ext uri="{FF2B5EF4-FFF2-40B4-BE49-F238E27FC236}">
                <a16:creationId xmlns:a16="http://schemas.microsoft.com/office/drawing/2014/main" id="{2AA92012-8694-4A81-8868-D1F032FC5D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5348BB-62ED-48AC-928A-B4C84B55D51E}"/>
              </a:ext>
            </a:extLst>
          </p:cNvPr>
          <p:cNvSpPr>
            <a:spLocks noGrp="1"/>
          </p:cNvSpPr>
          <p:nvPr>
            <p:ph type="sldNum" sz="quarter" idx="12"/>
          </p:nvPr>
        </p:nvSpPr>
        <p:spPr/>
        <p:txBody>
          <a:bodyPr/>
          <a:lstStyle/>
          <a:p>
            <a:fld id="{07C8F21B-500A-4699-9BA1-2563CA6856D8}" type="slidenum">
              <a:rPr lang="en-IN" smtClean="0"/>
              <a:t>‹#›</a:t>
            </a:fld>
            <a:endParaRPr lang="en-IN"/>
          </a:p>
        </p:txBody>
      </p:sp>
    </p:spTree>
    <p:extLst>
      <p:ext uri="{BB962C8B-B14F-4D97-AF65-F5344CB8AC3E}">
        <p14:creationId xmlns:p14="http://schemas.microsoft.com/office/powerpoint/2010/main" val="402648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F530-2194-4A7B-8A0C-F73D47B744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000BAD-B726-4345-8927-617867038714}"/>
              </a:ext>
            </a:extLst>
          </p:cNvPr>
          <p:cNvSpPr>
            <a:spLocks noGrp="1"/>
          </p:cNvSpPr>
          <p:nvPr>
            <p:ph type="dt" sz="half" idx="10"/>
          </p:nvPr>
        </p:nvSpPr>
        <p:spPr/>
        <p:txBody>
          <a:bodyPr/>
          <a:lstStyle/>
          <a:p>
            <a:fld id="{AD7F1CF3-518A-4C6A-8737-26A4903B81C1}" type="datetimeFigureOut">
              <a:rPr lang="en-IN" smtClean="0"/>
              <a:t>05-03-2022</a:t>
            </a:fld>
            <a:endParaRPr lang="en-IN"/>
          </a:p>
        </p:txBody>
      </p:sp>
      <p:sp>
        <p:nvSpPr>
          <p:cNvPr id="4" name="Footer Placeholder 3">
            <a:extLst>
              <a:ext uri="{FF2B5EF4-FFF2-40B4-BE49-F238E27FC236}">
                <a16:creationId xmlns:a16="http://schemas.microsoft.com/office/drawing/2014/main" id="{F5AF0593-685A-4163-AE04-8E34759522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C7BC77-5652-4A7E-9511-6143F2EBC453}"/>
              </a:ext>
            </a:extLst>
          </p:cNvPr>
          <p:cNvSpPr>
            <a:spLocks noGrp="1"/>
          </p:cNvSpPr>
          <p:nvPr>
            <p:ph type="sldNum" sz="quarter" idx="12"/>
          </p:nvPr>
        </p:nvSpPr>
        <p:spPr/>
        <p:txBody>
          <a:bodyPr/>
          <a:lstStyle/>
          <a:p>
            <a:fld id="{07C8F21B-500A-4699-9BA1-2563CA6856D8}" type="slidenum">
              <a:rPr lang="en-IN" smtClean="0"/>
              <a:t>‹#›</a:t>
            </a:fld>
            <a:endParaRPr lang="en-IN"/>
          </a:p>
        </p:txBody>
      </p:sp>
    </p:spTree>
    <p:extLst>
      <p:ext uri="{BB962C8B-B14F-4D97-AF65-F5344CB8AC3E}">
        <p14:creationId xmlns:p14="http://schemas.microsoft.com/office/powerpoint/2010/main" val="268023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47CF2A-2402-44D3-AF5E-BB866F7EF710}"/>
              </a:ext>
            </a:extLst>
          </p:cNvPr>
          <p:cNvSpPr>
            <a:spLocks noGrp="1"/>
          </p:cNvSpPr>
          <p:nvPr>
            <p:ph type="dt" sz="half" idx="10"/>
          </p:nvPr>
        </p:nvSpPr>
        <p:spPr/>
        <p:txBody>
          <a:bodyPr/>
          <a:lstStyle/>
          <a:p>
            <a:fld id="{AD7F1CF3-518A-4C6A-8737-26A4903B81C1}" type="datetimeFigureOut">
              <a:rPr lang="en-IN" smtClean="0"/>
              <a:t>05-03-2022</a:t>
            </a:fld>
            <a:endParaRPr lang="en-IN"/>
          </a:p>
        </p:txBody>
      </p:sp>
      <p:sp>
        <p:nvSpPr>
          <p:cNvPr id="3" name="Footer Placeholder 2">
            <a:extLst>
              <a:ext uri="{FF2B5EF4-FFF2-40B4-BE49-F238E27FC236}">
                <a16:creationId xmlns:a16="http://schemas.microsoft.com/office/drawing/2014/main" id="{85C93DFF-3407-4979-9B3F-E38ACB7F97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EA0529-A384-42C7-B64B-8A0B7034B908}"/>
              </a:ext>
            </a:extLst>
          </p:cNvPr>
          <p:cNvSpPr>
            <a:spLocks noGrp="1"/>
          </p:cNvSpPr>
          <p:nvPr>
            <p:ph type="sldNum" sz="quarter" idx="12"/>
          </p:nvPr>
        </p:nvSpPr>
        <p:spPr/>
        <p:txBody>
          <a:bodyPr/>
          <a:lstStyle/>
          <a:p>
            <a:fld id="{07C8F21B-500A-4699-9BA1-2563CA6856D8}" type="slidenum">
              <a:rPr lang="en-IN" smtClean="0"/>
              <a:t>‹#›</a:t>
            </a:fld>
            <a:endParaRPr lang="en-IN"/>
          </a:p>
        </p:txBody>
      </p:sp>
    </p:spTree>
    <p:extLst>
      <p:ext uri="{BB962C8B-B14F-4D97-AF65-F5344CB8AC3E}">
        <p14:creationId xmlns:p14="http://schemas.microsoft.com/office/powerpoint/2010/main" val="6368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F9AF-574D-446D-9954-BE888CEBA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1CDC4E-ECCE-4D7E-AEED-F0C8696F8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7F3AD0-E2F0-4E98-870D-7FC6C3B79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3D8843-8588-42F3-B2FD-269936293625}"/>
              </a:ext>
            </a:extLst>
          </p:cNvPr>
          <p:cNvSpPr>
            <a:spLocks noGrp="1"/>
          </p:cNvSpPr>
          <p:nvPr>
            <p:ph type="dt" sz="half" idx="10"/>
          </p:nvPr>
        </p:nvSpPr>
        <p:spPr/>
        <p:txBody>
          <a:bodyPr/>
          <a:lstStyle/>
          <a:p>
            <a:fld id="{AD7F1CF3-518A-4C6A-8737-26A4903B81C1}" type="datetimeFigureOut">
              <a:rPr lang="en-IN" smtClean="0"/>
              <a:t>05-03-2022</a:t>
            </a:fld>
            <a:endParaRPr lang="en-IN"/>
          </a:p>
        </p:txBody>
      </p:sp>
      <p:sp>
        <p:nvSpPr>
          <p:cNvPr id="6" name="Footer Placeholder 5">
            <a:extLst>
              <a:ext uri="{FF2B5EF4-FFF2-40B4-BE49-F238E27FC236}">
                <a16:creationId xmlns:a16="http://schemas.microsoft.com/office/drawing/2014/main" id="{1B359464-2ECA-4EE2-A3B7-AF91A38168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4CFF01-8230-40A2-8AE2-00C9C7455086}"/>
              </a:ext>
            </a:extLst>
          </p:cNvPr>
          <p:cNvSpPr>
            <a:spLocks noGrp="1"/>
          </p:cNvSpPr>
          <p:nvPr>
            <p:ph type="sldNum" sz="quarter" idx="12"/>
          </p:nvPr>
        </p:nvSpPr>
        <p:spPr/>
        <p:txBody>
          <a:bodyPr/>
          <a:lstStyle/>
          <a:p>
            <a:fld id="{07C8F21B-500A-4699-9BA1-2563CA6856D8}" type="slidenum">
              <a:rPr lang="en-IN" smtClean="0"/>
              <a:t>‹#›</a:t>
            </a:fld>
            <a:endParaRPr lang="en-IN"/>
          </a:p>
        </p:txBody>
      </p:sp>
    </p:spTree>
    <p:extLst>
      <p:ext uri="{BB962C8B-B14F-4D97-AF65-F5344CB8AC3E}">
        <p14:creationId xmlns:p14="http://schemas.microsoft.com/office/powerpoint/2010/main" val="230474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1AD6-86B7-42E1-AD18-FCC701AA99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D7A0F8-9685-4C1B-8310-DCE730750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BB1BCF-4945-4435-A69F-1082191C9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F4DFC-9BE3-4992-B55B-8B51D18B2773}"/>
              </a:ext>
            </a:extLst>
          </p:cNvPr>
          <p:cNvSpPr>
            <a:spLocks noGrp="1"/>
          </p:cNvSpPr>
          <p:nvPr>
            <p:ph type="dt" sz="half" idx="10"/>
          </p:nvPr>
        </p:nvSpPr>
        <p:spPr/>
        <p:txBody>
          <a:bodyPr/>
          <a:lstStyle/>
          <a:p>
            <a:fld id="{AD7F1CF3-518A-4C6A-8737-26A4903B81C1}" type="datetimeFigureOut">
              <a:rPr lang="en-IN" smtClean="0"/>
              <a:t>05-03-2022</a:t>
            </a:fld>
            <a:endParaRPr lang="en-IN"/>
          </a:p>
        </p:txBody>
      </p:sp>
      <p:sp>
        <p:nvSpPr>
          <p:cNvPr id="6" name="Footer Placeholder 5">
            <a:extLst>
              <a:ext uri="{FF2B5EF4-FFF2-40B4-BE49-F238E27FC236}">
                <a16:creationId xmlns:a16="http://schemas.microsoft.com/office/drawing/2014/main" id="{DC55DA4F-7721-4610-BE92-B2E0154EB9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56F430-5B0A-448D-A4F0-E1947276DF46}"/>
              </a:ext>
            </a:extLst>
          </p:cNvPr>
          <p:cNvSpPr>
            <a:spLocks noGrp="1"/>
          </p:cNvSpPr>
          <p:nvPr>
            <p:ph type="sldNum" sz="quarter" idx="12"/>
          </p:nvPr>
        </p:nvSpPr>
        <p:spPr/>
        <p:txBody>
          <a:bodyPr/>
          <a:lstStyle/>
          <a:p>
            <a:fld id="{07C8F21B-500A-4699-9BA1-2563CA6856D8}" type="slidenum">
              <a:rPr lang="en-IN" smtClean="0"/>
              <a:t>‹#›</a:t>
            </a:fld>
            <a:endParaRPr lang="en-IN"/>
          </a:p>
        </p:txBody>
      </p:sp>
    </p:spTree>
    <p:extLst>
      <p:ext uri="{BB962C8B-B14F-4D97-AF65-F5344CB8AC3E}">
        <p14:creationId xmlns:p14="http://schemas.microsoft.com/office/powerpoint/2010/main" val="93402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AE09D3-7F3F-423D-993F-D0B948139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5F643A-54B6-4A8E-BD1F-E02992AA9F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15FB7-A53B-4F44-89F0-08B144EBE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F1CF3-518A-4C6A-8737-26A4903B81C1}" type="datetimeFigureOut">
              <a:rPr lang="en-IN" smtClean="0"/>
              <a:t>05-03-2022</a:t>
            </a:fld>
            <a:endParaRPr lang="en-IN"/>
          </a:p>
        </p:txBody>
      </p:sp>
      <p:sp>
        <p:nvSpPr>
          <p:cNvPr id="5" name="Footer Placeholder 4">
            <a:extLst>
              <a:ext uri="{FF2B5EF4-FFF2-40B4-BE49-F238E27FC236}">
                <a16:creationId xmlns:a16="http://schemas.microsoft.com/office/drawing/2014/main" id="{A1345A68-053F-49FE-AED3-7D1EB9F73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E5EE37-F2D4-491E-91AA-CBF0879B34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8F21B-500A-4699-9BA1-2563CA6856D8}" type="slidenum">
              <a:rPr lang="en-IN" smtClean="0"/>
              <a:t>‹#›</a:t>
            </a:fld>
            <a:endParaRPr lang="en-IN"/>
          </a:p>
        </p:txBody>
      </p:sp>
    </p:spTree>
    <p:extLst>
      <p:ext uri="{BB962C8B-B14F-4D97-AF65-F5344CB8AC3E}">
        <p14:creationId xmlns:p14="http://schemas.microsoft.com/office/powerpoint/2010/main" val="3936064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23D3-AECE-4974-80EA-04FDE69A7A59}"/>
              </a:ext>
            </a:extLst>
          </p:cNvPr>
          <p:cNvSpPr>
            <a:spLocks noGrp="1"/>
          </p:cNvSpPr>
          <p:nvPr>
            <p:ph type="ctrTitle"/>
          </p:nvPr>
        </p:nvSpPr>
        <p:spPr/>
        <p:txBody>
          <a:bodyPr/>
          <a:lstStyle/>
          <a:p>
            <a:r>
              <a:rPr lang="en-US" dirty="0"/>
              <a:t>Loan Eligibility Prediction using </a:t>
            </a:r>
            <a:r>
              <a:rPr lang="en-US" dirty="0" err="1"/>
              <a:t>PySpark</a:t>
            </a:r>
            <a:endParaRPr lang="en-IN" dirty="0"/>
          </a:p>
        </p:txBody>
      </p:sp>
      <p:sp>
        <p:nvSpPr>
          <p:cNvPr id="3" name="Subtitle 2">
            <a:extLst>
              <a:ext uri="{FF2B5EF4-FFF2-40B4-BE49-F238E27FC236}">
                <a16:creationId xmlns:a16="http://schemas.microsoft.com/office/drawing/2014/main" id="{C97C2957-1E6E-4B31-97A2-B4E409330142}"/>
              </a:ext>
            </a:extLst>
          </p:cNvPr>
          <p:cNvSpPr>
            <a:spLocks noGrp="1"/>
          </p:cNvSpPr>
          <p:nvPr>
            <p:ph type="subTitle" idx="1"/>
          </p:nvPr>
        </p:nvSpPr>
        <p:spPr>
          <a:xfrm>
            <a:off x="6708710" y="4199197"/>
            <a:ext cx="3959290" cy="1655762"/>
          </a:xfrm>
        </p:spPr>
        <p:txBody>
          <a:bodyPr/>
          <a:lstStyle/>
          <a:p>
            <a:r>
              <a:rPr lang="en-US" dirty="0"/>
              <a:t>Suvajyoti Chakraborty</a:t>
            </a:r>
          </a:p>
          <a:p>
            <a:r>
              <a:rPr lang="en-US" dirty="0"/>
              <a:t>Roll No.: A21034</a:t>
            </a:r>
          </a:p>
          <a:p>
            <a:r>
              <a:rPr lang="en-US" i="1" dirty="0"/>
              <a:t>Praxis Business School</a:t>
            </a:r>
            <a:endParaRPr lang="en-IN" i="1" dirty="0"/>
          </a:p>
        </p:txBody>
      </p:sp>
    </p:spTree>
    <p:extLst>
      <p:ext uri="{BB962C8B-B14F-4D97-AF65-F5344CB8AC3E}">
        <p14:creationId xmlns:p14="http://schemas.microsoft.com/office/powerpoint/2010/main" val="98039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F748-F13B-4F74-BF32-95E838A82DE9}"/>
              </a:ext>
            </a:extLst>
          </p:cNvPr>
          <p:cNvSpPr>
            <a:spLocks noGrp="1"/>
          </p:cNvSpPr>
          <p:nvPr>
            <p:ph type="title"/>
          </p:nvPr>
        </p:nvSpPr>
        <p:spPr>
          <a:xfrm>
            <a:off x="838199" y="365125"/>
            <a:ext cx="10515600" cy="896874"/>
          </a:xfrm>
        </p:spPr>
        <p:txBody>
          <a:bodyPr/>
          <a:lstStyle/>
          <a:p>
            <a:r>
              <a:rPr lang="en-US" dirty="0"/>
              <a:t>SUMMARY OF THE DATASET </a:t>
            </a:r>
            <a:endParaRPr lang="en-IN" dirty="0"/>
          </a:p>
        </p:txBody>
      </p:sp>
      <p:sp>
        <p:nvSpPr>
          <p:cNvPr id="3" name="Content Placeholder 2">
            <a:extLst>
              <a:ext uri="{FF2B5EF4-FFF2-40B4-BE49-F238E27FC236}">
                <a16:creationId xmlns:a16="http://schemas.microsoft.com/office/drawing/2014/main" id="{03C48161-4A59-4A3F-97CD-3B4A28A117CD}"/>
              </a:ext>
            </a:extLst>
          </p:cNvPr>
          <p:cNvSpPr>
            <a:spLocks noGrp="1"/>
          </p:cNvSpPr>
          <p:nvPr>
            <p:ph sz="half" idx="1"/>
          </p:nvPr>
        </p:nvSpPr>
        <p:spPr>
          <a:xfrm>
            <a:off x="838199" y="4058297"/>
            <a:ext cx="7829940" cy="2351834"/>
          </a:xfrm>
        </p:spPr>
        <p:txBody>
          <a:bodyPr/>
          <a:lstStyle/>
          <a:p>
            <a:r>
              <a:rPr lang="en-US" dirty="0"/>
              <a:t>Checking Five Summary Statistics</a:t>
            </a:r>
          </a:p>
          <a:p>
            <a:pPr marL="0" indent="0">
              <a:buNone/>
            </a:pPr>
            <a:r>
              <a:rPr lang="en-US" dirty="0"/>
              <a:t>  Count, Mean, Standard Deviation, Minimum Range            and Maximum Range</a:t>
            </a:r>
          </a:p>
          <a:p>
            <a:r>
              <a:rPr lang="en-US" dirty="0"/>
              <a:t>Dropped Loan Id column</a:t>
            </a:r>
            <a:endParaRPr lang="en-IN" dirty="0"/>
          </a:p>
        </p:txBody>
      </p:sp>
      <p:pic>
        <p:nvPicPr>
          <p:cNvPr id="6" name="Content Placeholder 5">
            <a:extLst>
              <a:ext uri="{FF2B5EF4-FFF2-40B4-BE49-F238E27FC236}">
                <a16:creationId xmlns:a16="http://schemas.microsoft.com/office/drawing/2014/main" id="{B00F0CA6-0C32-43D3-85E7-B4AD2A89E1C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12980" y="1690688"/>
            <a:ext cx="9870232" cy="1938920"/>
          </a:xfrm>
        </p:spPr>
      </p:pic>
    </p:spTree>
    <p:extLst>
      <p:ext uri="{BB962C8B-B14F-4D97-AF65-F5344CB8AC3E}">
        <p14:creationId xmlns:p14="http://schemas.microsoft.com/office/powerpoint/2010/main" val="86260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FFBE-E152-40E2-80B1-85AFCDF61E97}"/>
              </a:ext>
            </a:extLst>
          </p:cNvPr>
          <p:cNvSpPr>
            <a:spLocks noGrp="1"/>
          </p:cNvSpPr>
          <p:nvPr>
            <p:ph type="title"/>
          </p:nvPr>
        </p:nvSpPr>
        <p:spPr>
          <a:xfrm>
            <a:off x="838199" y="230709"/>
            <a:ext cx="10515600" cy="860973"/>
          </a:xfrm>
        </p:spPr>
        <p:txBody>
          <a:bodyPr/>
          <a:lstStyle/>
          <a:p>
            <a:r>
              <a:rPr lang="en-US" dirty="0"/>
              <a:t>NULL VALUE HANDLING 1</a:t>
            </a:r>
            <a:endParaRPr lang="en-IN" dirty="0"/>
          </a:p>
        </p:txBody>
      </p:sp>
      <p:sp>
        <p:nvSpPr>
          <p:cNvPr id="3" name="Content Placeholder 2">
            <a:extLst>
              <a:ext uri="{FF2B5EF4-FFF2-40B4-BE49-F238E27FC236}">
                <a16:creationId xmlns:a16="http://schemas.microsoft.com/office/drawing/2014/main" id="{9BA5B17A-D936-4BD6-8394-F1B7377E3FAA}"/>
              </a:ext>
            </a:extLst>
          </p:cNvPr>
          <p:cNvSpPr>
            <a:spLocks noGrp="1"/>
          </p:cNvSpPr>
          <p:nvPr>
            <p:ph sz="half" idx="1"/>
          </p:nvPr>
        </p:nvSpPr>
        <p:spPr>
          <a:xfrm>
            <a:off x="838199" y="3769048"/>
            <a:ext cx="10367865" cy="2277189"/>
          </a:xfrm>
        </p:spPr>
        <p:txBody>
          <a:bodyPr>
            <a:normAutofit/>
          </a:bodyPr>
          <a:lstStyle/>
          <a:p>
            <a:r>
              <a:rPr lang="en-US" dirty="0"/>
              <a:t>Null/Missing values are present in the dataset.</a:t>
            </a:r>
          </a:p>
          <a:p>
            <a:r>
              <a:rPr lang="en-IN" dirty="0"/>
              <a:t>No null value is present in the target column.</a:t>
            </a:r>
          </a:p>
          <a:p>
            <a:r>
              <a:rPr lang="en-IN" dirty="0"/>
              <a:t>For numerical column mean and median and for categorical column mode will be used to impute the null/missing values.</a:t>
            </a:r>
          </a:p>
        </p:txBody>
      </p:sp>
      <p:pic>
        <p:nvPicPr>
          <p:cNvPr id="6" name="Content Placeholder 5">
            <a:extLst>
              <a:ext uri="{FF2B5EF4-FFF2-40B4-BE49-F238E27FC236}">
                <a16:creationId xmlns:a16="http://schemas.microsoft.com/office/drawing/2014/main" id="{EA092322-D85F-45E3-A5BB-9459A3354A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200" y="1649578"/>
            <a:ext cx="10515600" cy="1779422"/>
          </a:xfrm>
        </p:spPr>
      </p:pic>
    </p:spTree>
    <p:extLst>
      <p:ext uri="{BB962C8B-B14F-4D97-AF65-F5344CB8AC3E}">
        <p14:creationId xmlns:p14="http://schemas.microsoft.com/office/powerpoint/2010/main" val="2007122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3989-EC61-4B06-9083-2FA206452675}"/>
              </a:ext>
            </a:extLst>
          </p:cNvPr>
          <p:cNvSpPr>
            <a:spLocks noGrp="1"/>
          </p:cNvSpPr>
          <p:nvPr>
            <p:ph type="title"/>
          </p:nvPr>
        </p:nvSpPr>
        <p:spPr>
          <a:xfrm>
            <a:off x="838200" y="309141"/>
            <a:ext cx="10515600" cy="950491"/>
          </a:xfrm>
        </p:spPr>
        <p:txBody>
          <a:bodyPr/>
          <a:lstStyle/>
          <a:p>
            <a:r>
              <a:rPr lang="en-US" dirty="0"/>
              <a:t>NULL VALUE HANDLING 2</a:t>
            </a:r>
            <a:endParaRPr lang="en-IN" dirty="0"/>
          </a:p>
        </p:txBody>
      </p:sp>
      <p:sp>
        <p:nvSpPr>
          <p:cNvPr id="3" name="Content Placeholder 2">
            <a:extLst>
              <a:ext uri="{FF2B5EF4-FFF2-40B4-BE49-F238E27FC236}">
                <a16:creationId xmlns:a16="http://schemas.microsoft.com/office/drawing/2014/main" id="{FEF4E7DF-091E-43EC-85D5-339E15CCD1E4}"/>
              </a:ext>
            </a:extLst>
          </p:cNvPr>
          <p:cNvSpPr>
            <a:spLocks noGrp="1"/>
          </p:cNvSpPr>
          <p:nvPr>
            <p:ph sz="half" idx="1"/>
          </p:nvPr>
        </p:nvSpPr>
        <p:spPr/>
        <p:txBody>
          <a:bodyPr/>
          <a:lstStyle/>
          <a:p>
            <a:r>
              <a:rPr lang="en-US" dirty="0"/>
              <a:t>First calculated the average loan amount of the column </a:t>
            </a:r>
            <a:r>
              <a:rPr lang="en-US" dirty="0" err="1"/>
              <a:t>LoanAmount</a:t>
            </a:r>
            <a:r>
              <a:rPr lang="en-US" dirty="0"/>
              <a:t>. The Average value is  146.412.</a:t>
            </a:r>
          </a:p>
          <a:p>
            <a:r>
              <a:rPr lang="en-US" dirty="0"/>
              <a:t>Then imputed the average value,</a:t>
            </a:r>
          </a:p>
          <a:p>
            <a:pPr marL="0" indent="0">
              <a:buNone/>
            </a:pPr>
            <a:r>
              <a:rPr lang="en-US" dirty="0"/>
              <a:t>    new average turns out to  </a:t>
            </a:r>
          </a:p>
          <a:p>
            <a:pPr marL="0" indent="0">
              <a:buNone/>
            </a:pPr>
            <a:r>
              <a:rPr lang="en-US" dirty="0"/>
              <a:t>    146.39.</a:t>
            </a:r>
            <a:endParaRPr lang="en-IN" dirty="0"/>
          </a:p>
        </p:txBody>
      </p:sp>
      <p:pic>
        <p:nvPicPr>
          <p:cNvPr id="12" name="Content Placeholder 11">
            <a:extLst>
              <a:ext uri="{FF2B5EF4-FFF2-40B4-BE49-F238E27FC236}">
                <a16:creationId xmlns:a16="http://schemas.microsoft.com/office/drawing/2014/main" id="{9B00ED93-8235-4A61-AF85-6915352ACA2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0551" y="1762347"/>
            <a:ext cx="5106689" cy="4477894"/>
          </a:xfrm>
        </p:spPr>
      </p:pic>
    </p:spTree>
    <p:extLst>
      <p:ext uri="{BB962C8B-B14F-4D97-AF65-F5344CB8AC3E}">
        <p14:creationId xmlns:p14="http://schemas.microsoft.com/office/powerpoint/2010/main" val="255584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9666-9F94-4C5C-9DE1-C7AF607B6506}"/>
              </a:ext>
            </a:extLst>
          </p:cNvPr>
          <p:cNvSpPr>
            <a:spLocks noGrp="1"/>
          </p:cNvSpPr>
          <p:nvPr>
            <p:ph type="title"/>
          </p:nvPr>
        </p:nvSpPr>
        <p:spPr>
          <a:xfrm>
            <a:off x="838200" y="215122"/>
            <a:ext cx="10515600" cy="931830"/>
          </a:xfrm>
        </p:spPr>
        <p:txBody>
          <a:bodyPr/>
          <a:lstStyle/>
          <a:p>
            <a:r>
              <a:rPr lang="en-US" dirty="0"/>
              <a:t>NULL VALUE HANDLING 3</a:t>
            </a:r>
            <a:endParaRPr lang="en-IN" dirty="0"/>
          </a:p>
        </p:txBody>
      </p:sp>
      <p:sp>
        <p:nvSpPr>
          <p:cNvPr id="3" name="Content Placeholder 2">
            <a:extLst>
              <a:ext uri="{FF2B5EF4-FFF2-40B4-BE49-F238E27FC236}">
                <a16:creationId xmlns:a16="http://schemas.microsoft.com/office/drawing/2014/main" id="{D9A78734-4E8B-4547-A3EC-3EB3B1746D35}"/>
              </a:ext>
            </a:extLst>
          </p:cNvPr>
          <p:cNvSpPr>
            <a:spLocks noGrp="1"/>
          </p:cNvSpPr>
          <p:nvPr>
            <p:ph sz="half" idx="1"/>
          </p:nvPr>
        </p:nvSpPr>
        <p:spPr/>
        <p:txBody>
          <a:bodyPr/>
          <a:lstStyle/>
          <a:p>
            <a:r>
              <a:rPr lang="en-US" dirty="0"/>
              <a:t>First Calculated Medium of the Loan Amount Term. The median value is 360.</a:t>
            </a:r>
          </a:p>
          <a:p>
            <a:r>
              <a:rPr lang="en-US" dirty="0"/>
              <a:t> Imputed the median value.</a:t>
            </a:r>
            <a:endParaRPr lang="en-IN" dirty="0"/>
          </a:p>
        </p:txBody>
      </p:sp>
      <p:pic>
        <p:nvPicPr>
          <p:cNvPr id="6" name="Content Placeholder 5">
            <a:extLst>
              <a:ext uri="{FF2B5EF4-FFF2-40B4-BE49-F238E27FC236}">
                <a16:creationId xmlns:a16="http://schemas.microsoft.com/office/drawing/2014/main" id="{4958698B-E4BD-491D-8A92-527F4C3173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2160" y="1825624"/>
            <a:ext cx="5379098" cy="4351337"/>
          </a:xfrm>
        </p:spPr>
      </p:pic>
    </p:spTree>
    <p:extLst>
      <p:ext uri="{BB962C8B-B14F-4D97-AF65-F5344CB8AC3E}">
        <p14:creationId xmlns:p14="http://schemas.microsoft.com/office/powerpoint/2010/main" val="151423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73F6-7486-4073-8F1D-EEF175199556}"/>
              </a:ext>
            </a:extLst>
          </p:cNvPr>
          <p:cNvSpPr>
            <a:spLocks noGrp="1"/>
          </p:cNvSpPr>
          <p:nvPr>
            <p:ph type="title"/>
          </p:nvPr>
        </p:nvSpPr>
        <p:spPr>
          <a:xfrm>
            <a:off x="838200" y="309141"/>
            <a:ext cx="10515600" cy="885177"/>
          </a:xfrm>
        </p:spPr>
        <p:txBody>
          <a:bodyPr/>
          <a:lstStyle/>
          <a:p>
            <a:r>
              <a:rPr lang="en-US" dirty="0"/>
              <a:t>NULL VALUE HANDLING 4</a:t>
            </a:r>
            <a:endParaRPr lang="en-IN" dirty="0"/>
          </a:p>
        </p:txBody>
      </p:sp>
      <p:sp>
        <p:nvSpPr>
          <p:cNvPr id="3" name="Content Placeholder 2">
            <a:extLst>
              <a:ext uri="{FF2B5EF4-FFF2-40B4-BE49-F238E27FC236}">
                <a16:creationId xmlns:a16="http://schemas.microsoft.com/office/drawing/2014/main" id="{A7AF8B6F-82A2-44B5-8B97-95F9C8585B8A}"/>
              </a:ext>
            </a:extLst>
          </p:cNvPr>
          <p:cNvSpPr>
            <a:spLocks noGrp="1"/>
          </p:cNvSpPr>
          <p:nvPr>
            <p:ph sz="half" idx="1"/>
          </p:nvPr>
        </p:nvSpPr>
        <p:spPr/>
        <p:txBody>
          <a:bodyPr/>
          <a:lstStyle/>
          <a:p>
            <a:r>
              <a:rPr lang="en-US" dirty="0"/>
              <a:t>At first counted the null, female and male. Male count is much higher than the </a:t>
            </a:r>
            <a:r>
              <a:rPr lang="en-US" dirty="0" err="1"/>
              <a:t>Female.Using</a:t>
            </a:r>
            <a:r>
              <a:rPr lang="en-US" dirty="0"/>
              <a:t> Mode imputed the null values with Male.</a:t>
            </a:r>
          </a:p>
          <a:p>
            <a:r>
              <a:rPr lang="en-US" dirty="0"/>
              <a:t>Same way imputed the null value for variable Married, dependents, self employed and credit history.</a:t>
            </a:r>
            <a:endParaRPr lang="en-IN" dirty="0"/>
          </a:p>
        </p:txBody>
      </p:sp>
      <p:pic>
        <p:nvPicPr>
          <p:cNvPr id="6" name="Content Placeholder 5">
            <a:extLst>
              <a:ext uri="{FF2B5EF4-FFF2-40B4-BE49-F238E27FC236}">
                <a16:creationId xmlns:a16="http://schemas.microsoft.com/office/drawing/2014/main" id="{502A866D-4579-4CE9-BAA6-2CBFB84946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67331" y="1981819"/>
            <a:ext cx="4273420" cy="4038950"/>
          </a:xfrm>
        </p:spPr>
      </p:pic>
    </p:spTree>
    <p:extLst>
      <p:ext uri="{BB962C8B-B14F-4D97-AF65-F5344CB8AC3E}">
        <p14:creationId xmlns:p14="http://schemas.microsoft.com/office/powerpoint/2010/main" val="107817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C859-6B4E-4AF9-B749-472C0D5409B9}"/>
              </a:ext>
            </a:extLst>
          </p:cNvPr>
          <p:cNvSpPr>
            <a:spLocks noGrp="1"/>
          </p:cNvSpPr>
          <p:nvPr>
            <p:ph type="title"/>
          </p:nvPr>
        </p:nvSpPr>
        <p:spPr>
          <a:xfrm>
            <a:off x="914400" y="252444"/>
            <a:ext cx="10515600" cy="857185"/>
          </a:xfrm>
        </p:spPr>
        <p:txBody>
          <a:bodyPr/>
          <a:lstStyle/>
          <a:p>
            <a:r>
              <a:rPr lang="en-US" dirty="0"/>
              <a:t>EXPLORATORY DATA ANALYSIS 1</a:t>
            </a:r>
            <a:endParaRPr lang="en-IN" dirty="0"/>
          </a:p>
        </p:txBody>
      </p:sp>
      <p:sp>
        <p:nvSpPr>
          <p:cNvPr id="3" name="Content Placeholder 2">
            <a:extLst>
              <a:ext uri="{FF2B5EF4-FFF2-40B4-BE49-F238E27FC236}">
                <a16:creationId xmlns:a16="http://schemas.microsoft.com/office/drawing/2014/main" id="{F5515BDF-661F-4AD3-9377-E9CC7F239055}"/>
              </a:ext>
            </a:extLst>
          </p:cNvPr>
          <p:cNvSpPr>
            <a:spLocks noGrp="1"/>
          </p:cNvSpPr>
          <p:nvPr>
            <p:ph sz="half" idx="1"/>
          </p:nvPr>
        </p:nvSpPr>
        <p:spPr/>
        <p:txBody>
          <a:bodyPr/>
          <a:lstStyle/>
          <a:p>
            <a:r>
              <a:rPr lang="en-US" dirty="0"/>
              <a:t>Histogram of Loan Amount clearly depicts that it is rightly skewed</a:t>
            </a:r>
          </a:p>
          <a:p>
            <a:r>
              <a:rPr lang="en-US" dirty="0"/>
              <a:t>Mean value is greater than median value.</a:t>
            </a:r>
            <a:endParaRPr lang="en-IN" dirty="0"/>
          </a:p>
        </p:txBody>
      </p:sp>
      <p:pic>
        <p:nvPicPr>
          <p:cNvPr id="6" name="Content Placeholder 5">
            <a:extLst>
              <a:ext uri="{FF2B5EF4-FFF2-40B4-BE49-F238E27FC236}">
                <a16:creationId xmlns:a16="http://schemas.microsoft.com/office/drawing/2014/main" id="{7C9B6F92-7581-42D2-92E4-22A83ACEC4E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51047" y="1825625"/>
            <a:ext cx="4102753" cy="2839681"/>
          </a:xfrm>
          <a:ln>
            <a:solidFill>
              <a:schemeClr val="tx1"/>
            </a:solidFill>
          </a:ln>
        </p:spPr>
      </p:pic>
    </p:spTree>
    <p:extLst>
      <p:ext uri="{BB962C8B-B14F-4D97-AF65-F5344CB8AC3E}">
        <p14:creationId xmlns:p14="http://schemas.microsoft.com/office/powerpoint/2010/main" val="102625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CC5E-F4D7-49B2-8919-3D6034BB1F87}"/>
              </a:ext>
            </a:extLst>
          </p:cNvPr>
          <p:cNvSpPr>
            <a:spLocks noGrp="1"/>
          </p:cNvSpPr>
          <p:nvPr>
            <p:ph type="title"/>
          </p:nvPr>
        </p:nvSpPr>
        <p:spPr>
          <a:xfrm>
            <a:off x="278363" y="145242"/>
            <a:ext cx="7400731" cy="899788"/>
          </a:xfrm>
        </p:spPr>
        <p:txBody>
          <a:bodyPr/>
          <a:lstStyle/>
          <a:p>
            <a:r>
              <a:rPr lang="en-US" dirty="0"/>
              <a:t>EXPLORATORY DATA ANALYSIS 2</a:t>
            </a:r>
            <a:endParaRPr lang="en-IN" dirty="0"/>
          </a:p>
        </p:txBody>
      </p:sp>
      <p:sp>
        <p:nvSpPr>
          <p:cNvPr id="3" name="Content Placeholder 2">
            <a:extLst>
              <a:ext uri="{FF2B5EF4-FFF2-40B4-BE49-F238E27FC236}">
                <a16:creationId xmlns:a16="http://schemas.microsoft.com/office/drawing/2014/main" id="{EE663BF0-D432-462E-9C5D-F8FCA7C0E4F2}"/>
              </a:ext>
            </a:extLst>
          </p:cNvPr>
          <p:cNvSpPr>
            <a:spLocks noGrp="1"/>
          </p:cNvSpPr>
          <p:nvPr>
            <p:ph sz="half" idx="1"/>
          </p:nvPr>
        </p:nvSpPr>
        <p:spPr/>
        <p:txBody>
          <a:bodyPr/>
          <a:lstStyle/>
          <a:p>
            <a:r>
              <a:rPr lang="en-US" dirty="0"/>
              <a:t>Histogram of Applicant Income clearly depicts that it is rightly skewed</a:t>
            </a:r>
          </a:p>
          <a:p>
            <a:r>
              <a:rPr lang="en-US" dirty="0"/>
              <a:t>Mean value is greater than median value.</a:t>
            </a:r>
          </a:p>
          <a:p>
            <a:r>
              <a:rPr lang="en-US" dirty="0"/>
              <a:t>Presence of outliers has been observed.</a:t>
            </a:r>
            <a:endParaRPr lang="en-IN" dirty="0"/>
          </a:p>
          <a:p>
            <a:endParaRPr lang="en-IN" dirty="0"/>
          </a:p>
        </p:txBody>
      </p:sp>
      <p:pic>
        <p:nvPicPr>
          <p:cNvPr id="6" name="Content Placeholder 5">
            <a:extLst>
              <a:ext uri="{FF2B5EF4-FFF2-40B4-BE49-F238E27FC236}">
                <a16:creationId xmlns:a16="http://schemas.microsoft.com/office/drawing/2014/main" id="{BDD22E9C-7433-4C85-8F2D-94C3F84268B5}"/>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5703"/>
          <a:stretch/>
        </p:blipFill>
        <p:spPr>
          <a:xfrm>
            <a:off x="7221895" y="1112190"/>
            <a:ext cx="4599992" cy="2489426"/>
          </a:xfrm>
          <a:ln>
            <a:solidFill>
              <a:schemeClr val="tx1"/>
            </a:solidFill>
          </a:ln>
        </p:spPr>
      </p:pic>
      <p:pic>
        <p:nvPicPr>
          <p:cNvPr id="8" name="Picture 7">
            <a:extLst>
              <a:ext uri="{FF2B5EF4-FFF2-40B4-BE49-F238E27FC236}">
                <a16:creationId xmlns:a16="http://schemas.microsoft.com/office/drawing/2014/main" id="{3B8A1EAB-BAFF-430B-AB33-505DF18CE3EB}"/>
              </a:ext>
            </a:extLst>
          </p:cNvPr>
          <p:cNvPicPr>
            <a:picLocks noChangeAspect="1"/>
          </p:cNvPicPr>
          <p:nvPr/>
        </p:nvPicPr>
        <p:blipFill rotWithShape="1">
          <a:blip r:embed="rId3">
            <a:extLst>
              <a:ext uri="{28A0092B-C50C-407E-A947-70E740481C1C}">
                <a14:useLocalDpi xmlns:a14="http://schemas.microsoft.com/office/drawing/2010/main" val="0"/>
              </a:ext>
            </a:extLst>
          </a:blip>
          <a:srcRect l="1945" t="7588" r="1662" b="3601"/>
          <a:stretch/>
        </p:blipFill>
        <p:spPr>
          <a:xfrm>
            <a:off x="7221895" y="3601616"/>
            <a:ext cx="4599992" cy="2883159"/>
          </a:xfrm>
          <a:prstGeom prst="rect">
            <a:avLst/>
          </a:prstGeom>
          <a:ln>
            <a:solidFill>
              <a:schemeClr val="tx1"/>
            </a:solidFill>
          </a:ln>
        </p:spPr>
      </p:pic>
    </p:spTree>
    <p:extLst>
      <p:ext uri="{BB962C8B-B14F-4D97-AF65-F5344CB8AC3E}">
        <p14:creationId xmlns:p14="http://schemas.microsoft.com/office/powerpoint/2010/main" val="416628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87CD-83E6-480B-BC02-36A9ECEE17FA}"/>
              </a:ext>
            </a:extLst>
          </p:cNvPr>
          <p:cNvSpPr>
            <a:spLocks noGrp="1"/>
          </p:cNvSpPr>
          <p:nvPr>
            <p:ph type="title"/>
          </p:nvPr>
        </p:nvSpPr>
        <p:spPr>
          <a:xfrm>
            <a:off x="838200" y="247779"/>
            <a:ext cx="10515600" cy="866516"/>
          </a:xfrm>
        </p:spPr>
        <p:txBody>
          <a:bodyPr/>
          <a:lstStyle/>
          <a:p>
            <a:r>
              <a:rPr lang="en-US" dirty="0"/>
              <a:t>EXPLORATORY DATA ANALYSIS 3</a:t>
            </a:r>
            <a:endParaRPr lang="en-IN" dirty="0"/>
          </a:p>
        </p:txBody>
      </p:sp>
      <p:sp>
        <p:nvSpPr>
          <p:cNvPr id="3" name="Content Placeholder 2">
            <a:extLst>
              <a:ext uri="{FF2B5EF4-FFF2-40B4-BE49-F238E27FC236}">
                <a16:creationId xmlns:a16="http://schemas.microsoft.com/office/drawing/2014/main" id="{3029117E-995D-43C9-B20D-1464C566C9F1}"/>
              </a:ext>
            </a:extLst>
          </p:cNvPr>
          <p:cNvSpPr>
            <a:spLocks noGrp="1"/>
          </p:cNvSpPr>
          <p:nvPr>
            <p:ph sz="half" idx="1"/>
          </p:nvPr>
        </p:nvSpPr>
        <p:spPr/>
        <p:txBody>
          <a:bodyPr/>
          <a:lstStyle/>
          <a:p>
            <a:r>
              <a:rPr lang="en-US" dirty="0"/>
              <a:t>Target column Loan Status has high number of approval mentioned as yes.</a:t>
            </a:r>
          </a:p>
          <a:p>
            <a:r>
              <a:rPr lang="en-US" dirty="0"/>
              <a:t>For modelling stratified sampling of train and test data will be required for good prediction.</a:t>
            </a:r>
            <a:endParaRPr lang="en-IN" dirty="0"/>
          </a:p>
        </p:txBody>
      </p:sp>
      <p:pic>
        <p:nvPicPr>
          <p:cNvPr id="6" name="Content Placeholder 5">
            <a:extLst>
              <a:ext uri="{FF2B5EF4-FFF2-40B4-BE49-F238E27FC236}">
                <a16:creationId xmlns:a16="http://schemas.microsoft.com/office/drawing/2014/main" id="{7878B179-AAA2-4EB9-9152-16A99BAE20F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40151" y="1825625"/>
            <a:ext cx="5181600" cy="3489649"/>
          </a:xfrm>
        </p:spPr>
      </p:pic>
    </p:spTree>
    <p:extLst>
      <p:ext uri="{BB962C8B-B14F-4D97-AF65-F5344CB8AC3E}">
        <p14:creationId xmlns:p14="http://schemas.microsoft.com/office/powerpoint/2010/main" val="53693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5276-4594-4473-A57D-A13A366A1FD7}"/>
              </a:ext>
            </a:extLst>
          </p:cNvPr>
          <p:cNvSpPr>
            <a:spLocks noGrp="1"/>
          </p:cNvSpPr>
          <p:nvPr>
            <p:ph type="title"/>
          </p:nvPr>
        </p:nvSpPr>
        <p:spPr>
          <a:xfrm>
            <a:off x="838200" y="365125"/>
            <a:ext cx="10515600" cy="915006"/>
          </a:xfrm>
        </p:spPr>
        <p:txBody>
          <a:bodyPr/>
          <a:lstStyle/>
          <a:p>
            <a:r>
              <a:rPr lang="en-US" dirty="0"/>
              <a:t>EXPLORATORY DATA ANALYSIS 4</a:t>
            </a:r>
            <a:endParaRPr lang="en-IN" dirty="0"/>
          </a:p>
        </p:txBody>
      </p:sp>
      <p:sp>
        <p:nvSpPr>
          <p:cNvPr id="3" name="Content Placeholder 2">
            <a:extLst>
              <a:ext uri="{FF2B5EF4-FFF2-40B4-BE49-F238E27FC236}">
                <a16:creationId xmlns:a16="http://schemas.microsoft.com/office/drawing/2014/main" id="{4F66EE78-8E0D-463E-9B19-A2740CFFBC87}"/>
              </a:ext>
            </a:extLst>
          </p:cNvPr>
          <p:cNvSpPr>
            <a:spLocks noGrp="1"/>
          </p:cNvSpPr>
          <p:nvPr>
            <p:ph sz="half" idx="1"/>
          </p:nvPr>
        </p:nvSpPr>
        <p:spPr/>
        <p:txBody>
          <a:bodyPr/>
          <a:lstStyle/>
          <a:p>
            <a:r>
              <a:rPr lang="en-US" dirty="0"/>
              <a:t>Median Loan Amount provided to Rural Area is slightly higher than Urban.</a:t>
            </a:r>
          </a:p>
          <a:p>
            <a:r>
              <a:rPr lang="en-US" dirty="0"/>
              <a:t>There are some people in Urban who has got higher loan amounts compared to Rural or Semi urban.</a:t>
            </a:r>
            <a:endParaRPr lang="en-IN" dirty="0"/>
          </a:p>
        </p:txBody>
      </p:sp>
      <p:pic>
        <p:nvPicPr>
          <p:cNvPr id="6" name="Content Placeholder 5">
            <a:extLst>
              <a:ext uri="{FF2B5EF4-FFF2-40B4-BE49-F238E27FC236}">
                <a16:creationId xmlns:a16="http://schemas.microsoft.com/office/drawing/2014/main" id="{728D3FB5-D584-4B9A-9F18-6494733BC06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1970597"/>
            <a:ext cx="5668345" cy="3607272"/>
          </a:xfrm>
          <a:ln>
            <a:solidFill>
              <a:schemeClr val="tx1"/>
            </a:solidFill>
          </a:ln>
        </p:spPr>
      </p:pic>
    </p:spTree>
    <p:extLst>
      <p:ext uri="{BB962C8B-B14F-4D97-AF65-F5344CB8AC3E}">
        <p14:creationId xmlns:p14="http://schemas.microsoft.com/office/powerpoint/2010/main" val="167804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4E92-F684-4863-9E06-F95E346557FB}"/>
              </a:ext>
            </a:extLst>
          </p:cNvPr>
          <p:cNvSpPr>
            <a:spLocks noGrp="1"/>
          </p:cNvSpPr>
          <p:nvPr>
            <p:ph type="title"/>
          </p:nvPr>
        </p:nvSpPr>
        <p:spPr>
          <a:xfrm>
            <a:off x="838200" y="309141"/>
            <a:ext cx="10515600" cy="913169"/>
          </a:xfrm>
        </p:spPr>
        <p:txBody>
          <a:bodyPr/>
          <a:lstStyle/>
          <a:p>
            <a:r>
              <a:rPr lang="en-US" dirty="0"/>
              <a:t>EXPLORATORY DATA ANALYSIS 5</a:t>
            </a:r>
            <a:endParaRPr lang="en-IN" dirty="0"/>
          </a:p>
        </p:txBody>
      </p:sp>
      <p:sp>
        <p:nvSpPr>
          <p:cNvPr id="3" name="Content Placeholder 2">
            <a:extLst>
              <a:ext uri="{FF2B5EF4-FFF2-40B4-BE49-F238E27FC236}">
                <a16:creationId xmlns:a16="http://schemas.microsoft.com/office/drawing/2014/main" id="{46C19666-B950-420E-9E05-B4D9DD1CC679}"/>
              </a:ext>
            </a:extLst>
          </p:cNvPr>
          <p:cNvSpPr>
            <a:spLocks noGrp="1"/>
          </p:cNvSpPr>
          <p:nvPr>
            <p:ph sz="half" idx="1"/>
          </p:nvPr>
        </p:nvSpPr>
        <p:spPr>
          <a:xfrm>
            <a:off x="838200" y="1853617"/>
            <a:ext cx="5181600" cy="4351338"/>
          </a:xfrm>
        </p:spPr>
        <p:txBody>
          <a:bodyPr/>
          <a:lstStyle/>
          <a:p>
            <a:r>
              <a:rPr lang="en-US" dirty="0"/>
              <a:t>Some of the graduates are generally have more income than the not graduates.</a:t>
            </a:r>
          </a:p>
          <a:p>
            <a:r>
              <a:rPr lang="en-US" dirty="0"/>
              <a:t>There is no huge difference between their mean income.</a:t>
            </a:r>
            <a:endParaRPr lang="en-IN" dirty="0"/>
          </a:p>
        </p:txBody>
      </p:sp>
      <p:pic>
        <p:nvPicPr>
          <p:cNvPr id="6" name="Content Placeholder 5">
            <a:extLst>
              <a:ext uri="{FF2B5EF4-FFF2-40B4-BE49-F238E27FC236}">
                <a16:creationId xmlns:a16="http://schemas.microsoft.com/office/drawing/2014/main" id="{35C6B69B-8FCE-4149-B2F7-8A456D0B317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774955"/>
            <a:ext cx="5181600" cy="3308090"/>
          </a:xfrm>
          <a:ln>
            <a:solidFill>
              <a:schemeClr val="tx1"/>
            </a:solidFill>
          </a:ln>
        </p:spPr>
      </p:pic>
    </p:spTree>
    <p:extLst>
      <p:ext uri="{BB962C8B-B14F-4D97-AF65-F5344CB8AC3E}">
        <p14:creationId xmlns:p14="http://schemas.microsoft.com/office/powerpoint/2010/main" val="22172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6849-743A-4A6E-B33F-8869357C5038}"/>
              </a:ext>
            </a:extLst>
          </p:cNvPr>
          <p:cNvSpPr>
            <a:spLocks noGrp="1"/>
          </p:cNvSpPr>
          <p:nvPr>
            <p:ph type="title"/>
          </p:nvPr>
        </p:nvSpPr>
        <p:spPr>
          <a:xfrm>
            <a:off x="838200" y="164160"/>
            <a:ext cx="10515600" cy="1226101"/>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A0FACB98-2A9C-4BE2-A88B-D02EC662221E}"/>
              </a:ext>
            </a:extLst>
          </p:cNvPr>
          <p:cNvSpPr>
            <a:spLocks noGrp="1"/>
          </p:cNvSpPr>
          <p:nvPr>
            <p:ph idx="1"/>
          </p:nvPr>
        </p:nvSpPr>
        <p:spPr>
          <a:xfrm>
            <a:off x="838200" y="1489723"/>
            <a:ext cx="10515600" cy="4351338"/>
          </a:xfrm>
        </p:spPr>
        <p:txBody>
          <a:bodyPr/>
          <a:lstStyle/>
          <a:p>
            <a:pPr marL="0" indent="0">
              <a:buNone/>
            </a:pPr>
            <a:endParaRPr lang="en-US" b="0" i="0" dirty="0">
              <a:solidFill>
                <a:srgbClr val="666F73"/>
              </a:solidFill>
              <a:effectLst/>
              <a:latin typeface="Helvetica Neue"/>
            </a:endParaRPr>
          </a:p>
          <a:p>
            <a:pPr marL="0" indent="0">
              <a:buNone/>
            </a:pPr>
            <a:endParaRPr lang="en-US" dirty="0">
              <a:solidFill>
                <a:srgbClr val="666F73"/>
              </a:solidFill>
              <a:latin typeface="Helvetica Neue"/>
            </a:endParaRPr>
          </a:p>
          <a:p>
            <a:pPr marL="0" indent="0">
              <a:buNone/>
            </a:pPr>
            <a:r>
              <a:rPr lang="en-US" sz="2600" dirty="0"/>
              <a:t>Loan Eligibility is defined as set of Criteria basis which a financial institution evaluates to decide the eligibility of a customer for a particular loan.</a:t>
            </a:r>
            <a:endParaRPr lang="en-IN" sz="2600" dirty="0"/>
          </a:p>
        </p:txBody>
      </p:sp>
      <p:pic>
        <p:nvPicPr>
          <p:cNvPr id="5" name="Picture 4">
            <a:extLst>
              <a:ext uri="{FF2B5EF4-FFF2-40B4-BE49-F238E27FC236}">
                <a16:creationId xmlns:a16="http://schemas.microsoft.com/office/drawing/2014/main" id="{ED14D80C-ECDE-4AF9-8E82-947D01BC6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207" y="4053374"/>
            <a:ext cx="4762500" cy="2104830"/>
          </a:xfrm>
          <a:prstGeom prst="rect">
            <a:avLst/>
          </a:prstGeom>
          <a:ln>
            <a:solidFill>
              <a:schemeClr val="tx1"/>
            </a:solidFill>
          </a:ln>
        </p:spPr>
      </p:pic>
    </p:spTree>
    <p:extLst>
      <p:ext uri="{BB962C8B-B14F-4D97-AF65-F5344CB8AC3E}">
        <p14:creationId xmlns:p14="http://schemas.microsoft.com/office/powerpoint/2010/main" val="3446160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2A68-F658-48B4-810A-1F91B02CBF52}"/>
              </a:ext>
            </a:extLst>
          </p:cNvPr>
          <p:cNvSpPr>
            <a:spLocks noGrp="1"/>
          </p:cNvSpPr>
          <p:nvPr>
            <p:ph type="title"/>
          </p:nvPr>
        </p:nvSpPr>
        <p:spPr>
          <a:xfrm>
            <a:off x="838200" y="103869"/>
            <a:ext cx="10515600" cy="922498"/>
          </a:xfrm>
        </p:spPr>
        <p:txBody>
          <a:bodyPr/>
          <a:lstStyle/>
          <a:p>
            <a:r>
              <a:rPr lang="en-US" dirty="0"/>
              <a:t>EXPLORATORY DATA ANALYSIS 6</a:t>
            </a:r>
            <a:endParaRPr lang="en-IN" dirty="0"/>
          </a:p>
        </p:txBody>
      </p:sp>
      <p:pic>
        <p:nvPicPr>
          <p:cNvPr id="16" name="Content Placeholder 15">
            <a:extLst>
              <a:ext uri="{FF2B5EF4-FFF2-40B4-BE49-F238E27FC236}">
                <a16:creationId xmlns:a16="http://schemas.microsoft.com/office/drawing/2014/main" id="{77177896-A2CB-4444-BFCF-0BB74733EBE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98163" y="1433740"/>
            <a:ext cx="4637315" cy="2643737"/>
          </a:xfrm>
          <a:ln>
            <a:solidFill>
              <a:schemeClr val="tx1"/>
            </a:solidFill>
          </a:ln>
        </p:spPr>
      </p:pic>
      <p:pic>
        <p:nvPicPr>
          <p:cNvPr id="14" name="Content Placeholder 13">
            <a:extLst>
              <a:ext uri="{FF2B5EF4-FFF2-40B4-BE49-F238E27FC236}">
                <a16:creationId xmlns:a16="http://schemas.microsoft.com/office/drawing/2014/main" id="{FFEF891C-976D-450D-8289-76E2DFCFE0B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8200" y="1433740"/>
            <a:ext cx="4480249" cy="2643736"/>
          </a:xfrm>
          <a:ln>
            <a:solidFill>
              <a:schemeClr val="tx1"/>
            </a:solidFill>
          </a:ln>
        </p:spPr>
      </p:pic>
      <p:sp>
        <p:nvSpPr>
          <p:cNvPr id="19" name="TextBox 18">
            <a:extLst>
              <a:ext uri="{FF2B5EF4-FFF2-40B4-BE49-F238E27FC236}">
                <a16:creationId xmlns:a16="http://schemas.microsoft.com/office/drawing/2014/main" id="{8404D9E9-9C82-4516-86C9-83980EE19E09}"/>
              </a:ext>
            </a:extLst>
          </p:cNvPr>
          <p:cNvSpPr txBox="1"/>
          <p:nvPr/>
        </p:nvSpPr>
        <p:spPr>
          <a:xfrm>
            <a:off x="838200" y="4655976"/>
            <a:ext cx="10097278" cy="1661993"/>
          </a:xfrm>
          <a:prstGeom prst="rect">
            <a:avLst/>
          </a:prstGeom>
          <a:noFill/>
        </p:spPr>
        <p:txBody>
          <a:bodyPr wrap="square" rtlCol="0">
            <a:spAutoFit/>
          </a:bodyPr>
          <a:lstStyle/>
          <a:p>
            <a:pPr marL="285750" indent="-285750">
              <a:buFont typeface="Arial" panose="020B0604020202020204" pitchFamily="34" charset="0"/>
              <a:buChar char="•"/>
            </a:pPr>
            <a:r>
              <a:rPr lang="en-US" sz="2800" dirty="0"/>
              <a:t>Dependent 2 received more chance of getting loan.</a:t>
            </a:r>
          </a:p>
          <a:p>
            <a:pPr marL="285750" indent="-285750">
              <a:buFont typeface="Arial" panose="020B0604020202020204" pitchFamily="34" charset="0"/>
              <a:buChar char="•"/>
            </a:pPr>
            <a:r>
              <a:rPr lang="en-US" sz="2800" dirty="0"/>
              <a:t>Loan Applicants are more in Male than the female but the chances of getting loan to the each category is almost equal.</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88682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08BF-131C-4BC0-BF43-67622F358738}"/>
              </a:ext>
            </a:extLst>
          </p:cNvPr>
          <p:cNvSpPr>
            <a:spLocks noGrp="1"/>
          </p:cNvSpPr>
          <p:nvPr>
            <p:ph type="title"/>
          </p:nvPr>
        </p:nvSpPr>
        <p:spPr>
          <a:xfrm>
            <a:off x="838200" y="141190"/>
            <a:ext cx="10515600" cy="978483"/>
          </a:xfrm>
        </p:spPr>
        <p:txBody>
          <a:bodyPr/>
          <a:lstStyle/>
          <a:p>
            <a:r>
              <a:rPr lang="en-US" dirty="0"/>
              <a:t>EXPLORATORY DATA ANALYSIS 7</a:t>
            </a:r>
            <a:endParaRPr lang="en-IN" dirty="0"/>
          </a:p>
        </p:txBody>
      </p:sp>
      <p:pic>
        <p:nvPicPr>
          <p:cNvPr id="8" name="Content Placeholder 7">
            <a:extLst>
              <a:ext uri="{FF2B5EF4-FFF2-40B4-BE49-F238E27FC236}">
                <a16:creationId xmlns:a16="http://schemas.microsoft.com/office/drawing/2014/main" id="{A74EBF9E-8CC2-476E-B92F-03B0F1BFDBE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46515" y="1596535"/>
            <a:ext cx="4931085" cy="2559338"/>
          </a:xfrm>
          <a:ln>
            <a:solidFill>
              <a:schemeClr val="tx1"/>
            </a:solidFill>
          </a:ln>
        </p:spPr>
      </p:pic>
      <p:pic>
        <p:nvPicPr>
          <p:cNvPr id="6" name="Content Placeholder 5">
            <a:extLst>
              <a:ext uri="{FF2B5EF4-FFF2-40B4-BE49-F238E27FC236}">
                <a16:creationId xmlns:a16="http://schemas.microsoft.com/office/drawing/2014/main" id="{158F3B5B-340B-47BB-9982-D2A4443376D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14400" y="1583454"/>
            <a:ext cx="5181600" cy="2559338"/>
          </a:xfrm>
          <a:ln>
            <a:solidFill>
              <a:schemeClr val="tx1"/>
            </a:solidFill>
          </a:ln>
        </p:spPr>
      </p:pic>
      <p:sp>
        <p:nvSpPr>
          <p:cNvPr id="9" name="TextBox 8">
            <a:extLst>
              <a:ext uri="{FF2B5EF4-FFF2-40B4-BE49-F238E27FC236}">
                <a16:creationId xmlns:a16="http://schemas.microsoft.com/office/drawing/2014/main" id="{5C869F06-6621-4F4F-8862-869C43832484}"/>
              </a:ext>
            </a:extLst>
          </p:cNvPr>
          <p:cNvSpPr txBox="1"/>
          <p:nvPr/>
        </p:nvSpPr>
        <p:spPr>
          <a:xfrm>
            <a:off x="914400" y="4739951"/>
            <a:ext cx="1043940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Graduates have more chance of getting loan approved.</a:t>
            </a:r>
          </a:p>
          <a:p>
            <a:pPr marL="285750" indent="-285750">
              <a:buFont typeface="Arial" panose="020B0604020202020204" pitchFamily="34" charset="0"/>
              <a:buChar char="•"/>
            </a:pPr>
            <a:r>
              <a:rPr lang="en-US" sz="2800" dirty="0"/>
              <a:t>Semi urban areas have much higher chance of getting loan than the other areas.</a:t>
            </a:r>
            <a:endParaRPr lang="en-IN" sz="2800" dirty="0"/>
          </a:p>
        </p:txBody>
      </p:sp>
    </p:spTree>
    <p:extLst>
      <p:ext uri="{BB962C8B-B14F-4D97-AF65-F5344CB8AC3E}">
        <p14:creationId xmlns:p14="http://schemas.microsoft.com/office/powerpoint/2010/main" val="3799343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8A50-88AE-467B-A8E2-592FDD3C3D48}"/>
              </a:ext>
            </a:extLst>
          </p:cNvPr>
          <p:cNvSpPr>
            <a:spLocks noGrp="1"/>
          </p:cNvSpPr>
          <p:nvPr>
            <p:ph type="title"/>
          </p:nvPr>
        </p:nvSpPr>
        <p:spPr>
          <a:xfrm>
            <a:off x="838200" y="177005"/>
            <a:ext cx="10515600" cy="914678"/>
          </a:xfrm>
        </p:spPr>
        <p:txBody>
          <a:bodyPr/>
          <a:lstStyle/>
          <a:p>
            <a:r>
              <a:rPr lang="en-US" dirty="0"/>
              <a:t>FEATURE ENGINEERING 1</a:t>
            </a:r>
            <a:endParaRPr lang="en-IN" dirty="0"/>
          </a:p>
        </p:txBody>
      </p:sp>
      <p:sp>
        <p:nvSpPr>
          <p:cNvPr id="3" name="Content Placeholder 2">
            <a:extLst>
              <a:ext uri="{FF2B5EF4-FFF2-40B4-BE49-F238E27FC236}">
                <a16:creationId xmlns:a16="http://schemas.microsoft.com/office/drawing/2014/main" id="{96957875-8BB3-46AB-8D36-8636C3FC4702}"/>
              </a:ext>
            </a:extLst>
          </p:cNvPr>
          <p:cNvSpPr>
            <a:spLocks noGrp="1"/>
          </p:cNvSpPr>
          <p:nvPr>
            <p:ph sz="half" idx="1"/>
          </p:nvPr>
        </p:nvSpPr>
        <p:spPr>
          <a:xfrm>
            <a:off x="838200" y="4096139"/>
            <a:ext cx="10515600" cy="2080824"/>
          </a:xfrm>
        </p:spPr>
        <p:txBody>
          <a:bodyPr/>
          <a:lstStyle/>
          <a:p>
            <a:r>
              <a:rPr lang="en-US" dirty="0"/>
              <a:t>Creating a Total Income column to sum the amount of income of Applicant Income and co applicant income.</a:t>
            </a:r>
            <a:endParaRPr lang="en-IN" dirty="0"/>
          </a:p>
        </p:txBody>
      </p:sp>
      <p:pic>
        <p:nvPicPr>
          <p:cNvPr id="6" name="Content Placeholder 5">
            <a:extLst>
              <a:ext uri="{FF2B5EF4-FFF2-40B4-BE49-F238E27FC236}">
                <a16:creationId xmlns:a16="http://schemas.microsoft.com/office/drawing/2014/main" id="{F55C5CB4-6241-45DB-A611-825F44867D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200" y="1502567"/>
            <a:ext cx="10515600" cy="2080823"/>
          </a:xfrm>
          <a:ln>
            <a:solidFill>
              <a:schemeClr val="tx1"/>
            </a:solidFill>
          </a:ln>
        </p:spPr>
      </p:pic>
    </p:spTree>
    <p:extLst>
      <p:ext uri="{BB962C8B-B14F-4D97-AF65-F5344CB8AC3E}">
        <p14:creationId xmlns:p14="http://schemas.microsoft.com/office/powerpoint/2010/main" val="2915076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DF6A-C067-4B05-AE7C-F5D7C4CD3187}"/>
              </a:ext>
            </a:extLst>
          </p:cNvPr>
          <p:cNvSpPr>
            <a:spLocks noGrp="1"/>
          </p:cNvSpPr>
          <p:nvPr>
            <p:ph type="title"/>
          </p:nvPr>
        </p:nvSpPr>
        <p:spPr>
          <a:xfrm>
            <a:off x="961829" y="37218"/>
            <a:ext cx="10515600" cy="1008678"/>
          </a:xfrm>
        </p:spPr>
        <p:txBody>
          <a:bodyPr/>
          <a:lstStyle/>
          <a:p>
            <a:r>
              <a:rPr lang="en-US" dirty="0"/>
              <a:t>FEATURE ENGINEERING 2</a:t>
            </a:r>
            <a:endParaRPr lang="en-IN" dirty="0"/>
          </a:p>
        </p:txBody>
      </p:sp>
      <p:sp>
        <p:nvSpPr>
          <p:cNvPr id="3" name="Content Placeholder 2">
            <a:extLst>
              <a:ext uri="{FF2B5EF4-FFF2-40B4-BE49-F238E27FC236}">
                <a16:creationId xmlns:a16="http://schemas.microsoft.com/office/drawing/2014/main" id="{1499BA5A-4CDC-4DDA-8E11-A481098221E1}"/>
              </a:ext>
            </a:extLst>
          </p:cNvPr>
          <p:cNvSpPr>
            <a:spLocks noGrp="1"/>
          </p:cNvSpPr>
          <p:nvPr>
            <p:ph sz="half" idx="1"/>
          </p:nvPr>
        </p:nvSpPr>
        <p:spPr>
          <a:xfrm>
            <a:off x="961829" y="4206932"/>
            <a:ext cx="10115939" cy="1932612"/>
          </a:xfrm>
        </p:spPr>
        <p:txBody>
          <a:bodyPr/>
          <a:lstStyle/>
          <a:p>
            <a:r>
              <a:rPr lang="en-US" dirty="0"/>
              <a:t>Creating EMI column by dividing the loan amount by the loan amount term.</a:t>
            </a:r>
            <a:endParaRPr lang="en-IN" dirty="0"/>
          </a:p>
        </p:txBody>
      </p:sp>
      <p:pic>
        <p:nvPicPr>
          <p:cNvPr id="6" name="Content Placeholder 5">
            <a:extLst>
              <a:ext uri="{FF2B5EF4-FFF2-40B4-BE49-F238E27FC236}">
                <a16:creationId xmlns:a16="http://schemas.microsoft.com/office/drawing/2014/main" id="{D79350E0-46E3-4565-8D87-1FB69408676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61829" y="1823827"/>
            <a:ext cx="10115939" cy="1605173"/>
          </a:xfrm>
        </p:spPr>
      </p:pic>
    </p:spTree>
    <p:extLst>
      <p:ext uri="{BB962C8B-B14F-4D97-AF65-F5344CB8AC3E}">
        <p14:creationId xmlns:p14="http://schemas.microsoft.com/office/powerpoint/2010/main" val="1472981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6487-C6B3-4F97-AEF2-5BC849913050}"/>
              </a:ext>
            </a:extLst>
          </p:cNvPr>
          <p:cNvSpPr>
            <a:spLocks noGrp="1"/>
          </p:cNvSpPr>
          <p:nvPr>
            <p:ph type="title"/>
          </p:nvPr>
        </p:nvSpPr>
        <p:spPr>
          <a:xfrm>
            <a:off x="576942" y="179357"/>
            <a:ext cx="10822197" cy="791027"/>
          </a:xfrm>
        </p:spPr>
        <p:txBody>
          <a:bodyPr>
            <a:normAutofit fontScale="90000"/>
          </a:bodyPr>
          <a:lstStyle/>
          <a:p>
            <a:pPr algn="ctr"/>
            <a:r>
              <a:rPr lang="en-US" dirty="0"/>
              <a:t>DATA PREPROCESSING – STRING INDEXER &amp; OHE</a:t>
            </a:r>
            <a:endParaRPr lang="en-IN" dirty="0"/>
          </a:p>
        </p:txBody>
      </p:sp>
      <p:sp>
        <p:nvSpPr>
          <p:cNvPr id="3" name="Content Placeholder 2">
            <a:extLst>
              <a:ext uri="{FF2B5EF4-FFF2-40B4-BE49-F238E27FC236}">
                <a16:creationId xmlns:a16="http://schemas.microsoft.com/office/drawing/2014/main" id="{BE5BA0EF-59B1-4D55-BFA0-8E86E5373F06}"/>
              </a:ext>
            </a:extLst>
          </p:cNvPr>
          <p:cNvSpPr>
            <a:spLocks noGrp="1"/>
          </p:cNvSpPr>
          <p:nvPr>
            <p:ph sz="half" idx="1"/>
          </p:nvPr>
        </p:nvSpPr>
        <p:spPr>
          <a:xfrm>
            <a:off x="707571" y="1369964"/>
            <a:ext cx="5181600" cy="4351338"/>
          </a:xfrm>
        </p:spPr>
        <p:txBody>
          <a:bodyPr>
            <a:normAutofit lnSpcReduction="10000"/>
          </a:bodyPr>
          <a:lstStyle/>
          <a:p>
            <a:r>
              <a:rPr lang="en-US" dirty="0" err="1"/>
              <a:t>StringIndexer</a:t>
            </a:r>
            <a:r>
              <a:rPr lang="en-US" dirty="0"/>
              <a:t> encodes a string column of labels to a column of label indices. If the input column is numeric, we cast it to string and index the string values. The indices are in [0, </a:t>
            </a:r>
            <a:r>
              <a:rPr lang="en-US" dirty="0" err="1"/>
              <a:t>numLabels</a:t>
            </a:r>
            <a:r>
              <a:rPr lang="en-US" dirty="0"/>
              <a:t>).</a:t>
            </a:r>
          </a:p>
          <a:p>
            <a:r>
              <a:rPr lang="en-US" dirty="0"/>
              <a:t>One Hot Encoding is used for converting categorical attributes into a numeric vector that machine learning models can understand.</a:t>
            </a:r>
          </a:p>
          <a:p>
            <a:endParaRPr lang="en-IN" dirty="0"/>
          </a:p>
        </p:txBody>
      </p:sp>
      <p:pic>
        <p:nvPicPr>
          <p:cNvPr id="6" name="Content Placeholder 5">
            <a:extLst>
              <a:ext uri="{FF2B5EF4-FFF2-40B4-BE49-F238E27FC236}">
                <a16:creationId xmlns:a16="http://schemas.microsoft.com/office/drawing/2014/main" id="{DE9A080C-3F87-49C0-B6D6-6CA51DFDA17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7540" y="1504919"/>
            <a:ext cx="5181600" cy="3520817"/>
          </a:xfrm>
        </p:spPr>
      </p:pic>
      <p:pic>
        <p:nvPicPr>
          <p:cNvPr id="8" name="Picture 7">
            <a:extLst>
              <a:ext uri="{FF2B5EF4-FFF2-40B4-BE49-F238E27FC236}">
                <a16:creationId xmlns:a16="http://schemas.microsoft.com/office/drawing/2014/main" id="{9D101A10-D0AB-4054-861B-A3488F221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1837" y="5118420"/>
            <a:ext cx="6595672" cy="1493649"/>
          </a:xfrm>
          <a:prstGeom prst="rect">
            <a:avLst/>
          </a:prstGeom>
        </p:spPr>
      </p:pic>
    </p:spTree>
    <p:extLst>
      <p:ext uri="{BB962C8B-B14F-4D97-AF65-F5344CB8AC3E}">
        <p14:creationId xmlns:p14="http://schemas.microsoft.com/office/powerpoint/2010/main" val="3298378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9BF4-3E58-4BC4-8F80-8CD7347B2A41}"/>
              </a:ext>
            </a:extLst>
          </p:cNvPr>
          <p:cNvSpPr>
            <a:spLocks noGrp="1"/>
          </p:cNvSpPr>
          <p:nvPr>
            <p:ph type="title"/>
          </p:nvPr>
        </p:nvSpPr>
        <p:spPr>
          <a:xfrm>
            <a:off x="838200" y="131860"/>
            <a:ext cx="10515600" cy="894507"/>
          </a:xfrm>
        </p:spPr>
        <p:txBody>
          <a:bodyPr>
            <a:normAutofit fontScale="90000"/>
          </a:bodyPr>
          <a:lstStyle/>
          <a:p>
            <a:pPr algn="ctr"/>
            <a:r>
              <a:rPr lang="en-US" dirty="0"/>
              <a:t>DATA PREPROCESSING – CHECKING CORRELATION</a:t>
            </a:r>
            <a:endParaRPr lang="en-IN" dirty="0"/>
          </a:p>
        </p:txBody>
      </p:sp>
      <p:pic>
        <p:nvPicPr>
          <p:cNvPr id="8" name="Content Placeholder 7">
            <a:extLst>
              <a:ext uri="{FF2B5EF4-FFF2-40B4-BE49-F238E27FC236}">
                <a16:creationId xmlns:a16="http://schemas.microsoft.com/office/drawing/2014/main" id="{DC59C9EC-82D3-4204-B491-444D382AE2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38122" y="1587550"/>
            <a:ext cx="4690677" cy="2900473"/>
          </a:xfrm>
        </p:spPr>
      </p:pic>
      <p:pic>
        <p:nvPicPr>
          <p:cNvPr id="6" name="Content Placeholder 5">
            <a:extLst>
              <a:ext uri="{FF2B5EF4-FFF2-40B4-BE49-F238E27FC236}">
                <a16:creationId xmlns:a16="http://schemas.microsoft.com/office/drawing/2014/main" id="{28E20103-B0CE-479B-BCFE-10D106E5F9B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14400" y="1587551"/>
            <a:ext cx="5523722" cy="2900473"/>
          </a:xfrm>
        </p:spPr>
      </p:pic>
      <p:sp>
        <p:nvSpPr>
          <p:cNvPr id="9" name="TextBox 8">
            <a:extLst>
              <a:ext uri="{FF2B5EF4-FFF2-40B4-BE49-F238E27FC236}">
                <a16:creationId xmlns:a16="http://schemas.microsoft.com/office/drawing/2014/main" id="{71CC6D93-61A0-499A-BAAF-C4445B98BC1B}"/>
              </a:ext>
            </a:extLst>
          </p:cNvPr>
          <p:cNvSpPr txBox="1"/>
          <p:nvPr/>
        </p:nvSpPr>
        <p:spPr>
          <a:xfrm>
            <a:off x="914400" y="4982547"/>
            <a:ext cx="10214399"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Applicant Income and Total Income are highly Correlated with each other.</a:t>
            </a:r>
          </a:p>
          <a:p>
            <a:pPr marL="285750" indent="-285750">
              <a:buFont typeface="Arial" panose="020B0604020202020204" pitchFamily="34" charset="0"/>
              <a:buChar char="•"/>
            </a:pPr>
            <a:r>
              <a:rPr lang="en-US" sz="2800" dirty="0"/>
              <a:t>Loan Amount Term and Credit History are negatively correlated.</a:t>
            </a:r>
            <a:endParaRPr lang="en-IN" sz="2800" dirty="0"/>
          </a:p>
        </p:txBody>
      </p:sp>
    </p:spTree>
    <p:extLst>
      <p:ext uri="{BB962C8B-B14F-4D97-AF65-F5344CB8AC3E}">
        <p14:creationId xmlns:p14="http://schemas.microsoft.com/office/powerpoint/2010/main" val="4270852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C2EA-ACD3-4FB8-B598-B9870855A6BE}"/>
              </a:ext>
            </a:extLst>
          </p:cNvPr>
          <p:cNvSpPr>
            <a:spLocks noGrp="1"/>
          </p:cNvSpPr>
          <p:nvPr>
            <p:ph type="title"/>
          </p:nvPr>
        </p:nvSpPr>
        <p:spPr>
          <a:xfrm>
            <a:off x="838200" y="135890"/>
            <a:ext cx="10515600" cy="731857"/>
          </a:xfrm>
        </p:spPr>
        <p:txBody>
          <a:bodyPr/>
          <a:lstStyle/>
          <a:p>
            <a:r>
              <a:rPr lang="en-US" dirty="0"/>
              <a:t>DATA PREPROCESSING – VECTOR ASSEMBLER</a:t>
            </a:r>
            <a:endParaRPr lang="en-IN" dirty="0"/>
          </a:p>
        </p:txBody>
      </p:sp>
      <p:pic>
        <p:nvPicPr>
          <p:cNvPr id="8" name="Content Placeholder 7">
            <a:extLst>
              <a:ext uri="{FF2B5EF4-FFF2-40B4-BE49-F238E27FC236}">
                <a16:creationId xmlns:a16="http://schemas.microsoft.com/office/drawing/2014/main" id="{870E8833-9798-410F-AACE-8AC41C7B3B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05466" y="3228392"/>
            <a:ext cx="5181600" cy="3065107"/>
          </a:xfrm>
          <a:ln>
            <a:solidFill>
              <a:schemeClr val="tx1"/>
            </a:solidFill>
          </a:ln>
        </p:spPr>
      </p:pic>
      <p:pic>
        <p:nvPicPr>
          <p:cNvPr id="6" name="Content Placeholder 5">
            <a:extLst>
              <a:ext uri="{FF2B5EF4-FFF2-40B4-BE49-F238E27FC236}">
                <a16:creationId xmlns:a16="http://schemas.microsoft.com/office/drawing/2014/main" id="{D5CF84FD-4735-482E-86E0-0E105D5AC54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5466" y="1187739"/>
            <a:ext cx="5181600" cy="2040653"/>
          </a:xfrm>
          <a:ln>
            <a:solidFill>
              <a:schemeClr val="tx1"/>
            </a:solidFill>
          </a:ln>
        </p:spPr>
      </p:pic>
      <p:sp>
        <p:nvSpPr>
          <p:cNvPr id="9" name="TextBox 8">
            <a:extLst>
              <a:ext uri="{FF2B5EF4-FFF2-40B4-BE49-F238E27FC236}">
                <a16:creationId xmlns:a16="http://schemas.microsoft.com/office/drawing/2014/main" id="{C6B2343D-7BAB-443C-8B73-113CEBC8D78E}"/>
              </a:ext>
            </a:extLst>
          </p:cNvPr>
          <p:cNvSpPr txBox="1"/>
          <p:nvPr/>
        </p:nvSpPr>
        <p:spPr>
          <a:xfrm>
            <a:off x="838200" y="1461453"/>
            <a:ext cx="4948335" cy="4247317"/>
          </a:xfrm>
          <a:prstGeom prst="rect">
            <a:avLst/>
          </a:prstGeom>
          <a:noFill/>
        </p:spPr>
        <p:txBody>
          <a:bodyPr wrap="square" rtlCol="0">
            <a:spAutoFit/>
          </a:bodyPr>
          <a:lstStyle/>
          <a:p>
            <a:pPr marL="285750" indent="-285750">
              <a:buFont typeface="Arial" panose="020B0604020202020204" pitchFamily="34" charset="0"/>
              <a:buChar char="•"/>
            </a:pPr>
            <a:r>
              <a:rPr lang="en-US" sz="2800" dirty="0"/>
              <a:t>Using Vector assembler to merge multiple column into a vector column and taken output as a single feature column. Inputs are given for all the necessary columns.</a:t>
            </a:r>
          </a:p>
          <a:p>
            <a:pPr marL="285750" indent="-285750">
              <a:buFont typeface="Arial" panose="020B0604020202020204" pitchFamily="34" charset="0"/>
              <a:buChar char="•"/>
            </a:pPr>
            <a:r>
              <a:rPr lang="en-US" sz="2800" dirty="0"/>
              <a:t>Showing the transformed vector as features column with the loan status index column.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35966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C947-A3A0-4331-8BDC-21A9305F1E91}"/>
              </a:ext>
            </a:extLst>
          </p:cNvPr>
          <p:cNvSpPr>
            <a:spLocks noGrp="1"/>
          </p:cNvSpPr>
          <p:nvPr>
            <p:ph type="title"/>
          </p:nvPr>
        </p:nvSpPr>
        <p:spPr>
          <a:xfrm>
            <a:off x="838200" y="365126"/>
            <a:ext cx="10515600" cy="810532"/>
          </a:xfrm>
        </p:spPr>
        <p:txBody>
          <a:bodyPr/>
          <a:lstStyle/>
          <a:p>
            <a:r>
              <a:rPr lang="en-US" dirty="0"/>
              <a:t>MODEL PREPARATION</a:t>
            </a:r>
            <a:endParaRPr lang="en-IN" dirty="0"/>
          </a:p>
        </p:txBody>
      </p:sp>
      <p:pic>
        <p:nvPicPr>
          <p:cNvPr id="8" name="Content Placeholder 7">
            <a:extLst>
              <a:ext uri="{FF2B5EF4-FFF2-40B4-BE49-F238E27FC236}">
                <a16:creationId xmlns:a16="http://schemas.microsoft.com/office/drawing/2014/main" id="{5E76DD15-4579-41E8-8381-CCD4BDC0DA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72200" y="3760237"/>
            <a:ext cx="5181600" cy="1716832"/>
          </a:xfrm>
          <a:ln>
            <a:solidFill>
              <a:schemeClr val="tx1"/>
            </a:solidFill>
          </a:ln>
        </p:spPr>
      </p:pic>
      <p:pic>
        <p:nvPicPr>
          <p:cNvPr id="6" name="Content Placeholder 5">
            <a:extLst>
              <a:ext uri="{FF2B5EF4-FFF2-40B4-BE49-F238E27FC236}">
                <a16:creationId xmlns:a16="http://schemas.microsoft.com/office/drawing/2014/main" id="{AAD70089-F3DD-4FD7-A590-1AFD3BB5BFD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25625"/>
            <a:ext cx="5181600" cy="1934612"/>
          </a:xfrm>
          <a:ln>
            <a:solidFill>
              <a:schemeClr val="tx1"/>
            </a:solidFill>
          </a:ln>
        </p:spPr>
      </p:pic>
      <p:sp>
        <p:nvSpPr>
          <p:cNvPr id="9" name="TextBox 8">
            <a:extLst>
              <a:ext uri="{FF2B5EF4-FFF2-40B4-BE49-F238E27FC236}">
                <a16:creationId xmlns:a16="http://schemas.microsoft.com/office/drawing/2014/main" id="{BD45065D-F683-44E3-A0AA-E236BE0897A9}"/>
              </a:ext>
            </a:extLst>
          </p:cNvPr>
          <p:cNvSpPr txBox="1"/>
          <p:nvPr/>
        </p:nvSpPr>
        <p:spPr>
          <a:xfrm>
            <a:off x="961053" y="1903445"/>
            <a:ext cx="492656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Renaming the loan status index column as label column.</a:t>
            </a:r>
          </a:p>
          <a:p>
            <a:pPr marL="285750" indent="-285750">
              <a:buFont typeface="Arial" panose="020B0604020202020204" pitchFamily="34" charset="0"/>
              <a:buChar char="•"/>
            </a:pPr>
            <a:r>
              <a:rPr lang="en-US" sz="2800" dirty="0"/>
              <a:t>Splitting the data into training dataset and test dataset to perform Machine learning model building and verifying it. Choose random state 20.</a:t>
            </a:r>
            <a:endParaRPr lang="en-IN" sz="2800" dirty="0"/>
          </a:p>
        </p:txBody>
      </p:sp>
    </p:spTree>
    <p:extLst>
      <p:ext uri="{BB962C8B-B14F-4D97-AF65-F5344CB8AC3E}">
        <p14:creationId xmlns:p14="http://schemas.microsoft.com/office/powerpoint/2010/main" val="2207389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7B68-5DAB-4528-AC1D-757299B49E01}"/>
              </a:ext>
            </a:extLst>
          </p:cNvPr>
          <p:cNvSpPr>
            <a:spLocks noGrp="1"/>
          </p:cNvSpPr>
          <p:nvPr>
            <p:ph type="title"/>
          </p:nvPr>
        </p:nvSpPr>
        <p:spPr>
          <a:xfrm>
            <a:off x="838200" y="62206"/>
            <a:ext cx="10515600" cy="926840"/>
          </a:xfrm>
        </p:spPr>
        <p:txBody>
          <a:bodyPr/>
          <a:lstStyle/>
          <a:p>
            <a:r>
              <a:rPr lang="en-US" dirty="0"/>
              <a:t>MODEL BUILDING – STEP 1</a:t>
            </a:r>
            <a:endParaRPr lang="en-IN" dirty="0"/>
          </a:p>
        </p:txBody>
      </p:sp>
      <p:pic>
        <p:nvPicPr>
          <p:cNvPr id="8" name="Content Placeholder 7">
            <a:extLst>
              <a:ext uri="{FF2B5EF4-FFF2-40B4-BE49-F238E27FC236}">
                <a16:creationId xmlns:a16="http://schemas.microsoft.com/office/drawing/2014/main" id="{BA8EC0A3-7260-4A68-B03A-B8B42A858B6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45426" y="4571754"/>
            <a:ext cx="5181600" cy="1579983"/>
          </a:xfrm>
          <a:ln>
            <a:solidFill>
              <a:schemeClr val="tx1"/>
            </a:solidFill>
          </a:ln>
        </p:spPr>
      </p:pic>
      <p:pic>
        <p:nvPicPr>
          <p:cNvPr id="6" name="Content Placeholder 5">
            <a:extLst>
              <a:ext uri="{FF2B5EF4-FFF2-40B4-BE49-F238E27FC236}">
                <a16:creationId xmlns:a16="http://schemas.microsoft.com/office/drawing/2014/main" id="{E0ECE21A-B8FB-4561-80B0-7214918433E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45426" y="1247471"/>
            <a:ext cx="5181600" cy="3324283"/>
          </a:xfrm>
          <a:ln>
            <a:solidFill>
              <a:schemeClr val="tx1"/>
            </a:solidFill>
          </a:ln>
        </p:spPr>
      </p:pic>
      <p:sp>
        <p:nvSpPr>
          <p:cNvPr id="9" name="TextBox 8">
            <a:extLst>
              <a:ext uri="{FF2B5EF4-FFF2-40B4-BE49-F238E27FC236}">
                <a16:creationId xmlns:a16="http://schemas.microsoft.com/office/drawing/2014/main" id="{E464697F-768A-44F2-94B6-F7733BD4726B}"/>
              </a:ext>
            </a:extLst>
          </p:cNvPr>
          <p:cNvSpPr txBox="1"/>
          <p:nvPr/>
        </p:nvSpPr>
        <p:spPr>
          <a:xfrm>
            <a:off x="838200" y="1156997"/>
            <a:ext cx="5257802"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t>Naive Bayes classification </a:t>
            </a:r>
            <a:r>
              <a:rPr lang="en-US" dirty="0"/>
              <a:t>is simply based on probabilistic classification with the assumption of independence between the feature variables. It is a conditional probability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implementing the model from </a:t>
            </a:r>
            <a:r>
              <a:rPr lang="en-US" dirty="0" err="1"/>
              <a:t>pyspark</a:t>
            </a:r>
            <a:r>
              <a:rPr lang="en-US" dirty="0"/>
              <a:t> ml classification model imported the naive bayes classifier. Created a instance of that with mentioning the feature columns , label columns and model type. Fit the model into the train data and performed prediction with test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evaluation of the performance of the model from </a:t>
            </a:r>
            <a:r>
              <a:rPr lang="en-US" dirty="0" err="1"/>
              <a:t>pyspark</a:t>
            </a:r>
            <a:r>
              <a:rPr lang="en-US" dirty="0"/>
              <a:t> ml evaluation imported the Binary Classification Evaluator and measured the AUC(Area under the curve).More the AUC better the prediction.</a:t>
            </a:r>
          </a:p>
          <a:p>
            <a:pPr marL="285750" indent="-285750">
              <a:buFont typeface="Arial" panose="020B0604020202020204" pitchFamily="34" charset="0"/>
              <a:buChar char="•"/>
            </a:pPr>
            <a:r>
              <a:rPr lang="en-US" dirty="0"/>
              <a:t>AUC is </a:t>
            </a:r>
            <a:r>
              <a:rPr lang="en-US" b="1" dirty="0"/>
              <a:t>0.52</a:t>
            </a:r>
            <a:r>
              <a:rPr lang="en-US" dirty="0"/>
              <a:t>.</a:t>
            </a:r>
            <a:endParaRPr lang="en-IN" dirty="0"/>
          </a:p>
        </p:txBody>
      </p:sp>
    </p:spTree>
    <p:extLst>
      <p:ext uri="{BB962C8B-B14F-4D97-AF65-F5344CB8AC3E}">
        <p14:creationId xmlns:p14="http://schemas.microsoft.com/office/powerpoint/2010/main" val="3492228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A0DA-DEB5-4BF4-8458-8FA4C30D998D}"/>
              </a:ext>
            </a:extLst>
          </p:cNvPr>
          <p:cNvSpPr>
            <a:spLocks noGrp="1"/>
          </p:cNvSpPr>
          <p:nvPr>
            <p:ph type="title"/>
          </p:nvPr>
        </p:nvSpPr>
        <p:spPr>
          <a:xfrm>
            <a:off x="838200" y="365125"/>
            <a:ext cx="10515600" cy="698565"/>
          </a:xfrm>
        </p:spPr>
        <p:txBody>
          <a:bodyPr/>
          <a:lstStyle/>
          <a:p>
            <a:r>
              <a:rPr lang="en-US" dirty="0"/>
              <a:t>MODEL BUILDING – STEP 2</a:t>
            </a:r>
            <a:endParaRPr lang="en-IN" dirty="0"/>
          </a:p>
        </p:txBody>
      </p:sp>
      <p:sp>
        <p:nvSpPr>
          <p:cNvPr id="3" name="Content Placeholder 2">
            <a:extLst>
              <a:ext uri="{FF2B5EF4-FFF2-40B4-BE49-F238E27FC236}">
                <a16:creationId xmlns:a16="http://schemas.microsoft.com/office/drawing/2014/main" id="{5BAB10AA-5B58-481B-84FC-1BD1A1D11B5A}"/>
              </a:ext>
            </a:extLst>
          </p:cNvPr>
          <p:cNvSpPr>
            <a:spLocks noGrp="1"/>
          </p:cNvSpPr>
          <p:nvPr>
            <p:ph sz="half" idx="1"/>
          </p:nvPr>
        </p:nvSpPr>
        <p:spPr/>
        <p:txBody>
          <a:bodyPr>
            <a:normAutofit/>
          </a:bodyPr>
          <a:lstStyle/>
          <a:p>
            <a:r>
              <a:rPr lang="en-US" sz="2400" b="1" dirty="0"/>
              <a:t>Decision Tree </a:t>
            </a:r>
            <a:r>
              <a:rPr lang="en-US" sz="2400" dirty="0"/>
              <a:t>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r>
              <a:rPr lang="en-US" sz="2400" dirty="0"/>
              <a:t>AUC is </a:t>
            </a:r>
            <a:r>
              <a:rPr lang="en-US" sz="2400" b="1" dirty="0"/>
              <a:t>0.31</a:t>
            </a:r>
            <a:r>
              <a:rPr lang="en-US" sz="2400" dirty="0"/>
              <a:t>.</a:t>
            </a:r>
            <a:endParaRPr lang="en-IN" sz="2400" dirty="0"/>
          </a:p>
        </p:txBody>
      </p:sp>
      <p:pic>
        <p:nvPicPr>
          <p:cNvPr id="6" name="Content Placeholder 5">
            <a:extLst>
              <a:ext uri="{FF2B5EF4-FFF2-40B4-BE49-F238E27FC236}">
                <a16:creationId xmlns:a16="http://schemas.microsoft.com/office/drawing/2014/main" id="{3BE45BA7-D4DE-42A1-AE00-D7ADAC77DC2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1604" y="1825625"/>
            <a:ext cx="4702792" cy="4351338"/>
          </a:xfrm>
          <a:ln>
            <a:solidFill>
              <a:schemeClr val="tx1"/>
            </a:solidFill>
          </a:ln>
        </p:spPr>
      </p:pic>
    </p:spTree>
    <p:extLst>
      <p:ext uri="{BB962C8B-B14F-4D97-AF65-F5344CB8AC3E}">
        <p14:creationId xmlns:p14="http://schemas.microsoft.com/office/powerpoint/2010/main" val="367002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68D-01DE-4DDE-BF2F-D6B2CC34FF30}"/>
              </a:ext>
            </a:extLst>
          </p:cNvPr>
          <p:cNvSpPr>
            <a:spLocks noGrp="1"/>
          </p:cNvSpPr>
          <p:nvPr>
            <p:ph type="title"/>
          </p:nvPr>
        </p:nvSpPr>
        <p:spPr>
          <a:xfrm>
            <a:off x="838200" y="154829"/>
            <a:ext cx="10515600" cy="1123465"/>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A959F13-F6C8-4228-B582-CF7A54C14E9F}"/>
              </a:ext>
            </a:extLst>
          </p:cNvPr>
          <p:cNvSpPr>
            <a:spLocks noGrp="1"/>
          </p:cNvSpPr>
          <p:nvPr>
            <p:ph idx="1"/>
          </p:nvPr>
        </p:nvSpPr>
        <p:spPr>
          <a:xfrm>
            <a:off x="838200" y="1480392"/>
            <a:ext cx="6178420" cy="4351338"/>
          </a:xfrm>
        </p:spPr>
        <p:txBody>
          <a:bodyPr/>
          <a:lstStyle/>
          <a:p>
            <a:pPr marL="0" indent="0">
              <a:buNone/>
            </a:pPr>
            <a:endParaRPr lang="en-US" b="0" i="0" dirty="0">
              <a:solidFill>
                <a:srgbClr val="666F73"/>
              </a:solidFill>
              <a:effectLst/>
              <a:latin typeface="Helvetica Neue"/>
            </a:endParaRPr>
          </a:p>
          <a:p>
            <a:pPr marL="0" indent="0">
              <a:buNone/>
            </a:pPr>
            <a:r>
              <a:rPr lang="en-US" sz="2600" dirty="0"/>
              <a:t>Loan eligibility is decided after a long an intensive process of verification of documents and validation of set of criteria's which takes up huge amount of time .</a:t>
            </a:r>
          </a:p>
          <a:p>
            <a:pPr marL="0" indent="0">
              <a:buNone/>
            </a:pPr>
            <a:endParaRPr lang="en-US" sz="2600" dirty="0"/>
          </a:p>
          <a:p>
            <a:pPr marL="0" indent="0">
              <a:buNone/>
            </a:pPr>
            <a:r>
              <a:rPr lang="en-US" sz="2600" dirty="0"/>
              <a:t>The most needed loan applicants have to wait for long amount of time.</a:t>
            </a:r>
          </a:p>
          <a:p>
            <a:pPr marL="0" indent="0">
              <a:buNone/>
            </a:pPr>
            <a:endParaRPr lang="en-IN" dirty="0"/>
          </a:p>
        </p:txBody>
      </p:sp>
      <p:pic>
        <p:nvPicPr>
          <p:cNvPr id="5" name="Picture 4">
            <a:extLst>
              <a:ext uri="{FF2B5EF4-FFF2-40B4-BE49-F238E27FC236}">
                <a16:creationId xmlns:a16="http://schemas.microsoft.com/office/drawing/2014/main" id="{81CFC791-90E4-482D-866E-E5221718A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6620" y="1825625"/>
            <a:ext cx="4802546" cy="3123034"/>
          </a:xfrm>
          <a:prstGeom prst="rect">
            <a:avLst/>
          </a:prstGeom>
          <a:ln>
            <a:solidFill>
              <a:schemeClr val="tx1"/>
            </a:solidFill>
          </a:ln>
        </p:spPr>
      </p:pic>
    </p:spTree>
    <p:extLst>
      <p:ext uri="{BB962C8B-B14F-4D97-AF65-F5344CB8AC3E}">
        <p14:creationId xmlns:p14="http://schemas.microsoft.com/office/powerpoint/2010/main" val="4219088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6C43-8AF5-4BBB-AA07-8AF70C0E0985}"/>
              </a:ext>
            </a:extLst>
          </p:cNvPr>
          <p:cNvSpPr>
            <a:spLocks noGrp="1"/>
          </p:cNvSpPr>
          <p:nvPr>
            <p:ph type="title"/>
          </p:nvPr>
        </p:nvSpPr>
        <p:spPr>
          <a:xfrm>
            <a:off x="838200" y="365125"/>
            <a:ext cx="10515600" cy="847855"/>
          </a:xfrm>
        </p:spPr>
        <p:txBody>
          <a:bodyPr/>
          <a:lstStyle/>
          <a:p>
            <a:r>
              <a:rPr lang="en-US" dirty="0"/>
              <a:t>MODEL BUILDING – STEP 3</a:t>
            </a:r>
            <a:endParaRPr lang="en-IN" dirty="0"/>
          </a:p>
        </p:txBody>
      </p:sp>
      <p:sp>
        <p:nvSpPr>
          <p:cNvPr id="3" name="Content Placeholder 2">
            <a:extLst>
              <a:ext uri="{FF2B5EF4-FFF2-40B4-BE49-F238E27FC236}">
                <a16:creationId xmlns:a16="http://schemas.microsoft.com/office/drawing/2014/main" id="{C82BF4FB-9A69-40F6-A3C3-64DF26786B1E}"/>
              </a:ext>
            </a:extLst>
          </p:cNvPr>
          <p:cNvSpPr>
            <a:spLocks noGrp="1"/>
          </p:cNvSpPr>
          <p:nvPr>
            <p:ph sz="half" idx="1"/>
          </p:nvPr>
        </p:nvSpPr>
        <p:spPr>
          <a:xfrm>
            <a:off x="838200" y="1690688"/>
            <a:ext cx="5181600" cy="4486275"/>
          </a:xfrm>
        </p:spPr>
        <p:txBody>
          <a:bodyPr>
            <a:normAutofit/>
          </a:bodyPr>
          <a:lstStyle/>
          <a:p>
            <a:r>
              <a:rPr lang="en-US" sz="2400" b="1" dirty="0"/>
              <a:t>Random Forest</a:t>
            </a:r>
            <a:r>
              <a:rPr lang="en-US" sz="2400" dirty="0"/>
              <a: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p>
          <a:p>
            <a:r>
              <a:rPr lang="en-US" sz="2400" dirty="0"/>
              <a:t>AUC is </a:t>
            </a:r>
            <a:r>
              <a:rPr lang="en-US" sz="2400" b="1" dirty="0"/>
              <a:t>0.75</a:t>
            </a:r>
            <a:endParaRPr lang="en-IN" sz="2400" b="1" dirty="0"/>
          </a:p>
        </p:txBody>
      </p:sp>
      <p:pic>
        <p:nvPicPr>
          <p:cNvPr id="6" name="Content Placeholder 5">
            <a:extLst>
              <a:ext uri="{FF2B5EF4-FFF2-40B4-BE49-F238E27FC236}">
                <a16:creationId xmlns:a16="http://schemas.microsoft.com/office/drawing/2014/main" id="{115CD317-3034-403C-A18A-8A0D0576FFC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0567" y="1690688"/>
            <a:ext cx="4984865" cy="4486275"/>
          </a:xfrm>
          <a:ln>
            <a:solidFill>
              <a:schemeClr val="tx1"/>
            </a:solidFill>
          </a:ln>
        </p:spPr>
      </p:pic>
    </p:spTree>
    <p:extLst>
      <p:ext uri="{BB962C8B-B14F-4D97-AF65-F5344CB8AC3E}">
        <p14:creationId xmlns:p14="http://schemas.microsoft.com/office/powerpoint/2010/main" val="962502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2291-D943-456D-A25E-1955432870BA}"/>
              </a:ext>
            </a:extLst>
          </p:cNvPr>
          <p:cNvSpPr>
            <a:spLocks noGrp="1"/>
          </p:cNvSpPr>
          <p:nvPr>
            <p:ph type="title"/>
          </p:nvPr>
        </p:nvSpPr>
        <p:spPr>
          <a:xfrm>
            <a:off x="838200" y="365126"/>
            <a:ext cx="10515600" cy="810532"/>
          </a:xfrm>
        </p:spPr>
        <p:txBody>
          <a:bodyPr/>
          <a:lstStyle/>
          <a:p>
            <a:r>
              <a:rPr lang="en-US" dirty="0"/>
              <a:t>MODEL BUILDING – STEP 4</a:t>
            </a:r>
            <a:endParaRPr lang="en-IN" dirty="0"/>
          </a:p>
        </p:txBody>
      </p:sp>
      <p:sp>
        <p:nvSpPr>
          <p:cNvPr id="3" name="Content Placeholder 2">
            <a:extLst>
              <a:ext uri="{FF2B5EF4-FFF2-40B4-BE49-F238E27FC236}">
                <a16:creationId xmlns:a16="http://schemas.microsoft.com/office/drawing/2014/main" id="{DF918727-5126-40B6-B6B2-2D1258E8B337}"/>
              </a:ext>
            </a:extLst>
          </p:cNvPr>
          <p:cNvSpPr>
            <a:spLocks noGrp="1"/>
          </p:cNvSpPr>
          <p:nvPr>
            <p:ph sz="half" idx="1"/>
          </p:nvPr>
        </p:nvSpPr>
        <p:spPr/>
        <p:txBody>
          <a:bodyPr>
            <a:normAutofit/>
          </a:bodyPr>
          <a:lstStyle/>
          <a:p>
            <a:r>
              <a:rPr lang="en-US" sz="2400" b="1" dirty="0"/>
              <a:t>Gradient Boosting </a:t>
            </a:r>
            <a:r>
              <a:rPr lang="en-US" sz="2400" dirty="0"/>
              <a:t>algorithm is one of the most powerful algorithms in the field of machine learning. As we know that the errors in machine learning algorithms are broadly classified into two categories i.e. Bias Error and Variance Error. As gradient boosting is one of the boosting algorithms it is used to minimize bias error of the model.</a:t>
            </a:r>
          </a:p>
          <a:p>
            <a:r>
              <a:rPr lang="en-US" sz="2400" dirty="0"/>
              <a:t>AUC is </a:t>
            </a:r>
            <a:r>
              <a:rPr lang="en-US" sz="2400" b="1" dirty="0"/>
              <a:t>0.71</a:t>
            </a:r>
            <a:endParaRPr lang="en-IN" sz="2400" b="1" dirty="0"/>
          </a:p>
        </p:txBody>
      </p:sp>
      <p:pic>
        <p:nvPicPr>
          <p:cNvPr id="6" name="Content Placeholder 5">
            <a:extLst>
              <a:ext uri="{FF2B5EF4-FFF2-40B4-BE49-F238E27FC236}">
                <a16:creationId xmlns:a16="http://schemas.microsoft.com/office/drawing/2014/main" id="{89BDF627-93EC-423C-BCFD-A4A3B7AE352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298252"/>
          </a:xfrm>
          <a:ln>
            <a:solidFill>
              <a:schemeClr val="tx1"/>
            </a:solidFill>
          </a:ln>
        </p:spPr>
      </p:pic>
    </p:spTree>
    <p:extLst>
      <p:ext uri="{BB962C8B-B14F-4D97-AF65-F5344CB8AC3E}">
        <p14:creationId xmlns:p14="http://schemas.microsoft.com/office/powerpoint/2010/main" val="2529501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BE62-826E-419D-835A-2A1E5DC06DB1}"/>
              </a:ext>
            </a:extLst>
          </p:cNvPr>
          <p:cNvSpPr>
            <a:spLocks noGrp="1"/>
          </p:cNvSpPr>
          <p:nvPr>
            <p:ph type="title"/>
          </p:nvPr>
        </p:nvSpPr>
        <p:spPr>
          <a:xfrm>
            <a:off x="838200" y="365125"/>
            <a:ext cx="10515600" cy="791871"/>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AC16425-7F82-4002-B727-F07E9C9AA378}"/>
              </a:ext>
            </a:extLst>
          </p:cNvPr>
          <p:cNvSpPr>
            <a:spLocks noGrp="1"/>
          </p:cNvSpPr>
          <p:nvPr>
            <p:ph sz="half" idx="1"/>
          </p:nvPr>
        </p:nvSpPr>
        <p:spPr>
          <a:xfrm>
            <a:off x="838199" y="1825625"/>
            <a:ext cx="9052249" cy="4351338"/>
          </a:xfrm>
        </p:spPr>
        <p:txBody>
          <a:bodyPr/>
          <a:lstStyle/>
          <a:p>
            <a:r>
              <a:rPr lang="en-US" dirty="0"/>
              <a:t>Among the four models Random Forest preforms best. So, will use Random Forest for model building.</a:t>
            </a:r>
          </a:p>
          <a:p>
            <a:r>
              <a:rPr lang="en-US" dirty="0"/>
              <a:t>Build a model which can automate the loan eligible process and will reduce time significantly.</a:t>
            </a:r>
            <a:endParaRPr lang="en-IN" dirty="0"/>
          </a:p>
        </p:txBody>
      </p:sp>
    </p:spTree>
    <p:extLst>
      <p:ext uri="{BB962C8B-B14F-4D97-AF65-F5344CB8AC3E}">
        <p14:creationId xmlns:p14="http://schemas.microsoft.com/office/powerpoint/2010/main" val="3839331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1F89-516A-4766-980C-89670E4FDACE}"/>
              </a:ext>
            </a:extLst>
          </p:cNvPr>
          <p:cNvSpPr>
            <a:spLocks noGrp="1"/>
          </p:cNvSpPr>
          <p:nvPr>
            <p:ph type="title"/>
          </p:nvPr>
        </p:nvSpPr>
        <p:spPr>
          <a:xfrm>
            <a:off x="670249" y="2473843"/>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4255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BBC3-CCEC-4FD7-8088-B503328E86AC}"/>
              </a:ext>
            </a:extLst>
          </p:cNvPr>
          <p:cNvSpPr>
            <a:spLocks noGrp="1"/>
          </p:cNvSpPr>
          <p:nvPr>
            <p:ph type="title"/>
          </p:nvPr>
        </p:nvSpPr>
        <p:spPr>
          <a:xfrm>
            <a:off x="838200" y="290481"/>
            <a:ext cx="10515600" cy="1118442"/>
          </a:xfrm>
        </p:spPr>
        <p:txBody>
          <a:bodyPr/>
          <a:lstStyle/>
          <a:p>
            <a:r>
              <a:rPr lang="en-US" dirty="0"/>
              <a:t>PREFERRED SOLUTION</a:t>
            </a:r>
            <a:endParaRPr lang="en-IN" dirty="0"/>
          </a:p>
        </p:txBody>
      </p:sp>
      <p:sp>
        <p:nvSpPr>
          <p:cNvPr id="3" name="Content Placeholder 2">
            <a:extLst>
              <a:ext uri="{FF2B5EF4-FFF2-40B4-BE49-F238E27FC236}">
                <a16:creationId xmlns:a16="http://schemas.microsoft.com/office/drawing/2014/main" id="{666FC39C-40AD-491F-BD95-0CA18C91337F}"/>
              </a:ext>
            </a:extLst>
          </p:cNvPr>
          <p:cNvSpPr>
            <a:spLocks noGrp="1"/>
          </p:cNvSpPr>
          <p:nvPr>
            <p:ph idx="1"/>
          </p:nvPr>
        </p:nvSpPr>
        <p:spPr/>
        <p:txBody>
          <a:bodyPr/>
          <a:lstStyle/>
          <a:p>
            <a:pPr marL="0" indent="0">
              <a:buNone/>
            </a:pPr>
            <a:r>
              <a:rPr lang="en-US" sz="2600" dirty="0"/>
              <a:t>Automation</a:t>
            </a:r>
            <a:r>
              <a:rPr lang="en-US" dirty="0">
                <a:solidFill>
                  <a:srgbClr val="666F73"/>
                </a:solidFill>
                <a:latin typeface="Helvetica Neue"/>
              </a:rPr>
              <a:t> </a:t>
            </a:r>
            <a:r>
              <a:rPr lang="en-US" sz="2600" dirty="0"/>
              <a:t>of the process reduce significant amount of time</a:t>
            </a:r>
          </a:p>
          <a:p>
            <a:pPr marL="0" indent="0">
              <a:buNone/>
            </a:pPr>
            <a:endParaRPr lang="en-US" sz="2600" dirty="0"/>
          </a:p>
          <a:p>
            <a:pPr marL="0" indent="0">
              <a:buNone/>
            </a:pPr>
            <a:r>
              <a:rPr lang="en-US" sz="2600" dirty="0"/>
              <a:t>Identifying the real segment of customers those are eligible for loan</a:t>
            </a:r>
            <a:endParaRPr lang="en-IN" sz="2600" dirty="0"/>
          </a:p>
          <a:p>
            <a:pPr marL="0" indent="0">
              <a:buNone/>
            </a:pPr>
            <a:endParaRPr lang="en-US" sz="2600" dirty="0"/>
          </a:p>
          <a:p>
            <a:pPr marL="0" indent="0">
              <a:buNone/>
            </a:pPr>
            <a:r>
              <a:rPr lang="en-US" sz="2600" dirty="0"/>
              <a:t>This time consuming process can be solved by developing a system decided a person could take a loan or not using Machine Learning model.</a:t>
            </a:r>
          </a:p>
        </p:txBody>
      </p:sp>
    </p:spTree>
    <p:extLst>
      <p:ext uri="{BB962C8B-B14F-4D97-AF65-F5344CB8AC3E}">
        <p14:creationId xmlns:p14="http://schemas.microsoft.com/office/powerpoint/2010/main" val="173351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A7BC-B2E3-4A6B-AB40-4991E06CDA22}"/>
              </a:ext>
            </a:extLst>
          </p:cNvPr>
          <p:cNvSpPr>
            <a:spLocks noGrp="1"/>
          </p:cNvSpPr>
          <p:nvPr>
            <p:ph type="title"/>
          </p:nvPr>
        </p:nvSpPr>
        <p:spPr>
          <a:xfrm>
            <a:off x="838200" y="225166"/>
            <a:ext cx="10515600" cy="1127774"/>
          </a:xfrm>
        </p:spPr>
        <p:txBody>
          <a:bodyPr/>
          <a:lstStyle/>
          <a:p>
            <a:r>
              <a:rPr lang="en-US" dirty="0"/>
              <a:t>TOOLS AND TECHNIQUES USED</a:t>
            </a:r>
            <a:endParaRPr lang="en-IN" dirty="0"/>
          </a:p>
        </p:txBody>
      </p:sp>
      <p:sp>
        <p:nvSpPr>
          <p:cNvPr id="3" name="Content Placeholder 2">
            <a:extLst>
              <a:ext uri="{FF2B5EF4-FFF2-40B4-BE49-F238E27FC236}">
                <a16:creationId xmlns:a16="http://schemas.microsoft.com/office/drawing/2014/main" id="{89680DC9-9605-4234-8728-CB3AFC575889}"/>
              </a:ext>
            </a:extLst>
          </p:cNvPr>
          <p:cNvSpPr>
            <a:spLocks noGrp="1"/>
          </p:cNvSpPr>
          <p:nvPr>
            <p:ph idx="1"/>
          </p:nvPr>
        </p:nvSpPr>
        <p:spPr/>
        <p:txBody>
          <a:bodyPr/>
          <a:lstStyle/>
          <a:p>
            <a:r>
              <a:rPr lang="en-US" dirty="0"/>
              <a:t>GOOGLE COLAB</a:t>
            </a:r>
          </a:p>
          <a:p>
            <a:r>
              <a:rPr lang="en-US" dirty="0"/>
              <a:t>SPARK</a:t>
            </a:r>
          </a:p>
          <a:p>
            <a:r>
              <a:rPr lang="en-US" dirty="0"/>
              <a:t>PYTHON</a:t>
            </a:r>
          </a:p>
          <a:p>
            <a:r>
              <a:rPr lang="en-US" dirty="0"/>
              <a:t>MATPLOTLIB</a:t>
            </a:r>
            <a:endParaRPr lang="en-IN" dirty="0"/>
          </a:p>
        </p:txBody>
      </p:sp>
    </p:spTree>
    <p:extLst>
      <p:ext uri="{BB962C8B-B14F-4D97-AF65-F5344CB8AC3E}">
        <p14:creationId xmlns:p14="http://schemas.microsoft.com/office/powerpoint/2010/main" val="6214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219C-7169-4FEE-BECB-F433C32D3A85}"/>
              </a:ext>
            </a:extLst>
          </p:cNvPr>
          <p:cNvSpPr>
            <a:spLocks noGrp="1"/>
          </p:cNvSpPr>
          <p:nvPr>
            <p:ph type="title"/>
          </p:nvPr>
        </p:nvSpPr>
        <p:spPr>
          <a:xfrm>
            <a:off x="838200" y="206504"/>
            <a:ext cx="10515600" cy="819863"/>
          </a:xfrm>
        </p:spPr>
        <p:txBody>
          <a:bodyPr/>
          <a:lstStyle/>
          <a:p>
            <a:r>
              <a:rPr lang="en-US" dirty="0"/>
              <a:t>STEPWISE DOINGS</a:t>
            </a:r>
            <a:endParaRPr lang="en-IN" dirty="0"/>
          </a:p>
        </p:txBody>
      </p:sp>
      <p:sp>
        <p:nvSpPr>
          <p:cNvPr id="3" name="Content Placeholder 2">
            <a:extLst>
              <a:ext uri="{FF2B5EF4-FFF2-40B4-BE49-F238E27FC236}">
                <a16:creationId xmlns:a16="http://schemas.microsoft.com/office/drawing/2014/main" id="{FF58D168-6E95-4CCB-A352-47F625F1A270}"/>
              </a:ext>
            </a:extLst>
          </p:cNvPr>
          <p:cNvSpPr>
            <a:spLocks noGrp="1"/>
          </p:cNvSpPr>
          <p:nvPr>
            <p:ph idx="1"/>
          </p:nvPr>
        </p:nvSpPr>
        <p:spPr>
          <a:xfrm>
            <a:off x="897294" y="1364116"/>
            <a:ext cx="9817359" cy="4351338"/>
          </a:xfrm>
        </p:spPr>
        <p:txBody>
          <a:bodyPr>
            <a:normAutofit fontScale="92500" lnSpcReduction="20000"/>
          </a:bodyPr>
          <a:lstStyle/>
          <a:p>
            <a:r>
              <a:rPr lang="en-US" dirty="0"/>
              <a:t>Collect Dataset (Uploaded on GitHub Repository)</a:t>
            </a:r>
          </a:p>
          <a:p>
            <a:r>
              <a:rPr lang="en-US" dirty="0"/>
              <a:t>Setting up Spark Ecosystem</a:t>
            </a:r>
          </a:p>
          <a:p>
            <a:r>
              <a:rPr lang="en-US" dirty="0"/>
              <a:t>Import dataset</a:t>
            </a:r>
          </a:p>
          <a:p>
            <a:r>
              <a:rPr lang="en-US" dirty="0"/>
              <a:t>Null value imputation</a:t>
            </a:r>
          </a:p>
          <a:p>
            <a:r>
              <a:rPr lang="en-US" dirty="0"/>
              <a:t>Exploratory Data Analysis</a:t>
            </a:r>
          </a:p>
          <a:p>
            <a:r>
              <a:rPr lang="en-US" dirty="0"/>
              <a:t>Feature Engineering</a:t>
            </a:r>
          </a:p>
          <a:p>
            <a:r>
              <a:rPr lang="en-US" dirty="0"/>
              <a:t>Data Preprocessing</a:t>
            </a:r>
          </a:p>
          <a:p>
            <a:r>
              <a:rPr lang="en-US" dirty="0"/>
              <a:t>Model Preparation</a:t>
            </a:r>
          </a:p>
          <a:p>
            <a:r>
              <a:rPr lang="en-US" dirty="0"/>
              <a:t>Model Building</a:t>
            </a:r>
          </a:p>
          <a:p>
            <a:r>
              <a:rPr lang="en-US" dirty="0"/>
              <a:t>Conclusion</a:t>
            </a:r>
          </a:p>
          <a:p>
            <a:endParaRPr lang="en-US" dirty="0"/>
          </a:p>
          <a:p>
            <a:endParaRPr lang="en-US" dirty="0"/>
          </a:p>
        </p:txBody>
      </p:sp>
    </p:spTree>
    <p:extLst>
      <p:ext uri="{BB962C8B-B14F-4D97-AF65-F5344CB8AC3E}">
        <p14:creationId xmlns:p14="http://schemas.microsoft.com/office/powerpoint/2010/main" val="1841871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8D0A0-D534-4ED1-A927-FD543576E556}"/>
              </a:ext>
            </a:extLst>
          </p:cNvPr>
          <p:cNvSpPr>
            <a:spLocks noGrp="1"/>
          </p:cNvSpPr>
          <p:nvPr>
            <p:ph type="title"/>
          </p:nvPr>
        </p:nvSpPr>
        <p:spPr>
          <a:xfrm>
            <a:off x="838200" y="187843"/>
            <a:ext cx="10515600" cy="1099781"/>
          </a:xfrm>
        </p:spPr>
        <p:txBody>
          <a:bodyPr/>
          <a:lstStyle/>
          <a:p>
            <a:r>
              <a:rPr lang="en-US" dirty="0"/>
              <a:t>SETTING UP SPARK ENVIRONMENT</a:t>
            </a:r>
            <a:endParaRPr lang="en-IN" dirty="0"/>
          </a:p>
        </p:txBody>
      </p:sp>
      <p:sp>
        <p:nvSpPr>
          <p:cNvPr id="3" name="Content Placeholder 2">
            <a:extLst>
              <a:ext uri="{FF2B5EF4-FFF2-40B4-BE49-F238E27FC236}">
                <a16:creationId xmlns:a16="http://schemas.microsoft.com/office/drawing/2014/main" id="{F7C3D4E5-983B-4188-92DC-D7F001C14890}"/>
              </a:ext>
            </a:extLst>
          </p:cNvPr>
          <p:cNvSpPr>
            <a:spLocks noGrp="1"/>
          </p:cNvSpPr>
          <p:nvPr>
            <p:ph sz="half" idx="1"/>
          </p:nvPr>
        </p:nvSpPr>
        <p:spPr/>
        <p:txBody>
          <a:bodyPr>
            <a:normAutofit fontScale="92500" lnSpcReduction="10000"/>
          </a:bodyPr>
          <a:lstStyle/>
          <a:p>
            <a:r>
              <a:rPr lang="en-US" dirty="0"/>
              <a:t>Using google </a:t>
            </a:r>
            <a:r>
              <a:rPr lang="en-US" dirty="0" err="1"/>
              <a:t>colab</a:t>
            </a:r>
            <a:r>
              <a:rPr lang="en-US" dirty="0"/>
              <a:t> for this assignment.</a:t>
            </a:r>
          </a:p>
          <a:p>
            <a:r>
              <a:rPr lang="en-US" dirty="0"/>
              <a:t>Using !</a:t>
            </a:r>
            <a:r>
              <a:rPr lang="en-US" dirty="0" err="1"/>
              <a:t>wget</a:t>
            </a:r>
            <a:r>
              <a:rPr lang="en-US" dirty="0"/>
              <a:t> command first installed the Spark</a:t>
            </a:r>
          </a:p>
          <a:p>
            <a:r>
              <a:rPr lang="en-US" dirty="0"/>
              <a:t> !tar is the unzip </a:t>
            </a:r>
            <a:r>
              <a:rPr lang="en-US" dirty="0" err="1"/>
              <a:t>programme</a:t>
            </a:r>
            <a:r>
              <a:rPr lang="en-US" dirty="0"/>
              <a:t> of </a:t>
            </a:r>
            <a:r>
              <a:rPr lang="en-US" dirty="0" err="1"/>
              <a:t>linux</a:t>
            </a:r>
            <a:r>
              <a:rPr lang="en-US" dirty="0"/>
              <a:t>. </a:t>
            </a:r>
          </a:p>
          <a:p>
            <a:r>
              <a:rPr lang="en-US" dirty="0"/>
              <a:t>Then install </a:t>
            </a:r>
            <a:r>
              <a:rPr lang="en-US" dirty="0" err="1"/>
              <a:t>pyspark</a:t>
            </a:r>
            <a:r>
              <a:rPr lang="en-US" dirty="0"/>
              <a:t> which allows to access spark with the help of python.</a:t>
            </a:r>
          </a:p>
          <a:p>
            <a:r>
              <a:rPr lang="en-US" dirty="0"/>
              <a:t>Created local spark instance to check and run the spark.</a:t>
            </a:r>
            <a:endParaRPr lang="en-IN" dirty="0"/>
          </a:p>
        </p:txBody>
      </p:sp>
      <p:pic>
        <p:nvPicPr>
          <p:cNvPr id="6" name="Content Placeholder 5">
            <a:extLst>
              <a:ext uri="{FF2B5EF4-FFF2-40B4-BE49-F238E27FC236}">
                <a16:creationId xmlns:a16="http://schemas.microsoft.com/office/drawing/2014/main" id="{D6E09388-FE11-4823-9560-9F005E1A05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1" y="1825625"/>
            <a:ext cx="5440695" cy="4351338"/>
          </a:xfrm>
        </p:spPr>
      </p:pic>
    </p:spTree>
    <p:extLst>
      <p:ext uri="{BB962C8B-B14F-4D97-AF65-F5344CB8AC3E}">
        <p14:creationId xmlns:p14="http://schemas.microsoft.com/office/powerpoint/2010/main" val="355666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50E1-CE3F-4754-965A-F2B363703591}"/>
              </a:ext>
            </a:extLst>
          </p:cNvPr>
          <p:cNvSpPr>
            <a:spLocks noGrp="1"/>
          </p:cNvSpPr>
          <p:nvPr>
            <p:ph type="title"/>
          </p:nvPr>
        </p:nvSpPr>
        <p:spPr>
          <a:xfrm>
            <a:off x="312576" y="169183"/>
            <a:ext cx="6439678" cy="903838"/>
          </a:xfrm>
        </p:spPr>
        <p:txBody>
          <a:bodyPr/>
          <a:lstStyle/>
          <a:p>
            <a:r>
              <a:rPr lang="en-US" dirty="0"/>
              <a:t>IMPORTING THE DATA SET</a:t>
            </a:r>
            <a:endParaRPr lang="en-IN" dirty="0"/>
          </a:p>
        </p:txBody>
      </p:sp>
      <p:sp>
        <p:nvSpPr>
          <p:cNvPr id="3" name="Content Placeholder 2">
            <a:extLst>
              <a:ext uri="{FF2B5EF4-FFF2-40B4-BE49-F238E27FC236}">
                <a16:creationId xmlns:a16="http://schemas.microsoft.com/office/drawing/2014/main" id="{6FDDC069-A6B6-4A2C-8A32-6B4AA9EF721E}"/>
              </a:ext>
            </a:extLst>
          </p:cNvPr>
          <p:cNvSpPr>
            <a:spLocks noGrp="1"/>
          </p:cNvSpPr>
          <p:nvPr>
            <p:ph sz="half" idx="1"/>
          </p:nvPr>
        </p:nvSpPr>
        <p:spPr>
          <a:xfrm>
            <a:off x="312576" y="1660800"/>
            <a:ext cx="5181600" cy="3536400"/>
          </a:xfrm>
        </p:spPr>
        <p:txBody>
          <a:bodyPr/>
          <a:lstStyle/>
          <a:p>
            <a:r>
              <a:rPr lang="en-US" dirty="0"/>
              <a:t>The dataset is already uploaded in my </a:t>
            </a:r>
            <a:r>
              <a:rPr lang="en-US" dirty="0" err="1"/>
              <a:t>github</a:t>
            </a:r>
            <a:r>
              <a:rPr lang="en-US" dirty="0"/>
              <a:t> repository</a:t>
            </a:r>
          </a:p>
          <a:p>
            <a:r>
              <a:rPr lang="en-US" dirty="0"/>
              <a:t>Using !</a:t>
            </a:r>
            <a:r>
              <a:rPr lang="en-US" dirty="0" err="1"/>
              <a:t>wget</a:t>
            </a:r>
            <a:r>
              <a:rPr lang="en-US" dirty="0"/>
              <a:t> command loaded the data in the spark ecosystem.</a:t>
            </a:r>
          </a:p>
          <a:p>
            <a:r>
              <a:rPr lang="en-US" dirty="0"/>
              <a:t>Read the data</a:t>
            </a:r>
          </a:p>
          <a:p>
            <a:r>
              <a:rPr lang="en-US" dirty="0"/>
              <a:t>Count the number of rows and columns for cross checking.</a:t>
            </a:r>
            <a:endParaRPr lang="en-IN" dirty="0"/>
          </a:p>
        </p:txBody>
      </p:sp>
      <p:pic>
        <p:nvPicPr>
          <p:cNvPr id="6" name="Content Placeholder 5">
            <a:extLst>
              <a:ext uri="{FF2B5EF4-FFF2-40B4-BE49-F238E27FC236}">
                <a16:creationId xmlns:a16="http://schemas.microsoft.com/office/drawing/2014/main" id="{ED2D0B21-10C4-4289-8E33-B04C0505352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1154"/>
          <a:stretch/>
        </p:blipFill>
        <p:spPr>
          <a:xfrm>
            <a:off x="6096000" y="1930643"/>
            <a:ext cx="5641910" cy="2996714"/>
          </a:xfrm>
        </p:spPr>
      </p:pic>
    </p:spTree>
    <p:extLst>
      <p:ext uri="{BB962C8B-B14F-4D97-AF65-F5344CB8AC3E}">
        <p14:creationId xmlns:p14="http://schemas.microsoft.com/office/powerpoint/2010/main" val="101109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FC65-7478-46A9-8836-9CE2748EDC58}"/>
              </a:ext>
            </a:extLst>
          </p:cNvPr>
          <p:cNvSpPr>
            <a:spLocks noGrp="1"/>
          </p:cNvSpPr>
          <p:nvPr>
            <p:ph type="title"/>
          </p:nvPr>
        </p:nvSpPr>
        <p:spPr>
          <a:xfrm>
            <a:off x="456422" y="206506"/>
            <a:ext cx="6150429" cy="1053128"/>
          </a:xfrm>
        </p:spPr>
        <p:txBody>
          <a:bodyPr/>
          <a:lstStyle/>
          <a:p>
            <a:r>
              <a:rPr lang="en-US" dirty="0"/>
              <a:t>SCHEMA OF THE DATASET</a:t>
            </a:r>
            <a:endParaRPr lang="en-IN" dirty="0"/>
          </a:p>
        </p:txBody>
      </p:sp>
      <p:sp>
        <p:nvSpPr>
          <p:cNvPr id="3" name="Content Placeholder 2">
            <a:extLst>
              <a:ext uri="{FF2B5EF4-FFF2-40B4-BE49-F238E27FC236}">
                <a16:creationId xmlns:a16="http://schemas.microsoft.com/office/drawing/2014/main" id="{1D633CD7-7883-465B-8A1F-1E10D710A625}"/>
              </a:ext>
            </a:extLst>
          </p:cNvPr>
          <p:cNvSpPr>
            <a:spLocks noGrp="1"/>
          </p:cNvSpPr>
          <p:nvPr>
            <p:ph sz="half" idx="1"/>
          </p:nvPr>
        </p:nvSpPr>
        <p:spPr>
          <a:xfrm>
            <a:off x="632926" y="1634705"/>
            <a:ext cx="6253065" cy="4351338"/>
          </a:xfrm>
        </p:spPr>
        <p:txBody>
          <a:bodyPr>
            <a:normAutofit/>
          </a:bodyPr>
          <a:lstStyle/>
          <a:p>
            <a:r>
              <a:rPr lang="en-US" dirty="0" err="1"/>
              <a:t>Loan_ID</a:t>
            </a:r>
            <a:r>
              <a:rPr lang="en-US" dirty="0"/>
              <a:t> is the unique id against each customer who have applied for the loan.</a:t>
            </a:r>
          </a:p>
          <a:p>
            <a:r>
              <a:rPr lang="en-US" dirty="0"/>
              <a:t>Gender, Married, Dependents, Education, Self Employed, Property Area, Loan Status are categorical data.</a:t>
            </a:r>
          </a:p>
          <a:p>
            <a:r>
              <a:rPr lang="en-US" dirty="0"/>
              <a:t>Applicant Income, Co-applicant Income, Loan Amount, Loan Amount Term, Credit History are numerical data.</a:t>
            </a:r>
          </a:p>
          <a:p>
            <a:r>
              <a:rPr lang="en-US" dirty="0"/>
              <a:t>In total 614 rows and 13 columns.</a:t>
            </a:r>
          </a:p>
          <a:p>
            <a:endParaRPr lang="en-IN" dirty="0"/>
          </a:p>
        </p:txBody>
      </p:sp>
      <p:pic>
        <p:nvPicPr>
          <p:cNvPr id="6" name="Content Placeholder 5">
            <a:extLst>
              <a:ext uri="{FF2B5EF4-FFF2-40B4-BE49-F238E27FC236}">
                <a16:creationId xmlns:a16="http://schemas.microsoft.com/office/drawing/2014/main" id="{E8ADDC16-D1C7-4B6A-9B57-8B48666EAC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16356" y="1362270"/>
            <a:ext cx="4633521" cy="3454717"/>
          </a:xfrm>
        </p:spPr>
      </p:pic>
    </p:spTree>
    <p:extLst>
      <p:ext uri="{BB962C8B-B14F-4D97-AF65-F5344CB8AC3E}">
        <p14:creationId xmlns:p14="http://schemas.microsoft.com/office/powerpoint/2010/main" val="427742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1307</Words>
  <Application>Microsoft Office PowerPoint</Application>
  <PresentationFormat>Widescreen</PresentationFormat>
  <Paragraphs>128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Helvetica Neue</vt:lpstr>
      <vt:lpstr>Office Theme</vt:lpstr>
      <vt:lpstr>Loan Eligibility Prediction using PySpark</vt:lpstr>
      <vt:lpstr>INTRODUCTION</vt:lpstr>
      <vt:lpstr>PROBLEM STATEMENT</vt:lpstr>
      <vt:lpstr>PREFERRED SOLUTION</vt:lpstr>
      <vt:lpstr>TOOLS AND TECHNIQUES USED</vt:lpstr>
      <vt:lpstr>STEPWISE DOINGS</vt:lpstr>
      <vt:lpstr>SETTING UP SPARK ENVIRONMENT</vt:lpstr>
      <vt:lpstr>IMPORTING THE DATA SET</vt:lpstr>
      <vt:lpstr>SCHEMA OF THE DATASET</vt:lpstr>
      <vt:lpstr>SUMMARY OF THE DATASET </vt:lpstr>
      <vt:lpstr>NULL VALUE HANDLING 1</vt:lpstr>
      <vt:lpstr>NULL VALUE HANDLING 2</vt:lpstr>
      <vt:lpstr>NULL VALUE HANDLING 3</vt:lpstr>
      <vt:lpstr>NULL VALUE HANDLING 4</vt:lpstr>
      <vt:lpstr>EXPLORATORY DATA ANALYSIS 1</vt:lpstr>
      <vt:lpstr>EXPLORATORY DATA ANALYSIS 2</vt:lpstr>
      <vt:lpstr>EXPLORATORY DATA ANALYSIS 3</vt:lpstr>
      <vt:lpstr>EXPLORATORY DATA ANALYSIS 4</vt:lpstr>
      <vt:lpstr>EXPLORATORY DATA ANALYSIS 5</vt:lpstr>
      <vt:lpstr>EXPLORATORY DATA ANALYSIS 6</vt:lpstr>
      <vt:lpstr>EXPLORATORY DATA ANALYSIS 7</vt:lpstr>
      <vt:lpstr>FEATURE ENGINEERING 1</vt:lpstr>
      <vt:lpstr>FEATURE ENGINEERING 2</vt:lpstr>
      <vt:lpstr>DATA PREPROCESSING – STRING INDEXER &amp; OHE</vt:lpstr>
      <vt:lpstr>DATA PREPROCESSING – CHECKING CORRELATION</vt:lpstr>
      <vt:lpstr>DATA PREPROCESSING – VECTOR ASSEMBLER</vt:lpstr>
      <vt:lpstr>MODEL PREPARATION</vt:lpstr>
      <vt:lpstr>MODEL BUILDING – STEP 1</vt:lpstr>
      <vt:lpstr>MODEL BUILDING – STEP 2</vt:lpstr>
      <vt:lpstr>MODEL BUILDING – STEP 3</vt:lpstr>
      <vt:lpstr>MODEL BUILDING – STEP 4</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Eligibility Prediction using PySpark</dc:title>
  <dc:creator>Suvajyoti Chakraborty</dc:creator>
  <cp:lastModifiedBy>Suvajyoti Chakraborty</cp:lastModifiedBy>
  <cp:revision>3</cp:revision>
  <dcterms:created xsi:type="dcterms:W3CDTF">2022-03-05T10:04:52Z</dcterms:created>
  <dcterms:modified xsi:type="dcterms:W3CDTF">2022-03-05T16:32:11Z</dcterms:modified>
</cp:coreProperties>
</file>