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318" r:id="rId2"/>
    <p:sldId id="329" r:id="rId3"/>
    <p:sldId id="339" r:id="rId4"/>
    <p:sldId id="331" r:id="rId5"/>
    <p:sldId id="332" r:id="rId6"/>
    <p:sldId id="357" r:id="rId7"/>
    <p:sldId id="358" r:id="rId8"/>
    <p:sldId id="340" r:id="rId9"/>
    <p:sldId id="341" r:id="rId10"/>
    <p:sldId id="334" r:id="rId11"/>
    <p:sldId id="345" r:id="rId12"/>
    <p:sldId id="346" r:id="rId13"/>
    <p:sldId id="349" r:id="rId14"/>
    <p:sldId id="348" r:id="rId15"/>
    <p:sldId id="359" r:id="rId16"/>
    <p:sldId id="351" r:id="rId17"/>
    <p:sldId id="354" r:id="rId18"/>
    <p:sldId id="360" r:id="rId19"/>
  </p:sldIdLst>
  <p:sldSz cx="12188825"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1DCE9B3-7DBD-4738-AFF3-A9DFA426420E}">
          <p14:sldIdLst>
            <p14:sldId id="318"/>
            <p14:sldId id="329"/>
            <p14:sldId id="339"/>
            <p14:sldId id="331"/>
            <p14:sldId id="332"/>
            <p14:sldId id="357"/>
            <p14:sldId id="358"/>
            <p14:sldId id="340"/>
            <p14:sldId id="341"/>
            <p14:sldId id="334"/>
            <p14:sldId id="345"/>
            <p14:sldId id="346"/>
            <p14:sldId id="349"/>
            <p14:sldId id="348"/>
            <p14:sldId id="359"/>
            <p14:sldId id="351"/>
            <p14:sldId id="354"/>
            <p14:sldId id="360"/>
          </p14:sldIdLst>
        </p14:section>
      </p14:sectionLst>
    </p:ex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USHIK KUMAR E" initials="KKE" lastIdx="1" clrIdx="0">
    <p:extLst>
      <p:ext uri="{19B8F6BF-5375-455C-9EA6-DF929625EA0E}">
        <p15:presenceInfo xmlns:p15="http://schemas.microsoft.com/office/powerpoint/2012/main" userId="8fa43ed3f83ecee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6FC"/>
    <a:srgbClr val="6D6DFB"/>
    <a:srgbClr val="66FFFF"/>
    <a:srgbClr val="828282"/>
    <a:srgbClr val="6E90FE"/>
    <a:srgbClr val="4E78F0"/>
    <a:srgbClr val="F0932C"/>
    <a:srgbClr val="92C610"/>
    <a:srgbClr val="9FD812"/>
    <a:srgbClr val="E05F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29" autoAdjust="0"/>
  </p:normalViewPr>
  <p:slideViewPr>
    <p:cSldViewPr showGuides="1">
      <p:cViewPr varScale="1">
        <p:scale>
          <a:sx n="72" d="100"/>
          <a:sy n="72" d="100"/>
        </p:scale>
        <p:origin x="660" y="78"/>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11/30/2021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11/30/2021</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0824" y="1600200"/>
            <a:ext cx="5945188" cy="30480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hasCustomPrompt="1"/>
          </p:nvPr>
        </p:nvSpPr>
        <p:spPr>
          <a:xfrm>
            <a:off x="1520825" y="4898572"/>
            <a:ext cx="5945187" cy="1270453"/>
          </a:xfrm>
        </p:spPr>
        <p:txBody>
          <a:bodyPr>
            <a:noAutofit/>
          </a:bodyPr>
          <a:lstStyle>
            <a:lvl1pPr marL="0" indent="0" algn="l">
              <a:spcBef>
                <a:spcPts val="0"/>
              </a:spcBef>
              <a:buNone/>
              <a:defRPr sz="2800" cap="none" baseline="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a:t>
            </a:r>
            <a:r>
              <a:rPr dirty="0"/>
              <a:t>dit Master subtitle style</a:t>
            </a:r>
          </a:p>
        </p:txBody>
      </p:sp>
      <p:cxnSp>
        <p:nvCxnSpPr>
          <p:cNvPr id="6" name="Straight Connector 5"/>
          <p:cNvCxnSpPr/>
          <p:nvPr/>
        </p:nvCxnSpPr>
        <p:spPr>
          <a:xfrm>
            <a:off x="1658936" y="4782971"/>
            <a:ext cx="56546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5" name="Group 4"/>
          <p:cNvGrpSpPr/>
          <p:nvPr userDrawn="1"/>
        </p:nvGrpSpPr>
        <p:grpSpPr>
          <a:xfrm>
            <a:off x="7923213" y="0"/>
            <a:ext cx="4265612" cy="6858000"/>
            <a:chOff x="7923213" y="0"/>
            <a:chExt cx="4265612" cy="685800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3" name="Rectangle 12"/>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11/30/2021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3412" y="646112"/>
            <a:ext cx="1828801" cy="5522913"/>
          </a:xfrm>
        </p:spPr>
        <p:txBody>
          <a:bodyPr vert="eaVert"/>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1522412" y="646112"/>
            <a:ext cx="7620000" cy="5522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11/30/2021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9371012" y="762000"/>
            <a:ext cx="0" cy="533400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11/30/2021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0" y="2237096"/>
            <a:ext cx="8229601" cy="2411103"/>
          </a:xfrm>
        </p:spPr>
        <p:txBody>
          <a:bodyPr anchor="b">
            <a:normAutofit/>
          </a:bodyPr>
          <a:lstStyle>
            <a:lvl1pPr algn="l">
              <a:lnSpc>
                <a:spcPct val="80000"/>
              </a:lnSpc>
              <a:defRPr sz="4800" b="0" cap="none" baseline="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2" y="4876800"/>
            <a:ext cx="8229601" cy="1292225"/>
          </a:xfrm>
        </p:spPr>
        <p:txBody>
          <a:bodyPr anchor="t">
            <a:normAutofit/>
          </a:bodyPr>
          <a:lstStyle>
            <a:lvl1pPr marL="0" indent="0">
              <a:spcBef>
                <a:spcPts val="0"/>
              </a:spcBef>
              <a:buNone/>
              <a:defRPr sz="2800" cap="none" baseline="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grpSp>
        <p:nvGrpSpPr>
          <p:cNvPr id="7" name="Group 6"/>
          <p:cNvGrpSpPr/>
          <p:nvPr userDrawn="1"/>
        </p:nvGrpSpPr>
        <p:grpSpPr>
          <a:xfrm>
            <a:off x="11123611" y="0"/>
            <a:ext cx="1065214" cy="6868886"/>
            <a:chOff x="11123611" y="0"/>
            <a:chExt cx="1065214" cy="6868886"/>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2" name="Rectangle 11"/>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11/30/2021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9" name="Straight Connector 8"/>
          <p:cNvCxnSpPr/>
          <p:nvPr/>
        </p:nvCxnSpPr>
        <p:spPr>
          <a:xfrm>
            <a:off x="1658936" y="4782971"/>
            <a:ext cx="80168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sz="half" idx="1"/>
          </p:nvPr>
        </p:nvSpPr>
        <p:spPr>
          <a:xfrm>
            <a:off x="1488168" y="1984248"/>
            <a:ext cx="4800600"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551612" y="1984248"/>
            <a:ext cx="4800601"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11/30/2021</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5224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16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16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F41C87-7AD9-4845-A077-840E4A0F3F06}" type="datetimeFigureOut">
              <a:rPr lang="en-US"/>
              <a:t>11/30/2021</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cxnSp>
        <p:nvCxnSpPr>
          <p:cNvPr id="10" name="Straight Connector 9"/>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03F41C87-7AD9-4845-A077-840E4A0F3F06}" type="datetimeFigureOut">
              <a:rPr lang="en-US"/>
              <a:t>11/30/2021</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cxnSp>
        <p:nvCxnSpPr>
          <p:cNvPr id="6" name="Straight Connector 5"/>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03F41C87-7AD9-4845-A077-840E4A0F3F06}" type="datetimeFigureOut">
              <a:rPr lang="en-US"/>
              <a:t>11/30/2021</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7"/>
          </a:xfrm>
        </p:spPr>
        <p:txBody>
          <a:bodyPr anchor="b">
            <a:noAutofit/>
          </a:bodyPr>
          <a:lstStyle>
            <a:lvl1pPr algn="l">
              <a:lnSpc>
                <a:spcPct val="80000"/>
              </a:lnSpc>
              <a:defRPr sz="4000" b="0">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idx="1"/>
          </p:nvPr>
        </p:nvSpPr>
        <p:spPr>
          <a:xfrm>
            <a:off x="6094414" y="685800"/>
            <a:ext cx="5257799"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spcBef>
                <a:spcPts val="18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11/30/2021</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8"/>
          </a:xfrm>
        </p:spPr>
        <p:txBody>
          <a:bodyPr anchor="b">
            <a:normAutofit/>
          </a:bodyPr>
          <a:lstStyle>
            <a:lvl1pPr algn="l">
              <a:lnSpc>
                <a:spcPct val="80000"/>
              </a:lnSpc>
              <a:defRPr sz="4000" b="0" i="0" baseline="0">
                <a:solidFill>
                  <a:schemeClr val="accent1">
                    <a:lumMod val="50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6025925" y="-50118"/>
            <a:ext cx="6172198" cy="6857999"/>
          </a:xfrm>
          <a:solidFill>
            <a:schemeClr val="bg2"/>
          </a:solidFill>
          <a:effectLst>
            <a:outerShdw blurRad="152400" dist="50800" dir="10800000" algn="r" rotWithShape="0">
              <a:prstClr val="black">
                <a:alpha val="2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0" name="Straight Connector 9"/>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829799" cy="12192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81200"/>
            <a:ext cx="9829799" cy="41878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5954834" cy="276228"/>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solidFill>
              </a:defRPr>
            </a:lvl1pPr>
          </a:lstStyle>
          <a:p>
            <a:fld id="{03F41C87-7AD9-4845-A077-840E4A0F3F06}" type="datetimeFigureOut">
              <a:rPr lang="en-US" smtClean="0"/>
              <a:pPr/>
              <a:t>11/30/2021</a:t>
            </a:fld>
            <a:endParaRPr lang="en-US"/>
          </a:p>
        </p:txBody>
      </p:sp>
      <p:sp>
        <p:nvSpPr>
          <p:cNvPr id="6" name="Slide Number Placeholder 5"/>
          <p:cNvSpPr>
            <a:spLocks noGrp="1"/>
          </p:cNvSpPr>
          <p:nvPr>
            <p:ph type="sldNum" sz="quarter" idx="4"/>
          </p:nvPr>
        </p:nvSpPr>
        <p:spPr>
          <a:xfrm>
            <a:off x="10285411" y="6400800"/>
            <a:ext cx="1066802" cy="276228"/>
          </a:xfrm>
          <a:prstGeom prst="rect">
            <a:avLst/>
          </a:prstGeom>
        </p:spPr>
        <p:txBody>
          <a:bodyPr vert="horz" lIns="91440" tIns="45720" rIns="91440" bIns="45720" rtlCol="0" anchor="ctr"/>
          <a:lstStyle>
            <a:lvl1pPr algn="r">
              <a:defRPr sz="1100">
                <a:solidFill>
                  <a:schemeClr val="tx1"/>
                </a:solidFill>
              </a:defRPr>
            </a:lvl1pPr>
          </a:lstStyle>
          <a:p>
            <a:fld id="{2A013F82-EE5E-44EE-A61D-E31C6657F26F}" type="slidenum">
              <a:rPr lang="en-US" smtClean="0"/>
              <a:pPr/>
              <a:t>‹#›</a:t>
            </a:fld>
            <a:endParaRPr lang="en-US"/>
          </a:p>
        </p:txBody>
      </p:sp>
      <p:pic>
        <p:nvPicPr>
          <p:cNvPr id="9" name="Picture 8"/>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1" y="0"/>
            <a:ext cx="1065213" cy="6858000"/>
          </a:xfrm>
          <a:prstGeom prst="rect">
            <a:avLst/>
          </a:prstGeom>
        </p:spPr>
      </p:pic>
      <p:sp>
        <p:nvSpPr>
          <p:cNvPr id="10" name="Rectangle 9"/>
          <p:cNvSpPr/>
          <p:nvPr/>
        </p:nvSpPr>
        <p:spPr>
          <a:xfrm>
            <a:off x="1" y="0"/>
            <a:ext cx="1065213" cy="6858000"/>
          </a:xfrm>
          <a:prstGeom prst="rect">
            <a:avLst/>
          </a:prstGeom>
          <a:gradFill flip="none" rotWithShape="1">
            <a:gsLst>
              <a:gs pos="75000">
                <a:schemeClr val="tx2">
                  <a:alpha val="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40305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accent1">
              <a:lumMod val="50000"/>
            </a:schemeClr>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www.kaggle.com/altruistdelhite04/loan-predictionproblemdataset?select=train_u6lujuX_CVtuZ9i.csv"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9876" y="476672"/>
            <a:ext cx="6840760" cy="3680724"/>
          </a:xfrm>
        </p:spPr>
        <p:txBody>
          <a:bodyPr>
            <a:normAutofit/>
          </a:bodyPr>
          <a:lstStyle/>
          <a:p>
            <a:r>
              <a:rPr lang="en-GB" sz="4800" dirty="0">
                <a:solidFill>
                  <a:srgbClr val="FF0000"/>
                </a:solidFill>
                <a:latin typeface="Arial Black" panose="020B0A04020102020204" pitchFamily="34" charset="0"/>
              </a:rPr>
              <a:t>LOAN PREDICTION USING MACHINE LEARNING ALGORITHMS</a:t>
            </a:r>
            <a:endParaRPr lang="en-US" sz="4800" dirty="0">
              <a:solidFill>
                <a:srgbClr val="FF0000"/>
              </a:solidFill>
              <a:latin typeface="Arial Black" panose="020B0A04020102020204" pitchFamily="34" charset="0"/>
            </a:endParaRPr>
          </a:p>
        </p:txBody>
      </p:sp>
      <p:sp>
        <p:nvSpPr>
          <p:cNvPr id="3" name="Subtitle 2"/>
          <p:cNvSpPr>
            <a:spLocks noGrp="1"/>
          </p:cNvSpPr>
          <p:nvPr>
            <p:ph type="subTitle" idx="1"/>
          </p:nvPr>
        </p:nvSpPr>
        <p:spPr>
          <a:xfrm>
            <a:off x="3502124" y="4875449"/>
            <a:ext cx="6013747" cy="1959428"/>
          </a:xfrm>
        </p:spPr>
        <p:txBody>
          <a:bodyPr/>
          <a:lstStyle/>
          <a:p>
            <a:r>
              <a:rPr lang="en-US" dirty="0"/>
              <a:t>Presented  by :</a:t>
            </a:r>
          </a:p>
          <a:p>
            <a:r>
              <a:rPr lang="en-US" dirty="0">
                <a:solidFill>
                  <a:srgbClr val="7030A0"/>
                </a:solidFill>
              </a:rPr>
              <a:t>E KOUSHIK KUMAR</a:t>
            </a:r>
          </a:p>
          <a:p>
            <a:r>
              <a:rPr lang="en-US" dirty="0">
                <a:solidFill>
                  <a:srgbClr val="7030A0"/>
                </a:solidFill>
              </a:rPr>
              <a:t>MADHU PULLURI</a:t>
            </a:r>
          </a:p>
          <a:p>
            <a:r>
              <a:rPr lang="en-US" dirty="0">
                <a:solidFill>
                  <a:srgbClr val="7030A0"/>
                </a:solidFill>
              </a:rPr>
              <a:t>SHUVAM PRASAD SHARMA</a:t>
            </a:r>
          </a:p>
          <a:p>
            <a:r>
              <a:rPr lang="en-US" dirty="0">
                <a:solidFill>
                  <a:srgbClr val="7030A0"/>
                </a:solidFill>
              </a:rPr>
              <a:t>SHUBHAM KUMAR</a:t>
            </a:r>
          </a:p>
          <a:p>
            <a:endParaRPr lang="en-US" dirty="0"/>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32656"/>
            <a:ext cx="9829798" cy="1219200"/>
          </a:xfrm>
        </p:spPr>
        <p:txBody>
          <a:bodyPr>
            <a:noAutofit/>
          </a:bodyPr>
          <a:lstStyle/>
          <a:p>
            <a:r>
              <a:rPr lang="en-US" sz="4800" dirty="0">
                <a:latin typeface="Arial Black" panose="020B0A04020102020204" pitchFamily="34" charset="0"/>
              </a:rPr>
              <a:t>TYPES OF ALGORITHMS WE USED:</a:t>
            </a:r>
          </a:p>
        </p:txBody>
      </p:sp>
      <p:sp>
        <p:nvSpPr>
          <p:cNvPr id="8" name="Content Placeholder 7"/>
          <p:cNvSpPr>
            <a:spLocks noGrp="1"/>
          </p:cNvSpPr>
          <p:nvPr>
            <p:ph sz="half" idx="2"/>
          </p:nvPr>
        </p:nvSpPr>
        <p:spPr>
          <a:xfrm>
            <a:off x="1522413" y="1828800"/>
            <a:ext cx="10666412" cy="4912568"/>
          </a:xfrm>
        </p:spPr>
        <p:txBody>
          <a:bodyPr>
            <a:normAutofit lnSpcReduction="10000"/>
          </a:bodyPr>
          <a:lstStyle/>
          <a:p>
            <a:pPr marL="0" indent="0">
              <a:buNone/>
            </a:pPr>
            <a:r>
              <a:rPr lang="en-GB" sz="2800" dirty="0">
                <a:solidFill>
                  <a:srgbClr val="002060"/>
                </a:solidFill>
                <a:latin typeface="Arial Black" panose="020B0A04020102020204" pitchFamily="34" charset="0"/>
              </a:rPr>
              <a:t>LOGISTIC REGRESSION:</a:t>
            </a:r>
          </a:p>
          <a:p>
            <a:r>
              <a:rPr lang="en-GB" b="0" i="0" dirty="0">
                <a:solidFill>
                  <a:srgbClr val="292929"/>
                </a:solidFill>
                <a:effectLst/>
                <a:latin typeface="Times New Roman" panose="02020603050405020304" pitchFamily="18" charset="0"/>
                <a:cs typeface="Times New Roman" panose="02020603050405020304" pitchFamily="18" charset="0"/>
              </a:rPr>
              <a:t>Logistic Regression is a classification algorithm. It is used to predict a binary outcome (1 / 0, Yes / No, True / False) given a set of independent variables.</a:t>
            </a:r>
          </a:p>
          <a:p>
            <a:pPr marL="0" indent="0">
              <a:buNone/>
            </a:pPr>
            <a:endParaRPr lang="en-GB" dirty="0">
              <a:latin typeface="Times New Roman" panose="02020603050405020304" pitchFamily="18" charset="0"/>
              <a:cs typeface="Times New Roman" panose="02020603050405020304" pitchFamily="18" charset="0"/>
            </a:endParaRPr>
          </a:p>
          <a:p>
            <a:pPr algn="l">
              <a:buFont typeface="+mj-lt"/>
              <a:buAutoNum type="arabicPeriod"/>
            </a:pPr>
            <a:r>
              <a:rPr lang="en-GB" b="0" i="0" dirty="0">
                <a:solidFill>
                  <a:srgbClr val="333333"/>
                </a:solidFill>
                <a:effectLst/>
                <a:latin typeface="Times New Roman" panose="02020603050405020304" pitchFamily="18" charset="0"/>
                <a:cs typeface="Times New Roman" panose="02020603050405020304" pitchFamily="18" charset="0"/>
              </a:rPr>
              <a:t>The chances of getting a loan will be higher for:</a:t>
            </a:r>
          </a:p>
          <a:p>
            <a:pPr algn="l">
              <a:buFont typeface="Arial" panose="020B0604020202020204" pitchFamily="34" charset="0"/>
              <a:buChar char="•"/>
            </a:pPr>
            <a:r>
              <a:rPr lang="en-GB" b="0" i="0" dirty="0">
                <a:solidFill>
                  <a:srgbClr val="333333"/>
                </a:solidFill>
                <a:effectLst/>
                <a:latin typeface="Times New Roman" panose="02020603050405020304" pitchFamily="18" charset="0"/>
                <a:cs typeface="Times New Roman" panose="02020603050405020304" pitchFamily="18" charset="0"/>
              </a:rPr>
              <a:t>Applicants having a credit history (we observed this in exploration)</a:t>
            </a:r>
          </a:p>
          <a:p>
            <a:pPr algn="l">
              <a:buFont typeface="Arial" panose="020B0604020202020204" pitchFamily="34" charset="0"/>
              <a:buChar char="•"/>
            </a:pPr>
            <a:r>
              <a:rPr lang="en-GB" b="0" i="0" dirty="0">
                <a:solidFill>
                  <a:srgbClr val="333333"/>
                </a:solidFill>
                <a:effectLst/>
                <a:latin typeface="Times New Roman" panose="02020603050405020304" pitchFamily="18" charset="0"/>
                <a:cs typeface="Times New Roman" panose="02020603050405020304" pitchFamily="18" charset="0"/>
              </a:rPr>
              <a:t>Applicants with higher education level.</a:t>
            </a:r>
          </a:p>
          <a:p>
            <a:pPr algn="l">
              <a:buFont typeface="Arial" panose="020B0604020202020204" pitchFamily="34" charset="0"/>
              <a:buChar char="•"/>
            </a:pPr>
            <a:r>
              <a:rPr lang="en-GB" b="0" i="0" dirty="0">
                <a:solidFill>
                  <a:srgbClr val="333333"/>
                </a:solidFill>
                <a:effectLst/>
                <a:latin typeface="Times New Roman" panose="02020603050405020304" pitchFamily="18" charset="0"/>
                <a:cs typeface="Times New Roman" panose="02020603050405020304" pitchFamily="18" charset="0"/>
              </a:rPr>
              <a:t>Properties in urban areas with high growth perspectives.</a:t>
            </a:r>
          </a:p>
          <a:p>
            <a:pPr algn="l">
              <a:buFont typeface="Arial" panose="020B0604020202020204" pitchFamily="34" charset="0"/>
              <a:buChar char="•"/>
            </a:pPr>
            <a:r>
              <a:rPr lang="en-GB" b="0" i="0" dirty="0">
                <a:solidFill>
                  <a:srgbClr val="292929"/>
                </a:solidFill>
                <a:effectLst/>
                <a:latin typeface="Times New Roman" panose="02020603050405020304" pitchFamily="18" charset="0"/>
                <a:cs typeface="Times New Roman" panose="02020603050405020304" pitchFamily="18" charset="0"/>
              </a:rPr>
              <a:t>This function creates an S-shaped curve with the probability estimate, which is very similar to the required stepwise function</a:t>
            </a:r>
          </a:p>
          <a:p>
            <a:pPr algn="l">
              <a:buFont typeface="Arial" panose="020B0604020202020204" pitchFamily="34" charset="0"/>
              <a:buChar char="•"/>
            </a:pPr>
            <a:endParaRPr lang="en-GB" b="0" i="0" dirty="0">
              <a:solidFill>
                <a:srgbClr val="333333"/>
              </a:solidFill>
              <a:effectLst/>
              <a:latin typeface="Helvetica Neue"/>
            </a:endParaRPr>
          </a:p>
          <a:p>
            <a:pPr marL="0" indent="0">
              <a:buNone/>
            </a:pPr>
            <a:endParaRPr lang="en-US" dirty="0"/>
          </a:p>
        </p:txBody>
      </p:sp>
    </p:spTree>
    <p:extLst>
      <p:ext uri="{BB962C8B-B14F-4D97-AF65-F5344CB8AC3E}">
        <p14:creationId xmlns:p14="http://schemas.microsoft.com/office/powerpoint/2010/main" val="381718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9FE98C2-BF6C-415A-B513-607328C8C1FA}"/>
              </a:ext>
            </a:extLst>
          </p:cNvPr>
          <p:cNvSpPr txBox="1"/>
          <p:nvPr/>
        </p:nvSpPr>
        <p:spPr>
          <a:xfrm>
            <a:off x="1053852" y="116632"/>
            <a:ext cx="11052000" cy="6552000"/>
          </a:xfrm>
          <a:prstGeom prst="rect">
            <a:avLst/>
          </a:prstGeom>
          <a:noFill/>
        </p:spPr>
        <p:txBody>
          <a:bodyPr wrap="square">
            <a:noAutofit/>
          </a:bodyPr>
          <a:lstStyle/>
          <a:p>
            <a:pPr algn="l"/>
            <a:r>
              <a:rPr lang="en-GB" sz="2800" dirty="0">
                <a:solidFill>
                  <a:srgbClr val="002060"/>
                </a:solidFill>
                <a:latin typeface="Arial Black" panose="020B0A04020102020204" pitchFamily="34" charset="0"/>
              </a:rPr>
              <a:t>DECISION TREE:</a:t>
            </a:r>
          </a:p>
          <a:p>
            <a:pPr algn="l"/>
            <a:endParaRPr lang="en-GB" sz="1800" b="0" i="0" dirty="0">
              <a:solidFill>
                <a:srgbClr val="28292E"/>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GB" sz="2400" b="0" i="0" dirty="0">
                <a:solidFill>
                  <a:srgbClr val="292929"/>
                </a:solidFill>
                <a:effectLst/>
                <a:latin typeface="Times New Roman" panose="02020603050405020304" pitchFamily="18" charset="0"/>
                <a:cs typeface="Times New Roman" panose="02020603050405020304" pitchFamily="18" charset="0"/>
              </a:rPr>
              <a:t>Decision tree is a type of supervised learning algorithm(having a pre-defined target variable) that is mostly used in classification problems.</a:t>
            </a:r>
          </a:p>
          <a:p>
            <a:pPr algn="l"/>
            <a:r>
              <a:rPr lang="en-GB" sz="2400" b="0" i="0" dirty="0">
                <a:solidFill>
                  <a:srgbClr val="292929"/>
                </a:solidFill>
                <a:effectLst/>
                <a:latin typeface="Times New Roman" panose="02020603050405020304" pitchFamily="18" charset="0"/>
                <a:cs typeface="Times New Roman" panose="02020603050405020304" pitchFamily="18" charset="0"/>
              </a:rPr>
              <a:t> </a:t>
            </a:r>
          </a:p>
          <a:p>
            <a:pPr marL="285750" indent="-285750" algn="l">
              <a:buFont typeface="Arial" panose="020B0604020202020204" pitchFamily="34" charset="0"/>
              <a:buChar char="•"/>
            </a:pPr>
            <a:r>
              <a:rPr lang="en-GB" sz="2400" b="0" i="0" dirty="0">
                <a:solidFill>
                  <a:srgbClr val="292929"/>
                </a:solidFill>
                <a:effectLst/>
                <a:latin typeface="Times New Roman" panose="02020603050405020304" pitchFamily="18" charset="0"/>
                <a:cs typeface="Times New Roman" panose="02020603050405020304" pitchFamily="18" charset="0"/>
              </a:rPr>
              <a:t>In this technique, we split the population or sample into two or more homogeneous sets(or sub-populations) based on the most significant splitter/differentiator in input variables.</a:t>
            </a:r>
          </a:p>
          <a:p>
            <a:pPr algn="l"/>
            <a:endParaRPr lang="en-GB" sz="2400" b="0" i="0" dirty="0">
              <a:solidFill>
                <a:srgbClr val="292929"/>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GB" sz="2400" b="0" i="0" dirty="0">
                <a:solidFill>
                  <a:srgbClr val="292929"/>
                </a:solidFill>
                <a:effectLst/>
                <a:latin typeface="Times New Roman" panose="02020603050405020304" pitchFamily="18" charset="0"/>
                <a:cs typeface="Times New Roman" panose="02020603050405020304" pitchFamily="18" charset="0"/>
              </a:rPr>
              <a:t>Decision trees use multiple algorithms to decide to split a node into two or more sub-nodes. </a:t>
            </a:r>
          </a:p>
          <a:p>
            <a:pPr algn="l"/>
            <a:endParaRPr lang="en-GB" sz="2400" b="0" i="0" dirty="0">
              <a:solidFill>
                <a:srgbClr val="292929"/>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GB" sz="2400" b="0" i="0" dirty="0">
                <a:solidFill>
                  <a:srgbClr val="292929"/>
                </a:solidFill>
                <a:effectLst/>
                <a:latin typeface="Times New Roman" panose="02020603050405020304" pitchFamily="18" charset="0"/>
                <a:cs typeface="Times New Roman" panose="02020603050405020304" pitchFamily="18" charset="0"/>
              </a:rPr>
              <a:t>The creation of sub-nodes increases the homogeneity of resultant sub-nodes. In other words, we can say that purity of the node increases with respect to the target variable.</a:t>
            </a:r>
          </a:p>
          <a:p>
            <a:pPr algn="l"/>
            <a:endParaRPr lang="en-GB" sz="1800" b="0" i="0" dirty="0">
              <a:solidFill>
                <a:srgbClr val="28292E"/>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594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9FE98C2-BF6C-415A-B513-607328C8C1FA}"/>
              </a:ext>
            </a:extLst>
          </p:cNvPr>
          <p:cNvSpPr txBox="1"/>
          <p:nvPr/>
        </p:nvSpPr>
        <p:spPr>
          <a:xfrm>
            <a:off x="1053852" y="116632"/>
            <a:ext cx="11052000" cy="6552000"/>
          </a:xfrm>
          <a:prstGeom prst="rect">
            <a:avLst/>
          </a:prstGeom>
          <a:noFill/>
        </p:spPr>
        <p:txBody>
          <a:bodyPr wrap="square">
            <a:noAutofit/>
          </a:bodyPr>
          <a:lstStyle/>
          <a:p>
            <a:pPr algn="l"/>
            <a:r>
              <a:rPr lang="en-GB" sz="2800" dirty="0">
                <a:solidFill>
                  <a:srgbClr val="002060"/>
                </a:solidFill>
                <a:latin typeface="Arial Black" panose="020B0A04020102020204" pitchFamily="34" charset="0"/>
              </a:rPr>
              <a:t>RANDOM FOREST:</a:t>
            </a:r>
          </a:p>
          <a:p>
            <a:pPr algn="l"/>
            <a:endParaRPr lang="en-GB" sz="2800" b="0" i="0" dirty="0">
              <a:solidFill>
                <a:srgbClr val="28292E"/>
              </a:solidFill>
              <a:effectLst/>
              <a:latin typeface="Arial Black" panose="020B0A04020102020204" pitchFamily="34" charset="0"/>
              <a:cs typeface="Times New Roman" panose="02020603050405020304" pitchFamily="18" charset="0"/>
            </a:endParaRPr>
          </a:p>
          <a:p>
            <a:pPr marL="342900" indent="-342900" algn="l">
              <a:buFont typeface="Arial" panose="020B0604020202020204" pitchFamily="34" charset="0"/>
              <a:buChar char="•"/>
            </a:pPr>
            <a:r>
              <a:rPr lang="en-GB" sz="2400" b="0" i="0" dirty="0">
                <a:solidFill>
                  <a:srgbClr val="292929"/>
                </a:solidFill>
                <a:effectLst/>
                <a:latin typeface="Times New Roman" panose="02020603050405020304" pitchFamily="18" charset="0"/>
                <a:cs typeface="Times New Roman" panose="02020603050405020304" pitchFamily="18" charset="0"/>
              </a:rPr>
              <a:t>Random Forest is a tree-based bootstrapping algorithm wherein a certain no. of weak learners (decision trees) are combined to make a powerful prediction model.</a:t>
            </a:r>
          </a:p>
          <a:p>
            <a:pPr algn="l"/>
            <a:endParaRPr lang="en-GB" sz="2400" b="0" i="0" dirty="0">
              <a:solidFill>
                <a:srgbClr val="292929"/>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sz="2400" b="0" i="0" dirty="0">
                <a:solidFill>
                  <a:srgbClr val="292929"/>
                </a:solidFill>
                <a:effectLst/>
                <a:latin typeface="Times New Roman" panose="02020603050405020304" pitchFamily="18" charset="0"/>
                <a:cs typeface="Times New Roman" panose="02020603050405020304" pitchFamily="18" charset="0"/>
              </a:rPr>
              <a:t>For every individual learner, a random sample of rows and a few randomly chosen variables are used to build a decision tree model.</a:t>
            </a:r>
          </a:p>
          <a:p>
            <a:pPr algn="l"/>
            <a:endParaRPr lang="en-GB" sz="2400" b="0" i="0" dirty="0">
              <a:solidFill>
                <a:srgbClr val="292929"/>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sz="2400" b="0" i="0" dirty="0">
                <a:solidFill>
                  <a:srgbClr val="292929"/>
                </a:solidFill>
                <a:effectLst/>
                <a:latin typeface="Times New Roman" panose="02020603050405020304" pitchFamily="18" charset="0"/>
                <a:cs typeface="Times New Roman" panose="02020603050405020304" pitchFamily="18" charset="0"/>
              </a:rPr>
              <a:t>Final prediction can be a function of all the predictions made by the individual learners.</a:t>
            </a:r>
          </a:p>
          <a:p>
            <a:pPr algn="l"/>
            <a:endParaRPr lang="en-GB" sz="2400" b="0" i="0" dirty="0">
              <a:solidFill>
                <a:srgbClr val="292929"/>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sz="2400" b="0" i="0" dirty="0">
                <a:solidFill>
                  <a:srgbClr val="292929"/>
                </a:solidFill>
                <a:effectLst/>
                <a:latin typeface="Times New Roman" panose="02020603050405020304" pitchFamily="18" charset="0"/>
                <a:cs typeface="Times New Roman" panose="02020603050405020304" pitchFamily="18" charset="0"/>
              </a:rPr>
              <a:t>In the case of a regression problem, the final prediction can be the mean of all the predictions.</a:t>
            </a:r>
          </a:p>
          <a:p>
            <a:pPr algn="l"/>
            <a:endParaRPr lang="en-GB" sz="1800" b="0" i="0" dirty="0">
              <a:solidFill>
                <a:srgbClr val="28292E"/>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9245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9FE98C2-BF6C-415A-B513-607328C8C1FA}"/>
              </a:ext>
            </a:extLst>
          </p:cNvPr>
          <p:cNvSpPr txBox="1"/>
          <p:nvPr/>
        </p:nvSpPr>
        <p:spPr>
          <a:xfrm>
            <a:off x="1053852" y="116632"/>
            <a:ext cx="11052000" cy="6552000"/>
          </a:xfrm>
          <a:prstGeom prst="rect">
            <a:avLst/>
          </a:prstGeom>
          <a:noFill/>
        </p:spPr>
        <p:txBody>
          <a:bodyPr wrap="square">
            <a:noAutofit/>
          </a:bodyPr>
          <a:lstStyle/>
          <a:p>
            <a:pPr algn="l"/>
            <a:r>
              <a:rPr lang="en-GB" sz="2800" dirty="0">
                <a:solidFill>
                  <a:srgbClr val="002060"/>
                </a:solidFill>
                <a:latin typeface="Arial Black" panose="020B0A04020102020204" pitchFamily="34" charset="0"/>
              </a:rPr>
              <a:t>Gaussian Naive Bayes:</a:t>
            </a:r>
          </a:p>
          <a:p>
            <a:pPr algn="l"/>
            <a:endParaRPr lang="en-GB" sz="2800" b="0" i="0" dirty="0">
              <a:solidFill>
                <a:srgbClr val="28292E"/>
              </a:solidFill>
              <a:effectLst/>
              <a:latin typeface="Arial Black" panose="020B0A04020102020204" pitchFamily="34" charset="0"/>
              <a:cs typeface="Times New Roman" panose="02020603050405020304" pitchFamily="18" charset="0"/>
            </a:endParaRPr>
          </a:p>
          <a:p>
            <a:pPr marL="285750" indent="-285750">
              <a:buFont typeface="Arial" panose="020B0604020202020204" pitchFamily="34" charset="0"/>
              <a:buChar char="•"/>
            </a:pPr>
            <a:r>
              <a:rPr lang="en-GB" sz="2400" b="0" i="0" dirty="0">
                <a:solidFill>
                  <a:srgbClr val="202124"/>
                </a:solidFill>
                <a:effectLst/>
                <a:latin typeface="Times New Roman" panose="02020603050405020304" pitchFamily="18" charset="0"/>
                <a:cs typeface="Times New Roman" panose="02020603050405020304" pitchFamily="18" charset="0"/>
              </a:rPr>
              <a:t>Gaussian Naive Bayes is a variant of Naive Bayes that follows Gaussian normal distribution and supports continuous data. ... Naive Bayes are a </a:t>
            </a:r>
            <a:r>
              <a:rPr lang="en-GB" sz="2400" b="1" i="0" dirty="0">
                <a:solidFill>
                  <a:srgbClr val="202124"/>
                </a:solidFill>
                <a:effectLst/>
                <a:latin typeface="Times New Roman" panose="02020603050405020304" pitchFamily="18" charset="0"/>
                <a:cs typeface="Times New Roman" panose="02020603050405020304" pitchFamily="18" charset="0"/>
              </a:rPr>
              <a:t>group of supervised machine learning classification algorithms</a:t>
            </a:r>
            <a:r>
              <a:rPr lang="en-GB" sz="2400" b="0" i="0" dirty="0">
                <a:solidFill>
                  <a:srgbClr val="202124"/>
                </a:solidFill>
                <a:effectLst/>
                <a:latin typeface="Times New Roman" panose="02020603050405020304" pitchFamily="18" charset="0"/>
                <a:cs typeface="Times New Roman" panose="02020603050405020304" pitchFamily="18" charset="0"/>
              </a:rPr>
              <a:t> based on the Bayes theorem. It is a simple classification</a:t>
            </a:r>
          </a:p>
          <a:p>
            <a:endParaRPr lang="en-GB" sz="2400" b="0" i="0" dirty="0">
              <a:solidFill>
                <a:srgbClr val="202124"/>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2400" b="0" i="0" dirty="0">
                <a:solidFill>
                  <a:srgbClr val="222222"/>
                </a:solidFill>
                <a:effectLst/>
                <a:latin typeface="Times New Roman" panose="02020603050405020304" pitchFamily="18" charset="0"/>
                <a:cs typeface="Times New Roman" panose="02020603050405020304" pitchFamily="18" charset="0"/>
              </a:rPr>
              <a:t>Gaussian Naive Bayes – This is a variant of Naive Bayes which supports continuous values and has an assumption that each class is normally distributed.</a:t>
            </a:r>
            <a:r>
              <a:rPr lang="en-GB" sz="2400" b="0" i="0" dirty="0">
                <a:solidFill>
                  <a:srgbClr val="202124"/>
                </a:solidFill>
                <a:effectLst/>
                <a:latin typeface="Times New Roman" panose="02020603050405020304" pitchFamily="18" charset="0"/>
                <a:cs typeface="Times New Roman" panose="02020603050405020304" pitchFamily="18" charset="0"/>
              </a:rPr>
              <a:t> technique, but has high functionality.</a:t>
            </a:r>
            <a:endParaRPr lang="en-IN" sz="2400" dirty="0">
              <a:latin typeface="Times New Roman" panose="02020603050405020304" pitchFamily="18" charset="0"/>
              <a:cs typeface="Times New Roman" panose="02020603050405020304" pitchFamily="18" charset="0"/>
            </a:endParaRPr>
          </a:p>
          <a:p>
            <a:pPr algn="l"/>
            <a:endParaRPr lang="en-GB" sz="1800" b="0" i="0" dirty="0">
              <a:solidFill>
                <a:srgbClr val="28292E"/>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5948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9FE98C2-BF6C-415A-B513-607328C8C1FA}"/>
              </a:ext>
            </a:extLst>
          </p:cNvPr>
          <p:cNvSpPr txBox="1"/>
          <p:nvPr/>
        </p:nvSpPr>
        <p:spPr>
          <a:xfrm>
            <a:off x="1053852" y="116632"/>
            <a:ext cx="11052000" cy="6552000"/>
          </a:xfrm>
          <a:prstGeom prst="rect">
            <a:avLst/>
          </a:prstGeom>
          <a:noFill/>
        </p:spPr>
        <p:txBody>
          <a:bodyPr wrap="square">
            <a:noAutofit/>
          </a:bodyPr>
          <a:lstStyle/>
          <a:p>
            <a:pPr algn="l"/>
            <a:r>
              <a:rPr lang="en-GB" sz="2800" dirty="0">
                <a:solidFill>
                  <a:srgbClr val="002060"/>
                </a:solidFill>
                <a:latin typeface="Arial Black" panose="020B0A04020102020204" pitchFamily="34" charset="0"/>
              </a:rPr>
              <a:t>SUPPORT VECTOR MACHINE:</a:t>
            </a:r>
          </a:p>
          <a:p>
            <a:pPr algn="l"/>
            <a:endParaRPr lang="en-GB" sz="2800" dirty="0">
              <a:latin typeface="Arial Black" panose="020B0A04020102020204" pitchFamily="34" charset="0"/>
            </a:endParaRPr>
          </a:p>
          <a:p>
            <a:pPr marL="285750" indent="-285750" algn="l">
              <a:buFont typeface="Arial" panose="020B0604020202020204" pitchFamily="34" charset="0"/>
              <a:buChar char="•"/>
            </a:pPr>
            <a:r>
              <a:rPr lang="en-GB" sz="2400" b="0" i="0" dirty="0">
                <a:solidFill>
                  <a:srgbClr val="222222"/>
                </a:solidFill>
                <a:effectLst/>
                <a:latin typeface="Times New Roman" panose="02020603050405020304" pitchFamily="18" charset="0"/>
                <a:cs typeface="Times New Roman" panose="02020603050405020304" pitchFamily="18" charset="0"/>
              </a:rPr>
              <a:t>SVM is preferred over other algorithms when :</a:t>
            </a:r>
          </a:p>
          <a:p>
            <a:pPr algn="l"/>
            <a:endParaRPr lang="en-GB" sz="2400" b="0" i="0" dirty="0">
              <a:solidFill>
                <a:srgbClr val="222222"/>
              </a:solidFill>
              <a:effectLst/>
              <a:latin typeface="Times New Roman" panose="02020603050405020304" pitchFamily="18" charset="0"/>
              <a:cs typeface="Times New Roman" panose="02020603050405020304" pitchFamily="18" charset="0"/>
            </a:endParaRPr>
          </a:p>
          <a:p>
            <a:pPr algn="l"/>
            <a:r>
              <a:rPr lang="en-GB" sz="2400" b="0" i="0" dirty="0">
                <a:solidFill>
                  <a:srgbClr val="222222"/>
                </a:solidFill>
                <a:effectLst/>
                <a:latin typeface="Times New Roman" panose="02020603050405020304" pitchFamily="18" charset="0"/>
                <a:cs typeface="Times New Roman" panose="02020603050405020304" pitchFamily="18" charset="0"/>
              </a:rPr>
              <a:t>	1)The data is not regularly distributed.</a:t>
            </a:r>
          </a:p>
          <a:p>
            <a:pPr algn="l"/>
            <a:r>
              <a:rPr lang="en-GB" sz="2400" b="0" i="0" dirty="0">
                <a:solidFill>
                  <a:srgbClr val="222222"/>
                </a:solidFill>
                <a:effectLst/>
                <a:latin typeface="Times New Roman" panose="02020603050405020304" pitchFamily="18" charset="0"/>
                <a:cs typeface="Times New Roman" panose="02020603050405020304" pitchFamily="18" charset="0"/>
              </a:rPr>
              <a:t>	2)SVM is generally known to not suffer the condition of overfitting.</a:t>
            </a:r>
          </a:p>
          <a:p>
            <a:pPr algn="l"/>
            <a:r>
              <a:rPr lang="en-GB" sz="2400" b="0" i="0" dirty="0">
                <a:solidFill>
                  <a:srgbClr val="222222"/>
                </a:solidFill>
                <a:effectLst/>
                <a:latin typeface="Times New Roman" panose="02020603050405020304" pitchFamily="18" charset="0"/>
                <a:cs typeface="Times New Roman" panose="02020603050405020304" pitchFamily="18" charset="0"/>
              </a:rPr>
              <a:t>	3)Performance of SVM, and its generalization is better on the dataset.</a:t>
            </a:r>
          </a:p>
          <a:p>
            <a:pPr algn="l"/>
            <a:r>
              <a:rPr lang="en-GB" sz="2400" b="0" i="0" dirty="0">
                <a:solidFill>
                  <a:srgbClr val="222222"/>
                </a:solidFill>
                <a:effectLst/>
                <a:latin typeface="Times New Roman" panose="02020603050405020304" pitchFamily="18" charset="0"/>
                <a:cs typeface="Times New Roman" panose="02020603050405020304" pitchFamily="18" charset="0"/>
              </a:rPr>
              <a:t>	4)And, lastly, SVM is known to have the best results for classification types of 	problems.</a:t>
            </a:r>
          </a:p>
          <a:p>
            <a:pPr algn="l"/>
            <a:endParaRPr lang="en-GB" sz="2400" dirty="0">
              <a:solidFill>
                <a:srgbClr val="222222"/>
              </a:solidFill>
              <a:latin typeface="Times New Roman" panose="02020603050405020304" pitchFamily="18" charset="0"/>
              <a:cs typeface="Times New Roman" panose="02020603050405020304" pitchFamily="18" charset="0"/>
            </a:endParaRPr>
          </a:p>
          <a:p>
            <a:pPr algn="l"/>
            <a:endParaRPr lang="en-GB" sz="1800" b="0" i="0" dirty="0">
              <a:solidFill>
                <a:srgbClr val="28292E"/>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7025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627EB-6D8D-41CE-8E03-15CF45B7AFCC}"/>
              </a:ext>
            </a:extLst>
          </p:cNvPr>
          <p:cNvSpPr>
            <a:spLocks noGrp="1"/>
          </p:cNvSpPr>
          <p:nvPr>
            <p:ph type="title"/>
          </p:nvPr>
        </p:nvSpPr>
        <p:spPr/>
        <p:txBody>
          <a:bodyPr>
            <a:normAutofit/>
          </a:bodyPr>
          <a:lstStyle/>
          <a:p>
            <a:r>
              <a:rPr lang="en-IN" sz="4800" dirty="0">
                <a:latin typeface="Arial Black" panose="020B0A04020102020204" pitchFamily="34" charset="0"/>
              </a:rPr>
              <a:t>LINKS:</a:t>
            </a:r>
          </a:p>
        </p:txBody>
      </p:sp>
      <p:sp>
        <p:nvSpPr>
          <p:cNvPr id="3" name="Content Placeholder 2">
            <a:extLst>
              <a:ext uri="{FF2B5EF4-FFF2-40B4-BE49-F238E27FC236}">
                <a16:creationId xmlns:a16="http://schemas.microsoft.com/office/drawing/2014/main" id="{5EE01079-910A-49E2-9C4B-4EBBC64D23E2}"/>
              </a:ext>
            </a:extLst>
          </p:cNvPr>
          <p:cNvSpPr>
            <a:spLocks noGrp="1"/>
          </p:cNvSpPr>
          <p:nvPr>
            <p:ph idx="1"/>
          </p:nvPr>
        </p:nvSpPr>
        <p:spPr>
          <a:xfrm>
            <a:off x="1413892" y="1981200"/>
            <a:ext cx="10585175" cy="4760168"/>
          </a:xfrm>
        </p:spPr>
        <p:txBody>
          <a:bodyPr>
            <a:normAutofit fontScale="92500" lnSpcReduction="20000"/>
          </a:bodyPr>
          <a:lstStyle/>
          <a:p>
            <a:pPr marL="0" indent="0">
              <a:buNone/>
            </a:pPr>
            <a:r>
              <a:rPr lang="en-IN" sz="3200" dirty="0">
                <a:solidFill>
                  <a:srgbClr val="002060"/>
                </a:solidFill>
                <a:latin typeface="Times New Roman" panose="02020603050405020304" pitchFamily="18" charset="0"/>
                <a:cs typeface="Times New Roman" panose="02020603050405020304" pitchFamily="18" charset="0"/>
              </a:rPr>
              <a:t>Datasets Link:</a:t>
            </a:r>
          </a:p>
          <a:p>
            <a:pPr marL="0" indent="0">
              <a:buNone/>
            </a:pPr>
            <a:r>
              <a:rPr lang="en-IN" dirty="0">
                <a:solidFill>
                  <a:srgbClr val="FF0000"/>
                </a:solidFill>
                <a:latin typeface="Times New Roman" panose="02020603050405020304" pitchFamily="18" charset="0"/>
                <a:cs typeface="Times New Roman" panose="02020603050405020304" pitchFamily="18" charset="0"/>
              </a:rPr>
              <a:t>Train dataset:</a:t>
            </a:r>
          </a:p>
          <a:p>
            <a:pPr marL="282575" lvl="1" indent="0">
              <a:buNone/>
            </a:pPr>
            <a:r>
              <a:rPr lang="en-IN" sz="2200" dirty="0">
                <a:solidFill>
                  <a:srgbClr val="8086FC"/>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https://www.kaggle.com/altruistdelhite04/loan-predictionproblemdataset?select=train_u6lujuX_CVtuZ9i.csv</a:t>
            </a:r>
            <a:endParaRPr lang="en-IN" sz="2200" dirty="0">
              <a:solidFill>
                <a:srgbClr val="8086FC"/>
              </a:solidFill>
              <a:latin typeface="Times New Roman" panose="02020603050405020304" pitchFamily="18" charset="0"/>
              <a:cs typeface="Times New Roman" panose="02020603050405020304" pitchFamily="18" charset="0"/>
            </a:endParaRPr>
          </a:p>
          <a:p>
            <a:pPr marL="0" indent="0">
              <a:buNone/>
            </a:pPr>
            <a:r>
              <a:rPr lang="en-IN" dirty="0">
                <a:solidFill>
                  <a:srgbClr val="FF0000"/>
                </a:solidFill>
                <a:latin typeface="Times New Roman" panose="02020603050405020304" pitchFamily="18" charset="0"/>
                <a:cs typeface="Times New Roman" panose="02020603050405020304" pitchFamily="18" charset="0"/>
              </a:rPr>
              <a:t>Test dataset:</a:t>
            </a:r>
          </a:p>
          <a:p>
            <a:pPr marL="282575" lvl="1" indent="0">
              <a:buNone/>
            </a:pPr>
            <a:r>
              <a:rPr lang="en-IN" sz="2200" u="sng" dirty="0">
                <a:solidFill>
                  <a:srgbClr val="8086FC"/>
                </a:solidFill>
                <a:latin typeface="Times New Roman" panose="02020603050405020304" pitchFamily="18" charset="0"/>
                <a:cs typeface="Times New Roman" panose="02020603050405020304" pitchFamily="18" charset="0"/>
              </a:rPr>
              <a:t>https://www.kaggle.com/altruistdelhite04/loan-prediction-problem-dataset?select=test_Y3wMUE5_7gLdaTN.csv</a:t>
            </a:r>
          </a:p>
          <a:p>
            <a:pPr marL="0" indent="0">
              <a:buNone/>
            </a:pPr>
            <a:r>
              <a:rPr lang="en-IN" dirty="0">
                <a:solidFill>
                  <a:srgbClr val="FF0000"/>
                </a:solidFill>
                <a:latin typeface="Times New Roman" panose="02020603050405020304" pitchFamily="18" charset="0"/>
                <a:cs typeface="Times New Roman" panose="02020603050405020304" pitchFamily="18" charset="0"/>
              </a:rPr>
              <a:t>Google </a:t>
            </a:r>
            <a:r>
              <a:rPr lang="en-IN" dirty="0" err="1">
                <a:solidFill>
                  <a:srgbClr val="FF0000"/>
                </a:solidFill>
                <a:latin typeface="Times New Roman" panose="02020603050405020304" pitchFamily="18" charset="0"/>
                <a:cs typeface="Times New Roman" panose="02020603050405020304" pitchFamily="18" charset="0"/>
              </a:rPr>
              <a:t>Colab</a:t>
            </a:r>
            <a:r>
              <a:rPr lang="en-IN" dirty="0">
                <a:solidFill>
                  <a:srgbClr val="FF0000"/>
                </a:solidFill>
                <a:latin typeface="Times New Roman" panose="02020603050405020304" pitchFamily="18" charset="0"/>
                <a:cs typeface="Times New Roman" panose="02020603050405020304" pitchFamily="18" charset="0"/>
              </a:rPr>
              <a:t> Link:</a:t>
            </a:r>
          </a:p>
          <a:p>
            <a:pPr marL="282575" lvl="1" indent="0">
              <a:buNone/>
            </a:pPr>
            <a:r>
              <a:rPr lang="en-IN" sz="2200" u="sng" dirty="0">
                <a:solidFill>
                  <a:srgbClr val="8086FC"/>
                </a:solidFill>
              </a:rPr>
              <a:t>https://colab.research.google.com/drive/1b_yf9MWTw2992ceOfhuJJWEJsCqchuwf?usp=sharing</a:t>
            </a:r>
            <a:endParaRPr lang="en-IN" sz="2200" dirty="0">
              <a:solidFill>
                <a:srgbClr val="FF0000"/>
              </a:solidFill>
              <a:latin typeface="Times New Roman" panose="02020603050405020304" pitchFamily="18" charset="0"/>
              <a:cs typeface="Times New Roman" panose="02020603050405020304" pitchFamily="18" charset="0"/>
            </a:endParaRPr>
          </a:p>
          <a:p>
            <a:pPr marL="0" indent="0">
              <a:buNone/>
            </a:pPr>
            <a:r>
              <a:rPr lang="en-IN" dirty="0">
                <a:solidFill>
                  <a:srgbClr val="FF0000"/>
                </a:solidFill>
                <a:latin typeface="Times New Roman" panose="02020603050405020304" pitchFamily="18" charset="0"/>
                <a:cs typeface="Times New Roman" panose="02020603050405020304" pitchFamily="18" charset="0"/>
              </a:rPr>
              <a:t>Power BI:</a:t>
            </a:r>
          </a:p>
          <a:p>
            <a:r>
              <a:rPr lang="en-IN" dirty="0">
                <a:solidFill>
                  <a:srgbClr val="FF0000"/>
                </a:solidFill>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We use power BI tool for Data Visualization </a:t>
            </a:r>
          </a:p>
          <a:p>
            <a:pPr marL="0" indent="0">
              <a:buNone/>
            </a:pPr>
            <a:endParaRPr lang="en-IN" dirty="0">
              <a:solidFill>
                <a:srgbClr val="FF0000"/>
              </a:solidFill>
              <a:latin typeface="Times New Roman" panose="02020603050405020304" pitchFamily="18" charset="0"/>
              <a:cs typeface="Times New Roman" panose="02020603050405020304" pitchFamily="18" charset="0"/>
            </a:endParaRPr>
          </a:p>
          <a:p>
            <a:pPr marL="0" indent="0">
              <a:buNone/>
            </a:pPr>
            <a:endParaRPr lang="en-IN" dirty="0">
              <a:solidFill>
                <a:srgbClr val="FF0000"/>
              </a:solidFill>
              <a:latin typeface="Times New Roman" panose="02020603050405020304" pitchFamily="18" charset="0"/>
              <a:cs typeface="Times New Roman" panose="02020603050405020304" pitchFamily="18" charset="0"/>
            </a:endParaRPr>
          </a:p>
          <a:p>
            <a:pPr lvl="1"/>
            <a:endParaRPr lang="en-IN" dirty="0"/>
          </a:p>
        </p:txBody>
      </p:sp>
    </p:spTree>
    <p:extLst>
      <p:ext uri="{BB962C8B-B14F-4D97-AF65-F5344CB8AC3E}">
        <p14:creationId xmlns:p14="http://schemas.microsoft.com/office/powerpoint/2010/main" val="350726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9FE98C2-BF6C-415A-B513-607328C8C1FA}"/>
              </a:ext>
            </a:extLst>
          </p:cNvPr>
          <p:cNvSpPr txBox="1"/>
          <p:nvPr/>
        </p:nvSpPr>
        <p:spPr>
          <a:xfrm>
            <a:off x="1053852" y="153000"/>
            <a:ext cx="11052000" cy="6552000"/>
          </a:xfrm>
          <a:prstGeom prst="rect">
            <a:avLst/>
          </a:prstGeom>
          <a:noFill/>
        </p:spPr>
        <p:txBody>
          <a:bodyPr wrap="square">
            <a:noAutofit/>
          </a:bodyPr>
          <a:lstStyle/>
          <a:p>
            <a:pPr algn="l"/>
            <a:endParaRPr lang="en-GB" sz="1800" b="0" i="0" dirty="0">
              <a:solidFill>
                <a:srgbClr val="28292E"/>
              </a:solidFill>
              <a:effectLst/>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FACE5433-DF84-4B0C-B3BA-9A5C8E489E1F}"/>
              </a:ext>
            </a:extLst>
          </p:cNvPr>
          <p:cNvSpPr>
            <a:spLocks noGrp="1"/>
          </p:cNvSpPr>
          <p:nvPr>
            <p:ph type="title"/>
          </p:nvPr>
        </p:nvSpPr>
        <p:spPr>
          <a:xfrm>
            <a:off x="1664952" y="136435"/>
            <a:ext cx="9829799" cy="1219200"/>
          </a:xfrm>
        </p:spPr>
        <p:txBody>
          <a:bodyPr>
            <a:normAutofit/>
          </a:bodyPr>
          <a:lstStyle/>
          <a:p>
            <a:r>
              <a:rPr lang="en-IN" sz="4800" dirty="0">
                <a:latin typeface="Arial Black" panose="020B0A04020102020204" pitchFamily="34" charset="0"/>
              </a:rPr>
              <a:t>CONCLUSION:</a:t>
            </a:r>
          </a:p>
        </p:txBody>
      </p:sp>
      <p:sp>
        <p:nvSpPr>
          <p:cNvPr id="5" name="Content Placeholder 4">
            <a:extLst>
              <a:ext uri="{FF2B5EF4-FFF2-40B4-BE49-F238E27FC236}">
                <a16:creationId xmlns:a16="http://schemas.microsoft.com/office/drawing/2014/main" id="{3E363B80-7A4E-4D4A-A68D-CF0C07F7DD6F}"/>
              </a:ext>
            </a:extLst>
          </p:cNvPr>
          <p:cNvSpPr>
            <a:spLocks noGrp="1"/>
          </p:cNvSpPr>
          <p:nvPr>
            <p:ph idx="1"/>
          </p:nvPr>
        </p:nvSpPr>
        <p:spPr>
          <a:xfrm>
            <a:off x="1522413" y="1981200"/>
            <a:ext cx="9829799" cy="4495800"/>
          </a:xfrm>
        </p:spPr>
        <p:txBody>
          <a:bodyPr/>
          <a:lstStyle/>
          <a:p>
            <a:pPr marL="342900"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So  here,  it  can  be  concluded  with  confidence  that  the  Random Forest  model  is  extremely  efficient and gives accuracy </a:t>
            </a:r>
            <a:r>
              <a:rPr lang="en-GB" sz="2000" b="1" dirty="0">
                <a:latin typeface="Arial Black" panose="020B0A04020102020204" pitchFamily="34" charset="0"/>
                <a:cs typeface="Times New Roman" panose="02020603050405020304" pitchFamily="18" charset="0"/>
              </a:rPr>
              <a:t>76.6%  </a:t>
            </a:r>
            <a:r>
              <a:rPr lang="en-GB" sz="2400" dirty="0">
                <a:latin typeface="Times New Roman" panose="02020603050405020304" pitchFamily="18" charset="0"/>
                <a:cs typeface="Times New Roman" panose="02020603050405020304" pitchFamily="18" charset="0"/>
              </a:rPr>
              <a:t>and  gives  a  better  result when  compared  to  other  models.</a:t>
            </a:r>
          </a:p>
          <a:p>
            <a:pPr marL="0" indent="0">
              <a:buNone/>
            </a:pPr>
            <a:r>
              <a:rPr lang="en-GB" sz="24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 It  works  correctly  and </a:t>
            </a:r>
            <a:r>
              <a:rPr lang="en-GB" sz="2400" dirty="0" err="1">
                <a:latin typeface="Times New Roman" panose="02020603050405020304" pitchFamily="18" charset="0"/>
                <a:cs typeface="Times New Roman" panose="02020603050405020304" pitchFamily="18" charset="0"/>
              </a:rPr>
              <a:t>fulfill</a:t>
            </a:r>
            <a:r>
              <a:rPr lang="en-GB" sz="2400" dirty="0">
                <a:latin typeface="Times New Roman" panose="02020603050405020304" pitchFamily="18" charset="0"/>
                <a:cs typeface="Times New Roman" panose="02020603050405020304" pitchFamily="18" charset="0"/>
              </a:rPr>
              <a:t>  all  requirements of bankers. This system properly and accurately  calculate the result.  </a:t>
            </a:r>
          </a:p>
          <a:p>
            <a:pPr marL="342900" indent="-342900">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It  predicts the loan is approve or  reject  to  loan  applicant  or  customer  very  accurately. </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0722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9FE98C2-BF6C-415A-B513-607328C8C1FA}"/>
              </a:ext>
            </a:extLst>
          </p:cNvPr>
          <p:cNvSpPr txBox="1"/>
          <p:nvPr/>
        </p:nvSpPr>
        <p:spPr>
          <a:xfrm>
            <a:off x="1053852" y="116632"/>
            <a:ext cx="11052000" cy="6552000"/>
          </a:xfrm>
          <a:prstGeom prst="rect">
            <a:avLst/>
          </a:prstGeom>
          <a:noFill/>
        </p:spPr>
        <p:txBody>
          <a:bodyPr wrap="square">
            <a:noAutofit/>
          </a:bodyPr>
          <a:lstStyle/>
          <a:p>
            <a:pPr algn="l"/>
            <a:endParaRPr lang="en-GB" sz="2400" b="0" i="0" dirty="0">
              <a:solidFill>
                <a:srgbClr val="28292E"/>
              </a:solidFill>
              <a:effectLst/>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FA2E9F8B-6ACF-4932-81FE-4731AFDDCFB4}"/>
              </a:ext>
            </a:extLst>
          </p:cNvPr>
          <p:cNvSpPr>
            <a:spLocks noGrp="1"/>
          </p:cNvSpPr>
          <p:nvPr>
            <p:ph type="title"/>
          </p:nvPr>
        </p:nvSpPr>
        <p:spPr>
          <a:xfrm>
            <a:off x="1541920" y="189368"/>
            <a:ext cx="9829799" cy="1219200"/>
          </a:xfrm>
        </p:spPr>
        <p:txBody>
          <a:bodyPr>
            <a:normAutofit/>
          </a:bodyPr>
          <a:lstStyle/>
          <a:p>
            <a:r>
              <a:rPr lang="en-IN" sz="4800" dirty="0">
                <a:latin typeface="Arial Black" panose="020B0A04020102020204" pitchFamily="34" charset="0"/>
              </a:rPr>
              <a:t>FUTURE ENHANCEMENT:</a:t>
            </a:r>
          </a:p>
        </p:txBody>
      </p:sp>
      <p:sp>
        <p:nvSpPr>
          <p:cNvPr id="3" name="Content Placeholder 2">
            <a:extLst>
              <a:ext uri="{FF2B5EF4-FFF2-40B4-BE49-F238E27FC236}">
                <a16:creationId xmlns:a16="http://schemas.microsoft.com/office/drawing/2014/main" id="{210BAD89-BC4B-45BD-BB58-90ED97D183AF}"/>
              </a:ext>
            </a:extLst>
          </p:cNvPr>
          <p:cNvSpPr>
            <a:spLocks noGrp="1"/>
          </p:cNvSpPr>
          <p:nvPr>
            <p:ph idx="1"/>
          </p:nvPr>
        </p:nvSpPr>
        <p:spPr/>
        <p:txBody>
          <a:bodyPr/>
          <a:lstStyle/>
          <a:p>
            <a:r>
              <a:rPr lang="en-GB" sz="2400" b="0" i="0" dirty="0">
                <a:solidFill>
                  <a:srgbClr val="202124"/>
                </a:solidFill>
                <a:effectLst/>
                <a:latin typeface="Times New Roman" panose="02020603050405020304" pitchFamily="18" charset="0"/>
                <a:cs typeface="Times New Roman" panose="02020603050405020304" pitchFamily="18" charset="0"/>
              </a:rPr>
              <a:t>A bank's profit or a loss depends to a large extent on loans i.e. whether the customers are paying back the loan or defaulting. By predicting the loan defaulters, </a:t>
            </a:r>
            <a:r>
              <a:rPr lang="en-GB" sz="2400" b="1" i="0" dirty="0">
                <a:solidFill>
                  <a:srgbClr val="202124"/>
                </a:solidFill>
                <a:effectLst/>
                <a:latin typeface="Times New Roman" panose="02020603050405020304" pitchFamily="18" charset="0"/>
                <a:cs typeface="Times New Roman" panose="02020603050405020304" pitchFamily="18" charset="0"/>
              </a:rPr>
              <a:t>the bank can reduce its Non- Performing Assets</a:t>
            </a:r>
            <a:r>
              <a:rPr lang="en-GB" sz="2400" b="0" i="0" dirty="0">
                <a:solidFill>
                  <a:srgbClr val="202124"/>
                </a:solidFill>
                <a:effectLst/>
                <a:latin typeface="Times New Roman" panose="02020603050405020304" pitchFamily="18" charset="0"/>
                <a:cs typeface="Times New Roman" panose="02020603050405020304" pitchFamily="18" charset="0"/>
              </a:rPr>
              <a:t>. This makes the study of this phenomenon very important</a:t>
            </a:r>
            <a:endParaRPr lang="en-GB" sz="2400" b="0" i="0" dirty="0">
              <a:solidFill>
                <a:srgbClr val="28292E"/>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4051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12438D2-FB98-47CB-8D44-92994F74C9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876" y="476672"/>
            <a:ext cx="10657184" cy="583264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84491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4400" dirty="0">
                <a:latin typeface="Arial Black" panose="020B0A04020102020204" pitchFamily="34" charset="0"/>
              </a:rPr>
              <a:t>TITLE AND CONTENT LAYOUT </a:t>
            </a:r>
          </a:p>
        </p:txBody>
      </p:sp>
      <p:sp>
        <p:nvSpPr>
          <p:cNvPr id="14" name="Content Placeholder 13"/>
          <p:cNvSpPr>
            <a:spLocks noGrp="1"/>
          </p:cNvSpPr>
          <p:nvPr>
            <p:ph idx="1"/>
          </p:nvPr>
        </p:nvSpPr>
        <p:spPr>
          <a:xfrm>
            <a:off x="1522413" y="1772816"/>
            <a:ext cx="10476655" cy="4968552"/>
          </a:xfrm>
        </p:spPr>
        <p:txBody>
          <a:bodyPr>
            <a:normAutofit fontScale="92500" lnSpcReduction="20000"/>
          </a:bodyPr>
          <a:lstStyle/>
          <a:p>
            <a:pPr>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Building Machine Learning Model</a:t>
            </a:r>
          </a:p>
          <a:p>
            <a:pPr>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Dataset</a:t>
            </a:r>
          </a:p>
          <a:p>
            <a:pPr>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Libraries</a:t>
            </a:r>
          </a:p>
          <a:p>
            <a:pPr>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Types of algorithms used</a:t>
            </a:r>
          </a:p>
          <a:p>
            <a:pPr>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Links</a:t>
            </a:r>
          </a:p>
          <a:p>
            <a:pPr>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Future Enhancement</a:t>
            </a:r>
          </a:p>
          <a:p>
            <a:pPr marL="0" indent="0">
              <a:buNone/>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1760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B9023-6F16-4D64-9C6A-87F5524809DC}"/>
              </a:ext>
            </a:extLst>
          </p:cNvPr>
          <p:cNvSpPr>
            <a:spLocks noGrp="1"/>
          </p:cNvSpPr>
          <p:nvPr>
            <p:ph type="title"/>
          </p:nvPr>
        </p:nvSpPr>
        <p:spPr>
          <a:xfrm>
            <a:off x="1521298" y="79375"/>
            <a:ext cx="9829799" cy="1219200"/>
          </a:xfrm>
        </p:spPr>
        <p:txBody>
          <a:bodyPr>
            <a:normAutofit/>
          </a:bodyPr>
          <a:lstStyle/>
          <a:p>
            <a:r>
              <a:rPr lang="en-IN" sz="4800" dirty="0">
                <a:latin typeface="Arial Black" panose="020B0A04020102020204" pitchFamily="34" charset="0"/>
              </a:rPr>
              <a:t>OBJECTIVE:</a:t>
            </a:r>
          </a:p>
        </p:txBody>
      </p:sp>
      <p:sp>
        <p:nvSpPr>
          <p:cNvPr id="3" name="Content Placeholder 2">
            <a:extLst>
              <a:ext uri="{FF2B5EF4-FFF2-40B4-BE49-F238E27FC236}">
                <a16:creationId xmlns:a16="http://schemas.microsoft.com/office/drawing/2014/main" id="{D58B6E0C-6FDE-4EAA-9624-22B60B04BCBD}"/>
              </a:ext>
            </a:extLst>
          </p:cNvPr>
          <p:cNvSpPr>
            <a:spLocks noGrp="1"/>
          </p:cNvSpPr>
          <p:nvPr>
            <p:ph idx="1"/>
          </p:nvPr>
        </p:nvSpPr>
        <p:spPr>
          <a:xfrm>
            <a:off x="1522413" y="1981201"/>
            <a:ext cx="10548663" cy="4184104"/>
          </a:xfrm>
        </p:spPr>
        <p:txBody>
          <a:bodyPr>
            <a:normAutofit/>
          </a:bodyPr>
          <a:lstStyle/>
          <a:p>
            <a:r>
              <a:rPr lang="en-IN" dirty="0">
                <a:latin typeface="Times New Roman" panose="02020603050405020304" pitchFamily="18" charset="0"/>
                <a:cs typeface="Times New Roman" panose="02020603050405020304" pitchFamily="18" charset="0"/>
              </a:rPr>
              <a:t>The main objective of this project is to predict whether assigning the loan to particular person will be safe or not</a:t>
            </a:r>
          </a:p>
          <a:p>
            <a:r>
              <a:rPr lang="en-IN" dirty="0">
                <a:latin typeface="Times New Roman" panose="02020603050405020304" pitchFamily="18" charset="0"/>
                <a:cs typeface="Times New Roman" panose="02020603050405020304" pitchFamily="18" charset="0"/>
              </a:rPr>
              <a:t>In this project we will predict the loan data by using some machine learning algorithms . They are						</a:t>
            </a:r>
          </a:p>
          <a:p>
            <a:pPr marL="0" indent="0">
              <a:buNone/>
            </a:pPr>
            <a:r>
              <a:rPr lang="en-IN" dirty="0">
                <a:latin typeface="Times New Roman" panose="02020603050405020304" pitchFamily="18" charset="0"/>
                <a:cs typeface="Times New Roman" panose="02020603050405020304" pitchFamily="18" charset="0"/>
              </a:rPr>
              <a:t>	1)Logistic Regression							2)Decision Tree								3)Random Forest								4)Gaussian Naive Bayes							5)Support Vector Machine</a:t>
            </a:r>
          </a:p>
        </p:txBody>
      </p:sp>
    </p:spTree>
    <p:extLst>
      <p:ext uri="{BB962C8B-B14F-4D97-AF65-F5344CB8AC3E}">
        <p14:creationId xmlns:p14="http://schemas.microsoft.com/office/powerpoint/2010/main" val="143167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679" y="184048"/>
            <a:ext cx="9829798" cy="1219200"/>
          </a:xfrm>
        </p:spPr>
        <p:txBody>
          <a:bodyPr>
            <a:normAutofit/>
          </a:bodyPr>
          <a:lstStyle/>
          <a:p>
            <a:r>
              <a:rPr lang="en-US" sz="4800" dirty="0">
                <a:latin typeface="Arial Black" panose="020B0A04020102020204" pitchFamily="34" charset="0"/>
              </a:rPr>
              <a:t>ABSTRACT:</a:t>
            </a:r>
          </a:p>
        </p:txBody>
      </p:sp>
      <p:sp>
        <p:nvSpPr>
          <p:cNvPr id="3" name="Content Placeholder 2"/>
          <p:cNvSpPr>
            <a:spLocks noGrp="1"/>
          </p:cNvSpPr>
          <p:nvPr>
            <p:ph sz="half" idx="1"/>
          </p:nvPr>
        </p:nvSpPr>
        <p:spPr>
          <a:xfrm>
            <a:off x="1522413" y="1916832"/>
            <a:ext cx="10582908" cy="4757120"/>
          </a:xfrm>
        </p:spPr>
        <p:txBody>
          <a:bodyPr>
            <a:normAutofit fontScale="85000" lnSpcReduction="10000"/>
          </a:bodyPr>
          <a:lstStyle/>
          <a:p>
            <a:pPr>
              <a:lnSpc>
                <a:spcPct val="110000"/>
              </a:lnSpc>
            </a:pPr>
            <a:r>
              <a:rPr lang="en-GB" sz="2600" b="0" i="0" dirty="0">
                <a:effectLst/>
                <a:latin typeface="Times New Roman" panose="02020603050405020304" pitchFamily="18" charset="0"/>
                <a:cs typeface="Times New Roman" panose="02020603050405020304" pitchFamily="18" charset="0"/>
              </a:rPr>
              <a:t>Loan approval is a very important process for banking organizations. The system approved or reject the loan applications.</a:t>
            </a:r>
          </a:p>
          <a:p>
            <a:pPr>
              <a:lnSpc>
                <a:spcPct val="110000"/>
              </a:lnSpc>
            </a:pPr>
            <a:r>
              <a:rPr lang="en-GB" sz="2600" b="0" i="0" dirty="0">
                <a:effectLst/>
                <a:latin typeface="Times New Roman" panose="02020603050405020304" pitchFamily="18" charset="0"/>
                <a:cs typeface="Times New Roman" panose="02020603050405020304" pitchFamily="18" charset="0"/>
              </a:rPr>
              <a:t> Recovery of loans is a major contributing parameter in the financial statements of a bank. It is very difficult to predict the possibility of payment of loan by the customer. </a:t>
            </a:r>
          </a:p>
          <a:p>
            <a:pPr>
              <a:lnSpc>
                <a:spcPct val="110000"/>
              </a:lnSpc>
            </a:pPr>
            <a:r>
              <a:rPr lang="en-GB" sz="2600" b="0" i="0" dirty="0">
                <a:effectLst/>
                <a:latin typeface="Times New Roman" panose="02020603050405020304" pitchFamily="18" charset="0"/>
                <a:cs typeface="Times New Roman" panose="02020603050405020304" pitchFamily="18" charset="0"/>
              </a:rPr>
              <a:t>In recent years many researchers worked on loan approval prediction systems.</a:t>
            </a:r>
          </a:p>
          <a:p>
            <a:pPr>
              <a:lnSpc>
                <a:spcPct val="110000"/>
              </a:lnSpc>
            </a:pPr>
            <a:r>
              <a:rPr lang="en-GB" sz="2600" b="0" i="0" dirty="0">
                <a:effectLst/>
                <a:latin typeface="Times New Roman" panose="02020603050405020304" pitchFamily="18" charset="0"/>
                <a:cs typeface="Times New Roman" panose="02020603050405020304" pitchFamily="18" charset="0"/>
              </a:rPr>
              <a:t> Machine Learning (ML)techniques are very useful in predicting outcomes for large amount of data. In this project five machine learning algorithms, Logistic Regression(LR), Decision Tree (DT),Random Forest (RF), Gaussian Naive Bayes (NB) and Support Vector Machine (SVM) are applied to predict the loan approval of customers. </a:t>
            </a:r>
          </a:p>
          <a:p>
            <a:pPr>
              <a:lnSpc>
                <a:spcPct val="110000"/>
              </a:lnSpc>
            </a:pPr>
            <a:r>
              <a:rPr lang="en-GB" sz="2600" b="0" i="0" dirty="0">
                <a:effectLst/>
                <a:latin typeface="Times New Roman" panose="02020603050405020304" pitchFamily="18" charset="0"/>
                <a:cs typeface="Times New Roman" panose="02020603050405020304" pitchFamily="18" charset="0"/>
              </a:rPr>
              <a:t>The experimental results conclude that the accuracy of Decision Tree machine learning algorithm is better as compared to remaining Machine learning approaches.</a:t>
            </a:r>
            <a:endParaRPr lang="en-IN" sz="26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4759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5821" y="116632"/>
            <a:ext cx="9829798" cy="1219200"/>
          </a:xfrm>
        </p:spPr>
        <p:txBody>
          <a:bodyPr>
            <a:normAutofit/>
          </a:bodyPr>
          <a:lstStyle/>
          <a:p>
            <a:r>
              <a:rPr lang="en-US" sz="4800" dirty="0">
                <a:latin typeface="Arial Black" panose="020B0A04020102020204" pitchFamily="34" charset="0"/>
              </a:rPr>
              <a:t>INTRODUCTION:</a:t>
            </a:r>
          </a:p>
        </p:txBody>
      </p:sp>
      <p:sp>
        <p:nvSpPr>
          <p:cNvPr id="3" name="Content Placeholder 2"/>
          <p:cNvSpPr>
            <a:spLocks noGrp="1"/>
          </p:cNvSpPr>
          <p:nvPr>
            <p:ph sz="half" idx="1"/>
          </p:nvPr>
        </p:nvSpPr>
        <p:spPr>
          <a:xfrm>
            <a:off x="1469640" y="1772816"/>
            <a:ext cx="10582908" cy="5085184"/>
          </a:xfrm>
        </p:spPr>
        <p:txBody>
          <a:bodyPr>
            <a:noAutofit/>
          </a:bodyPr>
          <a:lstStyle/>
          <a:p>
            <a:pPr marL="180000">
              <a:lnSpc>
                <a:spcPct val="78000"/>
              </a:lnSpc>
            </a:pPr>
            <a:r>
              <a:rPr lang="en-US" dirty="0">
                <a:latin typeface="Times New Roman" panose="02020603050405020304" pitchFamily="18" charset="0"/>
                <a:cs typeface="Times New Roman" panose="02020603050405020304" pitchFamily="18" charset="0"/>
              </a:rPr>
              <a:t>When someone borrows some money from someone or some organization, in financial term it is known as loan</a:t>
            </a:r>
          </a:p>
          <a:p>
            <a:pPr marL="180000">
              <a:lnSpc>
                <a:spcPct val="78000"/>
              </a:lnSpc>
            </a:pPr>
            <a:r>
              <a:rPr lang="en-US" dirty="0">
                <a:latin typeface="Times New Roman" panose="02020603050405020304" pitchFamily="18" charset="0"/>
                <a:cs typeface="Times New Roman" panose="02020603050405020304" pitchFamily="18" charset="0"/>
              </a:rPr>
              <a:t>Distribution of the loans is the core business part of almost every banks.</a:t>
            </a:r>
          </a:p>
          <a:p>
            <a:pPr marL="180000">
              <a:lnSpc>
                <a:spcPct val="78000"/>
              </a:lnSpc>
            </a:pPr>
            <a:r>
              <a:rPr lang="en-US" dirty="0">
                <a:latin typeface="Times New Roman" panose="02020603050405020304" pitchFamily="18" charset="0"/>
                <a:cs typeface="Times New Roman" panose="02020603050405020304" pitchFamily="18" charset="0"/>
              </a:rPr>
              <a:t>The prime objective in banking environment is to invest their </a:t>
            </a:r>
            <a:r>
              <a:rPr lang="en-US" dirty="0" err="1">
                <a:latin typeface="Times New Roman" panose="02020603050405020304" pitchFamily="18" charset="0"/>
                <a:cs typeface="Times New Roman" panose="02020603050405020304" pitchFamily="18" charset="0"/>
              </a:rPr>
              <a:t>assest</a:t>
            </a:r>
            <a:r>
              <a:rPr lang="en-US" dirty="0">
                <a:latin typeface="Times New Roman" panose="02020603050405020304" pitchFamily="18" charset="0"/>
                <a:cs typeface="Times New Roman" panose="02020603050405020304" pitchFamily="18" charset="0"/>
              </a:rPr>
              <a:t> in safe hands.</a:t>
            </a:r>
          </a:p>
          <a:p>
            <a:pPr marL="180000">
              <a:lnSpc>
                <a:spcPct val="78000"/>
              </a:lnSpc>
            </a:pPr>
            <a:r>
              <a:rPr lang="en-US" dirty="0">
                <a:latin typeface="Times New Roman" panose="02020603050405020304" pitchFamily="18" charset="0"/>
                <a:cs typeface="Times New Roman" panose="02020603050405020304" pitchFamily="18" charset="0"/>
              </a:rPr>
              <a:t>Today many banks/financial companies approves loan after a regress process of verification and validation but still there is no safety whether the chosen applicant is the deserving right applicant out of all applicant’s. </a:t>
            </a:r>
          </a:p>
          <a:p>
            <a:pPr marL="180000">
              <a:lnSpc>
                <a:spcPct val="78000"/>
              </a:lnSpc>
            </a:pPr>
            <a:r>
              <a:rPr lang="en-US" dirty="0">
                <a:latin typeface="Times New Roman" panose="02020603050405020304" pitchFamily="18" charset="0"/>
                <a:cs typeface="Times New Roman" panose="02020603050405020304" pitchFamily="18" charset="0"/>
              </a:rPr>
              <a:t>Through this system we can predict whether that particular applicant is safe or not and the whole process of validation of features  is automated by machine learning technique.</a:t>
            </a:r>
          </a:p>
          <a:p>
            <a:pPr marL="180000">
              <a:lnSpc>
                <a:spcPct val="78000"/>
              </a:lnSpc>
            </a:pPr>
            <a:r>
              <a:rPr lang="en-US" dirty="0">
                <a:latin typeface="Times New Roman" panose="02020603050405020304" pitchFamily="18" charset="0"/>
                <a:cs typeface="Times New Roman" panose="02020603050405020304" pitchFamily="18" charset="0"/>
              </a:rPr>
              <a:t>The disadvantage of this  model is that it emphasizes different weighs to each factor but in real life sometime loan can be approved on the basis of single strong factor only ,which is not possible through the system</a:t>
            </a:r>
          </a:p>
        </p:txBody>
      </p:sp>
    </p:spTree>
    <p:extLst>
      <p:ext uri="{BB962C8B-B14F-4D97-AF65-F5344CB8AC3E}">
        <p14:creationId xmlns:p14="http://schemas.microsoft.com/office/powerpoint/2010/main" val="3998328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6185E6-3A1C-4F58-9208-FA0BEEB2A9FD}"/>
              </a:ext>
            </a:extLst>
          </p:cNvPr>
          <p:cNvSpPr>
            <a:spLocks noGrp="1"/>
          </p:cNvSpPr>
          <p:nvPr>
            <p:ph type="title"/>
          </p:nvPr>
        </p:nvSpPr>
        <p:spPr/>
        <p:txBody>
          <a:bodyPr>
            <a:normAutofit/>
          </a:bodyPr>
          <a:lstStyle/>
          <a:p>
            <a:r>
              <a:rPr lang="en-GB" sz="4000" dirty="0">
                <a:latin typeface="Arial Black" panose="020B0A04020102020204" pitchFamily="34" charset="0"/>
              </a:rPr>
              <a:t>B</a:t>
            </a:r>
            <a:r>
              <a:rPr lang="en-IN" sz="4000" dirty="0">
                <a:latin typeface="Arial Black" panose="020B0A04020102020204" pitchFamily="34" charset="0"/>
              </a:rPr>
              <a:t>UILDING MACHINE LEARNING MODEL:</a:t>
            </a:r>
          </a:p>
        </p:txBody>
      </p:sp>
      <p:sp>
        <p:nvSpPr>
          <p:cNvPr id="9" name="Content Placeholder 5">
            <a:extLst>
              <a:ext uri="{FF2B5EF4-FFF2-40B4-BE49-F238E27FC236}">
                <a16:creationId xmlns:a16="http://schemas.microsoft.com/office/drawing/2014/main" id="{1A9EBBFF-FD59-40E5-910C-71BEE028F1A6}"/>
              </a:ext>
            </a:extLst>
          </p:cNvPr>
          <p:cNvSpPr>
            <a:spLocks noGrp="1"/>
          </p:cNvSpPr>
          <p:nvPr>
            <p:ph idx="1"/>
          </p:nvPr>
        </p:nvSpPr>
        <p:spPr>
          <a:xfrm>
            <a:off x="1522413" y="1916832"/>
            <a:ext cx="9829800" cy="4252193"/>
          </a:xfrm>
        </p:spPr>
        <p:txBody>
          <a:bodyPr/>
          <a:lstStyle/>
          <a:p>
            <a:pPr marL="0" indent="0">
              <a:buNone/>
            </a:pPr>
            <a:r>
              <a:rPr lang="en-GB" sz="2800" b="1" i="0" u="none" strike="noStrike" dirty="0">
                <a:solidFill>
                  <a:srgbClr val="002060"/>
                </a:solidFill>
                <a:effectLst/>
                <a:latin typeface="Times New Roman" panose="02020603050405020304" pitchFamily="18" charset="0"/>
              </a:rPr>
              <a:t>Gathering the data: </a:t>
            </a:r>
          </a:p>
          <a:p>
            <a:r>
              <a:rPr lang="en-GB" sz="1800" dirty="0">
                <a:solidFill>
                  <a:srgbClr val="000000"/>
                </a:solidFill>
                <a:latin typeface="Times New Roman" panose="02020603050405020304" pitchFamily="18" charset="0"/>
              </a:rPr>
              <a:t>W</a:t>
            </a:r>
            <a:r>
              <a:rPr lang="en-GB" sz="1800" b="0" i="0" u="none" strike="noStrike" dirty="0">
                <a:solidFill>
                  <a:srgbClr val="000000"/>
                </a:solidFill>
                <a:effectLst/>
                <a:latin typeface="Times New Roman" panose="02020603050405020304" pitchFamily="18" charset="0"/>
              </a:rPr>
              <a:t>e had the data of loan applications . The data contained basic , dataset in 13 feature columns. And total no. of rows and columns(981*13) </a:t>
            </a:r>
          </a:p>
          <a:p>
            <a:pPr marL="0" indent="0">
              <a:buNone/>
            </a:pPr>
            <a:r>
              <a:rPr lang="en-GB" sz="2800" b="1" i="0" u="none" strike="noStrike" dirty="0">
                <a:solidFill>
                  <a:srgbClr val="002060"/>
                </a:solidFill>
                <a:effectLst/>
                <a:latin typeface="Times New Roman" panose="02020603050405020304" pitchFamily="18" charset="0"/>
              </a:rPr>
              <a:t>Building the model:</a:t>
            </a:r>
          </a:p>
          <a:p>
            <a:r>
              <a:rPr lang="en-GB" sz="1800" b="1" i="0" u="none" strike="noStrike" dirty="0">
                <a:solidFill>
                  <a:srgbClr val="000000"/>
                </a:solidFill>
                <a:effectLst/>
                <a:latin typeface="Times New Roman" panose="02020603050405020304" pitchFamily="18" charset="0"/>
              </a:rPr>
              <a:t> </a:t>
            </a:r>
            <a:r>
              <a:rPr lang="en-GB" sz="1800" dirty="0">
                <a:solidFill>
                  <a:srgbClr val="000000"/>
                </a:solidFill>
                <a:latin typeface="Times New Roman" panose="02020603050405020304" pitchFamily="18" charset="0"/>
              </a:rPr>
              <a:t>T</a:t>
            </a:r>
            <a:r>
              <a:rPr lang="en-GB" sz="1800" b="0" i="0" u="none" strike="noStrike" dirty="0">
                <a:solidFill>
                  <a:srgbClr val="000000"/>
                </a:solidFill>
                <a:effectLst/>
                <a:latin typeface="Times New Roman" panose="02020603050405020304" pitchFamily="18" charset="0"/>
              </a:rPr>
              <a:t>ool – Python divide the dataset into train and test data. We used 80% data to train and remaining for testing</a:t>
            </a:r>
          </a:p>
          <a:p>
            <a:pPr marL="0" indent="0">
              <a:buNone/>
            </a:pPr>
            <a:r>
              <a:rPr lang="en-GB" sz="2800" b="1" i="0" u="none" strike="noStrike" dirty="0">
                <a:solidFill>
                  <a:srgbClr val="002060"/>
                </a:solidFill>
                <a:effectLst/>
                <a:latin typeface="Times New Roman" panose="02020603050405020304" pitchFamily="18" charset="0"/>
              </a:rPr>
              <a:t>ML algorithms used</a:t>
            </a:r>
            <a:r>
              <a:rPr lang="en-GB" sz="1800" b="1" i="0" u="none" strike="noStrike" dirty="0">
                <a:solidFill>
                  <a:srgbClr val="000000"/>
                </a:solidFill>
                <a:effectLst/>
                <a:latin typeface="Times New Roman" panose="02020603050405020304" pitchFamily="18" charset="0"/>
              </a:rPr>
              <a:t>: </a:t>
            </a:r>
          </a:p>
          <a:p>
            <a:r>
              <a:rPr lang="en-GB" sz="1800" b="0" i="0" u="none" strike="noStrike" dirty="0">
                <a:solidFill>
                  <a:srgbClr val="000000"/>
                </a:solidFill>
                <a:effectLst/>
                <a:latin typeface="Times New Roman" panose="02020603050405020304" pitchFamily="18" charset="0"/>
              </a:rPr>
              <a:t>Logistics Regression , Decision tree, Random Forest, Gaussian Naïve Bayes, Support Vector Machine and the we can also use the standard scalar and seaborn.</a:t>
            </a:r>
            <a:endParaRPr lang="en-IN" dirty="0"/>
          </a:p>
        </p:txBody>
      </p:sp>
    </p:spTree>
    <p:extLst>
      <p:ext uri="{BB962C8B-B14F-4D97-AF65-F5344CB8AC3E}">
        <p14:creationId xmlns:p14="http://schemas.microsoft.com/office/powerpoint/2010/main" val="1115844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51EB648-0CE1-4292-9FEE-B1001C45F4C4}"/>
              </a:ext>
            </a:extLst>
          </p:cNvPr>
          <p:cNvGraphicFramePr>
            <a:graphicFrameLocks noGrp="1"/>
          </p:cNvGraphicFramePr>
          <p:nvPr>
            <p:extLst>
              <p:ext uri="{D42A27DB-BD31-4B8C-83A1-F6EECF244321}">
                <p14:modId xmlns:p14="http://schemas.microsoft.com/office/powerpoint/2010/main" val="3532287111"/>
              </p:ext>
            </p:extLst>
          </p:nvPr>
        </p:nvGraphicFramePr>
        <p:xfrm>
          <a:off x="1197868" y="404664"/>
          <a:ext cx="10873212" cy="6120677"/>
        </p:xfrm>
        <a:graphic>
          <a:graphicData uri="http://schemas.openxmlformats.org/drawingml/2006/table">
            <a:tbl>
              <a:tblPr/>
              <a:tblGrid>
                <a:gridCol w="776658">
                  <a:extLst>
                    <a:ext uri="{9D8B030D-6E8A-4147-A177-3AD203B41FA5}">
                      <a16:colId xmlns:a16="http://schemas.microsoft.com/office/drawing/2014/main" val="2835572110"/>
                    </a:ext>
                  </a:extLst>
                </a:gridCol>
                <a:gridCol w="776658">
                  <a:extLst>
                    <a:ext uri="{9D8B030D-6E8A-4147-A177-3AD203B41FA5}">
                      <a16:colId xmlns:a16="http://schemas.microsoft.com/office/drawing/2014/main" val="488975394"/>
                    </a:ext>
                  </a:extLst>
                </a:gridCol>
                <a:gridCol w="776658">
                  <a:extLst>
                    <a:ext uri="{9D8B030D-6E8A-4147-A177-3AD203B41FA5}">
                      <a16:colId xmlns:a16="http://schemas.microsoft.com/office/drawing/2014/main" val="1025105430"/>
                    </a:ext>
                  </a:extLst>
                </a:gridCol>
                <a:gridCol w="776658">
                  <a:extLst>
                    <a:ext uri="{9D8B030D-6E8A-4147-A177-3AD203B41FA5}">
                      <a16:colId xmlns:a16="http://schemas.microsoft.com/office/drawing/2014/main" val="2401927943"/>
                    </a:ext>
                  </a:extLst>
                </a:gridCol>
                <a:gridCol w="776658">
                  <a:extLst>
                    <a:ext uri="{9D8B030D-6E8A-4147-A177-3AD203B41FA5}">
                      <a16:colId xmlns:a16="http://schemas.microsoft.com/office/drawing/2014/main" val="1592140233"/>
                    </a:ext>
                  </a:extLst>
                </a:gridCol>
                <a:gridCol w="776658">
                  <a:extLst>
                    <a:ext uri="{9D8B030D-6E8A-4147-A177-3AD203B41FA5}">
                      <a16:colId xmlns:a16="http://schemas.microsoft.com/office/drawing/2014/main" val="2938307715"/>
                    </a:ext>
                  </a:extLst>
                </a:gridCol>
                <a:gridCol w="776658">
                  <a:extLst>
                    <a:ext uri="{9D8B030D-6E8A-4147-A177-3AD203B41FA5}">
                      <a16:colId xmlns:a16="http://schemas.microsoft.com/office/drawing/2014/main" val="3917378582"/>
                    </a:ext>
                  </a:extLst>
                </a:gridCol>
                <a:gridCol w="776658">
                  <a:extLst>
                    <a:ext uri="{9D8B030D-6E8A-4147-A177-3AD203B41FA5}">
                      <a16:colId xmlns:a16="http://schemas.microsoft.com/office/drawing/2014/main" val="2729707057"/>
                    </a:ext>
                  </a:extLst>
                </a:gridCol>
                <a:gridCol w="776658">
                  <a:extLst>
                    <a:ext uri="{9D8B030D-6E8A-4147-A177-3AD203B41FA5}">
                      <a16:colId xmlns:a16="http://schemas.microsoft.com/office/drawing/2014/main" val="1328012565"/>
                    </a:ext>
                  </a:extLst>
                </a:gridCol>
                <a:gridCol w="776658">
                  <a:extLst>
                    <a:ext uri="{9D8B030D-6E8A-4147-A177-3AD203B41FA5}">
                      <a16:colId xmlns:a16="http://schemas.microsoft.com/office/drawing/2014/main" val="2112259528"/>
                    </a:ext>
                  </a:extLst>
                </a:gridCol>
                <a:gridCol w="776658">
                  <a:extLst>
                    <a:ext uri="{9D8B030D-6E8A-4147-A177-3AD203B41FA5}">
                      <a16:colId xmlns:a16="http://schemas.microsoft.com/office/drawing/2014/main" val="985258448"/>
                    </a:ext>
                  </a:extLst>
                </a:gridCol>
                <a:gridCol w="776658">
                  <a:extLst>
                    <a:ext uri="{9D8B030D-6E8A-4147-A177-3AD203B41FA5}">
                      <a16:colId xmlns:a16="http://schemas.microsoft.com/office/drawing/2014/main" val="1360191716"/>
                    </a:ext>
                  </a:extLst>
                </a:gridCol>
                <a:gridCol w="776658">
                  <a:extLst>
                    <a:ext uri="{9D8B030D-6E8A-4147-A177-3AD203B41FA5}">
                      <a16:colId xmlns:a16="http://schemas.microsoft.com/office/drawing/2014/main" val="3402807277"/>
                    </a:ext>
                  </a:extLst>
                </a:gridCol>
                <a:gridCol w="776658">
                  <a:extLst>
                    <a:ext uri="{9D8B030D-6E8A-4147-A177-3AD203B41FA5}">
                      <a16:colId xmlns:a16="http://schemas.microsoft.com/office/drawing/2014/main" val="2553329225"/>
                    </a:ext>
                  </a:extLst>
                </a:gridCol>
              </a:tblGrid>
              <a:tr h="989200">
                <a:tc>
                  <a:txBody>
                    <a:bodyPr/>
                    <a:lstStyle/>
                    <a:p>
                      <a:pPr algn="r"/>
                      <a:r>
                        <a:rPr lang="en-IN" sz="1000" b="1" dirty="0" err="1">
                          <a:effectLst/>
                          <a:latin typeface="Times New Roman" panose="02020603050405020304" pitchFamily="18" charset="0"/>
                          <a:cs typeface="Times New Roman" panose="02020603050405020304" pitchFamily="18" charset="0"/>
                        </a:rPr>
                        <a:t>Sl.No</a:t>
                      </a:r>
                      <a:r>
                        <a:rPr lang="en-IN" sz="1000" b="1" dirty="0">
                          <a:effectLst/>
                          <a:latin typeface="Times New Roman" panose="02020603050405020304" pitchFamily="18" charset="0"/>
                          <a:cs typeface="Times New Roman" panose="02020603050405020304" pitchFamily="18" charset="0"/>
                        </a:rPr>
                        <a:t>.</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b="1" dirty="0" err="1">
                          <a:effectLst/>
                          <a:latin typeface="Times New Roman" panose="02020603050405020304" pitchFamily="18" charset="0"/>
                          <a:cs typeface="Times New Roman" panose="02020603050405020304" pitchFamily="18" charset="0"/>
                        </a:rPr>
                        <a:t>Loan_ID</a:t>
                      </a:r>
                      <a:endParaRPr lang="en-IN" sz="1000" b="1" dirty="0">
                        <a:effectLst/>
                        <a:latin typeface="Times New Roman" panose="02020603050405020304" pitchFamily="18" charset="0"/>
                        <a:cs typeface="Times New Roman" panose="02020603050405020304" pitchFamily="18" charset="0"/>
                      </a:endParaRP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b="1" dirty="0">
                          <a:effectLst/>
                          <a:latin typeface="Times New Roman" panose="02020603050405020304" pitchFamily="18" charset="0"/>
                          <a:cs typeface="Times New Roman" panose="02020603050405020304" pitchFamily="18" charset="0"/>
                        </a:rPr>
                        <a:t>Gender</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b="1" dirty="0">
                          <a:effectLst/>
                          <a:latin typeface="Times New Roman" panose="02020603050405020304" pitchFamily="18" charset="0"/>
                          <a:cs typeface="Times New Roman" panose="02020603050405020304" pitchFamily="18" charset="0"/>
                        </a:rPr>
                        <a:t>Married</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b="1" dirty="0">
                          <a:effectLst/>
                          <a:latin typeface="Times New Roman" panose="02020603050405020304" pitchFamily="18" charset="0"/>
                          <a:cs typeface="Times New Roman" panose="02020603050405020304" pitchFamily="18" charset="0"/>
                        </a:rPr>
                        <a:t>Dependents</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b="1" dirty="0">
                          <a:effectLst/>
                          <a:latin typeface="Times New Roman" panose="02020603050405020304" pitchFamily="18" charset="0"/>
                          <a:cs typeface="Times New Roman" panose="02020603050405020304" pitchFamily="18" charset="0"/>
                        </a:rPr>
                        <a:t>Education</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b="1" dirty="0">
                          <a:effectLst/>
                          <a:latin typeface="Times New Roman" panose="02020603050405020304" pitchFamily="18" charset="0"/>
                          <a:cs typeface="Times New Roman" panose="02020603050405020304" pitchFamily="18" charset="0"/>
                        </a:rPr>
                        <a:t>Self</a:t>
                      </a:r>
                    </a:p>
                    <a:p>
                      <a:pPr algn="r"/>
                      <a:r>
                        <a:rPr lang="en-IN" sz="1000" b="1" dirty="0">
                          <a:effectLst/>
                          <a:latin typeface="Times New Roman" panose="02020603050405020304" pitchFamily="18" charset="0"/>
                          <a:cs typeface="Times New Roman" panose="02020603050405020304" pitchFamily="18" charset="0"/>
                        </a:rPr>
                        <a:t>Employed</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b="1" dirty="0">
                          <a:effectLst/>
                          <a:latin typeface="Times New Roman" panose="02020603050405020304" pitchFamily="18" charset="0"/>
                          <a:cs typeface="Times New Roman" panose="02020603050405020304" pitchFamily="18" charset="0"/>
                        </a:rPr>
                        <a:t>Applicant</a:t>
                      </a:r>
                    </a:p>
                    <a:p>
                      <a:pPr algn="r"/>
                      <a:r>
                        <a:rPr lang="en-IN" sz="1000" b="1" dirty="0">
                          <a:effectLst/>
                          <a:latin typeface="Times New Roman" panose="02020603050405020304" pitchFamily="18" charset="0"/>
                          <a:cs typeface="Times New Roman" panose="02020603050405020304" pitchFamily="18" charset="0"/>
                        </a:rPr>
                        <a:t>Income</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b="1" dirty="0" err="1">
                          <a:effectLst/>
                          <a:latin typeface="Times New Roman" panose="02020603050405020304" pitchFamily="18" charset="0"/>
                          <a:cs typeface="Times New Roman" panose="02020603050405020304" pitchFamily="18" charset="0"/>
                        </a:rPr>
                        <a:t>Coapplicant</a:t>
                      </a:r>
                      <a:r>
                        <a:rPr lang="en-IN" sz="1000" b="1" dirty="0">
                          <a:effectLst/>
                          <a:latin typeface="Times New Roman" panose="02020603050405020304" pitchFamily="18" charset="0"/>
                          <a:cs typeface="Times New Roman" panose="02020603050405020304" pitchFamily="18" charset="0"/>
                        </a:rPr>
                        <a:t>_   Income</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b="1" dirty="0">
                          <a:effectLst/>
                          <a:latin typeface="Times New Roman" panose="02020603050405020304" pitchFamily="18" charset="0"/>
                          <a:cs typeface="Times New Roman" panose="02020603050405020304" pitchFamily="18" charset="0"/>
                        </a:rPr>
                        <a:t>Loan</a:t>
                      </a:r>
                    </a:p>
                    <a:p>
                      <a:pPr algn="r"/>
                      <a:r>
                        <a:rPr lang="en-IN" sz="1000" b="1" dirty="0">
                          <a:effectLst/>
                          <a:latin typeface="Times New Roman" panose="02020603050405020304" pitchFamily="18" charset="0"/>
                          <a:cs typeface="Times New Roman" panose="02020603050405020304" pitchFamily="18" charset="0"/>
                        </a:rPr>
                        <a:t>Amount</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b="1" dirty="0">
                          <a:effectLst/>
                          <a:latin typeface="Times New Roman" panose="02020603050405020304" pitchFamily="18" charset="0"/>
                          <a:cs typeface="Times New Roman" panose="02020603050405020304" pitchFamily="18" charset="0"/>
                        </a:rPr>
                        <a:t>Loan_</a:t>
                      </a:r>
                    </a:p>
                    <a:p>
                      <a:pPr algn="r"/>
                      <a:r>
                        <a:rPr lang="en-IN" sz="1000" b="1" dirty="0">
                          <a:effectLst/>
                          <a:latin typeface="Times New Roman" panose="02020603050405020304" pitchFamily="18" charset="0"/>
                          <a:cs typeface="Times New Roman" panose="02020603050405020304" pitchFamily="18" charset="0"/>
                        </a:rPr>
                        <a:t>Amount_</a:t>
                      </a:r>
                    </a:p>
                    <a:p>
                      <a:pPr algn="r"/>
                      <a:r>
                        <a:rPr lang="en-IN" sz="1000" b="1" dirty="0">
                          <a:effectLst/>
                          <a:latin typeface="Times New Roman" panose="02020603050405020304" pitchFamily="18" charset="0"/>
                          <a:cs typeface="Times New Roman" panose="02020603050405020304" pitchFamily="18" charset="0"/>
                        </a:rPr>
                        <a:t>Term</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b="1" dirty="0">
                          <a:effectLst/>
                          <a:latin typeface="Times New Roman" panose="02020603050405020304" pitchFamily="18" charset="0"/>
                          <a:cs typeface="Times New Roman" panose="02020603050405020304" pitchFamily="18" charset="0"/>
                        </a:rPr>
                        <a:t>Credit</a:t>
                      </a:r>
                    </a:p>
                    <a:p>
                      <a:pPr algn="r"/>
                      <a:r>
                        <a:rPr lang="en-IN" sz="1000" b="1" dirty="0">
                          <a:effectLst/>
                          <a:latin typeface="Times New Roman" panose="02020603050405020304" pitchFamily="18" charset="0"/>
                          <a:cs typeface="Times New Roman" panose="02020603050405020304" pitchFamily="18" charset="0"/>
                        </a:rPr>
                        <a:t>History</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b="1" dirty="0">
                          <a:effectLst/>
                          <a:latin typeface="Times New Roman" panose="02020603050405020304" pitchFamily="18" charset="0"/>
                          <a:cs typeface="Times New Roman" panose="02020603050405020304" pitchFamily="18" charset="0"/>
                        </a:rPr>
                        <a:t>Property Area</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b="1" dirty="0">
                          <a:effectLst/>
                          <a:latin typeface="Times New Roman" panose="02020603050405020304" pitchFamily="18" charset="0"/>
                          <a:cs typeface="Times New Roman" panose="02020603050405020304" pitchFamily="18" charset="0"/>
                        </a:rPr>
                        <a:t>Loan</a:t>
                      </a:r>
                    </a:p>
                    <a:p>
                      <a:pPr algn="r"/>
                      <a:r>
                        <a:rPr lang="en-IN" sz="1000" b="1" dirty="0">
                          <a:effectLst/>
                          <a:latin typeface="Times New Roman" panose="02020603050405020304" pitchFamily="18" charset="0"/>
                          <a:cs typeface="Times New Roman" panose="02020603050405020304" pitchFamily="18" charset="0"/>
                        </a:rPr>
                        <a:t>Status</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2840066"/>
                  </a:ext>
                </a:extLst>
              </a:tr>
              <a:tr h="432775">
                <a:tc>
                  <a:txBody>
                    <a:bodyPr/>
                    <a:lstStyle/>
                    <a:p>
                      <a:pPr fontAlgn="ctr"/>
                      <a:r>
                        <a:rPr lang="en-IN" sz="1000" b="1">
                          <a:effectLst/>
                          <a:latin typeface="Times New Roman" panose="02020603050405020304" pitchFamily="18" charset="0"/>
                          <a:cs typeface="Times New Roman" panose="02020603050405020304" pitchFamily="18" charset="0"/>
                        </a:rPr>
                        <a:t>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LP001002</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Male</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No</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Graduate</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No</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5849</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0.0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NaN</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360.0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1.0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Urban</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Y</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0261479"/>
                  </a:ext>
                </a:extLst>
              </a:tr>
              <a:tr h="432775">
                <a:tc>
                  <a:txBody>
                    <a:bodyPr/>
                    <a:lstStyle/>
                    <a:p>
                      <a:pPr fontAlgn="ctr"/>
                      <a:r>
                        <a:rPr lang="en-IN" sz="1000" b="1">
                          <a:effectLst/>
                          <a:latin typeface="Times New Roman" panose="02020603050405020304" pitchFamily="18" charset="0"/>
                          <a:cs typeface="Times New Roman" panose="02020603050405020304" pitchFamily="18" charset="0"/>
                        </a:rPr>
                        <a:t>1</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LP001003</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Male</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Yes</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1</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Graduate</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No</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4583</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1508.0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128.0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360.0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1.0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Rural</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N</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1788538"/>
                  </a:ext>
                </a:extLst>
              </a:tr>
              <a:tr h="432775">
                <a:tc>
                  <a:txBody>
                    <a:bodyPr/>
                    <a:lstStyle/>
                    <a:p>
                      <a:pPr fontAlgn="ctr"/>
                      <a:r>
                        <a:rPr lang="en-IN" sz="1000" b="1" dirty="0">
                          <a:effectLst/>
                          <a:latin typeface="Times New Roman" panose="02020603050405020304" pitchFamily="18" charset="0"/>
                          <a:cs typeface="Times New Roman" panose="02020603050405020304" pitchFamily="18" charset="0"/>
                        </a:rPr>
                        <a:t>2</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LP001005</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Male</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Yes</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Graduate</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Yes</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3000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0.0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66.0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360.0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1.0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Urban</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Y</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1978685"/>
                  </a:ext>
                </a:extLst>
              </a:tr>
              <a:tr h="618251">
                <a:tc>
                  <a:txBody>
                    <a:bodyPr/>
                    <a:lstStyle/>
                    <a:p>
                      <a:pPr fontAlgn="ctr"/>
                      <a:r>
                        <a:rPr lang="en-IN" sz="1000" b="1">
                          <a:effectLst/>
                          <a:latin typeface="Times New Roman" panose="02020603050405020304" pitchFamily="18" charset="0"/>
                          <a:cs typeface="Times New Roman" panose="02020603050405020304" pitchFamily="18" charset="0"/>
                        </a:rPr>
                        <a:t>3</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dirty="0">
                          <a:effectLst/>
                          <a:latin typeface="Times New Roman" panose="02020603050405020304" pitchFamily="18" charset="0"/>
                          <a:cs typeface="Times New Roman" panose="02020603050405020304" pitchFamily="18" charset="0"/>
                        </a:rPr>
                        <a:t>LP001006</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Male</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dirty="0">
                          <a:effectLst/>
                          <a:latin typeface="Times New Roman" panose="02020603050405020304" pitchFamily="18" charset="0"/>
                          <a:cs typeface="Times New Roman" panose="02020603050405020304" pitchFamily="18" charset="0"/>
                        </a:rPr>
                        <a:t>Yes</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Not Graduate</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No</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2583</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2358.0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120.0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360.0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1.0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Urban</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Y</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7226359"/>
                  </a:ext>
                </a:extLst>
              </a:tr>
              <a:tr h="432775">
                <a:tc>
                  <a:txBody>
                    <a:bodyPr/>
                    <a:lstStyle/>
                    <a:p>
                      <a:pPr fontAlgn="ctr"/>
                      <a:r>
                        <a:rPr lang="en-IN" sz="1000" b="1">
                          <a:effectLst/>
                          <a:latin typeface="Times New Roman" panose="02020603050405020304" pitchFamily="18" charset="0"/>
                          <a:cs typeface="Times New Roman" panose="02020603050405020304" pitchFamily="18" charset="0"/>
                        </a:rPr>
                        <a:t>4</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LP001008</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Male</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No</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Graduate</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No</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6000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0.0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141.0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360.0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1.0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Urban</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Y</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6808402"/>
                  </a:ext>
                </a:extLst>
              </a:tr>
              <a:tr h="247299">
                <a:tc>
                  <a:txBody>
                    <a:bodyPr/>
                    <a:lstStyle/>
                    <a:p>
                      <a:pPr fontAlgn="ctr"/>
                      <a:r>
                        <a:rPr lang="en-IN" sz="1000" b="1">
                          <a:effectLst/>
                          <a:latin typeface="Times New Roman" panose="02020603050405020304" pitchFamily="18" charset="0"/>
                          <a:cs typeface="Times New Roman" panose="02020603050405020304" pitchFamily="18" charset="0"/>
                        </a:rPr>
                        <a:t>...</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dirty="0">
                          <a:effectLst/>
                          <a:latin typeface="Times New Roman" panose="02020603050405020304" pitchFamily="18" charset="0"/>
                          <a:cs typeface="Times New Roman" panose="02020603050405020304" pitchFamily="18" charset="0"/>
                        </a:rPr>
                        <a:t>...</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2101296"/>
                  </a:ext>
                </a:extLst>
              </a:tr>
              <a:tr h="618251">
                <a:tc>
                  <a:txBody>
                    <a:bodyPr/>
                    <a:lstStyle/>
                    <a:p>
                      <a:pPr fontAlgn="ctr"/>
                      <a:r>
                        <a:rPr lang="en-IN" sz="1000" b="1">
                          <a:effectLst/>
                          <a:latin typeface="Times New Roman" panose="02020603050405020304" pitchFamily="18" charset="0"/>
                          <a:cs typeface="Times New Roman" panose="02020603050405020304" pitchFamily="18" charset="0"/>
                        </a:rPr>
                        <a:t>976</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LP002971</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Male</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Yes</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3+</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Not Graduate</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Yes</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4009</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1777.0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113.0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360.0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1.0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Urban</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NaN</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5545378"/>
                  </a:ext>
                </a:extLst>
              </a:tr>
              <a:tr h="432775">
                <a:tc>
                  <a:txBody>
                    <a:bodyPr/>
                    <a:lstStyle/>
                    <a:p>
                      <a:pPr fontAlgn="ctr"/>
                      <a:r>
                        <a:rPr lang="en-IN" sz="1000" b="1">
                          <a:effectLst/>
                          <a:latin typeface="Times New Roman" panose="02020603050405020304" pitchFamily="18" charset="0"/>
                          <a:cs typeface="Times New Roman" panose="02020603050405020304" pitchFamily="18" charset="0"/>
                        </a:rPr>
                        <a:t>977</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LP002975</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Male</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Yes</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Graduate</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No</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4158</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709.0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115.0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360.0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1.0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Urban</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NaN</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4441312"/>
                  </a:ext>
                </a:extLst>
              </a:tr>
              <a:tr h="618251">
                <a:tc>
                  <a:txBody>
                    <a:bodyPr/>
                    <a:lstStyle/>
                    <a:p>
                      <a:pPr fontAlgn="ctr"/>
                      <a:r>
                        <a:rPr lang="en-IN" sz="1000" b="1">
                          <a:effectLst/>
                          <a:latin typeface="Times New Roman" panose="02020603050405020304" pitchFamily="18" charset="0"/>
                          <a:cs typeface="Times New Roman" panose="02020603050405020304" pitchFamily="18" charset="0"/>
                        </a:rPr>
                        <a:t>978</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LP002980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Male</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No</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Graduate</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No</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3250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1993.0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126.0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360.0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NaN</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Semiurban</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NaN</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0181507"/>
                  </a:ext>
                </a:extLst>
              </a:tr>
              <a:tr h="432775">
                <a:tc>
                  <a:txBody>
                    <a:bodyPr/>
                    <a:lstStyle/>
                    <a:p>
                      <a:pPr fontAlgn="ctr"/>
                      <a:r>
                        <a:rPr lang="en-IN" sz="1000" b="1">
                          <a:effectLst/>
                          <a:latin typeface="Times New Roman" panose="02020603050405020304" pitchFamily="18" charset="0"/>
                          <a:cs typeface="Times New Roman" panose="02020603050405020304" pitchFamily="18" charset="0"/>
                        </a:rPr>
                        <a:t>979</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LP002986</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Male</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Yes</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Graduate</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No</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5000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2393.0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158.0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360.0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1.0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Rural</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NaN</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3390599"/>
                  </a:ext>
                </a:extLst>
              </a:tr>
              <a:tr h="432775">
                <a:tc>
                  <a:txBody>
                    <a:bodyPr/>
                    <a:lstStyle/>
                    <a:p>
                      <a:pPr fontAlgn="ctr"/>
                      <a:r>
                        <a:rPr lang="en-IN" sz="1000" b="1" dirty="0">
                          <a:effectLst/>
                          <a:latin typeface="Times New Roman" panose="02020603050405020304" pitchFamily="18" charset="0"/>
                          <a:cs typeface="Times New Roman" panose="02020603050405020304" pitchFamily="18" charset="0"/>
                        </a:rPr>
                        <a:t>980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LP002989</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Male</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No</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Graduate</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Yes</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dirty="0">
                          <a:effectLst/>
                          <a:latin typeface="Times New Roman" panose="02020603050405020304" pitchFamily="18" charset="0"/>
                          <a:cs typeface="Times New Roman" panose="02020603050405020304" pitchFamily="18" charset="0"/>
                        </a:rPr>
                        <a:t>9200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0.0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98.0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180.0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1.0</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a:effectLst/>
                          <a:latin typeface="Times New Roman" panose="02020603050405020304" pitchFamily="18" charset="0"/>
                          <a:cs typeface="Times New Roman" panose="02020603050405020304" pitchFamily="18" charset="0"/>
                        </a:rPr>
                        <a:t>Rural</a:t>
                      </a: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sz="1000" dirty="0" err="1">
                          <a:effectLst/>
                          <a:latin typeface="Times New Roman" panose="02020603050405020304" pitchFamily="18" charset="0"/>
                          <a:cs typeface="Times New Roman" panose="02020603050405020304" pitchFamily="18" charset="0"/>
                        </a:rPr>
                        <a:t>NaN</a:t>
                      </a:r>
                      <a:endParaRPr lang="en-IN" sz="1000" dirty="0">
                        <a:effectLst/>
                        <a:latin typeface="Times New Roman" panose="02020603050405020304" pitchFamily="18" charset="0"/>
                        <a:cs typeface="Times New Roman" panose="02020603050405020304" pitchFamily="18" charset="0"/>
                      </a:endParaRPr>
                    </a:p>
                  </a:txBody>
                  <a:tcPr marL="42301" marR="42301" marT="21151" marB="21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375725"/>
                  </a:ext>
                </a:extLst>
              </a:tr>
            </a:tbl>
          </a:graphicData>
        </a:graphic>
      </p:graphicFrame>
      <p:sp>
        <p:nvSpPr>
          <p:cNvPr id="6" name="TextBox 5">
            <a:extLst>
              <a:ext uri="{FF2B5EF4-FFF2-40B4-BE49-F238E27FC236}">
                <a16:creationId xmlns:a16="http://schemas.microsoft.com/office/drawing/2014/main" id="{8AD0F97C-8B6F-4771-B8EB-C421688ABB20}"/>
              </a:ext>
            </a:extLst>
          </p:cNvPr>
          <p:cNvSpPr txBox="1"/>
          <p:nvPr/>
        </p:nvSpPr>
        <p:spPr>
          <a:xfrm>
            <a:off x="1205881" y="6488668"/>
            <a:ext cx="2686372" cy="307777"/>
          </a:xfrm>
          <a:prstGeom prst="rect">
            <a:avLst/>
          </a:prstGeom>
          <a:noFill/>
        </p:spPr>
        <p:txBody>
          <a:bodyPr wrap="square">
            <a:spAutoFit/>
          </a:bodyPr>
          <a:lstStyle/>
          <a:p>
            <a:r>
              <a:rPr lang="en-IN" sz="1400" b="0" i="0" dirty="0">
                <a:solidFill>
                  <a:srgbClr val="212121"/>
                </a:solidFill>
                <a:effectLst/>
                <a:latin typeface="Times New Roman" panose="02020603050405020304" pitchFamily="18" charset="0"/>
                <a:cs typeface="Times New Roman" panose="02020603050405020304" pitchFamily="18" charset="0"/>
              </a:rPr>
              <a:t>981 rows × 13 columns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3151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57162-AAD1-44CD-AE31-334D3C17C69E}"/>
              </a:ext>
            </a:extLst>
          </p:cNvPr>
          <p:cNvSpPr>
            <a:spLocks noGrp="1"/>
          </p:cNvSpPr>
          <p:nvPr>
            <p:ph type="title"/>
          </p:nvPr>
        </p:nvSpPr>
        <p:spPr>
          <a:xfrm>
            <a:off x="1629916" y="33603"/>
            <a:ext cx="9829798" cy="1219200"/>
          </a:xfrm>
        </p:spPr>
        <p:txBody>
          <a:bodyPr>
            <a:normAutofit/>
          </a:bodyPr>
          <a:lstStyle/>
          <a:p>
            <a:r>
              <a:rPr lang="en-IN" sz="4800" dirty="0">
                <a:latin typeface="Arial Black" panose="020B0A04020102020204" pitchFamily="34" charset="0"/>
              </a:rPr>
              <a:t>LIBRARIES:</a:t>
            </a:r>
          </a:p>
        </p:txBody>
      </p:sp>
      <p:sp>
        <p:nvSpPr>
          <p:cNvPr id="3" name="Content Placeholder 2">
            <a:extLst>
              <a:ext uri="{FF2B5EF4-FFF2-40B4-BE49-F238E27FC236}">
                <a16:creationId xmlns:a16="http://schemas.microsoft.com/office/drawing/2014/main" id="{7AFE6FBC-4C86-4E2F-9F21-118FEF54B6D1}"/>
              </a:ext>
            </a:extLst>
          </p:cNvPr>
          <p:cNvSpPr>
            <a:spLocks noGrp="1"/>
          </p:cNvSpPr>
          <p:nvPr>
            <p:ph sz="half" idx="1"/>
          </p:nvPr>
        </p:nvSpPr>
        <p:spPr>
          <a:xfrm>
            <a:off x="1488168" y="1984248"/>
            <a:ext cx="10510900" cy="4685112"/>
          </a:xfrm>
        </p:spPr>
        <p:txBody>
          <a:bodyPr>
            <a:normAutofit fontScale="92500"/>
          </a:bodyPr>
          <a:lstStyle/>
          <a:p>
            <a:pPr marL="0" indent="0" algn="l">
              <a:buNone/>
            </a:pPr>
            <a:r>
              <a:rPr lang="en-GB" sz="2800" b="1" i="0" dirty="0" err="1">
                <a:solidFill>
                  <a:srgbClr val="002060"/>
                </a:solidFill>
                <a:effectLst/>
                <a:latin typeface="Arial Black" panose="020B0A04020102020204" pitchFamily="34" charset="0"/>
                <a:cs typeface="Times New Roman" panose="02020603050405020304" pitchFamily="18" charset="0"/>
              </a:rPr>
              <a:t>Sklearn</a:t>
            </a:r>
            <a:r>
              <a:rPr lang="en-GB" sz="2800" b="1" i="0" dirty="0">
                <a:solidFill>
                  <a:srgbClr val="002060"/>
                </a:solidFill>
                <a:effectLst/>
                <a:latin typeface="Arial Black" panose="020B0A04020102020204" pitchFamily="34" charset="0"/>
                <a:cs typeface="Times New Roman" panose="02020603050405020304" pitchFamily="18" charset="0"/>
              </a:rPr>
              <a:t>:</a:t>
            </a:r>
          </a:p>
          <a:p>
            <a:pPr algn="l"/>
            <a:r>
              <a:rPr lang="en-GB" sz="2400" b="0" i="0" dirty="0">
                <a:solidFill>
                  <a:srgbClr val="28292E"/>
                </a:solidFill>
                <a:effectLst/>
                <a:latin typeface="Times New Roman" panose="02020603050405020304" pitchFamily="18" charset="0"/>
                <a:cs typeface="Times New Roman" panose="02020603050405020304" pitchFamily="18" charset="0"/>
              </a:rPr>
              <a:t>This python library is helpful for building machine learning and statistical models such as clustering, classification, regression etc. </a:t>
            </a:r>
          </a:p>
          <a:p>
            <a:pPr algn="l"/>
            <a:r>
              <a:rPr lang="en-GB" sz="2400" b="0" i="0" dirty="0">
                <a:solidFill>
                  <a:srgbClr val="28292E"/>
                </a:solidFill>
                <a:effectLst/>
                <a:latin typeface="Times New Roman" panose="02020603050405020304" pitchFamily="18" charset="0"/>
                <a:cs typeface="Times New Roman" panose="02020603050405020304" pitchFamily="18" charset="0"/>
              </a:rPr>
              <a:t>Though it can be used for reading, manipulating and summarizing the data as well, better libraries are there to perform these functions.</a:t>
            </a:r>
          </a:p>
          <a:p>
            <a:pPr marL="0" indent="0" algn="l">
              <a:buNone/>
            </a:pPr>
            <a:r>
              <a:rPr lang="en-GB" sz="3000" b="1" i="0" dirty="0">
                <a:solidFill>
                  <a:srgbClr val="002060"/>
                </a:solidFill>
                <a:effectLst/>
                <a:latin typeface="Arial Black" panose="020B0A04020102020204" pitchFamily="34" charset="0"/>
                <a:cs typeface="Times New Roman" panose="02020603050405020304" pitchFamily="18" charset="0"/>
              </a:rPr>
              <a:t>Pandas:</a:t>
            </a:r>
          </a:p>
          <a:p>
            <a:pPr algn="l"/>
            <a:r>
              <a:rPr lang="en-GB" sz="2400" b="0" i="0" dirty="0">
                <a:solidFill>
                  <a:srgbClr val="28292E"/>
                </a:solidFill>
                <a:effectLst/>
                <a:latin typeface="Times New Roman" panose="02020603050405020304" pitchFamily="18" charset="0"/>
                <a:cs typeface="Times New Roman" panose="02020603050405020304" pitchFamily="18" charset="0"/>
              </a:rPr>
              <a:t>Pandas is a Python package to work with structured and time series data.</a:t>
            </a:r>
          </a:p>
          <a:p>
            <a:pPr algn="l"/>
            <a:r>
              <a:rPr lang="en-GB" sz="2400" b="0" i="0" dirty="0">
                <a:solidFill>
                  <a:srgbClr val="28292E"/>
                </a:solidFill>
                <a:effectLst/>
                <a:latin typeface="Times New Roman" panose="02020603050405020304" pitchFamily="18" charset="0"/>
                <a:cs typeface="Times New Roman" panose="02020603050405020304" pitchFamily="18" charset="0"/>
              </a:rPr>
              <a:t>The data from various file formats such as csv, json, </a:t>
            </a:r>
            <a:r>
              <a:rPr lang="en-GB" sz="2400" b="0" i="0" dirty="0" err="1">
                <a:solidFill>
                  <a:srgbClr val="28292E"/>
                </a:solidFill>
                <a:effectLst/>
                <a:latin typeface="Times New Roman" panose="02020603050405020304" pitchFamily="18" charset="0"/>
                <a:cs typeface="Times New Roman" panose="02020603050405020304" pitchFamily="18" charset="0"/>
              </a:rPr>
              <a:t>sql</a:t>
            </a:r>
            <a:r>
              <a:rPr lang="en-GB" sz="2400" b="0" i="0" dirty="0">
                <a:solidFill>
                  <a:srgbClr val="28292E"/>
                </a:solidFill>
                <a:effectLst/>
                <a:latin typeface="Times New Roman" panose="02020603050405020304" pitchFamily="18" charset="0"/>
                <a:cs typeface="Times New Roman" panose="02020603050405020304" pitchFamily="18" charset="0"/>
              </a:rPr>
              <a:t> etc can be imported using Pandas.</a:t>
            </a:r>
          </a:p>
          <a:p>
            <a:pPr algn="l"/>
            <a:r>
              <a:rPr lang="en-GB" sz="2400" b="0" i="0" dirty="0">
                <a:solidFill>
                  <a:srgbClr val="28292E"/>
                </a:solidFill>
                <a:effectLst/>
                <a:latin typeface="Times New Roman" panose="02020603050405020304" pitchFamily="18" charset="0"/>
                <a:cs typeface="Times New Roman" panose="02020603050405020304" pitchFamily="18" charset="0"/>
              </a:rPr>
              <a:t> It is a powerful open source tool used for data analysis and data manipulation operations such as data cleaning, merging, selecting as well wrangling.</a:t>
            </a:r>
            <a:endParaRPr lang="en-GB" sz="2400" b="1"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8264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9FE98C2-BF6C-415A-B513-607328C8C1FA}"/>
              </a:ext>
            </a:extLst>
          </p:cNvPr>
          <p:cNvSpPr txBox="1"/>
          <p:nvPr/>
        </p:nvSpPr>
        <p:spPr>
          <a:xfrm>
            <a:off x="1053852" y="116632"/>
            <a:ext cx="11052000" cy="6552000"/>
          </a:xfrm>
          <a:prstGeom prst="rect">
            <a:avLst/>
          </a:prstGeom>
          <a:noFill/>
        </p:spPr>
        <p:txBody>
          <a:bodyPr wrap="square">
            <a:noAutofit/>
          </a:bodyPr>
          <a:lstStyle/>
          <a:p>
            <a:pPr algn="l"/>
            <a:r>
              <a:rPr lang="en-GB" sz="2800" b="1" i="0" dirty="0">
                <a:solidFill>
                  <a:srgbClr val="002060"/>
                </a:solidFill>
                <a:effectLst/>
                <a:latin typeface="Arial Black" panose="020B0A04020102020204" pitchFamily="34" charset="0"/>
                <a:cs typeface="Times New Roman" panose="02020603050405020304" pitchFamily="18" charset="0"/>
              </a:rPr>
              <a:t>Seaborn:</a:t>
            </a:r>
          </a:p>
          <a:p>
            <a:pPr algn="l"/>
            <a:endParaRPr lang="en-GB" sz="2400" b="1" i="0" dirty="0">
              <a:effectLst/>
              <a:latin typeface="Arial Black" panose="020B0A04020102020204" pitchFamily="34" charset="0"/>
              <a:cs typeface="Times New Roman" panose="02020603050405020304" pitchFamily="18" charset="0"/>
            </a:endParaRPr>
          </a:p>
          <a:p>
            <a:pPr marL="285750" indent="-285750" algn="l">
              <a:buFont typeface="Arial" panose="020B0604020202020204" pitchFamily="34" charset="0"/>
              <a:buChar char="•"/>
            </a:pPr>
            <a:r>
              <a:rPr lang="en-GB" sz="2400" b="0" i="0" dirty="0">
                <a:solidFill>
                  <a:srgbClr val="28292E"/>
                </a:solidFill>
                <a:effectLst/>
                <a:latin typeface="Times New Roman" panose="02020603050405020304" pitchFamily="18" charset="0"/>
                <a:cs typeface="Times New Roman" panose="02020603050405020304" pitchFamily="18" charset="0"/>
              </a:rPr>
              <a:t>Seaborn is a python library for building graphs to visualise data. It provides integration with pandas. </a:t>
            </a:r>
          </a:p>
          <a:p>
            <a:pPr marL="285750" indent="-285750" algn="l">
              <a:buFont typeface="Arial" panose="020B0604020202020204" pitchFamily="34" charset="0"/>
              <a:buChar char="•"/>
            </a:pPr>
            <a:r>
              <a:rPr lang="en-GB" sz="2400" b="0" i="0" dirty="0">
                <a:solidFill>
                  <a:srgbClr val="28292E"/>
                </a:solidFill>
                <a:effectLst/>
                <a:latin typeface="Times New Roman" panose="02020603050405020304" pitchFamily="18" charset="0"/>
                <a:cs typeface="Times New Roman" panose="02020603050405020304" pitchFamily="18" charset="0"/>
              </a:rPr>
              <a:t>This open source tool helps in defining the data by mapping the data on the informative and interactive plots. </a:t>
            </a:r>
          </a:p>
          <a:p>
            <a:pPr marL="285750" indent="-285750" algn="l">
              <a:buFont typeface="Arial" panose="020B0604020202020204" pitchFamily="34" charset="0"/>
              <a:buChar char="•"/>
            </a:pPr>
            <a:r>
              <a:rPr lang="en-GB" sz="2400" b="0" i="0" dirty="0">
                <a:solidFill>
                  <a:srgbClr val="28292E"/>
                </a:solidFill>
                <a:effectLst/>
                <a:latin typeface="Times New Roman" panose="02020603050405020304" pitchFamily="18" charset="0"/>
                <a:cs typeface="Times New Roman" panose="02020603050405020304" pitchFamily="18" charset="0"/>
              </a:rPr>
              <a:t>Each element of the plots gives meaningful information about the data</a:t>
            </a:r>
            <a:r>
              <a:rPr lang="en-GB" sz="1800" b="0" i="0" dirty="0">
                <a:solidFill>
                  <a:srgbClr val="28292E"/>
                </a:solidFill>
                <a:effectLst/>
                <a:latin typeface="Times New Roman" panose="02020603050405020304" pitchFamily="18" charset="0"/>
                <a:cs typeface="Times New Roman" panose="02020603050405020304" pitchFamily="18" charset="0"/>
              </a:rPr>
              <a:t>																							.</a:t>
            </a:r>
          </a:p>
          <a:p>
            <a:pPr algn="l"/>
            <a:r>
              <a:rPr lang="en-GB" sz="2800" b="0" i="0" dirty="0">
                <a:solidFill>
                  <a:srgbClr val="002060"/>
                </a:solidFill>
                <a:effectLst/>
                <a:latin typeface="Arial Black" panose="020B0A04020102020204" pitchFamily="34" charset="0"/>
                <a:cs typeface="Times New Roman" panose="02020603050405020304" pitchFamily="18" charset="0"/>
              </a:rPr>
              <a:t>NumPy (Numerical Python) :</a:t>
            </a:r>
          </a:p>
          <a:p>
            <a:pPr algn="l"/>
            <a:endParaRPr lang="en-GB" sz="1800" b="0" i="0" dirty="0">
              <a:solidFill>
                <a:srgbClr val="202124"/>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GB" sz="2400" b="0" i="0" dirty="0">
                <a:solidFill>
                  <a:srgbClr val="202124"/>
                </a:solidFill>
                <a:effectLst/>
                <a:latin typeface="Times New Roman" panose="02020603050405020304" pitchFamily="18" charset="0"/>
                <a:cs typeface="Times New Roman" panose="02020603050405020304" pitchFamily="18" charset="0"/>
              </a:rPr>
              <a:t>It is </a:t>
            </a:r>
            <a:r>
              <a:rPr lang="en-GB" sz="2400" b="1" i="0" dirty="0">
                <a:solidFill>
                  <a:srgbClr val="202124"/>
                </a:solidFill>
                <a:effectLst/>
                <a:latin typeface="Times New Roman" panose="02020603050405020304" pitchFamily="18" charset="0"/>
                <a:cs typeface="Times New Roman" panose="02020603050405020304" pitchFamily="18" charset="0"/>
              </a:rPr>
              <a:t>a linear algebra library in Python</a:t>
            </a:r>
            <a:r>
              <a:rPr lang="en-GB" sz="2400" b="0" i="0" dirty="0">
                <a:solidFill>
                  <a:srgbClr val="202124"/>
                </a:solidFill>
                <a:effectLst/>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r>
              <a:rPr lang="en-GB" sz="2400" b="0" i="0" dirty="0">
                <a:solidFill>
                  <a:srgbClr val="202124"/>
                </a:solidFill>
                <a:effectLst/>
                <a:latin typeface="Times New Roman" panose="02020603050405020304" pitchFamily="18" charset="0"/>
                <a:cs typeface="Times New Roman" panose="02020603050405020304" pitchFamily="18" charset="0"/>
              </a:rPr>
              <a:t> It is a very important library on which almost every data science or machine learning Python packages such as SciPy (Scientific Python), Mat−</a:t>
            </a:r>
            <a:r>
              <a:rPr lang="en-GB" sz="2400" b="0" i="0" dirty="0" err="1">
                <a:solidFill>
                  <a:srgbClr val="202124"/>
                </a:solidFill>
                <a:effectLst/>
                <a:latin typeface="Times New Roman" panose="02020603050405020304" pitchFamily="18" charset="0"/>
                <a:cs typeface="Times New Roman" panose="02020603050405020304" pitchFamily="18" charset="0"/>
              </a:rPr>
              <a:t>plotlib</a:t>
            </a:r>
            <a:r>
              <a:rPr lang="en-GB" sz="2400" b="0" i="0" dirty="0">
                <a:solidFill>
                  <a:srgbClr val="202124"/>
                </a:solidFill>
                <a:effectLst/>
                <a:latin typeface="Times New Roman" panose="02020603050405020304" pitchFamily="18" charset="0"/>
                <a:cs typeface="Times New Roman" panose="02020603050405020304" pitchFamily="18" charset="0"/>
              </a:rPr>
              <a:t> (plotting library), Scikit-learn, etc depends on to a reasonable extent.</a:t>
            </a:r>
            <a:endParaRPr lang="en-GB" sz="2400" b="0" i="0" dirty="0">
              <a:solidFill>
                <a:srgbClr val="28292E"/>
              </a:solidFill>
              <a:effectLst/>
              <a:latin typeface="Times New Roman" panose="02020603050405020304" pitchFamily="18" charset="0"/>
              <a:cs typeface="Times New Roman" panose="02020603050405020304" pitchFamily="18" charset="0"/>
            </a:endParaRPr>
          </a:p>
          <a:p>
            <a:pPr algn="l"/>
            <a:endParaRPr lang="en-GB" sz="1800" b="0" i="0" dirty="0">
              <a:solidFill>
                <a:srgbClr val="28292E"/>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2222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Currency Symbols 16x9">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rrency symbols presentation (widescreen).potx" id="{0BEEB329-2C4D-4D02-9858-CA91ACE92AB1}" vid="{944DA297-E844-470D-A85C-00068074ACC2}"/>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Currency symbols presentation (widescreen)</Template>
  <TotalTime>268</TotalTime>
  <Words>1657</Words>
  <Application>Microsoft Office PowerPoint</Application>
  <PresentationFormat>Custom</PresentationFormat>
  <Paragraphs>296</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Black</vt:lpstr>
      <vt:lpstr>Cambria</vt:lpstr>
      <vt:lpstr>Helvetica Neue</vt:lpstr>
      <vt:lpstr>Times New Roman</vt:lpstr>
      <vt:lpstr>Wingdings</vt:lpstr>
      <vt:lpstr>Currency Symbols 16x9</vt:lpstr>
      <vt:lpstr>LOAN PREDICTION USING MACHINE LEARNING ALGORITHMS</vt:lpstr>
      <vt:lpstr>TITLE AND CONTENT LAYOUT </vt:lpstr>
      <vt:lpstr>OBJECTIVE:</vt:lpstr>
      <vt:lpstr>ABSTRACT:</vt:lpstr>
      <vt:lpstr>INTRODUCTION:</vt:lpstr>
      <vt:lpstr>BUILDING MACHINE LEARNING MODEL:</vt:lpstr>
      <vt:lpstr>PowerPoint Presentation</vt:lpstr>
      <vt:lpstr>LIBRARIES:</vt:lpstr>
      <vt:lpstr>PowerPoint Presentation</vt:lpstr>
      <vt:lpstr>TYPES OF ALGORITHMS WE USED:</vt:lpstr>
      <vt:lpstr>PowerPoint Presentation</vt:lpstr>
      <vt:lpstr>PowerPoint Presentation</vt:lpstr>
      <vt:lpstr>PowerPoint Presentation</vt:lpstr>
      <vt:lpstr>PowerPoint Presentation</vt:lpstr>
      <vt:lpstr>LINKS:</vt:lpstr>
      <vt:lpstr>CONCLUSION:</vt:lpstr>
      <vt:lpstr>FUTURE ENHANCEMENT: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PREDICATION USING MACHINE LEARNING ALOGARTHIMS</dc:title>
  <dc:creator>KOUSHIK KUMAR E</dc:creator>
  <cp:lastModifiedBy>KOUSHIK KUMAR E</cp:lastModifiedBy>
  <cp:revision>28</cp:revision>
  <dcterms:created xsi:type="dcterms:W3CDTF">2021-11-29T16:58:11Z</dcterms:created>
  <dcterms:modified xsi:type="dcterms:W3CDTF">2021-11-30T10:22:34Z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