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93F6AC-D6CE-4C6A-B810-4E5CBB3B96CF}">
  <a:tblStyle styleId="{EE93F6AC-D6CE-4C6A-B810-4E5CBB3B96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9dcc1e0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d9dcc1e02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9dcc1e13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d9dcc1e138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9dcc1e0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d9dcc1e02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9dcc1e02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d9dcc1e027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9dcc1e02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d9dcc1e027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9dcc1e02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d9dcc1e027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9dcc1e02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9dcc1e027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9dcc1e027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d9dcc1e027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9dcc1e02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d9dcc1e027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9dcc1e027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d9dcc1e027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https://share.streamlit.io/suvanshvaid27/bank-marketing/main/app.py" TargetMode="External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4107" y="-327754"/>
            <a:ext cx="5243170" cy="463688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2824107" y="3578901"/>
            <a:ext cx="60960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428978" y="4614630"/>
            <a:ext cx="657013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Name</a:t>
            </a:r>
            <a:r>
              <a:rPr b="0" i="0" lang="en-AU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Bank Marketing DS 01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Specialization</a:t>
            </a: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Data Science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Suvansh Vaid, Ines Perko, Zeynep Basak Eken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2447822" y="3116755"/>
            <a:ext cx="647228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Bank Marketing (Campaign)</a:t>
            </a:r>
            <a:endParaRPr b="0" i="0"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88789" y="-104931"/>
            <a:ext cx="1210321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Conversion rates (continued..)</a:t>
            </a:r>
            <a:endParaRPr/>
          </a:p>
        </p:txBody>
      </p:sp>
      <p:pic>
        <p:nvPicPr>
          <p:cNvPr descr="Chart&#10;&#10;Description automatically generated" id="164" name="Google Shape;1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487" y="1022350"/>
            <a:ext cx="6045200" cy="48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6657976" y="1743075"/>
            <a:ext cx="539855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month of March, September and October had the higher conversion rate than other months.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Previous success in marketing campaign results in higher conversion rate that is statistically significant enough.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88789" y="-104931"/>
            <a:ext cx="1210321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Conversion rates (continued..)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5464705" y="1251034"/>
            <a:ext cx="53985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Those under 30 and over 60 are much more likely to open a deposit from this marketing campaign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chart, histogram&#10;&#10;Description automatically generated" id="173" name="Google Shape;17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181" y="910732"/>
            <a:ext cx="4943182" cy="3260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174" name="Google Shape;17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7423" y="3157931"/>
            <a:ext cx="5094850" cy="326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741836" y="4586279"/>
            <a:ext cx="53985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contacts beyond the first diminishes the conversion rate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88789" y="-104931"/>
            <a:ext cx="1210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Economic and Social Indicators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855025" y="1589025"/>
            <a:ext cx="6590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mp.var.rate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Employment variation rate, quarterly indicator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Percentage change in employment from one quarter to another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lower absolute value of this rate is more desirable, since it indicates more stability and predictability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p24"/>
          <p:cNvGraphicFramePr/>
          <p:nvPr/>
        </p:nvGraphicFramePr>
        <p:xfrm>
          <a:off x="8006925" y="153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{EE93F6AC-D6CE-4C6A-B810-4E5CBB3B96CF}</a:tableStyleId>
              </a:tblPr>
              <a:tblGrid>
                <a:gridCol w="1347250"/>
                <a:gridCol w="1761125"/>
              </a:tblGrid>
              <a:tr h="334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emp.var.rate</a:t>
                      </a:r>
                      <a:endParaRPr b="1"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33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0.081886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1.57096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-3.4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4"/>
          <p:cNvSpPr txBox="1"/>
          <p:nvPr/>
        </p:nvSpPr>
        <p:spPr>
          <a:xfrm>
            <a:off x="855025" y="3466575"/>
            <a:ext cx="10456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nr.employed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quarterly average of the total number of employed citizens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euribor3m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Daily three-month Euribor rate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benchmark interest rate at which major global banks lend to one another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higher Euribor rate may make deposit options of the bank more attractive to customers(????)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88789" y="-104931"/>
            <a:ext cx="1210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Economic and Social Indicators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623450" y="1371600"/>
            <a:ext cx="65040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cons.price.idx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Measures changes in the price level of a weighted average market basket of consumer goods and services purchased by households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higher CPI, paying off debt may become more convenient. Thus, one may expect defaults to be lower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may also expect to observe higher spending with higher CPI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cons.conf.idx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confidence index, monthly average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Indicator of future developments of households’ consumption and saving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Based upon answers regarding their expected financial situation, their sentiment about the general economic situation, unemployment and capability of savings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 to the CPI, individuals with higher CCI may be prone to spending more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" name="Google Shape;192;p25"/>
          <p:cNvGraphicFramePr/>
          <p:nvPr/>
        </p:nvGraphicFramePr>
        <p:xfrm>
          <a:off x="7447613" y="137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{EE93F6AC-D6CE-4C6A-B810-4E5CBB3B96CF}</a:tableStyleId>
              </a:tblPr>
              <a:tblGrid>
                <a:gridCol w="633725"/>
                <a:gridCol w="1367625"/>
              </a:tblGrid>
              <a:tr h="3212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cons.price.idx</a:t>
                      </a:r>
                      <a:endParaRPr b="1"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32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93.57566437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0.578840049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92.201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1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94.767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25"/>
          <p:cNvGraphicFramePr/>
          <p:nvPr/>
        </p:nvGraphicFramePr>
        <p:xfrm>
          <a:off x="9585163" y="1372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{EE93F6AC-D6CE-4C6A-B810-4E5CBB3B96CF}</a:tableStyleId>
              </a:tblPr>
              <a:tblGrid>
                <a:gridCol w="579150"/>
                <a:gridCol w="1422200"/>
              </a:tblGrid>
              <a:tr h="3234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cons.conf.idx</a:t>
                      </a:r>
                      <a:endParaRPr b="1"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32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-40.50260027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4.628197856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-50.8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-26.9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200" y="3098625"/>
            <a:ext cx="4345750" cy="344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88789" y="-104931"/>
            <a:ext cx="1210321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Business Recommendations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88789" y="803938"/>
            <a:ext cx="11860030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Based on the extensive analysis done above, the following are some of the business recommendations to follow in order to increase the  number of client depositors: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 on students, retired and unemployed audience since they have the highest conversion rates.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 single persons for the marketing campaigns.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 mainly on illiterate students. Other than that, target the highly educated population since more education usually means more liquidity.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Mainly focus on cellular campaigns rather than telephonic ones.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 the marketing campaigns on the customers with low default history and no previous loans.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 the months of September, October, December, March and April for the marketing campaigns.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 the campaign on two age groups - below 30 and above 60.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 the number of contacts per customer to 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88789" y="-104931"/>
            <a:ext cx="1210321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Technical Recommendations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88789" y="1030653"/>
            <a:ext cx="1186003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Based on the data exploration, the following are some recommendations for the technical user: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variable `duration` must be excluded as it is impractical. Excluding it will lead to a more real world and robust model.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Since the data is highly imbalanced, it must be first balanced using SMOTE (</a:t>
            </a:r>
            <a:r>
              <a:rPr b="1"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Synthetic Minority Oversampling Technique</a:t>
            </a: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Since this is a pure classification problem , it is recommended to first train some basic interpretable models  such as Logistic Regression and Decision trees.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some basic models, it is recommended to train state of the art classification models using cross validated Random forest classifiers or Gradient Boosting classifiers.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evaluate the models, it is recommended to not only focus on accuracy but also on other metrics such as precision, recall, F-1 score, etc.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88789" y="-104931"/>
            <a:ext cx="1210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 building and testing</a:t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88789" y="1030653"/>
            <a:ext cx="11859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following models were implemented and their performance is measured with a ROC curve. The prediction results are summarized in a confusion matrix.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178" y="2295903"/>
            <a:ext cx="50673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950" y="2662349"/>
            <a:ext cx="3891175" cy="32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88789" y="-104931"/>
            <a:ext cx="1210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 building and testing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210439" y="1030653"/>
            <a:ext cx="118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	Decision Tree Classifier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478" y="2151491"/>
            <a:ext cx="387667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7803" y="1865741"/>
            <a:ext cx="50101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 txBox="1"/>
          <p:nvPr/>
        </p:nvSpPr>
        <p:spPr>
          <a:xfrm>
            <a:off x="88789" y="-104931"/>
            <a:ext cx="1210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 building and testing</a:t>
            </a:r>
            <a:endParaRPr/>
          </a:p>
        </p:txBody>
      </p:sp>
      <p:sp>
        <p:nvSpPr>
          <p:cNvPr id="233" name="Google Shape;233;p30"/>
          <p:cNvSpPr txBox="1"/>
          <p:nvPr/>
        </p:nvSpPr>
        <p:spPr>
          <a:xfrm>
            <a:off x="210439" y="1030653"/>
            <a:ext cx="11859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	Random Forest Classifier (Bagging)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203" y="2262153"/>
            <a:ext cx="39243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8653" y="1966878"/>
            <a:ext cx="48863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/>
        </p:nvSpPr>
        <p:spPr>
          <a:xfrm>
            <a:off x="88789" y="-104931"/>
            <a:ext cx="1210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 building and testing</a:t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210439" y="1030653"/>
            <a:ext cx="11859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	Extreme Gradient Boosting Classifier (Boosting)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478" y="2218716"/>
            <a:ext cx="385762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8803" y="1904391"/>
            <a:ext cx="48291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AU"/>
            </a:br>
            <a:br>
              <a:rPr lang="en-AU"/>
            </a:br>
            <a:br>
              <a:rPr lang="en-AU"/>
            </a:br>
            <a:r>
              <a:rPr b="1" lang="en-AU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733141" y="0"/>
            <a:ext cx="8919990" cy="685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AU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AU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AU" sz="2800">
                <a:solidFill>
                  <a:srgbClr val="FF6600"/>
                </a:solidFill>
              </a:rPr>
              <a:t>         Executive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AU" sz="2800">
                <a:solidFill>
                  <a:srgbClr val="FF6600"/>
                </a:solidFill>
              </a:rPr>
              <a:t>         Problem Statement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AU" sz="2800">
                <a:solidFill>
                  <a:srgbClr val="FF6600"/>
                </a:solidFill>
              </a:rPr>
              <a:t>         EDA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AU" sz="2800">
                <a:solidFill>
                  <a:srgbClr val="FF6600"/>
                </a:solidFill>
              </a:rPr>
              <a:t>	     * Market Analysis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AU" sz="2800">
                <a:solidFill>
                  <a:srgbClr val="FF6600"/>
                </a:solidFill>
              </a:rPr>
              <a:t>		* Analyzing previous campaigns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AU" sz="2800">
                <a:solidFill>
                  <a:srgbClr val="FF6600"/>
                </a:solidFill>
              </a:rPr>
              <a:t>		* Conversion rates</a:t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AU" sz="2800">
                <a:solidFill>
                  <a:srgbClr val="FF6600"/>
                </a:solidFill>
              </a:rPr>
              <a:t>		* Economic and Social Indicators</a:t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AU" sz="2800">
                <a:solidFill>
                  <a:srgbClr val="FF6600"/>
                </a:solidFill>
              </a:rPr>
              <a:t>         Business Recommendations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AU" sz="2800">
                <a:solidFill>
                  <a:srgbClr val="FF6600"/>
                </a:solidFill>
              </a:rPr>
              <a:t>         Technical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60983"/>
            <a:ext cx="2686018" cy="2297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88789" y="-104931"/>
            <a:ext cx="1210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 building and testing</a:t>
            </a: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210439" y="1030653"/>
            <a:ext cx="11859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	Random Forest on SMOTE sampled data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203" y="1884528"/>
            <a:ext cx="4249733" cy="398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4710" y="1884528"/>
            <a:ext cx="4154501" cy="398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/>
        </p:nvSpPr>
        <p:spPr>
          <a:xfrm>
            <a:off x="88789" y="-104931"/>
            <a:ext cx="1210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 building and testing</a:t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210439" y="1030653"/>
            <a:ext cx="11859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	Random Forest on Under Sampled data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103" y="1994503"/>
            <a:ext cx="4207943" cy="398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5246" y="1994503"/>
            <a:ext cx="4076314" cy="398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 txBox="1"/>
          <p:nvPr/>
        </p:nvSpPr>
        <p:spPr>
          <a:xfrm>
            <a:off x="88789" y="-104931"/>
            <a:ext cx="1210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 building and testing</a:t>
            </a:r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210439" y="1030653"/>
            <a:ext cx="11859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	Model without duration and with under sampled data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228" y="2059403"/>
            <a:ext cx="4030719" cy="367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5271" y="1994703"/>
            <a:ext cx="3895742" cy="367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/>
        </p:nvSpPr>
        <p:spPr>
          <a:xfrm>
            <a:off x="88789" y="-104931"/>
            <a:ext cx="1210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 building and testing</a:t>
            </a:r>
            <a:endParaRPr/>
          </a:p>
        </p:txBody>
      </p:sp>
      <p:sp>
        <p:nvSpPr>
          <p:cNvPr id="278" name="Google Shape;278;p35"/>
          <p:cNvSpPr txBox="1"/>
          <p:nvPr/>
        </p:nvSpPr>
        <p:spPr>
          <a:xfrm>
            <a:off x="210439" y="1030653"/>
            <a:ext cx="11859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 can be tested on </a:t>
            </a:r>
            <a:r>
              <a:rPr lang="en-AU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https://share.streamlit.io/suvanshvaid27/bank-marketing/main/app.py</a:t>
            </a:r>
            <a:r>
              <a:rPr lang="en-A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.The outcome, i.e., the decision of the client to subscribe to a term deposit, is predicted.</a:t>
            </a:r>
            <a:endParaRPr b="1"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6940" y="2782128"/>
            <a:ext cx="46577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9228" y="2407991"/>
            <a:ext cx="30861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 txBox="1"/>
          <p:nvPr>
            <p:ph idx="1" type="subTitle"/>
          </p:nvPr>
        </p:nvSpPr>
        <p:spPr>
          <a:xfrm>
            <a:off x="2964006" y="296088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AU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74841"/>
            <a:ext cx="2001347" cy="138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43219" y="126290"/>
            <a:ext cx="6292172" cy="7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Executive Summary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158209" y="1182750"/>
            <a:ext cx="115236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ABC Bank</a:t>
            </a: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wants to sell its term deposit product to customers and before launching the product they want to develop a model which helps them in understanding whether a particular customer will buy their product or not (based on customer's past interaction with bank or other Financial Institution).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43219" y="2440647"/>
            <a:ext cx="11264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Bank wants to shortlist customers whose chances of buying the product are more so that their marketing channel (</a:t>
            </a: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telemarketing</a:t>
            </a: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SMS/email marketing etc) can focus only on those customers. This will save their resource and their time (which is directly involved in the cost (resource billing).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Success Criteria:</a:t>
            </a:r>
            <a:endParaRPr sz="18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success criteria for this business problem would be based on how much maximum number of customers we are able to predict who have subscribed to the product.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01" y="5804624"/>
            <a:ext cx="2001347" cy="138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204301" y="0"/>
            <a:ext cx="47159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Exploring Data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61244" y="1089898"/>
            <a:ext cx="11029245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given input dataset has </a:t>
            </a: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41188</a:t>
            </a: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rows and 21 columns (attributes). There are 10 categorical features and 10 numerical features, excluding the output variable y which denotes whether a client subscribed a term deposit or not. 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input data is neatly divided into 4 main categories: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client data; such as age, job, marital status, etc. 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related to last contact of current campaign; such as duration, day_of_week, etc.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 attributes; such as previous contacts, campaign, etc.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 and economic context attributes; such as employment variation rate, etc. 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 is ready for further analysis after inspecting, cleaning and dealing with outliers.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88790" y="-104931"/>
            <a:ext cx="584916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Market analysis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8790" y="910732"/>
            <a:ext cx="4768960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first step is to get an insight into the clients.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clients work in the areas: blue-collar, management, technician and admin, while the least clients work as a housemaid, or are students, or are unemployed.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1295" y="910732"/>
            <a:ext cx="7141915" cy="2110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90" y="3251680"/>
            <a:ext cx="5462587" cy="168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3251825"/>
            <a:ext cx="5592057" cy="168344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576261" y="5221450"/>
            <a:ext cx="96964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clients are married. The data about educational background is higher when it comes to a secondary degree.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88789" y="-104931"/>
            <a:ext cx="1045538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Market Analysis (continued..)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88789" y="910732"/>
            <a:ext cx="11541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of the clients don't have credit in default, or personal loans, but they have housing loans.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181" y="1796620"/>
            <a:ext cx="5466520" cy="1692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3006751"/>
            <a:ext cx="5411899" cy="1692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181" y="4005804"/>
            <a:ext cx="5427717" cy="169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88789" y="-104931"/>
            <a:ext cx="1068398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Analyzing Previous Campaigns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88789" y="942432"/>
            <a:ext cx="118555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related with the last contact of the current campaign says the following: The most clients were contacted by cellphone, and most of them were contacted during May.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6728" y="1706424"/>
            <a:ext cx="2598136" cy="213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989" y="1706424"/>
            <a:ext cx="4612414" cy="146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04864" y="4103826"/>
            <a:ext cx="33972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243181" y="4450379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number of days passed since the client was contacted from a previous campaign (pdays) seems to be around 0. The outcome of the previous marketing campaign is mostly unknown.</a:t>
            </a:r>
            <a:b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88789" y="-104931"/>
            <a:ext cx="1210321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Conversion rates</a:t>
            </a:r>
            <a:endParaRPr/>
          </a:p>
        </p:txBody>
      </p:sp>
      <p:pic>
        <p:nvPicPr>
          <p:cNvPr descr="Chart&#10;&#10;Description automatically generated" id="148" name="Google Shape;1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181" y="910732"/>
            <a:ext cx="6248400" cy="47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6881959" y="910732"/>
            <a:ext cx="4919662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Retired and student clients had the highest conversion rate.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Clients with occupations of Blue-collar, entrepreneur, service, housemaid and service had low conversion rate.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Married clients are less likely to open a deposit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Greater the level of education, higher the likelihood of conversion was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81" y="5867781"/>
            <a:ext cx="2001347" cy="138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88789" y="-104931"/>
            <a:ext cx="1210321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Conversion rates (continued..)</a:t>
            </a:r>
            <a:endParaRPr/>
          </a:p>
        </p:txBody>
      </p:sp>
      <p:pic>
        <p:nvPicPr>
          <p:cNvPr descr="Chart, bar chart&#10;&#10;Description automatically generated" id="156" name="Google Shape;15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181" y="808038"/>
            <a:ext cx="5171471" cy="54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6257926" y="1285875"/>
            <a:ext cx="569089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Those with default experiences are less likely to have money in hand that they are comfortable 'locking up' for few months/years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Ones with any kind of loans had lower conversion rate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Clients contacted with 'cellular' phone have higher chance of conversion than those contacted with ‘telephone’.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