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4" r:id="rId2"/>
    <p:sldId id="269" r:id="rId3"/>
    <p:sldId id="270" r:id="rId4"/>
    <p:sldId id="272" r:id="rId5"/>
    <p:sldId id="273" r:id="rId6"/>
    <p:sldId id="275" r:id="rId7"/>
    <p:sldId id="276" r:id="rId8"/>
    <p:sldId id="277" r:id="rId9"/>
    <p:sldId id="281" r:id="rId10"/>
    <p:sldId id="280" r:id="rId11"/>
    <p:sldId id="279"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1"/>
    <p:restoredTop sz="96197"/>
  </p:normalViewPr>
  <p:slideViewPr>
    <p:cSldViewPr snapToGrid="0">
      <p:cViewPr varScale="1">
        <p:scale>
          <a:sx n="85" d="100"/>
          <a:sy n="85" d="100"/>
        </p:scale>
        <p:origin x="184"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3D6AD4-339C-D144-B2A2-88172FA76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518" y="0"/>
            <a:ext cx="5243170" cy="4636885"/>
          </a:xfrm>
          <a:prstGeom prst="rect">
            <a:avLst/>
          </a:prstGeom>
        </p:spPr>
      </p:pic>
      <p:sp>
        <p:nvSpPr>
          <p:cNvPr id="5" name="Rectangle 4">
            <a:extLst>
              <a:ext uri="{FF2B5EF4-FFF2-40B4-BE49-F238E27FC236}">
                <a16:creationId xmlns:a16="http://schemas.microsoft.com/office/drawing/2014/main" id="{C9C87A8F-6E3D-E04B-9E36-0E6D24CF2848}"/>
              </a:ext>
            </a:extLst>
          </p:cNvPr>
          <p:cNvSpPr/>
          <p:nvPr/>
        </p:nvSpPr>
        <p:spPr>
          <a:xfrm>
            <a:off x="2824107" y="3578901"/>
            <a:ext cx="6096000" cy="1421928"/>
          </a:xfrm>
          <a:prstGeom prst="rect">
            <a:avLst/>
          </a:prstGeom>
        </p:spPr>
        <p:txBody>
          <a:bodyPr>
            <a:spAutoFit/>
          </a:bodyPr>
          <a:lstStyle/>
          <a:p>
            <a:pPr algn="ctr">
              <a:lnSpc>
                <a:spcPct val="90000"/>
              </a:lnSpc>
              <a:spcBef>
                <a:spcPct val="0"/>
              </a:spcBef>
              <a:spcAft>
                <a:spcPts val="600"/>
              </a:spcAft>
            </a:pPr>
            <a:r>
              <a:rPr lang="en-AU" sz="2400" dirty="0">
                <a:solidFill>
                  <a:schemeClr val="bg1"/>
                </a:solidFill>
              </a:rPr>
              <a:t>Name : </a:t>
            </a:r>
            <a:r>
              <a:rPr lang="en-AU" sz="2400" dirty="0" err="1">
                <a:solidFill>
                  <a:schemeClr val="bg1"/>
                </a:solidFill>
              </a:rPr>
              <a:t>Suvansh</a:t>
            </a:r>
            <a:r>
              <a:rPr lang="en-AU" sz="2400" dirty="0">
                <a:solidFill>
                  <a:schemeClr val="bg1"/>
                </a:solidFill>
              </a:rPr>
              <a:t> </a:t>
            </a:r>
            <a:r>
              <a:rPr lang="en-AU" sz="2400" dirty="0" err="1">
                <a:solidFill>
                  <a:schemeClr val="bg1"/>
                </a:solidFill>
              </a:rPr>
              <a:t>Vaid</a:t>
            </a:r>
            <a:br>
              <a:rPr lang="en-AU" sz="2400" dirty="0">
                <a:solidFill>
                  <a:schemeClr val="bg1"/>
                </a:solidFill>
              </a:rPr>
            </a:br>
            <a:r>
              <a:rPr lang="en-AU" sz="2400" dirty="0">
                <a:solidFill>
                  <a:schemeClr val="bg1"/>
                </a:solidFill>
              </a:rPr>
              <a:t>Location: Melbourne</a:t>
            </a:r>
            <a:br>
              <a:rPr lang="en-AU" sz="2400" dirty="0">
                <a:solidFill>
                  <a:schemeClr val="bg1"/>
                </a:solidFill>
              </a:rPr>
            </a:br>
            <a:r>
              <a:rPr lang="en-AU" sz="2400" dirty="0">
                <a:solidFill>
                  <a:schemeClr val="bg1"/>
                </a:solidFill>
              </a:rPr>
              <a:t>Team: Data and Analytics</a:t>
            </a:r>
            <a:br>
              <a:rPr lang="en-AU" sz="2400" dirty="0">
                <a:solidFill>
                  <a:schemeClr val="bg1"/>
                </a:solidFill>
              </a:rPr>
            </a:br>
            <a:r>
              <a:rPr lang="en-AU" sz="2400" dirty="0">
                <a:solidFill>
                  <a:schemeClr val="bg1"/>
                </a:solidFill>
              </a:rPr>
              <a:t>Date: 11-March-2021</a:t>
            </a:r>
            <a:endParaRPr lang="en-US" sz="2400" dirty="0">
              <a:solidFill>
                <a:schemeClr val="bg1"/>
              </a:solidFill>
            </a:endParaRPr>
          </a:p>
        </p:txBody>
      </p:sp>
    </p:spTree>
    <p:extLst>
      <p:ext uri="{BB962C8B-B14F-4D97-AF65-F5344CB8AC3E}">
        <p14:creationId xmlns:p14="http://schemas.microsoft.com/office/powerpoint/2010/main" val="152633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1" y="586778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88789" y="-104931"/>
            <a:ext cx="12103211" cy="1015663"/>
          </a:xfrm>
          <a:prstGeom prst="rect">
            <a:avLst/>
          </a:prstGeom>
          <a:noFill/>
        </p:spPr>
        <p:txBody>
          <a:bodyPr wrap="square" rtlCol="0">
            <a:spAutoFit/>
          </a:bodyPr>
          <a:lstStyle/>
          <a:p>
            <a:r>
              <a:rPr lang="en-US" sz="6000" dirty="0">
                <a:solidFill>
                  <a:srgbClr val="FF6600"/>
                </a:solidFill>
              </a:rPr>
              <a:t>Profit forecast for next 2 years</a:t>
            </a:r>
          </a:p>
        </p:txBody>
      </p:sp>
      <p:sp>
        <p:nvSpPr>
          <p:cNvPr id="6" name="TextBox 5">
            <a:extLst>
              <a:ext uri="{FF2B5EF4-FFF2-40B4-BE49-F238E27FC236}">
                <a16:creationId xmlns:a16="http://schemas.microsoft.com/office/drawing/2014/main" id="{68B7BE43-F9DF-9F47-B773-67FB9504171D}"/>
              </a:ext>
            </a:extLst>
          </p:cNvPr>
          <p:cNvSpPr txBox="1"/>
          <p:nvPr/>
        </p:nvSpPr>
        <p:spPr>
          <a:xfrm>
            <a:off x="243181" y="5683115"/>
            <a:ext cx="8705948" cy="369332"/>
          </a:xfrm>
          <a:prstGeom prst="rect">
            <a:avLst/>
          </a:prstGeom>
          <a:noFill/>
        </p:spPr>
        <p:txBody>
          <a:bodyPr wrap="square" rtlCol="0">
            <a:spAutoFit/>
          </a:bodyPr>
          <a:lstStyle/>
          <a:p>
            <a:r>
              <a:rPr lang="en-US" dirty="0">
                <a:solidFill>
                  <a:schemeClr val="bg1"/>
                </a:solidFill>
              </a:rPr>
              <a:t>Key finding: Future profit for yellow cabs is predicted to be far more than that of pink cabs. </a:t>
            </a:r>
          </a:p>
        </p:txBody>
      </p:sp>
      <p:pic>
        <p:nvPicPr>
          <p:cNvPr id="9" name="Picture 8" descr="Chart, line chart&#10;&#10;Description automatically generated">
            <a:extLst>
              <a:ext uri="{FF2B5EF4-FFF2-40B4-BE49-F238E27FC236}">
                <a16:creationId xmlns:a16="http://schemas.microsoft.com/office/drawing/2014/main" id="{0306EE20-5D9B-5344-B896-E1BEC62B7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1" y="1097974"/>
            <a:ext cx="8705948" cy="4418120"/>
          </a:xfrm>
          <a:prstGeom prst="rect">
            <a:avLst/>
          </a:prstGeom>
        </p:spPr>
      </p:pic>
    </p:spTree>
    <p:extLst>
      <p:ext uri="{BB962C8B-B14F-4D97-AF65-F5344CB8AC3E}">
        <p14:creationId xmlns:p14="http://schemas.microsoft.com/office/powerpoint/2010/main" val="104759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1" y="586778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88789" y="-104931"/>
            <a:ext cx="12103211" cy="1015663"/>
          </a:xfrm>
          <a:prstGeom prst="rect">
            <a:avLst/>
          </a:prstGeom>
          <a:noFill/>
        </p:spPr>
        <p:txBody>
          <a:bodyPr wrap="square" rtlCol="0">
            <a:spAutoFit/>
          </a:bodyPr>
          <a:lstStyle/>
          <a:p>
            <a:r>
              <a:rPr lang="en-US" sz="6000" dirty="0">
                <a:solidFill>
                  <a:srgbClr val="FF6600"/>
                </a:solidFill>
              </a:rPr>
              <a:t>Recommendations</a:t>
            </a:r>
          </a:p>
        </p:txBody>
      </p:sp>
      <p:sp>
        <p:nvSpPr>
          <p:cNvPr id="17" name="TextBox 16">
            <a:extLst>
              <a:ext uri="{FF2B5EF4-FFF2-40B4-BE49-F238E27FC236}">
                <a16:creationId xmlns:a16="http://schemas.microsoft.com/office/drawing/2014/main" id="{722C7293-0431-5447-ACE6-A9CA2CD9F38F}"/>
              </a:ext>
            </a:extLst>
          </p:cNvPr>
          <p:cNvSpPr txBox="1"/>
          <p:nvPr/>
        </p:nvSpPr>
        <p:spPr>
          <a:xfrm>
            <a:off x="88789" y="1030653"/>
            <a:ext cx="11860030" cy="9017853"/>
          </a:xfrm>
          <a:prstGeom prst="rect">
            <a:avLst/>
          </a:prstGeom>
          <a:noFill/>
        </p:spPr>
        <p:txBody>
          <a:bodyPr wrap="square" rtlCol="0">
            <a:spAutoFit/>
          </a:bodyPr>
          <a:lstStyle/>
          <a:p>
            <a:pPr algn="just"/>
            <a:r>
              <a:rPr lang="en-US" sz="2000" dirty="0">
                <a:solidFill>
                  <a:schemeClr val="bg1"/>
                </a:solidFill>
              </a:rPr>
              <a:t>Based on the extensive analysis done above, we have found the </a:t>
            </a:r>
            <a:r>
              <a:rPr lang="en-US" sz="2400" b="1" dirty="0">
                <a:solidFill>
                  <a:schemeClr val="bg1"/>
                </a:solidFill>
              </a:rPr>
              <a:t>Yellow cabs </a:t>
            </a:r>
            <a:r>
              <a:rPr lang="en-US" sz="2000" dirty="0">
                <a:solidFill>
                  <a:schemeClr val="bg1"/>
                </a:solidFill>
              </a:rPr>
              <a:t>better than the Pink cabs in most of the aspects and have the following recommendations based on key factors:</a:t>
            </a:r>
          </a:p>
          <a:p>
            <a:pPr algn="just"/>
            <a:endParaRPr lang="en-US" sz="2000" dirty="0">
              <a:solidFill>
                <a:schemeClr val="bg1"/>
              </a:solidFill>
            </a:endParaRPr>
          </a:p>
          <a:p>
            <a:pPr marL="342900" indent="-342900" algn="just">
              <a:buFont typeface="Arial" panose="020B0604020202020204" pitchFamily="34" charset="0"/>
              <a:buChar char="•"/>
            </a:pPr>
            <a:r>
              <a:rPr lang="en-US" sz="2000" b="1" dirty="0">
                <a:solidFill>
                  <a:schemeClr val="bg1"/>
                </a:solidFill>
              </a:rPr>
              <a:t>Profit per ride/Km</a:t>
            </a:r>
            <a:r>
              <a:rPr lang="en-US" sz="2000" dirty="0">
                <a:solidFill>
                  <a:schemeClr val="bg1"/>
                </a:solidFill>
              </a:rPr>
              <a:t>: Yellow cabs have more profit per ride (as well as per Km) as compared to Pink cabs. </a:t>
            </a:r>
          </a:p>
          <a:p>
            <a:pPr marL="342900" indent="-342900" algn="just">
              <a:buFont typeface="Arial" panose="020B0604020202020204" pitchFamily="34" charset="0"/>
              <a:buChar char="•"/>
            </a:pPr>
            <a:r>
              <a:rPr lang="en-US" sz="2000" b="1" dirty="0">
                <a:solidFill>
                  <a:schemeClr val="bg1"/>
                </a:solidFill>
              </a:rPr>
              <a:t>Top performing cities</a:t>
            </a:r>
            <a:r>
              <a:rPr lang="en-US" sz="2000" dirty="0">
                <a:solidFill>
                  <a:schemeClr val="bg1"/>
                </a:solidFill>
              </a:rPr>
              <a:t>: New York and Silicon Valley are the most profitable cities and should be the top priority for investment. </a:t>
            </a:r>
          </a:p>
          <a:p>
            <a:pPr marL="342900" indent="-342900" algn="just">
              <a:buFont typeface="Arial" panose="020B0604020202020204" pitchFamily="34" charset="0"/>
              <a:buChar char="•"/>
            </a:pPr>
            <a:r>
              <a:rPr lang="en-US" sz="2000" b="1" dirty="0">
                <a:solidFill>
                  <a:schemeClr val="bg1"/>
                </a:solidFill>
              </a:rPr>
              <a:t>Target group</a:t>
            </a:r>
            <a:r>
              <a:rPr lang="en-US" sz="2000" dirty="0">
                <a:solidFill>
                  <a:schemeClr val="bg1"/>
                </a:solidFill>
              </a:rPr>
              <a:t>: The mid-aged (less than 40 years old)  and medium level income commuters generate majority of profit and should be the focus of marketing campaigns.</a:t>
            </a:r>
          </a:p>
          <a:p>
            <a:pPr marL="342900" indent="-342900" algn="just">
              <a:buFont typeface="Arial" panose="020B0604020202020204" pitchFamily="34" charset="0"/>
              <a:buChar char="•"/>
            </a:pPr>
            <a:r>
              <a:rPr lang="en-US" sz="2000" b="1" dirty="0">
                <a:solidFill>
                  <a:schemeClr val="bg1"/>
                </a:solidFill>
              </a:rPr>
              <a:t>Customer Reach</a:t>
            </a:r>
            <a:r>
              <a:rPr lang="en-US" sz="2000" dirty="0">
                <a:solidFill>
                  <a:schemeClr val="bg1"/>
                </a:solidFill>
              </a:rPr>
              <a:t>: Yellow cabs have a higher percentage of users covered in most of the cities and thus would prove to be more profitable if able to maintain the user reach. </a:t>
            </a:r>
          </a:p>
          <a:p>
            <a:pPr marL="342900" indent="-342900" algn="just">
              <a:buFont typeface="Arial" panose="020B0604020202020204" pitchFamily="34" charset="0"/>
              <a:buChar char="•"/>
            </a:pPr>
            <a:r>
              <a:rPr lang="en-US" sz="2000" b="1" dirty="0">
                <a:solidFill>
                  <a:schemeClr val="bg1"/>
                </a:solidFill>
              </a:rPr>
              <a:t>Customer Retention</a:t>
            </a:r>
            <a:r>
              <a:rPr lang="en-US" sz="2000" dirty="0">
                <a:solidFill>
                  <a:schemeClr val="bg1"/>
                </a:solidFill>
              </a:rPr>
              <a:t>: The customer retention rate of yellow cabs is much higher than that of pink cabs suggesting higher customer satisfaction rates and a profitable future. </a:t>
            </a:r>
          </a:p>
          <a:p>
            <a:pPr marL="342900" indent="-342900" algn="just">
              <a:buFont typeface="Arial" panose="020B0604020202020204" pitchFamily="34" charset="0"/>
              <a:buChar char="•"/>
            </a:pPr>
            <a:r>
              <a:rPr lang="en-US" sz="2000" b="1" dirty="0">
                <a:solidFill>
                  <a:schemeClr val="bg1"/>
                </a:solidFill>
              </a:rPr>
              <a:t>Future profitability</a:t>
            </a:r>
            <a:r>
              <a:rPr lang="en-US" sz="2000" dirty="0">
                <a:solidFill>
                  <a:schemeClr val="bg1"/>
                </a:solidFill>
              </a:rPr>
              <a:t>: Based on profit forecasts for the next two years, Yellow cabs is predicted to outperform Pink cabs by a huge margin and thus, is a better choice for investment. </a:t>
            </a:r>
          </a:p>
          <a:p>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r>
              <a:rPr lang="en-US" sz="2000" dirty="0">
                <a:solidFill>
                  <a:schemeClr val="bg1"/>
                </a:solidFill>
              </a:rPr>
              <a:t>  </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59932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964006" y="296088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72618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764134" y="-1030993"/>
            <a:ext cx="6858004" cy="891999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0983"/>
            <a:ext cx="2686018" cy="2297020"/>
          </a:xfrm>
          <a:prstGeom prst="rect">
            <a:avLst/>
          </a:prstGeom>
        </p:spPr>
      </p:pic>
    </p:spTree>
    <p:extLst>
      <p:ext uri="{BB962C8B-B14F-4D97-AF65-F5344CB8AC3E}">
        <p14:creationId xmlns:p14="http://schemas.microsoft.com/office/powerpoint/2010/main" val="395597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7484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143219" y="0"/>
            <a:ext cx="6292172" cy="1015663"/>
          </a:xfrm>
          <a:prstGeom prst="rect">
            <a:avLst/>
          </a:prstGeom>
          <a:noFill/>
        </p:spPr>
        <p:txBody>
          <a:bodyPr wrap="none" rtlCol="0">
            <a:spAutoFit/>
          </a:bodyPr>
          <a:lstStyle/>
          <a:p>
            <a:r>
              <a:rPr lang="en-US" sz="6000" dirty="0">
                <a:solidFill>
                  <a:srgbClr val="FF6600"/>
                </a:solidFill>
              </a:rPr>
              <a:t>Executive Summary</a:t>
            </a:r>
          </a:p>
        </p:txBody>
      </p:sp>
      <p:sp>
        <p:nvSpPr>
          <p:cNvPr id="6" name="TextBox 5">
            <a:extLst>
              <a:ext uri="{FF2B5EF4-FFF2-40B4-BE49-F238E27FC236}">
                <a16:creationId xmlns:a16="http://schemas.microsoft.com/office/drawing/2014/main" id="{7622FC35-B702-8141-A2B1-06FEEA4A8193}"/>
              </a:ext>
            </a:extLst>
          </p:cNvPr>
          <p:cNvSpPr txBox="1"/>
          <p:nvPr/>
        </p:nvSpPr>
        <p:spPr>
          <a:xfrm>
            <a:off x="143219" y="3055807"/>
            <a:ext cx="11942285" cy="2031325"/>
          </a:xfrm>
          <a:prstGeom prst="rect">
            <a:avLst/>
          </a:prstGeom>
          <a:noFill/>
        </p:spPr>
        <p:txBody>
          <a:bodyPr wrap="square" rtlCol="0">
            <a:spAutoFit/>
          </a:bodyPr>
          <a:lstStyle/>
          <a:p>
            <a:pPr algn="just"/>
            <a:r>
              <a:rPr lang="en-US" dirty="0">
                <a:solidFill>
                  <a:srgbClr val="FF6600"/>
                </a:solidFill>
              </a:rPr>
              <a:t>Approach:</a:t>
            </a:r>
          </a:p>
          <a:p>
            <a:pPr marL="285750" indent="-285750" algn="just">
              <a:buFont typeface="Courier New" panose="02070309020205020404" pitchFamily="49" charset="0"/>
              <a:buChar char="o"/>
            </a:pPr>
            <a:r>
              <a:rPr lang="en-US" dirty="0">
                <a:solidFill>
                  <a:schemeClr val="bg1"/>
                </a:solidFill>
              </a:rPr>
              <a:t>Exploring the data</a:t>
            </a:r>
          </a:p>
          <a:p>
            <a:pPr marL="285750" indent="-285750" algn="just">
              <a:buFont typeface="Courier New" panose="02070309020205020404" pitchFamily="49" charset="0"/>
              <a:buChar char="o"/>
            </a:pPr>
            <a:r>
              <a:rPr lang="en-US" dirty="0">
                <a:solidFill>
                  <a:schemeClr val="bg1"/>
                </a:solidFill>
              </a:rPr>
              <a:t>Profit Analysis</a:t>
            </a:r>
          </a:p>
          <a:p>
            <a:pPr marL="742950" lvl="1" indent="-285750" algn="just">
              <a:buFont typeface="Courier New" panose="02070309020205020404" pitchFamily="49" charset="0"/>
              <a:buChar char="o"/>
            </a:pPr>
            <a:r>
              <a:rPr lang="en-US" dirty="0">
                <a:solidFill>
                  <a:schemeClr val="bg1"/>
                </a:solidFill>
              </a:rPr>
              <a:t>Seasonality in profit</a:t>
            </a:r>
          </a:p>
          <a:p>
            <a:pPr marL="742950" lvl="1" indent="-285750" algn="just">
              <a:buFont typeface="Courier New" panose="02070309020205020404" pitchFamily="49" charset="0"/>
              <a:buChar char="o"/>
            </a:pPr>
            <a:r>
              <a:rPr lang="en-US" dirty="0">
                <a:solidFill>
                  <a:schemeClr val="bg1"/>
                </a:solidFill>
              </a:rPr>
              <a:t>Customer reach</a:t>
            </a:r>
          </a:p>
          <a:p>
            <a:pPr marL="742950" lvl="1" indent="-285750" algn="just">
              <a:buFont typeface="Courier New" panose="02070309020205020404" pitchFamily="49" charset="0"/>
              <a:buChar char="o"/>
            </a:pPr>
            <a:r>
              <a:rPr lang="en-US" dirty="0">
                <a:solidFill>
                  <a:schemeClr val="bg1"/>
                </a:solidFill>
              </a:rPr>
              <a:t>Customer Demographics</a:t>
            </a:r>
          </a:p>
          <a:p>
            <a:pPr marL="285750" indent="-285750" algn="just">
              <a:buFont typeface="Courier New" panose="02070309020205020404" pitchFamily="49" charset="0"/>
              <a:buChar char="o"/>
            </a:pPr>
            <a:r>
              <a:rPr lang="en-US" dirty="0">
                <a:solidFill>
                  <a:schemeClr val="bg1"/>
                </a:solidFill>
              </a:rPr>
              <a:t>Providing insights and recommendations</a:t>
            </a:r>
          </a:p>
        </p:txBody>
      </p:sp>
      <p:sp>
        <p:nvSpPr>
          <p:cNvPr id="7" name="TextBox 6">
            <a:extLst>
              <a:ext uri="{FF2B5EF4-FFF2-40B4-BE49-F238E27FC236}">
                <a16:creationId xmlns:a16="http://schemas.microsoft.com/office/drawing/2014/main" id="{EE5F1B97-5914-B042-86E5-DEF7F9404266}"/>
              </a:ext>
            </a:extLst>
          </p:cNvPr>
          <p:cNvSpPr txBox="1"/>
          <p:nvPr/>
        </p:nvSpPr>
        <p:spPr>
          <a:xfrm>
            <a:off x="158209" y="1182750"/>
            <a:ext cx="11523644" cy="892552"/>
          </a:xfrm>
          <a:prstGeom prst="rect">
            <a:avLst/>
          </a:prstGeom>
          <a:noFill/>
        </p:spPr>
        <p:txBody>
          <a:bodyPr wrap="square" rtlCol="0">
            <a:spAutoFit/>
          </a:bodyPr>
          <a:lstStyle/>
          <a:p>
            <a:r>
              <a:rPr lang="en-US" sz="1600" dirty="0">
                <a:solidFill>
                  <a:srgbClr val="FF6600"/>
                </a:solidFill>
              </a:rPr>
              <a:t>Problem Statement:</a:t>
            </a:r>
          </a:p>
          <a:p>
            <a:r>
              <a:rPr lang="en-AU" dirty="0">
                <a:solidFill>
                  <a:schemeClr val="bg1"/>
                </a:solidFill>
              </a:rPr>
              <a:t>XYZ is a private firm in US. Due to remarkable growth in the Cab Industry in last few years and multiple key players in the market, it is planning for an investment in Cab industry and as per their Go-to-Market(G2M) strategy . </a:t>
            </a:r>
            <a:endParaRPr lang="en-US" sz="1600" dirty="0">
              <a:solidFill>
                <a:schemeClr val="bg1"/>
              </a:solidFill>
            </a:endParaRPr>
          </a:p>
        </p:txBody>
      </p:sp>
      <p:sp>
        <p:nvSpPr>
          <p:cNvPr id="10" name="TextBox 9">
            <a:extLst>
              <a:ext uri="{FF2B5EF4-FFF2-40B4-BE49-F238E27FC236}">
                <a16:creationId xmlns:a16="http://schemas.microsoft.com/office/drawing/2014/main" id="{56877477-2E89-C248-947B-AFF5D6D918E5}"/>
              </a:ext>
            </a:extLst>
          </p:cNvPr>
          <p:cNvSpPr txBox="1"/>
          <p:nvPr/>
        </p:nvSpPr>
        <p:spPr>
          <a:xfrm>
            <a:off x="143219" y="2242389"/>
            <a:ext cx="11264295" cy="646331"/>
          </a:xfrm>
          <a:prstGeom prst="rect">
            <a:avLst/>
          </a:prstGeom>
          <a:noFill/>
        </p:spPr>
        <p:txBody>
          <a:bodyPr wrap="square" rtlCol="0">
            <a:spAutoFit/>
          </a:bodyPr>
          <a:lstStyle/>
          <a:p>
            <a:r>
              <a:rPr lang="en-US" dirty="0">
                <a:solidFill>
                  <a:srgbClr val="FF6600"/>
                </a:solidFill>
              </a:rPr>
              <a:t>Objective:</a:t>
            </a:r>
          </a:p>
          <a:p>
            <a:r>
              <a:rPr lang="en-US" dirty="0">
                <a:solidFill>
                  <a:schemeClr val="bg1"/>
                </a:solidFill>
              </a:rPr>
              <a:t>Provide XYZ with </a:t>
            </a:r>
            <a:r>
              <a:rPr lang="en-AU" dirty="0">
                <a:solidFill>
                  <a:schemeClr val="bg1"/>
                </a:solidFill>
              </a:rPr>
              <a:t>actionable insights to help them identify the right company to make their investment.</a:t>
            </a:r>
            <a:endParaRPr lang="en-US" dirty="0">
              <a:solidFill>
                <a:schemeClr val="bg1"/>
              </a:solidFill>
            </a:endParaRPr>
          </a:p>
        </p:txBody>
      </p:sp>
    </p:spTree>
    <p:extLst>
      <p:ext uri="{BB962C8B-B14F-4D97-AF65-F5344CB8AC3E}">
        <p14:creationId xmlns:p14="http://schemas.microsoft.com/office/powerpoint/2010/main" val="324048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01" y="5804624"/>
            <a:ext cx="2001347" cy="1383159"/>
          </a:xfrm>
          <a:prstGeom prst="rect">
            <a:avLst/>
          </a:prstGeom>
        </p:spPr>
      </p:pic>
      <p:sp>
        <p:nvSpPr>
          <p:cNvPr id="3" name="TextBox 2">
            <a:extLst>
              <a:ext uri="{FF2B5EF4-FFF2-40B4-BE49-F238E27FC236}">
                <a16:creationId xmlns:a16="http://schemas.microsoft.com/office/drawing/2014/main" id="{FF21BE5C-6FD0-054B-BBF1-F7833B654EDA}"/>
              </a:ext>
            </a:extLst>
          </p:cNvPr>
          <p:cNvSpPr txBox="1"/>
          <p:nvPr/>
        </p:nvSpPr>
        <p:spPr>
          <a:xfrm>
            <a:off x="204301" y="0"/>
            <a:ext cx="4715906" cy="1015663"/>
          </a:xfrm>
          <a:prstGeom prst="rect">
            <a:avLst/>
          </a:prstGeom>
          <a:noFill/>
        </p:spPr>
        <p:txBody>
          <a:bodyPr wrap="none" rtlCol="0">
            <a:spAutoFit/>
          </a:bodyPr>
          <a:lstStyle/>
          <a:p>
            <a:r>
              <a:rPr lang="en-US" sz="6000" dirty="0">
                <a:solidFill>
                  <a:srgbClr val="FF6600"/>
                </a:solidFill>
              </a:rPr>
              <a:t>Exploring Data</a:t>
            </a:r>
          </a:p>
        </p:txBody>
      </p:sp>
      <p:sp>
        <p:nvSpPr>
          <p:cNvPr id="6" name="TextBox 5">
            <a:extLst>
              <a:ext uri="{FF2B5EF4-FFF2-40B4-BE49-F238E27FC236}">
                <a16:creationId xmlns:a16="http://schemas.microsoft.com/office/drawing/2014/main" id="{3D9BA558-AB00-E846-9F50-CAC5FB897647}"/>
              </a:ext>
            </a:extLst>
          </p:cNvPr>
          <p:cNvSpPr txBox="1"/>
          <p:nvPr/>
        </p:nvSpPr>
        <p:spPr>
          <a:xfrm>
            <a:off x="204301" y="2066676"/>
            <a:ext cx="7143943" cy="369332"/>
          </a:xfrm>
          <a:prstGeom prst="rect">
            <a:avLst/>
          </a:prstGeom>
          <a:noFill/>
        </p:spPr>
        <p:txBody>
          <a:bodyPr wrap="none" rtlCol="0">
            <a:spAutoFit/>
          </a:bodyPr>
          <a:lstStyle/>
          <a:p>
            <a:r>
              <a:rPr lang="en-US" dirty="0">
                <a:solidFill>
                  <a:schemeClr val="bg1"/>
                </a:solidFill>
              </a:rPr>
              <a:t>Joined the data based on appropriate join attributes to create Master data</a:t>
            </a:r>
          </a:p>
        </p:txBody>
      </p:sp>
      <p:pic>
        <p:nvPicPr>
          <p:cNvPr id="13" name="Picture 12" descr="Graphical user interface&#10;&#10;Description automatically generated with medium confidence">
            <a:extLst>
              <a:ext uri="{FF2B5EF4-FFF2-40B4-BE49-F238E27FC236}">
                <a16:creationId xmlns:a16="http://schemas.microsoft.com/office/drawing/2014/main" id="{DDFDD50D-5AB4-7345-90EC-16240BC2F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12" y="2479901"/>
            <a:ext cx="9609867" cy="1887254"/>
          </a:xfrm>
          <a:prstGeom prst="rect">
            <a:avLst/>
          </a:prstGeom>
        </p:spPr>
      </p:pic>
      <p:sp>
        <p:nvSpPr>
          <p:cNvPr id="15" name="TextBox 14">
            <a:extLst>
              <a:ext uri="{FF2B5EF4-FFF2-40B4-BE49-F238E27FC236}">
                <a16:creationId xmlns:a16="http://schemas.microsoft.com/office/drawing/2014/main" id="{E3B1AF63-FAD1-DD41-B333-9260167898AB}"/>
              </a:ext>
            </a:extLst>
          </p:cNvPr>
          <p:cNvSpPr txBox="1"/>
          <p:nvPr/>
        </p:nvSpPr>
        <p:spPr>
          <a:xfrm>
            <a:off x="204301" y="1286117"/>
            <a:ext cx="9765891" cy="923330"/>
          </a:xfrm>
          <a:prstGeom prst="rect">
            <a:avLst/>
          </a:prstGeom>
          <a:noFill/>
        </p:spPr>
        <p:txBody>
          <a:bodyPr wrap="square" rtlCol="0">
            <a:spAutoFit/>
          </a:bodyPr>
          <a:lstStyle/>
          <a:p>
            <a:pPr marL="285750" indent="-285750" algn="just">
              <a:buFont typeface="Wingdings" pitchFamily="2" charset="2"/>
              <a:buChar char="q"/>
            </a:pPr>
            <a:r>
              <a:rPr lang="en-US" dirty="0">
                <a:solidFill>
                  <a:schemeClr val="bg1"/>
                </a:solidFill>
              </a:rPr>
              <a:t>4 individual data sets provided for the time period between 31/01/2016 and 31/12/2018.</a:t>
            </a:r>
          </a:p>
          <a:p>
            <a:pPr marL="285750" indent="-285750">
              <a:buFont typeface="Wingdings" pitchFamily="2" charset="2"/>
              <a:buChar char="q"/>
            </a:pPr>
            <a:r>
              <a:rPr lang="en-US" dirty="0">
                <a:solidFill>
                  <a:schemeClr val="bg1"/>
                </a:solidFill>
              </a:rPr>
              <a:t>Cab Data contains 359,392 rows. </a:t>
            </a:r>
          </a:p>
          <a:p>
            <a:pPr marL="285750" indent="-285750">
              <a:buFont typeface="Wingdings" pitchFamily="2" charset="2"/>
              <a:buChar char="q"/>
            </a:pPr>
            <a:endParaRPr lang="en-US" dirty="0">
              <a:solidFill>
                <a:schemeClr val="bg1"/>
              </a:solidFill>
            </a:endParaRPr>
          </a:p>
        </p:txBody>
      </p:sp>
      <p:pic>
        <p:nvPicPr>
          <p:cNvPr id="8" name="Picture 7" descr="Application, Teams&#10;&#10;Description automatically generated with medium confidence">
            <a:extLst>
              <a:ext uri="{FF2B5EF4-FFF2-40B4-BE49-F238E27FC236}">
                <a16:creationId xmlns:a16="http://schemas.microsoft.com/office/drawing/2014/main" id="{F73A0707-3AAD-A542-AB2D-0847EEA2F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12" y="4706242"/>
            <a:ext cx="8128000" cy="1346200"/>
          </a:xfrm>
          <a:prstGeom prst="rect">
            <a:avLst/>
          </a:prstGeom>
        </p:spPr>
      </p:pic>
    </p:spTree>
    <p:extLst>
      <p:ext uri="{BB962C8B-B14F-4D97-AF65-F5344CB8AC3E}">
        <p14:creationId xmlns:p14="http://schemas.microsoft.com/office/powerpoint/2010/main" val="331040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1" y="586778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88790" y="-104931"/>
            <a:ext cx="4723052" cy="1015663"/>
          </a:xfrm>
          <a:prstGeom prst="rect">
            <a:avLst/>
          </a:prstGeom>
          <a:noFill/>
        </p:spPr>
        <p:txBody>
          <a:bodyPr wrap="square" rtlCol="0">
            <a:spAutoFit/>
          </a:bodyPr>
          <a:lstStyle/>
          <a:p>
            <a:r>
              <a:rPr lang="en-US" sz="6000" dirty="0">
                <a:solidFill>
                  <a:srgbClr val="FF6600"/>
                </a:solidFill>
              </a:rPr>
              <a:t>Profit Analysis</a:t>
            </a:r>
          </a:p>
        </p:txBody>
      </p:sp>
      <p:pic>
        <p:nvPicPr>
          <p:cNvPr id="3" name="Picture 2" descr="Chart&#10;&#10;Description automatically generated">
            <a:extLst>
              <a:ext uri="{FF2B5EF4-FFF2-40B4-BE49-F238E27FC236}">
                <a16:creationId xmlns:a16="http://schemas.microsoft.com/office/drawing/2014/main" id="{E72F688C-5035-624B-A90F-98FD4AB3A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1" y="799824"/>
            <a:ext cx="7363273" cy="5546361"/>
          </a:xfrm>
          <a:prstGeom prst="rect">
            <a:avLst/>
          </a:prstGeom>
        </p:spPr>
      </p:pic>
      <p:sp>
        <p:nvSpPr>
          <p:cNvPr id="6" name="TextBox 5">
            <a:extLst>
              <a:ext uri="{FF2B5EF4-FFF2-40B4-BE49-F238E27FC236}">
                <a16:creationId xmlns:a16="http://schemas.microsoft.com/office/drawing/2014/main" id="{49B91744-E5CB-434A-9C01-285179E34BF2}"/>
              </a:ext>
            </a:extLst>
          </p:cNvPr>
          <p:cNvSpPr txBox="1"/>
          <p:nvPr/>
        </p:nvSpPr>
        <p:spPr>
          <a:xfrm>
            <a:off x="7760844" y="799824"/>
            <a:ext cx="4342365" cy="4647426"/>
          </a:xfrm>
          <a:prstGeom prst="rect">
            <a:avLst/>
          </a:prstGeom>
          <a:noFill/>
        </p:spPr>
        <p:txBody>
          <a:bodyPr wrap="square" rtlCol="0">
            <a:spAutoFit/>
          </a:bodyPr>
          <a:lstStyle/>
          <a:p>
            <a:r>
              <a:rPr lang="en-US" sz="2000" dirty="0">
                <a:solidFill>
                  <a:schemeClr val="bg1"/>
                </a:solidFill>
              </a:rPr>
              <a:t>Key Findings: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Top 2 profitable cities for Yellow cabs and Pink cabs are NY and Silicon Valley, although the other 3 from top 5 differ for both. </a:t>
            </a:r>
          </a:p>
          <a:p>
            <a:pPr marL="285750" indent="-285750">
              <a:buFont typeface="Arial" panose="020B0604020202020204" pitchFamily="34" charset="0"/>
              <a:buChar char="•"/>
            </a:pPr>
            <a:r>
              <a:rPr lang="en-US" sz="2000" dirty="0">
                <a:solidFill>
                  <a:schemeClr val="bg1"/>
                </a:solidFill>
              </a:rPr>
              <a:t>Yellow cabs have more profit per Km as well as per ride as compared to Pink cabs. </a:t>
            </a:r>
          </a:p>
          <a:p>
            <a:pPr marL="285750" indent="-285750">
              <a:buFont typeface="Arial" panose="020B0604020202020204" pitchFamily="34" charset="0"/>
              <a:buChar char="•"/>
            </a:pPr>
            <a:r>
              <a:rPr lang="en-US" sz="2000" dirty="0">
                <a:solidFill>
                  <a:schemeClr val="bg1"/>
                </a:solidFill>
              </a:rPr>
              <a:t>The yearly trend for both the cab companies shows that profit has been decreasing since 2017. </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0265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1" y="586778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88790" y="-104931"/>
            <a:ext cx="7226410" cy="1015663"/>
          </a:xfrm>
          <a:prstGeom prst="rect">
            <a:avLst/>
          </a:prstGeom>
          <a:noFill/>
        </p:spPr>
        <p:txBody>
          <a:bodyPr wrap="square" rtlCol="0">
            <a:spAutoFit/>
          </a:bodyPr>
          <a:lstStyle/>
          <a:p>
            <a:r>
              <a:rPr lang="en-US" sz="6000" dirty="0">
                <a:solidFill>
                  <a:srgbClr val="FF6600"/>
                </a:solidFill>
              </a:rPr>
              <a:t>Seasonality in Profit</a:t>
            </a:r>
          </a:p>
        </p:txBody>
      </p:sp>
      <p:sp>
        <p:nvSpPr>
          <p:cNvPr id="6" name="TextBox 5">
            <a:extLst>
              <a:ext uri="{FF2B5EF4-FFF2-40B4-BE49-F238E27FC236}">
                <a16:creationId xmlns:a16="http://schemas.microsoft.com/office/drawing/2014/main" id="{49B91744-E5CB-434A-9C01-285179E34BF2}"/>
              </a:ext>
            </a:extLst>
          </p:cNvPr>
          <p:cNvSpPr txBox="1"/>
          <p:nvPr/>
        </p:nvSpPr>
        <p:spPr>
          <a:xfrm>
            <a:off x="7315200" y="799824"/>
            <a:ext cx="4876800" cy="5262979"/>
          </a:xfrm>
          <a:prstGeom prst="rect">
            <a:avLst/>
          </a:prstGeom>
          <a:noFill/>
        </p:spPr>
        <p:txBody>
          <a:bodyPr wrap="square" rtlCol="0">
            <a:spAutoFit/>
          </a:bodyPr>
          <a:lstStyle/>
          <a:p>
            <a:r>
              <a:rPr lang="en-US" sz="2000" dirty="0">
                <a:solidFill>
                  <a:schemeClr val="bg1"/>
                </a:solidFill>
              </a:rPr>
              <a:t>Key Findings: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On average, the profit for Yellow cabs increases till May then declines. On the other hand, profit for Pink cabs decreases till May and then steadily increases till December. Both the companies seem to follow contrasting trend. </a:t>
            </a:r>
          </a:p>
          <a:p>
            <a:pPr marL="285750" indent="-285750">
              <a:buFont typeface="Arial" panose="020B0604020202020204" pitchFamily="34" charset="0"/>
              <a:buChar char="•"/>
            </a:pPr>
            <a:r>
              <a:rPr lang="en-US" sz="2000" dirty="0">
                <a:solidFill>
                  <a:schemeClr val="bg1"/>
                </a:solidFill>
              </a:rPr>
              <a:t>On average, the number of rides for both the companies seem to decline sharply during the last few days of a month. </a:t>
            </a:r>
          </a:p>
          <a:p>
            <a:pPr marL="285750" indent="-285750">
              <a:buFont typeface="Arial" panose="020B0604020202020204" pitchFamily="34" charset="0"/>
              <a:buChar char="•"/>
            </a:pPr>
            <a:r>
              <a:rPr lang="en-US" sz="2000" dirty="0">
                <a:solidFill>
                  <a:schemeClr val="bg1"/>
                </a:solidFill>
              </a:rPr>
              <a:t>The weekends seem to be the most profitable days for the companies. </a:t>
            </a:r>
          </a:p>
          <a:p>
            <a:endParaRPr lang="en-US" sz="2000" dirty="0">
              <a:solidFill>
                <a:schemeClr val="bg1"/>
              </a:solidFill>
            </a:endParaRP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pic>
        <p:nvPicPr>
          <p:cNvPr id="12" name="Picture 11" descr="Chart&#10;&#10;Description automatically generated">
            <a:extLst>
              <a:ext uri="{FF2B5EF4-FFF2-40B4-BE49-F238E27FC236}">
                <a16:creationId xmlns:a16="http://schemas.microsoft.com/office/drawing/2014/main" id="{3DA2BF28-27F1-1A4D-8D86-8FCE898B1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1" y="799824"/>
            <a:ext cx="6802196" cy="5429525"/>
          </a:xfrm>
          <a:prstGeom prst="rect">
            <a:avLst/>
          </a:prstGeom>
        </p:spPr>
      </p:pic>
    </p:spTree>
    <p:extLst>
      <p:ext uri="{BB962C8B-B14F-4D97-AF65-F5344CB8AC3E}">
        <p14:creationId xmlns:p14="http://schemas.microsoft.com/office/powerpoint/2010/main" val="29421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1" y="586778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88789" y="-104931"/>
            <a:ext cx="8560535" cy="1015663"/>
          </a:xfrm>
          <a:prstGeom prst="rect">
            <a:avLst/>
          </a:prstGeom>
          <a:noFill/>
        </p:spPr>
        <p:txBody>
          <a:bodyPr wrap="square" rtlCol="0">
            <a:spAutoFit/>
          </a:bodyPr>
          <a:lstStyle/>
          <a:p>
            <a:r>
              <a:rPr lang="en-US" sz="6000" dirty="0">
                <a:solidFill>
                  <a:srgbClr val="FF6600"/>
                </a:solidFill>
              </a:rPr>
              <a:t>Profit &amp; Customer reach  </a:t>
            </a:r>
          </a:p>
        </p:txBody>
      </p:sp>
      <p:sp>
        <p:nvSpPr>
          <p:cNvPr id="6" name="TextBox 5">
            <a:extLst>
              <a:ext uri="{FF2B5EF4-FFF2-40B4-BE49-F238E27FC236}">
                <a16:creationId xmlns:a16="http://schemas.microsoft.com/office/drawing/2014/main" id="{49B91744-E5CB-434A-9C01-285179E34BF2}"/>
              </a:ext>
            </a:extLst>
          </p:cNvPr>
          <p:cNvSpPr txBox="1"/>
          <p:nvPr/>
        </p:nvSpPr>
        <p:spPr>
          <a:xfrm>
            <a:off x="5756673" y="971087"/>
            <a:ext cx="5116191" cy="6494085"/>
          </a:xfrm>
          <a:prstGeom prst="rect">
            <a:avLst/>
          </a:prstGeom>
          <a:noFill/>
        </p:spPr>
        <p:txBody>
          <a:bodyPr wrap="square" rtlCol="0">
            <a:spAutoFit/>
          </a:bodyPr>
          <a:lstStyle/>
          <a:p>
            <a:r>
              <a:rPr lang="en-US" sz="2000" dirty="0">
                <a:solidFill>
                  <a:schemeClr val="bg1"/>
                </a:solidFill>
              </a:rPr>
              <a:t>Key Findings:</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Yellow cabs have higher percentage of users covered for most of the cities, however, for Dallas, Nashville, Sacramento and Pittsburgh, Pink cabs have higher customer reach. </a:t>
            </a:r>
          </a:p>
          <a:p>
            <a:pPr marL="342900" indent="-342900">
              <a:buFont typeface="Arial" panose="020B0604020202020204" pitchFamily="34" charset="0"/>
              <a:buChar char="•"/>
            </a:pPr>
            <a:r>
              <a:rPr lang="en-US" sz="2000" dirty="0">
                <a:solidFill>
                  <a:schemeClr val="bg1"/>
                </a:solidFill>
              </a:rPr>
              <a:t>Overall, yellow cabs covers more customers than the Pink cabs. </a:t>
            </a:r>
          </a:p>
          <a:p>
            <a:pPr marL="342900" indent="-342900">
              <a:buFont typeface="Arial" panose="020B0604020202020204" pitchFamily="34" charset="0"/>
              <a:buChar char="•"/>
            </a:pPr>
            <a:r>
              <a:rPr lang="en-US" sz="2000" dirty="0">
                <a:solidFill>
                  <a:schemeClr val="bg1"/>
                </a:solidFill>
              </a:rPr>
              <a:t>Also, Cities like Pittsburgh, Phoenix, Tucson have customer reach amongst the highest whereas profitable cities such as New York, Chicago have low customer reach suggesting a potential in these cities for future profitability.</a:t>
            </a:r>
          </a:p>
          <a:p>
            <a:pPr marL="342900" indent="-342900">
              <a:buFont typeface="Arial" panose="020B0604020202020204" pitchFamily="34" charset="0"/>
              <a:buChar char="•"/>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638B4952-1D34-0243-8A0C-4165B6743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7" y="959765"/>
            <a:ext cx="5116189" cy="3861897"/>
          </a:xfrm>
          <a:prstGeom prst="rect">
            <a:avLst/>
          </a:prstGeom>
        </p:spPr>
      </p:pic>
      <p:pic>
        <p:nvPicPr>
          <p:cNvPr id="8" name="Picture 7" descr="Chart&#10;&#10;Description automatically generated with low confidence">
            <a:extLst>
              <a:ext uri="{FF2B5EF4-FFF2-40B4-BE49-F238E27FC236}">
                <a16:creationId xmlns:a16="http://schemas.microsoft.com/office/drawing/2014/main" id="{ABE43E7C-B61B-4240-9B7B-70796E5E3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357" y="4967263"/>
            <a:ext cx="5116190" cy="1194755"/>
          </a:xfrm>
          <a:prstGeom prst="rect">
            <a:avLst/>
          </a:prstGeom>
        </p:spPr>
      </p:pic>
    </p:spTree>
    <p:extLst>
      <p:ext uri="{BB962C8B-B14F-4D97-AF65-F5344CB8AC3E}">
        <p14:creationId xmlns:p14="http://schemas.microsoft.com/office/powerpoint/2010/main" val="94127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1" y="586778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88789" y="-104931"/>
            <a:ext cx="12103211" cy="1015663"/>
          </a:xfrm>
          <a:prstGeom prst="rect">
            <a:avLst/>
          </a:prstGeom>
          <a:noFill/>
        </p:spPr>
        <p:txBody>
          <a:bodyPr wrap="square" rtlCol="0">
            <a:spAutoFit/>
          </a:bodyPr>
          <a:lstStyle/>
          <a:p>
            <a:r>
              <a:rPr lang="en-US" sz="6000" dirty="0">
                <a:solidFill>
                  <a:srgbClr val="FF6600"/>
                </a:solidFill>
              </a:rPr>
              <a:t>Profit &amp; Customer Demographics </a:t>
            </a:r>
          </a:p>
        </p:txBody>
      </p:sp>
      <p:pic>
        <p:nvPicPr>
          <p:cNvPr id="7" name="Picture 6" descr="Chart, bar chart&#10;&#10;Description automatically generated">
            <a:extLst>
              <a:ext uri="{FF2B5EF4-FFF2-40B4-BE49-F238E27FC236}">
                <a16:creationId xmlns:a16="http://schemas.microsoft.com/office/drawing/2014/main" id="{BD45ED43-0551-4943-8793-B0B5212D8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1" y="910732"/>
            <a:ext cx="5481378" cy="1617326"/>
          </a:xfrm>
          <a:prstGeom prst="rect">
            <a:avLst/>
          </a:prstGeom>
        </p:spPr>
      </p:pic>
      <p:pic>
        <p:nvPicPr>
          <p:cNvPr id="12" name="Picture 11" descr="Timeline&#10;&#10;Description automatically generated">
            <a:extLst>
              <a:ext uri="{FF2B5EF4-FFF2-40B4-BE49-F238E27FC236}">
                <a16:creationId xmlns:a16="http://schemas.microsoft.com/office/drawing/2014/main" id="{4595E18E-5D5E-1C4E-9213-66B92B930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181" y="2664191"/>
            <a:ext cx="5481378" cy="1252211"/>
          </a:xfrm>
          <a:prstGeom prst="rect">
            <a:avLst/>
          </a:prstGeom>
        </p:spPr>
      </p:pic>
      <p:pic>
        <p:nvPicPr>
          <p:cNvPr id="16" name="Picture 15" descr="Chart, bar chart&#10;&#10;Description automatically generated">
            <a:extLst>
              <a:ext uri="{FF2B5EF4-FFF2-40B4-BE49-F238E27FC236}">
                <a16:creationId xmlns:a16="http://schemas.microsoft.com/office/drawing/2014/main" id="{266455A0-CF6F-8F45-B3BD-F871ECB1C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181" y="4052535"/>
            <a:ext cx="5481378" cy="2211507"/>
          </a:xfrm>
          <a:prstGeom prst="rect">
            <a:avLst/>
          </a:prstGeom>
        </p:spPr>
      </p:pic>
      <p:sp>
        <p:nvSpPr>
          <p:cNvPr id="17" name="TextBox 16">
            <a:extLst>
              <a:ext uri="{FF2B5EF4-FFF2-40B4-BE49-F238E27FC236}">
                <a16:creationId xmlns:a16="http://schemas.microsoft.com/office/drawing/2014/main" id="{722C7293-0431-5447-ACE6-A9CA2CD9F38F}"/>
              </a:ext>
            </a:extLst>
          </p:cNvPr>
          <p:cNvSpPr txBox="1"/>
          <p:nvPr/>
        </p:nvSpPr>
        <p:spPr>
          <a:xfrm>
            <a:off x="6258716" y="910732"/>
            <a:ext cx="5343671" cy="3170099"/>
          </a:xfrm>
          <a:prstGeom prst="rect">
            <a:avLst/>
          </a:prstGeom>
          <a:noFill/>
        </p:spPr>
        <p:txBody>
          <a:bodyPr wrap="square" rtlCol="0">
            <a:spAutoFit/>
          </a:bodyPr>
          <a:lstStyle/>
          <a:p>
            <a:r>
              <a:rPr lang="en-US" sz="2000" dirty="0">
                <a:solidFill>
                  <a:schemeClr val="bg1"/>
                </a:solidFill>
              </a:rPr>
              <a:t>Key findings: </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There is no significant difference in the average profit for both the gender categories. </a:t>
            </a:r>
          </a:p>
          <a:p>
            <a:pPr marL="285750" indent="-285750">
              <a:buFont typeface="Arial" panose="020B0604020202020204" pitchFamily="34" charset="0"/>
              <a:buChar char="•"/>
            </a:pPr>
            <a:r>
              <a:rPr lang="en-US" sz="2000" dirty="0">
                <a:solidFill>
                  <a:schemeClr val="bg1"/>
                </a:solidFill>
              </a:rPr>
              <a:t>Middle aged class ( &lt; 40 ) seems to generate the majority of profit .</a:t>
            </a:r>
          </a:p>
          <a:p>
            <a:pPr marL="285750" indent="-285750">
              <a:buFont typeface="Arial" panose="020B0604020202020204" pitchFamily="34" charset="0"/>
              <a:buChar char="•"/>
            </a:pPr>
            <a:r>
              <a:rPr lang="en-US" sz="2000" dirty="0">
                <a:solidFill>
                  <a:schemeClr val="bg1"/>
                </a:solidFill>
              </a:rPr>
              <a:t>For both the cab companies, Medium income class has the highest percentage contribution to the profit. </a:t>
            </a: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79993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6F317-7A50-F141-9536-4BE66924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1" y="5867781"/>
            <a:ext cx="2001347" cy="1383159"/>
          </a:xfrm>
          <a:prstGeom prst="rect">
            <a:avLst/>
          </a:prstGeom>
        </p:spPr>
      </p:pic>
      <p:sp>
        <p:nvSpPr>
          <p:cNvPr id="5" name="TextBox 4">
            <a:extLst>
              <a:ext uri="{FF2B5EF4-FFF2-40B4-BE49-F238E27FC236}">
                <a16:creationId xmlns:a16="http://schemas.microsoft.com/office/drawing/2014/main" id="{49B1FB7C-815C-5E4F-894E-2C452736E244}"/>
              </a:ext>
            </a:extLst>
          </p:cNvPr>
          <p:cNvSpPr txBox="1"/>
          <p:nvPr/>
        </p:nvSpPr>
        <p:spPr>
          <a:xfrm>
            <a:off x="88789" y="-104931"/>
            <a:ext cx="12103211" cy="1015663"/>
          </a:xfrm>
          <a:prstGeom prst="rect">
            <a:avLst/>
          </a:prstGeom>
          <a:noFill/>
        </p:spPr>
        <p:txBody>
          <a:bodyPr wrap="square" rtlCol="0">
            <a:spAutoFit/>
          </a:bodyPr>
          <a:lstStyle/>
          <a:p>
            <a:r>
              <a:rPr lang="en-US" sz="6000" dirty="0">
                <a:solidFill>
                  <a:srgbClr val="FF6600"/>
                </a:solidFill>
              </a:rPr>
              <a:t>Customer Retention </a:t>
            </a:r>
          </a:p>
        </p:txBody>
      </p:sp>
      <p:sp>
        <p:nvSpPr>
          <p:cNvPr id="17" name="TextBox 16">
            <a:extLst>
              <a:ext uri="{FF2B5EF4-FFF2-40B4-BE49-F238E27FC236}">
                <a16:creationId xmlns:a16="http://schemas.microsoft.com/office/drawing/2014/main" id="{722C7293-0431-5447-ACE6-A9CA2CD9F38F}"/>
              </a:ext>
            </a:extLst>
          </p:cNvPr>
          <p:cNvSpPr txBox="1"/>
          <p:nvPr/>
        </p:nvSpPr>
        <p:spPr>
          <a:xfrm>
            <a:off x="8004747" y="910732"/>
            <a:ext cx="3944072" cy="2862322"/>
          </a:xfrm>
          <a:prstGeom prst="rect">
            <a:avLst/>
          </a:prstGeom>
          <a:noFill/>
        </p:spPr>
        <p:txBody>
          <a:bodyPr wrap="square" rtlCol="0">
            <a:spAutoFit/>
          </a:bodyPr>
          <a:lstStyle/>
          <a:p>
            <a:pPr algn="just"/>
            <a:r>
              <a:rPr lang="en-US" sz="2000" dirty="0">
                <a:solidFill>
                  <a:schemeClr val="bg1"/>
                </a:solidFill>
              </a:rPr>
              <a:t>Key finding: </a:t>
            </a:r>
          </a:p>
          <a:p>
            <a:pPr algn="just"/>
            <a:endParaRPr lang="en-US" sz="2000" dirty="0">
              <a:solidFill>
                <a:schemeClr val="bg1"/>
              </a:solidFill>
            </a:endParaRPr>
          </a:p>
          <a:p>
            <a:pPr algn="just"/>
            <a:r>
              <a:rPr lang="en-US" sz="2000" dirty="0">
                <a:solidFill>
                  <a:schemeClr val="bg1"/>
                </a:solidFill>
              </a:rPr>
              <a:t>Based on the condition of a customer being retained if they have more than 5 rides with a cab company, the customer retention rate of Yellow cabs is much better than that of pink cabs.  </a:t>
            </a:r>
          </a:p>
          <a:p>
            <a:pPr marL="285750" indent="-285750" algn="just">
              <a:buFont typeface="Arial" panose="020B0604020202020204" pitchFamily="34" charset="0"/>
              <a:buChar char="•"/>
            </a:pPr>
            <a:endParaRPr lang="en-US" sz="2000" dirty="0">
              <a:solidFill>
                <a:schemeClr val="bg1"/>
              </a:solidFill>
            </a:endParaRPr>
          </a:p>
        </p:txBody>
      </p:sp>
      <p:pic>
        <p:nvPicPr>
          <p:cNvPr id="3" name="Picture 2" descr="Chart&#10;&#10;Description automatically generated">
            <a:extLst>
              <a:ext uri="{FF2B5EF4-FFF2-40B4-BE49-F238E27FC236}">
                <a16:creationId xmlns:a16="http://schemas.microsoft.com/office/drawing/2014/main" id="{20E41201-505D-9D49-9BE3-BDA200468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1" y="910732"/>
            <a:ext cx="7480851" cy="3877829"/>
          </a:xfrm>
          <a:prstGeom prst="rect">
            <a:avLst/>
          </a:prstGeom>
        </p:spPr>
      </p:pic>
      <p:pic>
        <p:nvPicPr>
          <p:cNvPr id="8" name="Picture 7" descr="Table&#10;&#10;Description automatically generated">
            <a:extLst>
              <a:ext uri="{FF2B5EF4-FFF2-40B4-BE49-F238E27FC236}">
                <a16:creationId xmlns:a16="http://schemas.microsoft.com/office/drawing/2014/main" id="{7585B192-C5A3-B84B-94D8-EB229177F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181" y="5003046"/>
            <a:ext cx="5630597" cy="1158708"/>
          </a:xfrm>
          <a:prstGeom prst="rect">
            <a:avLst/>
          </a:prstGeom>
        </p:spPr>
      </p:pic>
    </p:spTree>
    <p:extLst>
      <p:ext uri="{BB962C8B-B14F-4D97-AF65-F5344CB8AC3E}">
        <p14:creationId xmlns:p14="http://schemas.microsoft.com/office/powerpoint/2010/main" val="9507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15364</TotalTime>
  <Words>736</Words>
  <Application>Microsoft Macintosh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Suvansh Vaid</dc:creator>
  <cp:lastModifiedBy>Suvansh Vaid</cp:lastModifiedBy>
  <cp:revision>27</cp:revision>
  <dcterms:created xsi:type="dcterms:W3CDTF">2021-02-21T23:32:25Z</dcterms:created>
  <dcterms:modified xsi:type="dcterms:W3CDTF">2021-03-15T02:14:19Z</dcterms:modified>
</cp:coreProperties>
</file>