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499"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c:v>
                </c:pt>
                <c:pt idx="1">
                  <c:v>249</c:v>
                </c:pt>
                <c:pt idx="2">
                  <c:v>245</c:v>
                </c:pt>
                <c:pt idx="3">
                  <c:v>239</c:v>
                </c:pt>
                <c:pt idx="4">
                  <c:v>246</c:v>
                </c:pt>
                <c:pt idx="5">
                  <c:v>246</c:v>
                </c:pt>
                <c:pt idx="6">
                  <c:v>250</c:v>
                </c:pt>
                <c:pt idx="7">
                  <c:v>246</c:v>
                </c:pt>
                <c:pt idx="8">
                  <c:v>242</c:v>
                </c:pt>
                <c:pt idx="9">
                  <c:v>252</c:v>
                </c:pt>
              </c:numCache>
            </c:numRef>
          </c:val>
          <c:extLst>
            <c:ext xmlns:c16="http://schemas.microsoft.com/office/drawing/2014/chart" uri="{C3380CC4-5D6E-409C-BE32-E72D297353CC}">
              <c16:uniqueId val="{00000000-0BEE-47CF-97CD-4662D29F001B}"/>
            </c:ext>
          </c:extLst>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c:v>
                </c:pt>
                <c:pt idx="1">
                  <c:v>12</c:v>
                </c:pt>
                <c:pt idx="2">
                  <c:v>5</c:v>
                </c:pt>
                <c:pt idx="3">
                  <c:v>4</c:v>
                </c:pt>
                <c:pt idx="4">
                  <c:v>6</c:v>
                </c:pt>
                <c:pt idx="5">
                  <c:v>9</c:v>
                </c:pt>
                <c:pt idx="6">
                  <c:v>7</c:v>
                </c:pt>
                <c:pt idx="7">
                  <c:v>11</c:v>
                </c:pt>
                <c:pt idx="8">
                  <c:v>3</c:v>
                </c:pt>
                <c:pt idx="9">
                  <c:v>6</c:v>
                </c:pt>
              </c:numCache>
            </c:numRef>
          </c:val>
          <c:extLst>
            <c:ext xmlns:c16="http://schemas.microsoft.com/office/drawing/2014/chart" uri="{C3380CC4-5D6E-409C-BE32-E72D297353CC}">
              <c16:uniqueId val="{00000001-0BEE-47CF-97CD-4662D29F001B}"/>
            </c:ext>
          </c:extLst>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c:v>
                </c:pt>
                <c:pt idx="1">
                  <c:v>4</c:v>
                </c:pt>
                <c:pt idx="2">
                  <c:v>15</c:v>
                </c:pt>
                <c:pt idx="3">
                  <c:v>10</c:v>
                </c:pt>
                <c:pt idx="4">
                  <c:v>7</c:v>
                </c:pt>
                <c:pt idx="5">
                  <c:v>9</c:v>
                </c:pt>
                <c:pt idx="6">
                  <c:v>7</c:v>
                </c:pt>
                <c:pt idx="7">
                  <c:v>12</c:v>
                </c:pt>
                <c:pt idx="8">
                  <c:v>11</c:v>
                </c:pt>
                <c:pt idx="9">
                  <c:v>2</c:v>
                </c:pt>
              </c:numCache>
            </c:numRef>
          </c:val>
          <c:extLst>
            <c:ext xmlns:c16="http://schemas.microsoft.com/office/drawing/2014/chart" uri="{C3380CC4-5D6E-409C-BE32-E72D297353CC}">
              <c16:uniqueId val="{00000002-0BEE-47CF-97CD-4662D29F001B}"/>
            </c:ext>
          </c:extLst>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c:v>
                </c:pt>
                <c:pt idx="1">
                  <c:v>6</c:v>
                </c:pt>
                <c:pt idx="2">
                  <c:v>4</c:v>
                </c:pt>
                <c:pt idx="3">
                  <c:v>11</c:v>
                </c:pt>
                <c:pt idx="4">
                  <c:v>7</c:v>
                </c:pt>
                <c:pt idx="5">
                  <c:v>9</c:v>
                </c:pt>
                <c:pt idx="6">
                  <c:v>6</c:v>
                </c:pt>
                <c:pt idx="7">
                  <c:v>2</c:v>
                </c:pt>
                <c:pt idx="8">
                  <c:v>4</c:v>
                </c:pt>
                <c:pt idx="9">
                  <c:v>4</c:v>
                </c:pt>
              </c:numCache>
            </c:numRef>
          </c:val>
          <c:extLst>
            <c:ext xmlns:c16="http://schemas.microsoft.com/office/drawing/2014/chart" uri="{C3380CC4-5D6E-409C-BE32-E72D297353CC}">
              <c16:uniqueId val="{00000003-0BEE-47CF-97CD-4662D29F001B}"/>
            </c:ext>
          </c:extLst>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c:v>
                </c:pt>
                <c:pt idx="1">
                  <c:v>29</c:v>
                </c:pt>
                <c:pt idx="2">
                  <c:v>33</c:v>
                </c:pt>
                <c:pt idx="3">
                  <c:v>32</c:v>
                </c:pt>
                <c:pt idx="4">
                  <c:v>38</c:v>
                </c:pt>
                <c:pt idx="5">
                  <c:v>28</c:v>
                </c:pt>
                <c:pt idx="6">
                  <c:v>29</c:v>
                </c:pt>
                <c:pt idx="7">
                  <c:v>33</c:v>
                </c:pt>
                <c:pt idx="8">
                  <c:v>37</c:v>
                </c:pt>
                <c:pt idx="9">
                  <c:v>30</c:v>
                </c:pt>
              </c:numCache>
            </c:numRef>
          </c:val>
          <c:extLst>
            <c:ext xmlns:c16="http://schemas.microsoft.com/office/drawing/2014/chart" uri="{C3380CC4-5D6E-409C-BE32-E72D297353CC}">
              <c16:uniqueId val="{00000004-0BEE-47CF-97CD-4662D29F001B}"/>
            </c:ext>
          </c:extLst>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01-Sep-2024-Sun</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endParaRPr lang="en-US" sz="2400" dirty="0"/>
          </a:p>
          <a:p>
            <a:r>
              <a:rPr lang="en-US" sz="2400" dirty="0"/>
              <a:t>REGISTER NO:</a:t>
            </a:r>
          </a:p>
          <a:p>
            <a:r>
              <a:rPr lang="en-US" sz="2400" dirty="0"/>
              <a:t>DEPARTMENT:</a:t>
            </a:r>
          </a:p>
          <a:p>
            <a:r>
              <a:rPr lang="en-US" sz="2400" dirty="0"/>
              <a:t>COLLEGE</a:t>
            </a:r>
          </a:p>
          <a:p>
            <a:r>
              <a:rPr lang="en-US" sz="2400" dirty="0"/>
              <a:t>           </a:t>
            </a:r>
            <a:endParaRPr lang="en-IN" sz="2400" dirty="0"/>
          </a:p>
        </p:txBody>
      </p:sp>
      <p:sp>
        <p:nvSpPr>
          <p:cNvPr id="8" name="TextBox 7">
            <a:extLst>
              <a:ext uri="{FF2B5EF4-FFF2-40B4-BE49-F238E27FC236}">
                <a16:creationId xmlns:a16="http://schemas.microsoft.com/office/drawing/2014/main" id="{BF9BA4DD-8F5B-8E3C-3068-59020D56BA89}"/>
              </a:ext>
            </a:extLst>
          </p:cNvPr>
          <p:cNvSpPr txBox="1"/>
          <p:nvPr/>
        </p:nvSpPr>
        <p:spPr>
          <a:xfrm>
            <a:off x="4800600" y="3340836"/>
            <a:ext cx="3505200" cy="369332"/>
          </a:xfrm>
          <a:prstGeom prst="rect">
            <a:avLst/>
          </a:prstGeom>
          <a:noFill/>
        </p:spPr>
        <p:txBody>
          <a:bodyPr wrap="square" rtlCol="0">
            <a:spAutoFit/>
          </a:bodyPr>
          <a:lstStyle/>
          <a:p>
            <a:r>
              <a:rPr lang="en-IN" dirty="0" err="1">
                <a:latin typeface="Arial Rounded MT Bold" panose="020F0704030504030204" pitchFamily="34" charset="0"/>
              </a:rPr>
              <a:t>Suvarchala</a:t>
            </a:r>
            <a:r>
              <a:rPr lang="en-IN" dirty="0">
                <a:latin typeface="Arial Rounded MT Bold" panose="020F0704030504030204" pitchFamily="34" charset="0"/>
              </a:rPr>
              <a:t> . G</a:t>
            </a:r>
          </a:p>
        </p:txBody>
      </p:sp>
      <p:sp>
        <p:nvSpPr>
          <p:cNvPr id="10" name="TextBox 9">
            <a:extLst>
              <a:ext uri="{FF2B5EF4-FFF2-40B4-BE49-F238E27FC236}">
                <a16:creationId xmlns:a16="http://schemas.microsoft.com/office/drawing/2014/main" id="{E3D67810-0776-C80E-9CED-D95FBE55D598}"/>
              </a:ext>
            </a:extLst>
          </p:cNvPr>
          <p:cNvSpPr txBox="1"/>
          <p:nvPr/>
        </p:nvSpPr>
        <p:spPr>
          <a:xfrm>
            <a:off x="4800600" y="3754142"/>
            <a:ext cx="3352800" cy="369332"/>
          </a:xfrm>
          <a:prstGeom prst="rect">
            <a:avLst/>
          </a:prstGeom>
          <a:noFill/>
        </p:spPr>
        <p:txBody>
          <a:bodyPr wrap="square" rtlCol="0">
            <a:spAutoFit/>
          </a:bodyPr>
          <a:lstStyle/>
          <a:p>
            <a:r>
              <a:rPr lang="en-IN">
                <a:latin typeface="Arial Rounded MT Bold" panose="020F0704030504030204" pitchFamily="34" charset="0"/>
              </a:rPr>
              <a:t>312203399</a:t>
            </a:r>
            <a:endParaRPr lang="en-IN" dirty="0">
              <a:latin typeface="Arial Rounded MT Bold" panose="020F0704030504030204" pitchFamily="34" charset="0"/>
            </a:endParaRPr>
          </a:p>
        </p:txBody>
      </p:sp>
      <p:sp>
        <p:nvSpPr>
          <p:cNvPr id="12" name="TextBox 11">
            <a:extLst>
              <a:ext uri="{FF2B5EF4-FFF2-40B4-BE49-F238E27FC236}">
                <a16:creationId xmlns:a16="http://schemas.microsoft.com/office/drawing/2014/main" id="{1099BEF9-4251-B74B-1009-C1163D10853F}"/>
              </a:ext>
            </a:extLst>
          </p:cNvPr>
          <p:cNvSpPr txBox="1"/>
          <p:nvPr/>
        </p:nvSpPr>
        <p:spPr>
          <a:xfrm>
            <a:off x="4800600" y="4095515"/>
            <a:ext cx="2819400" cy="376261"/>
          </a:xfrm>
          <a:prstGeom prst="rect">
            <a:avLst/>
          </a:prstGeom>
          <a:noFill/>
        </p:spPr>
        <p:txBody>
          <a:bodyPr wrap="square" rtlCol="0">
            <a:spAutoFit/>
          </a:bodyPr>
          <a:lstStyle/>
          <a:p>
            <a:r>
              <a:rPr lang="en-IN" dirty="0">
                <a:latin typeface="Arial Rounded MT Bold" panose="020F0704030504030204" pitchFamily="34" charset="0"/>
              </a:rPr>
              <a:t>Commerce</a:t>
            </a:r>
          </a:p>
        </p:txBody>
      </p:sp>
      <p:sp>
        <p:nvSpPr>
          <p:cNvPr id="13" name="TextBox 12">
            <a:extLst>
              <a:ext uri="{FF2B5EF4-FFF2-40B4-BE49-F238E27FC236}">
                <a16:creationId xmlns:a16="http://schemas.microsoft.com/office/drawing/2014/main" id="{7986D72D-7C59-8664-3CD4-8CE7438ACCC0}"/>
              </a:ext>
            </a:extLst>
          </p:cNvPr>
          <p:cNvSpPr txBox="1"/>
          <p:nvPr/>
        </p:nvSpPr>
        <p:spPr>
          <a:xfrm>
            <a:off x="4812323" y="4493127"/>
            <a:ext cx="6858000" cy="369332"/>
          </a:xfrm>
          <a:prstGeom prst="rect">
            <a:avLst/>
          </a:prstGeom>
          <a:noFill/>
        </p:spPr>
        <p:txBody>
          <a:bodyPr wrap="square" rtlCol="0">
            <a:spAutoFit/>
          </a:bodyPr>
          <a:lstStyle/>
          <a:p>
            <a:r>
              <a:rPr lang="en-IN" dirty="0">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4" name="TextBox 3">
            <a:extLst>
              <a:ext uri="{FF2B5EF4-FFF2-40B4-BE49-F238E27FC236}">
                <a16:creationId xmlns:a16="http://schemas.microsoft.com/office/drawing/2014/main" id="{8FDA1DE8-EB68-07DC-97B8-61448308FD99}"/>
              </a:ext>
            </a:extLst>
          </p:cNvPr>
          <p:cNvSpPr txBox="1"/>
          <p:nvPr/>
        </p:nvSpPr>
        <p:spPr>
          <a:xfrm>
            <a:off x="1219200" y="1371600"/>
            <a:ext cx="6019800" cy="400110"/>
          </a:xfrm>
          <a:prstGeom prst="rect">
            <a:avLst/>
          </a:prstGeom>
          <a:noFill/>
        </p:spPr>
        <p:txBody>
          <a:bodyPr wrap="square" rtlCol="0">
            <a:spAutoFit/>
          </a:bodyPr>
          <a:lstStyle/>
          <a:p>
            <a:r>
              <a:rPr lang="en-IN" sz="2000" dirty="0">
                <a:latin typeface="Perpetua Titling MT" panose="02020502060505020804" pitchFamily="18" charset="0"/>
              </a:rPr>
              <a:t>Data collection :                                                                                        </a:t>
            </a:r>
          </a:p>
        </p:txBody>
      </p:sp>
      <p:sp>
        <p:nvSpPr>
          <p:cNvPr id="7" name="TextBox 6">
            <a:extLst>
              <a:ext uri="{FF2B5EF4-FFF2-40B4-BE49-F238E27FC236}">
                <a16:creationId xmlns:a16="http://schemas.microsoft.com/office/drawing/2014/main" id="{432088B3-3D66-CD2B-BB20-2645F026BCA9}"/>
              </a:ext>
            </a:extLst>
          </p:cNvPr>
          <p:cNvSpPr txBox="1"/>
          <p:nvPr/>
        </p:nvSpPr>
        <p:spPr>
          <a:xfrm>
            <a:off x="1751867" y="1771710"/>
            <a:ext cx="4429125"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1" name="TextBox 10">
            <a:extLst>
              <a:ext uri="{FF2B5EF4-FFF2-40B4-BE49-F238E27FC236}">
                <a16:creationId xmlns:a16="http://schemas.microsoft.com/office/drawing/2014/main" id="{81A07674-912E-129E-6FA8-91E3A8A4CAC2}"/>
              </a:ext>
            </a:extLst>
          </p:cNvPr>
          <p:cNvSpPr txBox="1"/>
          <p:nvPr/>
        </p:nvSpPr>
        <p:spPr>
          <a:xfrm>
            <a:off x="1219200" y="3197164"/>
            <a:ext cx="2590800" cy="400110"/>
          </a:xfrm>
          <a:prstGeom prst="rect">
            <a:avLst/>
          </a:prstGeom>
          <a:noFill/>
        </p:spPr>
        <p:txBody>
          <a:bodyPr wrap="square" rtlCol="0">
            <a:spAutoFit/>
          </a:bodyPr>
          <a:lstStyle/>
          <a:p>
            <a:r>
              <a:rPr lang="en-IN" dirty="0">
                <a:latin typeface="Perpetua" panose="02020502060401020303" pitchFamily="18" charset="0"/>
              </a:rPr>
              <a:t> </a:t>
            </a:r>
            <a:r>
              <a:rPr lang="en-IN" sz="2000" dirty="0">
                <a:latin typeface="Perpetua Titling MT" panose="02020502060505020804" pitchFamily="18" charset="0"/>
              </a:rPr>
              <a:t>DATA CLEANING : </a:t>
            </a:r>
            <a:r>
              <a:rPr lang="en-IN" dirty="0">
                <a:latin typeface="Perpetua" panose="02020502060401020303" pitchFamily="18" charset="0"/>
              </a:rPr>
              <a:t> </a:t>
            </a:r>
          </a:p>
        </p:txBody>
      </p:sp>
      <p:sp>
        <p:nvSpPr>
          <p:cNvPr id="13" name="TextBox 12">
            <a:extLst>
              <a:ext uri="{FF2B5EF4-FFF2-40B4-BE49-F238E27FC236}">
                <a16:creationId xmlns:a16="http://schemas.microsoft.com/office/drawing/2014/main" id="{C333B3E0-69B9-6040-9751-FC2812C6AA67}"/>
              </a:ext>
            </a:extLst>
          </p:cNvPr>
          <p:cNvSpPr txBox="1"/>
          <p:nvPr/>
        </p:nvSpPr>
        <p:spPr>
          <a:xfrm>
            <a:off x="1751867" y="3699289"/>
            <a:ext cx="2438400" cy="707886"/>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5" name="TextBox 14">
            <a:extLst>
              <a:ext uri="{FF2B5EF4-FFF2-40B4-BE49-F238E27FC236}">
                <a16:creationId xmlns:a16="http://schemas.microsoft.com/office/drawing/2014/main" id="{B332B273-DDFD-52CD-84FF-E2B8E4029B86}"/>
              </a:ext>
            </a:extLst>
          </p:cNvPr>
          <p:cNvSpPr txBox="1"/>
          <p:nvPr/>
        </p:nvSpPr>
        <p:spPr>
          <a:xfrm>
            <a:off x="1222131" y="4509190"/>
            <a:ext cx="3505200" cy="400110"/>
          </a:xfrm>
          <a:prstGeom prst="rect">
            <a:avLst/>
          </a:prstGeom>
          <a:noFill/>
        </p:spPr>
        <p:txBody>
          <a:bodyPr wrap="square" rtlCol="0">
            <a:spAutoFit/>
          </a:bodyPr>
          <a:lstStyle/>
          <a:p>
            <a:r>
              <a:rPr lang="en-IN" sz="2000" dirty="0">
                <a:latin typeface="Perpetua Titling MT" panose="02020502060505020804" pitchFamily="18" charset="0"/>
              </a:rPr>
              <a:t>PERFORMANCE LEVEL : </a:t>
            </a:r>
          </a:p>
        </p:txBody>
      </p:sp>
      <p:sp>
        <p:nvSpPr>
          <p:cNvPr id="16" name="TextBox 15">
            <a:extLst>
              <a:ext uri="{FF2B5EF4-FFF2-40B4-BE49-F238E27FC236}">
                <a16:creationId xmlns:a16="http://schemas.microsoft.com/office/drawing/2014/main" id="{A829C419-098D-8015-DA2C-C4E2E1FE109D}"/>
              </a:ext>
            </a:extLst>
          </p:cNvPr>
          <p:cNvSpPr txBox="1"/>
          <p:nvPr/>
        </p:nvSpPr>
        <p:spPr>
          <a:xfrm>
            <a:off x="1751867" y="4999902"/>
            <a:ext cx="2669931" cy="1323439"/>
          </a:xfrm>
          <a:prstGeom prst="rect">
            <a:avLst/>
          </a:prstGeom>
          <a:noFill/>
        </p:spPr>
        <p:txBody>
          <a:bodyPr wrap="square" rtlCol="0">
            <a:spAutoFit/>
          </a:bodyPr>
          <a:lstStyle/>
          <a:p>
            <a:r>
              <a:rPr lang="en-IN" sz="2000" dirty="0">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0" name="Chart 9">
            <a:extLst>
              <a:ext uri="{FF2B5EF4-FFF2-40B4-BE49-F238E27FC236}">
                <a16:creationId xmlns:a16="http://schemas.microsoft.com/office/drawing/2014/main" id="{F38E280B-82B7-9E0A-0A27-CB9C5C6D1D56}"/>
              </a:ext>
            </a:extLst>
          </p:cNvPr>
          <p:cNvGraphicFramePr>
            <a:graphicFrameLocks/>
          </p:cNvGraphicFramePr>
          <p:nvPr>
            <p:extLst>
              <p:ext uri="{D42A27DB-BD31-4B8C-83A1-F6EECF244321}">
                <p14:modId xmlns:p14="http://schemas.microsoft.com/office/powerpoint/2010/main" val="422927481"/>
              </p:ext>
            </p:extLst>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4230F73-30D2-C27A-AF5B-9173D6E47F94}"/>
              </a:ext>
            </a:extLst>
          </p:cNvPr>
          <p:cNvSpPr txBox="1"/>
          <p:nvPr/>
        </p:nvSpPr>
        <p:spPr>
          <a:xfrm>
            <a:off x="1066800" y="1600200"/>
            <a:ext cx="7467600" cy="2677656"/>
          </a:xfrm>
          <a:prstGeom prst="rect">
            <a:avLst/>
          </a:prstGeom>
          <a:noFill/>
        </p:spPr>
        <p:txBody>
          <a:bodyPr wrap="square" rtlCol="0">
            <a:spAutoFit/>
          </a:bodyPr>
          <a:lstStyle/>
          <a:p>
            <a:r>
              <a:rPr lang="en-US" sz="2800" dirty="0">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lang="en-US" sz="2800" dirty="0" err="1">
                <a:latin typeface="Aptos Narrow" panose="020B0004020202020204" pitchFamily="34" charset="0"/>
              </a:rPr>
              <a:t>organisation</a:t>
            </a:r>
            <a:r>
              <a:rPr lang="en-US" sz="2800" dirty="0">
                <a:latin typeface="Aptos Narrow" panose="020B0004020202020204" pitchFamily="34" charset="0"/>
              </a:rPr>
              <a:t> as a brief </a:t>
            </a:r>
            <a:r>
              <a:rPr lang="en-US" dirty="0"/>
              <a:t>. </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9BE136EB-0D7C-DE66-9CD8-306806BC7601}"/>
              </a:ext>
            </a:extLst>
          </p:cNvPr>
          <p:cNvSpPr txBox="1"/>
          <p:nvPr/>
        </p:nvSpPr>
        <p:spPr>
          <a:xfrm>
            <a:off x="834072" y="1456285"/>
            <a:ext cx="7172325" cy="4524315"/>
          </a:xfrm>
          <a:prstGeom prst="rect">
            <a:avLst/>
          </a:prstGeom>
          <a:noFill/>
        </p:spPr>
        <p:txBody>
          <a:bodyPr wrap="square" rtlCol="0">
            <a:spAutoFit/>
          </a:bodyPr>
          <a:lstStyle/>
          <a:p>
            <a:r>
              <a:rPr lang="en-US" sz="3600" dirty="0">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lang="en-IN" sz="3600" dirty="0">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2079936F-0215-9A57-D7D1-79627D5A9AB4}"/>
              </a:ext>
            </a:extLst>
          </p:cNvPr>
          <p:cNvSpPr txBox="1"/>
          <p:nvPr/>
        </p:nvSpPr>
        <p:spPr>
          <a:xfrm>
            <a:off x="866775" y="1975545"/>
            <a:ext cx="8486775" cy="3539430"/>
          </a:xfrm>
          <a:prstGeom prst="rect">
            <a:avLst/>
          </a:prstGeom>
          <a:noFill/>
        </p:spPr>
        <p:txBody>
          <a:bodyPr wrap="square" rtlCol="0">
            <a:spAutoFit/>
          </a:bodyPr>
          <a:lstStyle/>
          <a:p>
            <a:r>
              <a:rPr lang="en-US" sz="2800" dirty="0">
                <a:latin typeface="Bell MT" panose="02020503060305020303" pitchFamily="18" charset="0"/>
              </a:rPr>
              <a:t>It is a summary of employee dataset analysis the performance of various employees by consulting the various factors like employee type current </a:t>
            </a:r>
            <a:r>
              <a:rPr lang="en-US" sz="2800" dirty="0" err="1">
                <a:latin typeface="Bell MT" panose="02020503060305020303" pitchFamily="18" charset="0"/>
              </a:rPr>
              <a:t>emploi</a:t>
            </a:r>
            <a:r>
              <a:rPr lang="en-US" sz="2800" dirty="0">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lang="en-IN" sz="2800" dirty="0">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AutoShape 2">
            <a:extLst>
              <a:ext uri="{FF2B5EF4-FFF2-40B4-BE49-F238E27FC236}">
                <a16:creationId xmlns:a16="http://schemas.microsoft.com/office/drawing/2014/main" id="{F8C20DE8-8A37-851D-6ED2-EA3191A7334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4" name="Picture 13">
            <a:extLst>
              <a:ext uri="{FF2B5EF4-FFF2-40B4-BE49-F238E27FC236}">
                <a16:creationId xmlns:a16="http://schemas.microsoft.com/office/drawing/2014/main" id="{6B726518-4F46-22F8-00CB-D5A3433403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6521" y="1688040"/>
            <a:ext cx="8162925" cy="4079088"/>
          </a:xfrm>
          <a:prstGeom prst="rect">
            <a:avLst/>
          </a:prstGeom>
        </p:spPr>
      </p:pic>
      <p:sp>
        <p:nvSpPr>
          <p:cNvPr id="15" name="TextBox 14">
            <a:extLst>
              <a:ext uri="{FF2B5EF4-FFF2-40B4-BE49-F238E27FC236}">
                <a16:creationId xmlns:a16="http://schemas.microsoft.com/office/drawing/2014/main" id="{3EF9882F-40A4-2F02-E7ED-0A92948D25FD}"/>
              </a:ext>
            </a:extLst>
          </p:cNvPr>
          <p:cNvSpPr txBox="1"/>
          <p:nvPr/>
        </p:nvSpPr>
        <p:spPr>
          <a:xfrm>
            <a:off x="4495800" y="4731722"/>
            <a:ext cx="1295400" cy="369332"/>
          </a:xfrm>
          <a:prstGeom prst="rect">
            <a:avLst/>
          </a:prstGeom>
          <a:noFill/>
        </p:spPr>
        <p:txBody>
          <a:bodyPr wrap="square" rtlCol="0">
            <a:spAutoFit/>
          </a:bodyPr>
          <a:lstStyle/>
          <a:p>
            <a:r>
              <a:rPr lang="en-IN" dirty="0">
                <a:highlight>
                  <a:srgbClr val="C0C0C0"/>
                </a:highlight>
                <a:latin typeface="Arial Rounded MT Bold" panose="020F0704030504030204" pitchFamily="34" charset="0"/>
              </a:rPr>
              <a:t>Employer</a:t>
            </a:r>
          </a:p>
        </p:txBody>
      </p:sp>
      <p:sp>
        <p:nvSpPr>
          <p:cNvPr id="16" name="TextBox 15">
            <a:extLst>
              <a:ext uri="{FF2B5EF4-FFF2-40B4-BE49-F238E27FC236}">
                <a16:creationId xmlns:a16="http://schemas.microsoft.com/office/drawing/2014/main" id="{8E0FF070-534F-A39F-F2A2-7CAC75E4616E}"/>
              </a:ext>
            </a:extLst>
          </p:cNvPr>
          <p:cNvSpPr txBox="1"/>
          <p:nvPr/>
        </p:nvSpPr>
        <p:spPr>
          <a:xfrm>
            <a:off x="6128238" y="4785946"/>
            <a:ext cx="137160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Employee</a:t>
            </a:r>
          </a:p>
        </p:txBody>
      </p:sp>
      <p:sp>
        <p:nvSpPr>
          <p:cNvPr id="17" name="TextBox 16">
            <a:extLst>
              <a:ext uri="{FF2B5EF4-FFF2-40B4-BE49-F238E27FC236}">
                <a16:creationId xmlns:a16="http://schemas.microsoft.com/office/drawing/2014/main" id="{DAC96923-87D6-CD1B-2D4A-950EC1C19AC2}"/>
              </a:ext>
            </a:extLst>
          </p:cNvPr>
          <p:cNvSpPr txBox="1"/>
          <p:nvPr/>
        </p:nvSpPr>
        <p:spPr>
          <a:xfrm>
            <a:off x="7496175" y="4709746"/>
            <a:ext cx="2038350" cy="338554"/>
          </a:xfrm>
          <a:prstGeom prst="rect">
            <a:avLst/>
          </a:prstGeom>
          <a:noFill/>
        </p:spPr>
        <p:txBody>
          <a:bodyPr wrap="square" rtlCol="0">
            <a:spAutoFit/>
          </a:bodyPr>
          <a:lstStyle/>
          <a:p>
            <a:r>
              <a:rPr lang="en-IN" sz="1600" dirty="0">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2000" y="1981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2EB267C5-7886-FDA4-BBE1-97C04977FFBD}"/>
              </a:ext>
            </a:extLst>
          </p:cNvPr>
          <p:cNvSpPr txBox="1"/>
          <p:nvPr/>
        </p:nvSpPr>
        <p:spPr>
          <a:xfrm>
            <a:off x="3733800" y="2151727"/>
            <a:ext cx="6705600" cy="2554545"/>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Conditional Formatting – Missing          Filter – Remove                                       Formulae – Performance                            Pivot – Summary                                         </a:t>
            </a:r>
            <a:r>
              <a:rPr lang="en-IN" sz="3200" dirty="0" err="1">
                <a:latin typeface="Cambria Math" panose="02040503050406030204" pitchFamily="18" charset="0"/>
                <a:ea typeface="Cambria Math" panose="02040503050406030204" pitchFamily="18" charset="0"/>
              </a:rPr>
              <a:t>Gragh</a:t>
            </a:r>
            <a:r>
              <a:rPr lang="en-IN" sz="3200" dirty="0">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6" name="TextBox 5">
            <a:extLst>
              <a:ext uri="{FF2B5EF4-FFF2-40B4-BE49-F238E27FC236}">
                <a16:creationId xmlns:a16="http://schemas.microsoft.com/office/drawing/2014/main" id="{861A7895-D1DA-3DF1-C89D-08A925A83B70}"/>
              </a:ext>
            </a:extLst>
          </p:cNvPr>
          <p:cNvSpPr txBox="1"/>
          <p:nvPr/>
        </p:nvSpPr>
        <p:spPr>
          <a:xfrm>
            <a:off x="755332" y="1828800"/>
            <a:ext cx="10843846" cy="3046988"/>
          </a:xfrm>
          <a:prstGeom prst="rect">
            <a:avLst/>
          </a:prstGeom>
          <a:noFill/>
        </p:spPr>
        <p:txBody>
          <a:bodyPr wrap="square" rtlCol="0">
            <a:spAutoFit/>
          </a:bodyPr>
          <a:lstStyle/>
          <a:p>
            <a:r>
              <a:rPr lang="en-IN" sz="3200" dirty="0">
                <a:latin typeface="Cambria Math" panose="02040503050406030204" pitchFamily="18" charset="0"/>
                <a:ea typeface="Cambria Math" panose="02040503050406030204" pitchFamily="18" charset="0"/>
              </a:rPr>
              <a:t>Employee dataset – Kaggle 26 Features                                     Employee ID - </a:t>
            </a:r>
            <a:r>
              <a:rPr lang="en-IN" sz="2400" dirty="0">
                <a:latin typeface="Cambria Math" panose="02040503050406030204" pitchFamily="18" charset="0"/>
                <a:ea typeface="Cambria Math" panose="02040503050406030204" pitchFamily="18" charset="0"/>
              </a:rPr>
              <a:t>DE5B5E0E981696191474813EBC226A7F</a:t>
            </a:r>
            <a:r>
              <a:rPr lang="en-IN" sz="3200" dirty="0">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A16ED8B-901E-664F-333E-A36BAA36D885}"/>
              </a:ext>
            </a:extLst>
          </p:cNvPr>
          <p:cNvSpPr txBox="1"/>
          <p:nvPr/>
        </p:nvSpPr>
        <p:spPr>
          <a:xfrm>
            <a:off x="990600" y="1717928"/>
            <a:ext cx="9525000" cy="1569660"/>
          </a:xfrm>
          <a:prstGeom prst="rect">
            <a:avLst/>
          </a:prstGeom>
          <a:noFill/>
        </p:spPr>
        <p:txBody>
          <a:bodyPr wrap="square" rtlCol="0">
            <a:spAutoFit/>
          </a:bodyPr>
          <a:lstStyle/>
          <a:p>
            <a:r>
              <a:rPr lang="en-US" sz="3200" dirty="0">
                <a:latin typeface="Eras Medium ITC" panose="020B0602030504020804" pitchFamily="34" charset="0"/>
              </a:rPr>
              <a:t>Performance level                                                         IFS(Z8-5,"VERY HIGH" 28 -4,"HIGH",28&gt;-3,"MED", TRUE, "LOW")</a:t>
            </a:r>
            <a:endParaRPr lang="en-IN" sz="3200" dirty="0">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294</TotalTime>
  <Words>370</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vt:i4>
      </vt:variant>
    </vt:vector>
  </HeadingPairs>
  <TitlesOfParts>
    <vt:vector size="26" baseType="lpstr">
      <vt:lpstr>Aptos Narrow</vt:lpstr>
      <vt:lpstr>Arial</vt:lpstr>
      <vt:lpstr>Arial Rounded MT Bold</vt:lpstr>
      <vt:lpstr>Bell MT</vt:lpstr>
      <vt:lpstr>Calibri</vt:lpstr>
      <vt:lpstr>Calibri Light</vt:lpstr>
      <vt:lpstr>Cambria Math</vt:lpstr>
      <vt:lpstr>Eras Medium ITC</vt:lpstr>
      <vt:lpstr>Perpetua</vt:lpstr>
      <vt:lpstr>Perpetua Titling MT</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King Blank</cp:lastModifiedBy>
  <cp:revision>14</cp:revision>
  <dcterms:created xsi:type="dcterms:W3CDTF">2024-03-29T15:07:22Z</dcterms:created>
  <dcterms:modified xsi:type="dcterms:W3CDTF">2024-09-01T10:28:37Z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