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1" r:id="rId4"/>
    <p:sldId id="259" r:id="rId5"/>
    <p:sldId id="263" r:id="rId6"/>
    <p:sldId id="260" r:id="rId7"/>
    <p:sldId id="257" r:id="rId8"/>
    <p:sldId id="262" r:id="rId9"/>
    <p:sldId id="272" r:id="rId10"/>
    <p:sldId id="271" r:id="rId11"/>
    <p:sldId id="264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AAF"/>
    <a:srgbClr val="4754D5"/>
    <a:srgbClr val="5C73E7"/>
    <a:srgbClr val="3238AA"/>
    <a:srgbClr val="4957D1"/>
    <a:srgbClr val="677AE8"/>
    <a:srgbClr val="8199F1"/>
    <a:srgbClr val="F66218"/>
    <a:srgbClr val="9DCAAD"/>
    <a:srgbClr val="FFF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96" y="64"/>
      </p:cViewPr>
      <p:guideLst>
        <p:guide orient="horz" pos="2144"/>
        <p:guide pos="38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1300" y="1503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73300" y="3932238"/>
            <a:ext cx="76327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37E-057F-490F-90A2-B87AB8FB8F60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6400-144F-4930-A314-33A28FA73F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37E-057F-490F-90A2-B87AB8FB8F60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6400-144F-4930-A314-33A28FA73F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63164"/>
            <a:ext cx="10539558" cy="2852737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3542889"/>
            <a:ext cx="10539558" cy="150018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37E-057F-490F-90A2-B87AB8FB8F60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6400-144F-4930-A314-33A28FA73F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37E-057F-490F-90A2-B87AB8FB8F60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6400-144F-4930-A314-33A28FA73F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137E-057F-490F-90A2-B87AB8FB8F60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6400-144F-4930-A314-33A28FA73F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E137E-057F-490F-90A2-B87AB8FB8F60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6400-144F-4930-A314-33A28FA73F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 dirty="0">
                <a:solidFill>
                  <a:schemeClr val="bg1"/>
                </a:solidFill>
              </a:rPr>
              <a:t>JDBC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1800" y="3856038"/>
            <a:ext cx="6286500" cy="1655762"/>
          </a:xfrm>
        </p:spPr>
        <p:txBody>
          <a:bodyPr/>
          <a:lstStyle/>
          <a:p>
            <a:r>
              <a:rPr lang="en-US" altLang="zh-CN" dirty="0">
                <a:solidFill>
                  <a:srgbClr val="FFFEC6"/>
                </a:solidFill>
                <a:latin typeface="Corbel Light" panose="020B0303020204020204" charset="0"/>
                <a:cs typeface="Corbel Light" panose="020B0303020204020204" charset="0"/>
              </a:rPr>
              <a:t>Suvarchala Gatla</a:t>
            </a:r>
            <a:endParaRPr lang="zh-CN" altLang="en-US" dirty="0">
              <a:solidFill>
                <a:srgbClr val="FFFEC6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endParaRPr lang="zh-CN" altLang="en-US" dirty="0">
              <a:solidFill>
                <a:srgbClr val="FFFEC6"/>
              </a:solidFill>
              <a:latin typeface="Corbel Light" panose="020B0303020204020204" charset="0"/>
              <a:cs typeface="Corbel Light" panose="020B030302020402020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489200" y="3771900"/>
            <a:ext cx="7213600" cy="0"/>
          </a:xfrm>
          <a:prstGeom prst="line">
            <a:avLst/>
          </a:prstGeom>
          <a:ln w="3175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760405" y="1609125"/>
            <a:ext cx="7494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Execute the Query:</a:t>
            </a:r>
          </a:p>
          <a:p>
            <a:endParaRPr lang="en-US" sz="2400" dirty="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For the SELECT Query:</a:t>
            </a:r>
          </a:p>
          <a:p>
            <a:pPr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String </a:t>
            </a:r>
            <a:r>
              <a:rPr lang="en-US" sz="2400" dirty="0" err="1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sql</a:t>
            </a:r>
            <a:r>
              <a:rPr lang="en-US" sz="2400" dirty="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="Select * from emp"; </a:t>
            </a:r>
            <a:r>
              <a:rPr lang="en-US" sz="2400" dirty="0" err="1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stmt.executeQuery</a:t>
            </a:r>
            <a:r>
              <a:rPr lang="en-US" sz="2400" dirty="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(sq;</a:t>
            </a:r>
          </a:p>
          <a:p>
            <a:pPr lvl="1" indent="0">
              <a:buNone/>
            </a:pPr>
            <a:endParaRPr lang="en-US" sz="2400" dirty="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For Insert/Update Query:</a:t>
            </a:r>
          </a:p>
          <a:p>
            <a:pPr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String </a:t>
            </a:r>
            <a:r>
              <a:rPr lang="en-US" sz="2400" dirty="0" err="1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sql</a:t>
            </a:r>
            <a:r>
              <a:rPr lang="en-US" sz="2400" dirty="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="Insert into emp values(101, </a:t>
            </a:r>
            <a:r>
              <a:rPr lang="en-US" sz="2400" dirty="0" err="1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sandeep</a:t>
            </a:r>
            <a:r>
              <a:rPr lang="en-US" sz="2400" dirty="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'); </a:t>
            </a:r>
            <a:r>
              <a:rPr lang="en-US" sz="2400" dirty="0" err="1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stmt.executeUpdate</a:t>
            </a:r>
            <a:r>
              <a:rPr lang="en-US" sz="2400" dirty="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sql</a:t>
            </a:r>
            <a:r>
              <a:rPr lang="en-US" sz="2400" dirty="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);</a:t>
            </a:r>
          </a:p>
          <a:p>
            <a:endParaRPr lang="en-US" sz="2400" dirty="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42B222-CB77-8D40-4388-BA33C849D670}"/>
              </a:ext>
            </a:extLst>
          </p:cNvPr>
          <p:cNvSpPr txBox="1"/>
          <p:nvPr/>
        </p:nvSpPr>
        <p:spPr>
          <a:xfrm>
            <a:off x="3120705" y="444617"/>
            <a:ext cx="5226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  <a:sym typeface="+mn-ea"/>
              </a:rPr>
              <a:t>Steps To Connect</a:t>
            </a:r>
            <a:endParaRPr lang="en-US" sz="32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185160" y="480695"/>
            <a:ext cx="6340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  <a:sym typeface="+mn-ea"/>
              </a:rPr>
              <a:t>Steps To Connect</a:t>
            </a:r>
            <a:endParaRPr lang="en-US" sz="3200" dirty="0"/>
          </a:p>
        </p:txBody>
      </p:sp>
      <p:sp>
        <p:nvSpPr>
          <p:cNvPr id="4" name="Text Box 3"/>
          <p:cNvSpPr txBox="1"/>
          <p:nvPr/>
        </p:nvSpPr>
        <p:spPr>
          <a:xfrm>
            <a:off x="1617345" y="1064260"/>
            <a:ext cx="947674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Process the result:</a:t>
            </a:r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ResultSet rs-stmt.executeQuery(sql);</a:t>
            </a:r>
          </a:p>
          <a:p>
            <a:pPr lvl="1"/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lvl="1"/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while(rs.next())</a:t>
            </a:r>
          </a:p>
          <a:p>
            <a:pPr lvl="1"/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{</a:t>
            </a:r>
          </a:p>
          <a:p>
            <a:pPr lvl="1"/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System.out.println(rs.getInt(1)+" "+rs.getString(2)); </a:t>
            </a:r>
          </a:p>
          <a:p>
            <a:pPr lvl="1"/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}</a:t>
            </a:r>
          </a:p>
          <a:p>
            <a:endParaRPr lang="en-US" sz="2400" b="1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Close the Connection:</a:t>
            </a:r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Release all the resources that the Connection is holding.</a:t>
            </a:r>
          </a:p>
          <a:p>
            <a:pPr lvl="1"/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lvl="1"/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stmt.close(); </a:t>
            </a:r>
          </a:p>
          <a:p>
            <a:pPr lvl="1"/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con.close();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1300" y="1174179"/>
            <a:ext cx="9144000" cy="2387600"/>
          </a:xfrm>
        </p:spPr>
        <p:txBody>
          <a:bodyPr/>
          <a:lstStyle/>
          <a:p>
            <a:r>
              <a:rPr lang="en-US" altLang="zh-CN" dirty="0"/>
              <a:t>THANK YOU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489200" y="3442716"/>
            <a:ext cx="7213600" cy="0"/>
          </a:xfrm>
          <a:prstGeom prst="line">
            <a:avLst/>
          </a:prstGeom>
          <a:ln w="3175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49885"/>
            <a:ext cx="10515600" cy="1325563"/>
          </a:xfrm>
        </p:spPr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1909445" y="2017395"/>
            <a:ext cx="8373110" cy="3756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1. What is JDBC</a:t>
            </a:r>
          </a:p>
          <a:p>
            <a:pPr algn="l"/>
            <a:r>
              <a:rPr lang="en-US" sz="32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2. Architecture of JDBC</a:t>
            </a:r>
          </a:p>
          <a:p>
            <a:pPr algn="l"/>
            <a:r>
              <a:rPr lang="en-US" sz="32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3. Connection</a:t>
            </a:r>
          </a:p>
          <a:p>
            <a:pPr algn="l"/>
            <a:r>
              <a:rPr lang="en-US" sz="32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4. Different Types Of Statements</a:t>
            </a:r>
            <a:r>
              <a:rPr lang="en-US" sz="320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602105" y="703580"/>
            <a:ext cx="8987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What Is JDBC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559050" y="1912620"/>
            <a:ext cx="7074535" cy="3489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JDBC acronym of java Database connectivity; though Sun Microsystems claims that it is not the full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JDBC is a standard java API for independent database connection between a java program and wide range of relational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It is present in the "java.sql" package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564130" y="1878965"/>
            <a:ext cx="7439025" cy="970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889125" y="340995"/>
            <a:ext cx="8566785" cy="6064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Architechture Of JDBC</a:t>
            </a: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2830830" y="1239520"/>
            <a:ext cx="6529705" cy="51015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7"/>
          <p:cNvSpPr txBox="1"/>
          <p:nvPr/>
        </p:nvSpPr>
        <p:spPr>
          <a:xfrm>
            <a:off x="2273935" y="455295"/>
            <a:ext cx="7643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Steps To Connect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1835150" y="1351915"/>
            <a:ext cx="83845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Define the connection URL.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Established the connection.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Create the Statement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Execute a 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Process the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Close the connection.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855470" y="312420"/>
            <a:ext cx="8424545" cy="840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  <a:sym typeface="+mn-ea"/>
              </a:rPr>
              <a:t>Steps To Connect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733684" y="1326515"/>
            <a:ext cx="86855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Define the Driver Registration URL</a:t>
            </a:r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: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                                      Class.forName();</a:t>
            </a:r>
          </a:p>
          <a:p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Example to register the OracleDriver class Class.forName("oracle.jdbc.driver.OracleDriver");</a:t>
            </a:r>
          </a:p>
          <a:p>
            <a:pPr lvl="1"/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Example to register the MySqlDriver class 4 Class.forName("com.mysql.jdbc.Driver");</a:t>
            </a:r>
          </a:p>
          <a:p>
            <a:pPr lvl="1"/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Example to register the Derby Client</a:t>
            </a:r>
          </a:p>
          <a:p>
            <a:pPr lvl="1"/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Class.forName("org.apache.derby.jdbc.ClientDriver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2435860" y="396240"/>
            <a:ext cx="7320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  <a:sym typeface="+mn-ea"/>
              </a:rPr>
              <a:t>Steps To Connect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1526540" y="1193165"/>
            <a:ext cx="7418705" cy="1788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Established the Connection:-</a:t>
            </a:r>
          </a:p>
          <a:p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Connection con-DriverManager.getConnection( "URL", "username","password");</a:t>
            </a:r>
          </a:p>
          <a:p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Example to Established the Connection using MySql:-</a:t>
            </a:r>
          </a:p>
          <a:p>
            <a:pPr lvl="1"/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lvl="1"/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Connection con-DriverManager.getConnection( "jdbc:mysql://localhost:3306/sandeep", "root","root");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1"/>
          <p:cNvSpPr txBox="1"/>
          <p:nvPr/>
        </p:nvSpPr>
        <p:spPr>
          <a:xfrm>
            <a:off x="2672080" y="317500"/>
            <a:ext cx="70015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  <a:sym typeface="+mn-ea"/>
              </a:rPr>
              <a:t>Steps To Connect</a:t>
            </a:r>
          </a:p>
          <a:p>
            <a:pPr algn="ctr"/>
            <a:endParaRPr lang="en-US" sz="3200"/>
          </a:p>
        </p:txBody>
      </p:sp>
      <p:sp>
        <p:nvSpPr>
          <p:cNvPr id="23" name="Text Box 22"/>
          <p:cNvSpPr txBox="1"/>
          <p:nvPr/>
        </p:nvSpPr>
        <p:spPr>
          <a:xfrm>
            <a:off x="1923415" y="1061720"/>
            <a:ext cx="8498205" cy="4561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Create a Statement Object:</a:t>
            </a:r>
          </a:p>
          <a:p>
            <a:r>
              <a:rPr lang="en-US" sz="2400" dirty="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                   Statement </a:t>
            </a:r>
            <a:r>
              <a:rPr lang="en-US" sz="2400" dirty="0" err="1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stmt-con.createStatement</a:t>
            </a:r>
            <a:r>
              <a:rPr lang="en-US" sz="2400" dirty="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();</a:t>
            </a:r>
          </a:p>
          <a:p>
            <a:endParaRPr lang="en-US" sz="2400" dirty="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There are three types of Statement available in Statement class:-</a:t>
            </a:r>
          </a:p>
          <a:p>
            <a:endParaRPr lang="en-US" sz="2400" dirty="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Statement</a:t>
            </a:r>
          </a:p>
          <a:p>
            <a:pPr lvl="1"/>
            <a:endParaRPr lang="en-US" sz="2400" dirty="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lvl="1"/>
            <a:r>
              <a:rPr lang="en-US" sz="2400" dirty="0" err="1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PreparedStatement</a:t>
            </a:r>
            <a:endParaRPr lang="en-US" sz="2400" dirty="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lvl="1"/>
            <a:r>
              <a:rPr lang="en-US" sz="2400" dirty="0" err="1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CallableStatement</a:t>
            </a:r>
            <a:endParaRPr lang="en-US" sz="2400" dirty="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18515" y="374015"/>
            <a:ext cx="96208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Statement</a:t>
            </a:r>
          </a:p>
          <a:p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This represent a simple sql/mysql statement.</a:t>
            </a:r>
          </a:p>
          <a:p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lvl="1"/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Statement stmt=con.createStatement</a:t>
            </a:r>
          </a:p>
          <a:p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PreparedStatement</a:t>
            </a:r>
          </a:p>
          <a:p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It allows to execute the query multiple times and we can set the values according to our need. </a:t>
            </a:r>
          </a:p>
          <a:p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lvl="1"/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PreparedStatement psmt=con.prepareStatement();</a:t>
            </a:r>
          </a:p>
          <a:p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CallableStatement</a:t>
            </a:r>
          </a:p>
          <a:p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This allows the access of stored procedures; that are stored on the database.</a:t>
            </a:r>
          </a:p>
          <a:p>
            <a:endParaRPr lang="en-US" sz="2400">
              <a:solidFill>
                <a:schemeClr val="bg1"/>
              </a:solidFill>
              <a:latin typeface="Corbel Light" panose="020B0303020204020204" charset="0"/>
              <a:cs typeface="Corbel Light" panose="020B0303020204020204" charset="0"/>
            </a:endParaRPr>
          </a:p>
          <a:p>
            <a:pPr lvl="1"/>
            <a:r>
              <a:rPr lang="en-US" sz="2400">
                <a:solidFill>
                  <a:schemeClr val="bg1"/>
                </a:solidFill>
                <a:latin typeface="Corbel Light" panose="020B0303020204020204" charset="0"/>
                <a:cs typeface="Corbel Light" panose="020B0303020204020204" charset="0"/>
              </a:rPr>
              <a:t>CallableStatement csmt=con.prepareCall();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细字体">
      <a:majorFont>
        <a:latin typeface="Segoe UI Light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438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 Light</vt:lpstr>
      <vt:lpstr>Segoe UI</vt:lpstr>
      <vt:lpstr>Segoe UI Light</vt:lpstr>
      <vt:lpstr>Office Theme</vt:lpstr>
      <vt:lpstr>JDBC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Suvarchala Gatla</cp:lastModifiedBy>
  <cp:revision>58</cp:revision>
  <dcterms:created xsi:type="dcterms:W3CDTF">2014-12-02T08:58:00Z</dcterms:created>
  <dcterms:modified xsi:type="dcterms:W3CDTF">2024-02-21T11:06:18Z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1033-12.2.0.13359</vt:lpwstr>
  </property>
  <property fmtid="{D5CDD505-2E9C-101B-9397-08002B2CF9AE}" pid="3" name="ICV">
    <vt:lpwstr>C3696ED900F443479CF415BA8F4E21ED_11</vt:lpwstr>
  </property>
</Properties>
</file>