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7"/>
  </p:notesMasterIdLst>
  <p:handoutMasterIdLst>
    <p:handoutMasterId r:id="rId28"/>
  </p:handoutMasterIdLst>
  <p:sldIdLst>
    <p:sldId id="256" r:id="rId12"/>
    <p:sldId id="336" r:id="rId13"/>
    <p:sldId id="338" r:id="rId14"/>
    <p:sldId id="337" r:id="rId15"/>
    <p:sldId id="339" r:id="rId16"/>
    <p:sldId id="342" r:id="rId17"/>
    <p:sldId id="340" r:id="rId18"/>
    <p:sldId id="344" r:id="rId19"/>
    <p:sldId id="355" r:id="rId20"/>
    <p:sldId id="356" r:id="rId21"/>
    <p:sldId id="357" r:id="rId22"/>
    <p:sldId id="358" r:id="rId23"/>
    <p:sldId id="359" r:id="rId24"/>
    <p:sldId id="360" r:id="rId25"/>
    <p:sldId id="3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3"/>
    <p:restoredTop sz="94242"/>
  </p:normalViewPr>
  <p:slideViewPr>
    <p:cSldViewPr snapToGrid="0" snapToObjects="1">
      <p:cViewPr>
        <p:scale>
          <a:sx n="75" d="100"/>
          <a:sy n="75" d="100"/>
        </p:scale>
        <p:origin x="308" y="-20"/>
      </p:cViewPr>
      <p:guideLst/>
    </p:cSldViewPr>
  </p:slideViewPr>
  <p:outlineViewPr>
    <p:cViewPr>
      <p:scale>
        <a:sx n="33" d="100"/>
        <a:sy n="33" d="100"/>
      </p:scale>
      <p:origin x="0" y="-1861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2/16/2024</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382935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3571277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7</a:t>
            </a:fld>
            <a:endParaRPr lang="en-US" dirty="0"/>
          </a:p>
        </p:txBody>
      </p:sp>
    </p:spTree>
    <p:extLst>
      <p:ext uri="{BB962C8B-B14F-4D97-AF65-F5344CB8AC3E}">
        <p14:creationId xmlns:p14="http://schemas.microsoft.com/office/powerpoint/2010/main" val="2747526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7.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8.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8.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8.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hidden="1">
            <a:extLst>
              <a:ext uri="{FF2B5EF4-FFF2-40B4-BE49-F238E27FC236}">
                <a16:creationId xmlns:a16="http://schemas.microsoft.com/office/drawing/2014/main" id="{9561EEEB-F70D-8740-B47E-51F7ADA07835}"/>
              </a:ext>
            </a:extLst>
          </p:cNvPr>
          <p:cNvSpPr>
            <a:spLocks noGrp="1"/>
          </p:cNvSpPr>
          <p:nvPr>
            <p:ph type="title"/>
          </p:nvPr>
        </p:nvSpPr>
        <p:spPr/>
        <p:txBody>
          <a:bodyPr/>
          <a:lstStyle/>
          <a:p>
            <a:r>
              <a:rPr lang="en-US" dirty="0"/>
              <a:t>Publicis Sapient Logo</a:t>
            </a:r>
          </a:p>
        </p:txBody>
      </p:sp>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0917483-AB30-87A1-13D6-FB3168A4D9CB}"/>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Looping Statements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524F4BA4-070F-5D5F-B15D-DD8A5F15EB27}"/>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br>
              <a:rPr lang="en-US" dirty="0"/>
            </a:br>
            <a:r>
              <a:rPr lang="en-US" b="0" i="0" dirty="0">
                <a:effectLst/>
              </a:rPr>
              <a:t>Looping statements in programming are used to execute a block of code repeatedly until a certain condition is met.</a:t>
            </a:r>
          </a:p>
          <a:p>
            <a:pPr fontAlgn="base">
              <a:lnSpc>
                <a:spcPct val="90000"/>
              </a:lnSpc>
              <a:spcAft>
                <a:spcPts val="600"/>
              </a:spcAft>
            </a:pPr>
            <a:endParaRPr lang="en-US" b="0" i="0" dirty="0">
              <a:effectLst/>
            </a:endParaRPr>
          </a:p>
          <a:p>
            <a:pPr fontAlgn="base">
              <a:lnSpc>
                <a:spcPct val="90000"/>
              </a:lnSpc>
              <a:spcAft>
                <a:spcPts val="600"/>
              </a:spcAft>
            </a:pPr>
            <a:r>
              <a:rPr lang="en-US" b="0" i="0" dirty="0">
                <a:effectLst/>
              </a:rPr>
              <a:t>There are total 3 looping statements that can be used in bash programming </a:t>
            </a:r>
          </a:p>
          <a:p>
            <a:pPr indent="-228600" fontAlgn="base">
              <a:lnSpc>
                <a:spcPct val="90000"/>
              </a:lnSpc>
              <a:spcAft>
                <a:spcPts val="600"/>
              </a:spcAft>
              <a:buFont typeface="Arial" panose="020B0604020202020204" pitchFamily="34" charset="0"/>
              <a:buChar char="•"/>
            </a:pPr>
            <a:endParaRPr lang="en-US" b="0" i="0" dirty="0">
              <a:effectLst/>
            </a:endParaRPr>
          </a:p>
          <a:p>
            <a:pPr marL="285750" indent="-228600" fontAlgn="base">
              <a:lnSpc>
                <a:spcPct val="90000"/>
              </a:lnSpc>
              <a:spcAft>
                <a:spcPts val="600"/>
              </a:spcAft>
              <a:buFont typeface="Arial" panose="020B0604020202020204" pitchFamily="34" charset="0"/>
              <a:buChar char="•"/>
            </a:pPr>
            <a:r>
              <a:rPr lang="en-US" dirty="0"/>
              <a:t>For loop</a:t>
            </a:r>
          </a:p>
          <a:p>
            <a:pPr marL="285750" indent="-228600" fontAlgn="base">
              <a:lnSpc>
                <a:spcPct val="90000"/>
              </a:lnSpc>
              <a:spcAft>
                <a:spcPts val="600"/>
              </a:spcAft>
              <a:buFont typeface="Arial" panose="020B0604020202020204" pitchFamily="34" charset="0"/>
              <a:buChar char="•"/>
            </a:pPr>
            <a:r>
              <a:rPr lang="en-US" b="0" i="0" dirty="0">
                <a:effectLst/>
              </a:rPr>
              <a:t>While loop</a:t>
            </a:r>
          </a:p>
          <a:p>
            <a:pPr marL="285750" indent="-228600" fontAlgn="base">
              <a:lnSpc>
                <a:spcPct val="90000"/>
              </a:lnSpc>
              <a:spcAft>
                <a:spcPts val="600"/>
              </a:spcAft>
              <a:buFont typeface="Arial" panose="020B0604020202020204" pitchFamily="34" charset="0"/>
              <a:buChar char="•"/>
            </a:pPr>
            <a:r>
              <a:rPr lang="en-US" dirty="0"/>
              <a:t>Until loop</a:t>
            </a:r>
          </a:p>
          <a:p>
            <a:pPr marL="285750" indent="-228600" fontAlgn="base">
              <a:lnSpc>
                <a:spcPct val="90000"/>
              </a:lnSpc>
              <a:spcAft>
                <a:spcPts val="600"/>
              </a:spcAft>
              <a:buFont typeface="Arial" panose="020B0604020202020204" pitchFamily="34" charset="0"/>
              <a:buChar char="•"/>
            </a:pPr>
            <a:r>
              <a:rPr lang="en-US" dirty="0"/>
              <a:t>Do while</a:t>
            </a:r>
            <a:endParaRPr lang="en-US" b="0" i="0" dirty="0">
              <a:effectLst/>
            </a:endParaRPr>
          </a:p>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3010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C775CE-C9B4-9914-8D76-69633EF447D7}"/>
              </a:ext>
            </a:extLst>
          </p:cNvPr>
          <p:cNvSpPr txBox="1"/>
          <p:nvPr/>
        </p:nvSpPr>
        <p:spPr>
          <a:xfrm>
            <a:off x="529390" y="1321026"/>
            <a:ext cx="8422106" cy="369332"/>
          </a:xfrm>
          <a:prstGeom prst="rect">
            <a:avLst/>
          </a:prstGeom>
          <a:noFill/>
        </p:spPr>
        <p:txBody>
          <a:bodyPr wrap="square" rtlCol="0">
            <a:spAutoFit/>
          </a:bodyPr>
          <a:lstStyle/>
          <a:p>
            <a:r>
              <a:rPr lang="en-US" b="1" dirty="0">
                <a:solidFill>
                  <a:srgbClr val="FF0000"/>
                </a:solidFill>
                <a:latin typeface="+mj-lt"/>
              </a:rPr>
              <a:t>For Loop</a:t>
            </a:r>
            <a:endParaRPr lang="en-IN" b="1" dirty="0">
              <a:solidFill>
                <a:srgbClr val="FF0000"/>
              </a:solidFill>
              <a:latin typeface="+mj-lt"/>
            </a:endParaRPr>
          </a:p>
        </p:txBody>
      </p:sp>
      <p:sp>
        <p:nvSpPr>
          <p:cNvPr id="3" name="TextBox 2">
            <a:extLst>
              <a:ext uri="{FF2B5EF4-FFF2-40B4-BE49-F238E27FC236}">
                <a16:creationId xmlns:a16="http://schemas.microsoft.com/office/drawing/2014/main" id="{900CE73B-F841-3749-0DF0-4FFF5FFDE2BB}"/>
              </a:ext>
            </a:extLst>
          </p:cNvPr>
          <p:cNvSpPr txBox="1"/>
          <p:nvPr/>
        </p:nvSpPr>
        <p:spPr>
          <a:xfrm>
            <a:off x="529390" y="1634758"/>
            <a:ext cx="8749364" cy="369332"/>
          </a:xfrm>
          <a:prstGeom prst="rect">
            <a:avLst/>
          </a:prstGeom>
          <a:noFill/>
        </p:spPr>
        <p:txBody>
          <a:bodyPr wrap="square" rtlCol="0">
            <a:spAutoFit/>
          </a:bodyPr>
          <a:lstStyle/>
          <a:p>
            <a:r>
              <a:rPr lang="en-US" b="0" i="0" dirty="0">
                <a:solidFill>
                  <a:srgbClr val="0D0D0D"/>
                </a:solidFill>
                <a:effectLst/>
                <a:latin typeface="+mj-lt"/>
              </a:rPr>
              <a:t>Executes a block of code for each item in a specified list</a:t>
            </a:r>
            <a:endParaRPr lang="en-IN" dirty="0">
              <a:latin typeface="+mj-lt"/>
            </a:endParaRPr>
          </a:p>
        </p:txBody>
      </p:sp>
      <p:pic>
        <p:nvPicPr>
          <p:cNvPr id="5" name="Picture 4">
            <a:extLst>
              <a:ext uri="{FF2B5EF4-FFF2-40B4-BE49-F238E27FC236}">
                <a16:creationId xmlns:a16="http://schemas.microsoft.com/office/drawing/2014/main" id="{2D20D13F-04E9-E01F-97D5-0D4C4A9107AA}"/>
              </a:ext>
            </a:extLst>
          </p:cNvPr>
          <p:cNvPicPr>
            <a:picLocks noChangeAspect="1"/>
          </p:cNvPicPr>
          <p:nvPr/>
        </p:nvPicPr>
        <p:blipFill>
          <a:blip r:embed="rId2"/>
          <a:stretch>
            <a:fillRect/>
          </a:stretch>
        </p:blipFill>
        <p:spPr>
          <a:xfrm>
            <a:off x="529390" y="3289609"/>
            <a:ext cx="5467562" cy="1215014"/>
          </a:xfrm>
          <a:prstGeom prst="rect">
            <a:avLst/>
          </a:prstGeom>
        </p:spPr>
      </p:pic>
      <p:pic>
        <p:nvPicPr>
          <p:cNvPr id="7" name="Picture 6">
            <a:extLst>
              <a:ext uri="{FF2B5EF4-FFF2-40B4-BE49-F238E27FC236}">
                <a16:creationId xmlns:a16="http://schemas.microsoft.com/office/drawing/2014/main" id="{BC4BC2BB-0B94-A422-5395-80DEB4AF2C15}"/>
              </a:ext>
            </a:extLst>
          </p:cNvPr>
          <p:cNvPicPr>
            <a:picLocks noChangeAspect="1"/>
          </p:cNvPicPr>
          <p:nvPr/>
        </p:nvPicPr>
        <p:blipFill>
          <a:blip r:embed="rId3"/>
          <a:stretch>
            <a:fillRect/>
          </a:stretch>
        </p:blipFill>
        <p:spPr>
          <a:xfrm>
            <a:off x="7200553" y="3289608"/>
            <a:ext cx="4787155" cy="1215014"/>
          </a:xfrm>
          <a:prstGeom prst="rect">
            <a:avLst/>
          </a:prstGeom>
        </p:spPr>
      </p:pic>
      <p:pic>
        <p:nvPicPr>
          <p:cNvPr id="9" name="Picture 8">
            <a:extLst>
              <a:ext uri="{FF2B5EF4-FFF2-40B4-BE49-F238E27FC236}">
                <a16:creationId xmlns:a16="http://schemas.microsoft.com/office/drawing/2014/main" id="{58417E1D-3295-0AC9-2A15-A456BEC0DDDF}"/>
              </a:ext>
            </a:extLst>
          </p:cNvPr>
          <p:cNvPicPr>
            <a:picLocks noChangeAspect="1"/>
          </p:cNvPicPr>
          <p:nvPr/>
        </p:nvPicPr>
        <p:blipFill>
          <a:blip r:embed="rId4"/>
          <a:stretch>
            <a:fillRect/>
          </a:stretch>
        </p:blipFill>
        <p:spPr>
          <a:xfrm>
            <a:off x="7200553" y="5351646"/>
            <a:ext cx="3990707" cy="991819"/>
          </a:xfrm>
          <a:prstGeom prst="rect">
            <a:avLst/>
          </a:prstGeom>
        </p:spPr>
      </p:pic>
      <p:sp>
        <p:nvSpPr>
          <p:cNvPr id="11" name="TextBox 10">
            <a:extLst>
              <a:ext uri="{FF2B5EF4-FFF2-40B4-BE49-F238E27FC236}">
                <a16:creationId xmlns:a16="http://schemas.microsoft.com/office/drawing/2014/main" id="{A7599FA0-5B93-147E-AF1D-EFEC6417E307}"/>
              </a:ext>
            </a:extLst>
          </p:cNvPr>
          <p:cNvSpPr txBox="1"/>
          <p:nvPr/>
        </p:nvSpPr>
        <p:spPr>
          <a:xfrm>
            <a:off x="529390" y="2827041"/>
            <a:ext cx="5135078" cy="369332"/>
          </a:xfrm>
          <a:prstGeom prst="rect">
            <a:avLst/>
          </a:prstGeom>
          <a:noFill/>
        </p:spPr>
        <p:txBody>
          <a:bodyPr wrap="square" rtlCol="0">
            <a:spAutoFit/>
          </a:bodyPr>
          <a:lstStyle/>
          <a:p>
            <a:r>
              <a:rPr lang="en-US" dirty="0">
                <a:latin typeface="+mj-lt"/>
              </a:rPr>
              <a:t>Syntax:</a:t>
            </a:r>
            <a:endParaRPr lang="en-IN" dirty="0">
              <a:latin typeface="+mj-lt"/>
            </a:endParaRPr>
          </a:p>
        </p:txBody>
      </p:sp>
      <p:sp>
        <p:nvSpPr>
          <p:cNvPr id="12" name="TextBox 11">
            <a:extLst>
              <a:ext uri="{FF2B5EF4-FFF2-40B4-BE49-F238E27FC236}">
                <a16:creationId xmlns:a16="http://schemas.microsoft.com/office/drawing/2014/main" id="{9CD194DD-1A14-4E55-A9EC-59483DCA40BA}"/>
              </a:ext>
            </a:extLst>
          </p:cNvPr>
          <p:cNvSpPr txBox="1"/>
          <p:nvPr/>
        </p:nvSpPr>
        <p:spPr>
          <a:xfrm>
            <a:off x="7047405" y="2791210"/>
            <a:ext cx="4013734" cy="369332"/>
          </a:xfrm>
          <a:prstGeom prst="rect">
            <a:avLst/>
          </a:prstGeom>
          <a:noFill/>
        </p:spPr>
        <p:txBody>
          <a:bodyPr wrap="square" rtlCol="0">
            <a:spAutoFit/>
          </a:bodyPr>
          <a:lstStyle/>
          <a:p>
            <a:r>
              <a:rPr lang="en-US" dirty="0">
                <a:latin typeface="+mj-lt"/>
              </a:rPr>
              <a:t>Example:</a:t>
            </a:r>
            <a:endParaRPr lang="en-IN" dirty="0">
              <a:latin typeface="+mj-lt"/>
            </a:endParaRPr>
          </a:p>
        </p:txBody>
      </p:sp>
      <p:sp>
        <p:nvSpPr>
          <p:cNvPr id="13" name="TextBox 12">
            <a:extLst>
              <a:ext uri="{FF2B5EF4-FFF2-40B4-BE49-F238E27FC236}">
                <a16:creationId xmlns:a16="http://schemas.microsoft.com/office/drawing/2014/main" id="{A28626CE-29A2-3B08-03FB-D7641835618B}"/>
              </a:ext>
            </a:extLst>
          </p:cNvPr>
          <p:cNvSpPr txBox="1"/>
          <p:nvPr/>
        </p:nvSpPr>
        <p:spPr>
          <a:xfrm>
            <a:off x="7134032" y="4915552"/>
            <a:ext cx="4629751" cy="369332"/>
          </a:xfrm>
          <a:prstGeom prst="rect">
            <a:avLst/>
          </a:prstGeom>
          <a:noFill/>
        </p:spPr>
        <p:txBody>
          <a:bodyPr wrap="square" rtlCol="0">
            <a:spAutoFit/>
          </a:bodyPr>
          <a:lstStyle/>
          <a:p>
            <a:r>
              <a:rPr lang="en-US" dirty="0">
                <a:latin typeface="+mj-lt"/>
              </a:rPr>
              <a:t>Output:</a:t>
            </a:r>
            <a:endParaRPr lang="en-IN" dirty="0">
              <a:latin typeface="+mj-lt"/>
            </a:endParaRPr>
          </a:p>
        </p:txBody>
      </p:sp>
    </p:spTree>
    <p:extLst>
      <p:ext uri="{BB962C8B-B14F-4D97-AF65-F5344CB8AC3E}">
        <p14:creationId xmlns:p14="http://schemas.microsoft.com/office/powerpoint/2010/main" val="102201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6AC0B-30F9-46FE-FFA8-E3128B473060}"/>
              </a:ext>
            </a:extLst>
          </p:cNvPr>
          <p:cNvSpPr txBox="1"/>
          <p:nvPr/>
        </p:nvSpPr>
        <p:spPr>
          <a:xfrm>
            <a:off x="539015" y="1029224"/>
            <a:ext cx="8422106" cy="369332"/>
          </a:xfrm>
          <a:prstGeom prst="rect">
            <a:avLst/>
          </a:prstGeom>
          <a:noFill/>
        </p:spPr>
        <p:txBody>
          <a:bodyPr wrap="square" rtlCol="0">
            <a:spAutoFit/>
          </a:bodyPr>
          <a:lstStyle/>
          <a:p>
            <a:r>
              <a:rPr lang="en-US" b="1" dirty="0">
                <a:solidFill>
                  <a:srgbClr val="FF0000"/>
                </a:solidFill>
                <a:latin typeface="+mj-lt"/>
              </a:rPr>
              <a:t>While Loop</a:t>
            </a:r>
            <a:endParaRPr lang="en-IN" b="1" dirty="0">
              <a:solidFill>
                <a:srgbClr val="FF0000"/>
              </a:solidFill>
              <a:latin typeface="+mj-lt"/>
            </a:endParaRPr>
          </a:p>
        </p:txBody>
      </p:sp>
      <p:sp>
        <p:nvSpPr>
          <p:cNvPr id="3" name="TextBox 2">
            <a:extLst>
              <a:ext uri="{FF2B5EF4-FFF2-40B4-BE49-F238E27FC236}">
                <a16:creationId xmlns:a16="http://schemas.microsoft.com/office/drawing/2014/main" id="{3034A5F6-BBBB-CF39-7F96-A7FC06A98CD2}"/>
              </a:ext>
            </a:extLst>
          </p:cNvPr>
          <p:cNvSpPr txBox="1"/>
          <p:nvPr/>
        </p:nvSpPr>
        <p:spPr>
          <a:xfrm>
            <a:off x="539015" y="1477138"/>
            <a:ext cx="8749364" cy="369332"/>
          </a:xfrm>
          <a:prstGeom prst="rect">
            <a:avLst/>
          </a:prstGeom>
          <a:noFill/>
        </p:spPr>
        <p:txBody>
          <a:bodyPr wrap="square" rtlCol="0">
            <a:spAutoFit/>
          </a:bodyPr>
          <a:lstStyle/>
          <a:p>
            <a:r>
              <a:rPr lang="en-US" b="0" i="0" dirty="0">
                <a:solidFill>
                  <a:srgbClr val="0D0D0D"/>
                </a:solidFill>
                <a:effectLst/>
                <a:latin typeface="+mj-lt"/>
              </a:rPr>
              <a:t>Repeatedly executes a block of code as long as a specified condition is true.</a:t>
            </a:r>
            <a:endParaRPr lang="en-IN" dirty="0">
              <a:latin typeface="+mj-lt"/>
            </a:endParaRPr>
          </a:p>
        </p:txBody>
      </p:sp>
      <p:pic>
        <p:nvPicPr>
          <p:cNvPr id="5" name="Picture 4">
            <a:extLst>
              <a:ext uri="{FF2B5EF4-FFF2-40B4-BE49-F238E27FC236}">
                <a16:creationId xmlns:a16="http://schemas.microsoft.com/office/drawing/2014/main" id="{F103A4A7-5155-BC63-7755-8F1ADF95141B}"/>
              </a:ext>
            </a:extLst>
          </p:cNvPr>
          <p:cNvPicPr>
            <a:picLocks noChangeAspect="1"/>
          </p:cNvPicPr>
          <p:nvPr/>
        </p:nvPicPr>
        <p:blipFill>
          <a:blip r:embed="rId2"/>
          <a:stretch>
            <a:fillRect/>
          </a:stretch>
        </p:blipFill>
        <p:spPr>
          <a:xfrm>
            <a:off x="876032" y="2613863"/>
            <a:ext cx="5219968" cy="997001"/>
          </a:xfrm>
          <a:prstGeom prst="rect">
            <a:avLst/>
          </a:prstGeom>
        </p:spPr>
      </p:pic>
      <p:pic>
        <p:nvPicPr>
          <p:cNvPr id="7" name="Picture 6">
            <a:extLst>
              <a:ext uri="{FF2B5EF4-FFF2-40B4-BE49-F238E27FC236}">
                <a16:creationId xmlns:a16="http://schemas.microsoft.com/office/drawing/2014/main" id="{90079F37-84BD-B10F-173B-1EDEACE02188}"/>
              </a:ext>
            </a:extLst>
          </p:cNvPr>
          <p:cNvPicPr>
            <a:picLocks noChangeAspect="1"/>
          </p:cNvPicPr>
          <p:nvPr/>
        </p:nvPicPr>
        <p:blipFill>
          <a:blip r:embed="rId3"/>
          <a:stretch>
            <a:fillRect/>
          </a:stretch>
        </p:blipFill>
        <p:spPr>
          <a:xfrm>
            <a:off x="6965993" y="2565737"/>
            <a:ext cx="4750527" cy="1602002"/>
          </a:xfrm>
          <a:prstGeom prst="rect">
            <a:avLst/>
          </a:prstGeom>
        </p:spPr>
      </p:pic>
      <p:pic>
        <p:nvPicPr>
          <p:cNvPr id="9" name="Picture 8">
            <a:extLst>
              <a:ext uri="{FF2B5EF4-FFF2-40B4-BE49-F238E27FC236}">
                <a16:creationId xmlns:a16="http://schemas.microsoft.com/office/drawing/2014/main" id="{D529ED0D-A20C-ACE9-53FE-00898641191A}"/>
              </a:ext>
            </a:extLst>
          </p:cNvPr>
          <p:cNvPicPr>
            <a:picLocks noChangeAspect="1"/>
          </p:cNvPicPr>
          <p:nvPr/>
        </p:nvPicPr>
        <p:blipFill>
          <a:blip r:embed="rId4"/>
          <a:stretch>
            <a:fillRect/>
          </a:stretch>
        </p:blipFill>
        <p:spPr>
          <a:xfrm>
            <a:off x="7024659" y="5072513"/>
            <a:ext cx="3872924" cy="1295520"/>
          </a:xfrm>
          <a:prstGeom prst="rect">
            <a:avLst/>
          </a:prstGeom>
        </p:spPr>
      </p:pic>
      <p:sp>
        <p:nvSpPr>
          <p:cNvPr id="10" name="TextBox 9">
            <a:extLst>
              <a:ext uri="{FF2B5EF4-FFF2-40B4-BE49-F238E27FC236}">
                <a16:creationId xmlns:a16="http://schemas.microsoft.com/office/drawing/2014/main" id="{C956EE78-324A-CABE-5276-103985D15E0C}"/>
              </a:ext>
            </a:extLst>
          </p:cNvPr>
          <p:cNvSpPr txBox="1"/>
          <p:nvPr/>
        </p:nvSpPr>
        <p:spPr>
          <a:xfrm>
            <a:off x="798897" y="2157109"/>
            <a:ext cx="5135078" cy="369332"/>
          </a:xfrm>
          <a:prstGeom prst="rect">
            <a:avLst/>
          </a:prstGeom>
          <a:noFill/>
        </p:spPr>
        <p:txBody>
          <a:bodyPr wrap="square" rtlCol="0">
            <a:spAutoFit/>
          </a:bodyPr>
          <a:lstStyle/>
          <a:p>
            <a:r>
              <a:rPr lang="en-US" dirty="0">
                <a:latin typeface="+mj-lt"/>
              </a:rPr>
              <a:t>Syntax:</a:t>
            </a:r>
            <a:endParaRPr lang="en-IN" dirty="0">
              <a:latin typeface="+mj-lt"/>
            </a:endParaRPr>
          </a:p>
        </p:txBody>
      </p:sp>
      <p:sp>
        <p:nvSpPr>
          <p:cNvPr id="11" name="TextBox 10">
            <a:extLst>
              <a:ext uri="{FF2B5EF4-FFF2-40B4-BE49-F238E27FC236}">
                <a16:creationId xmlns:a16="http://schemas.microsoft.com/office/drawing/2014/main" id="{9019C158-C7ED-92F7-C7C1-035DA0754F3E}"/>
              </a:ext>
            </a:extLst>
          </p:cNvPr>
          <p:cNvSpPr txBox="1"/>
          <p:nvPr/>
        </p:nvSpPr>
        <p:spPr>
          <a:xfrm>
            <a:off x="6883849" y="2196289"/>
            <a:ext cx="4013734" cy="369332"/>
          </a:xfrm>
          <a:prstGeom prst="rect">
            <a:avLst/>
          </a:prstGeom>
          <a:noFill/>
        </p:spPr>
        <p:txBody>
          <a:bodyPr wrap="square" rtlCol="0">
            <a:spAutoFit/>
          </a:bodyPr>
          <a:lstStyle/>
          <a:p>
            <a:r>
              <a:rPr lang="en-US" dirty="0">
                <a:latin typeface="+mj-lt"/>
              </a:rPr>
              <a:t>Example:</a:t>
            </a:r>
            <a:endParaRPr lang="en-IN" dirty="0">
              <a:latin typeface="+mj-lt"/>
            </a:endParaRPr>
          </a:p>
        </p:txBody>
      </p:sp>
      <p:sp>
        <p:nvSpPr>
          <p:cNvPr id="12" name="TextBox 11">
            <a:extLst>
              <a:ext uri="{FF2B5EF4-FFF2-40B4-BE49-F238E27FC236}">
                <a16:creationId xmlns:a16="http://schemas.microsoft.com/office/drawing/2014/main" id="{71C0F89B-927B-3015-80DC-98B19DB54479}"/>
              </a:ext>
            </a:extLst>
          </p:cNvPr>
          <p:cNvSpPr txBox="1"/>
          <p:nvPr/>
        </p:nvSpPr>
        <p:spPr>
          <a:xfrm>
            <a:off x="6973503" y="4730886"/>
            <a:ext cx="4629751" cy="369332"/>
          </a:xfrm>
          <a:prstGeom prst="rect">
            <a:avLst/>
          </a:prstGeom>
          <a:noFill/>
        </p:spPr>
        <p:txBody>
          <a:bodyPr wrap="square" rtlCol="0">
            <a:spAutoFit/>
          </a:bodyPr>
          <a:lstStyle/>
          <a:p>
            <a:r>
              <a:rPr lang="en-US" dirty="0">
                <a:latin typeface="+mj-lt"/>
              </a:rPr>
              <a:t>Output:</a:t>
            </a:r>
            <a:endParaRPr lang="en-IN" dirty="0">
              <a:latin typeface="+mj-lt"/>
            </a:endParaRPr>
          </a:p>
        </p:txBody>
      </p:sp>
    </p:spTree>
    <p:extLst>
      <p:ext uri="{BB962C8B-B14F-4D97-AF65-F5344CB8AC3E}">
        <p14:creationId xmlns:p14="http://schemas.microsoft.com/office/powerpoint/2010/main" val="357214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86E0B-94D2-C0CE-EBBE-07072D43D033}"/>
              </a:ext>
            </a:extLst>
          </p:cNvPr>
          <p:cNvSpPr txBox="1"/>
          <p:nvPr/>
        </p:nvSpPr>
        <p:spPr>
          <a:xfrm>
            <a:off x="593560" y="1474578"/>
            <a:ext cx="8422106" cy="369332"/>
          </a:xfrm>
          <a:prstGeom prst="rect">
            <a:avLst/>
          </a:prstGeom>
          <a:noFill/>
        </p:spPr>
        <p:txBody>
          <a:bodyPr wrap="square" rtlCol="0">
            <a:spAutoFit/>
          </a:bodyPr>
          <a:lstStyle/>
          <a:p>
            <a:r>
              <a:rPr lang="en-US" b="1" dirty="0">
                <a:solidFill>
                  <a:srgbClr val="FF0000"/>
                </a:solidFill>
              </a:rPr>
              <a:t>Until Loop</a:t>
            </a:r>
            <a:endParaRPr lang="en-IN" b="1" dirty="0">
              <a:solidFill>
                <a:srgbClr val="FF0000"/>
              </a:solidFill>
            </a:endParaRPr>
          </a:p>
        </p:txBody>
      </p:sp>
      <p:sp>
        <p:nvSpPr>
          <p:cNvPr id="3" name="TextBox 2">
            <a:extLst>
              <a:ext uri="{FF2B5EF4-FFF2-40B4-BE49-F238E27FC236}">
                <a16:creationId xmlns:a16="http://schemas.microsoft.com/office/drawing/2014/main" id="{9331C0CF-9ED9-E85E-E553-B2EE5C37540B}"/>
              </a:ext>
            </a:extLst>
          </p:cNvPr>
          <p:cNvSpPr txBox="1"/>
          <p:nvPr/>
        </p:nvSpPr>
        <p:spPr>
          <a:xfrm>
            <a:off x="529390" y="2024536"/>
            <a:ext cx="9201751" cy="369332"/>
          </a:xfrm>
          <a:prstGeom prst="rect">
            <a:avLst/>
          </a:prstGeom>
          <a:noFill/>
        </p:spPr>
        <p:txBody>
          <a:bodyPr wrap="square" rtlCol="0">
            <a:spAutoFit/>
          </a:bodyPr>
          <a:lstStyle/>
          <a:p>
            <a:r>
              <a:rPr lang="en-US" b="0" i="0" dirty="0">
                <a:solidFill>
                  <a:srgbClr val="0D0D0D"/>
                </a:solidFill>
                <a:effectLst/>
                <a:latin typeface="+mj-lt"/>
              </a:rPr>
              <a:t>Repeatedly executes a block of code until a specified condition becomes true.</a:t>
            </a:r>
            <a:endParaRPr lang="en-IN" dirty="0">
              <a:latin typeface="+mj-lt"/>
            </a:endParaRPr>
          </a:p>
        </p:txBody>
      </p:sp>
      <p:sp>
        <p:nvSpPr>
          <p:cNvPr id="4" name="TextBox 3">
            <a:extLst>
              <a:ext uri="{FF2B5EF4-FFF2-40B4-BE49-F238E27FC236}">
                <a16:creationId xmlns:a16="http://schemas.microsoft.com/office/drawing/2014/main" id="{B56AA905-1BEE-0B36-6B41-8150F0BB9963}"/>
              </a:ext>
            </a:extLst>
          </p:cNvPr>
          <p:cNvSpPr txBox="1"/>
          <p:nvPr/>
        </p:nvSpPr>
        <p:spPr>
          <a:xfrm>
            <a:off x="529390" y="2827041"/>
            <a:ext cx="5135078" cy="369332"/>
          </a:xfrm>
          <a:prstGeom prst="rect">
            <a:avLst/>
          </a:prstGeom>
          <a:noFill/>
        </p:spPr>
        <p:txBody>
          <a:bodyPr wrap="square" rtlCol="0">
            <a:spAutoFit/>
          </a:bodyPr>
          <a:lstStyle/>
          <a:p>
            <a:r>
              <a:rPr lang="en-US" dirty="0">
                <a:latin typeface="+mj-lt"/>
              </a:rPr>
              <a:t>Syntax:</a:t>
            </a:r>
            <a:endParaRPr lang="en-IN" dirty="0">
              <a:latin typeface="+mj-lt"/>
            </a:endParaRPr>
          </a:p>
        </p:txBody>
      </p:sp>
      <p:sp>
        <p:nvSpPr>
          <p:cNvPr id="5" name="TextBox 4">
            <a:extLst>
              <a:ext uri="{FF2B5EF4-FFF2-40B4-BE49-F238E27FC236}">
                <a16:creationId xmlns:a16="http://schemas.microsoft.com/office/drawing/2014/main" id="{153A54B3-A29A-C81D-8424-B017B6FB2788}"/>
              </a:ext>
            </a:extLst>
          </p:cNvPr>
          <p:cNvSpPr txBox="1"/>
          <p:nvPr/>
        </p:nvSpPr>
        <p:spPr>
          <a:xfrm>
            <a:off x="7047405" y="2791210"/>
            <a:ext cx="4013734" cy="369332"/>
          </a:xfrm>
          <a:prstGeom prst="rect">
            <a:avLst/>
          </a:prstGeom>
          <a:noFill/>
        </p:spPr>
        <p:txBody>
          <a:bodyPr wrap="square" rtlCol="0">
            <a:spAutoFit/>
          </a:bodyPr>
          <a:lstStyle/>
          <a:p>
            <a:r>
              <a:rPr lang="en-US" dirty="0">
                <a:latin typeface="+mj-lt"/>
              </a:rPr>
              <a:t>Example:</a:t>
            </a:r>
            <a:endParaRPr lang="en-IN" dirty="0">
              <a:latin typeface="+mj-lt"/>
            </a:endParaRPr>
          </a:p>
        </p:txBody>
      </p:sp>
      <p:sp>
        <p:nvSpPr>
          <p:cNvPr id="6" name="TextBox 5">
            <a:extLst>
              <a:ext uri="{FF2B5EF4-FFF2-40B4-BE49-F238E27FC236}">
                <a16:creationId xmlns:a16="http://schemas.microsoft.com/office/drawing/2014/main" id="{E658070C-9A42-131A-4F48-279801DC726D}"/>
              </a:ext>
            </a:extLst>
          </p:cNvPr>
          <p:cNvSpPr txBox="1"/>
          <p:nvPr/>
        </p:nvSpPr>
        <p:spPr>
          <a:xfrm>
            <a:off x="7134032" y="4915552"/>
            <a:ext cx="4629751" cy="369332"/>
          </a:xfrm>
          <a:prstGeom prst="rect">
            <a:avLst/>
          </a:prstGeom>
          <a:noFill/>
        </p:spPr>
        <p:txBody>
          <a:bodyPr wrap="square" rtlCol="0">
            <a:spAutoFit/>
          </a:bodyPr>
          <a:lstStyle/>
          <a:p>
            <a:r>
              <a:rPr lang="en-US" dirty="0">
                <a:latin typeface="+mj-lt"/>
              </a:rPr>
              <a:t>Output:</a:t>
            </a:r>
            <a:endParaRPr lang="en-IN" dirty="0">
              <a:latin typeface="+mj-lt"/>
            </a:endParaRPr>
          </a:p>
        </p:txBody>
      </p:sp>
      <p:pic>
        <p:nvPicPr>
          <p:cNvPr id="8" name="Picture 7">
            <a:extLst>
              <a:ext uri="{FF2B5EF4-FFF2-40B4-BE49-F238E27FC236}">
                <a16:creationId xmlns:a16="http://schemas.microsoft.com/office/drawing/2014/main" id="{59D66A26-56B0-B7C9-03FD-F544FE0F5DF9}"/>
              </a:ext>
            </a:extLst>
          </p:cNvPr>
          <p:cNvPicPr>
            <a:picLocks noChangeAspect="1"/>
          </p:cNvPicPr>
          <p:nvPr/>
        </p:nvPicPr>
        <p:blipFill>
          <a:blip r:embed="rId2"/>
          <a:stretch>
            <a:fillRect/>
          </a:stretch>
        </p:blipFill>
        <p:spPr>
          <a:xfrm>
            <a:off x="593560" y="3432129"/>
            <a:ext cx="4991357" cy="692186"/>
          </a:xfrm>
          <a:prstGeom prst="rect">
            <a:avLst/>
          </a:prstGeom>
        </p:spPr>
      </p:pic>
      <p:pic>
        <p:nvPicPr>
          <p:cNvPr id="10" name="Picture 9">
            <a:extLst>
              <a:ext uri="{FF2B5EF4-FFF2-40B4-BE49-F238E27FC236}">
                <a16:creationId xmlns:a16="http://schemas.microsoft.com/office/drawing/2014/main" id="{D88A1E79-54CE-6407-91A6-AE034E7017A2}"/>
              </a:ext>
            </a:extLst>
          </p:cNvPr>
          <p:cNvPicPr>
            <a:picLocks noChangeAspect="1"/>
          </p:cNvPicPr>
          <p:nvPr/>
        </p:nvPicPr>
        <p:blipFill>
          <a:blip r:embed="rId3"/>
          <a:stretch>
            <a:fillRect/>
          </a:stretch>
        </p:blipFill>
        <p:spPr>
          <a:xfrm>
            <a:off x="7134032" y="3300212"/>
            <a:ext cx="4464408" cy="1329824"/>
          </a:xfrm>
          <a:prstGeom prst="rect">
            <a:avLst/>
          </a:prstGeom>
        </p:spPr>
      </p:pic>
      <p:pic>
        <p:nvPicPr>
          <p:cNvPr id="12" name="Picture 11">
            <a:extLst>
              <a:ext uri="{FF2B5EF4-FFF2-40B4-BE49-F238E27FC236}">
                <a16:creationId xmlns:a16="http://schemas.microsoft.com/office/drawing/2014/main" id="{3B1084B2-C679-A16E-A2B0-EF919DE2C5EE}"/>
              </a:ext>
            </a:extLst>
          </p:cNvPr>
          <p:cNvPicPr>
            <a:picLocks noChangeAspect="1"/>
          </p:cNvPicPr>
          <p:nvPr/>
        </p:nvPicPr>
        <p:blipFill>
          <a:blip r:embed="rId4"/>
          <a:stretch>
            <a:fillRect/>
          </a:stretch>
        </p:blipFill>
        <p:spPr>
          <a:xfrm>
            <a:off x="7134032" y="5355574"/>
            <a:ext cx="3743229" cy="1102977"/>
          </a:xfrm>
          <a:prstGeom prst="rect">
            <a:avLst/>
          </a:prstGeom>
        </p:spPr>
      </p:pic>
    </p:spTree>
    <p:extLst>
      <p:ext uri="{BB962C8B-B14F-4D97-AF65-F5344CB8AC3E}">
        <p14:creationId xmlns:p14="http://schemas.microsoft.com/office/powerpoint/2010/main" val="176727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658C24-CD75-2DE8-95EA-D2E88E3BF2F3}"/>
              </a:ext>
            </a:extLst>
          </p:cNvPr>
          <p:cNvSpPr txBox="1"/>
          <p:nvPr/>
        </p:nvSpPr>
        <p:spPr>
          <a:xfrm>
            <a:off x="699543" y="951115"/>
            <a:ext cx="8422106" cy="369332"/>
          </a:xfrm>
          <a:prstGeom prst="rect">
            <a:avLst/>
          </a:prstGeom>
          <a:noFill/>
        </p:spPr>
        <p:txBody>
          <a:bodyPr wrap="square" rtlCol="0">
            <a:spAutoFit/>
          </a:bodyPr>
          <a:lstStyle/>
          <a:p>
            <a:r>
              <a:rPr lang="en-US" b="1" dirty="0">
                <a:solidFill>
                  <a:srgbClr val="FF0000"/>
                </a:solidFill>
              </a:rPr>
              <a:t>Do-While Loop</a:t>
            </a:r>
            <a:endParaRPr lang="en-IN" b="1" dirty="0">
              <a:solidFill>
                <a:srgbClr val="FF0000"/>
              </a:solidFill>
            </a:endParaRPr>
          </a:p>
        </p:txBody>
      </p:sp>
      <p:sp>
        <p:nvSpPr>
          <p:cNvPr id="5" name="TextBox 4">
            <a:extLst>
              <a:ext uri="{FF2B5EF4-FFF2-40B4-BE49-F238E27FC236}">
                <a16:creationId xmlns:a16="http://schemas.microsoft.com/office/drawing/2014/main" id="{7A48B8E9-79CD-BC27-092A-CEBA5DB6E81A}"/>
              </a:ext>
            </a:extLst>
          </p:cNvPr>
          <p:cNvSpPr txBox="1"/>
          <p:nvPr/>
        </p:nvSpPr>
        <p:spPr>
          <a:xfrm>
            <a:off x="699543" y="1322233"/>
            <a:ext cx="8749364" cy="646331"/>
          </a:xfrm>
          <a:prstGeom prst="rect">
            <a:avLst/>
          </a:prstGeom>
          <a:noFill/>
        </p:spPr>
        <p:txBody>
          <a:bodyPr wrap="square" rtlCol="0">
            <a:spAutoFit/>
          </a:bodyPr>
          <a:lstStyle/>
          <a:p>
            <a:r>
              <a:rPr lang="en-US" b="0" i="0" dirty="0">
                <a:solidFill>
                  <a:srgbClr val="0D0D0D"/>
                </a:solidFill>
                <a:effectLst/>
                <a:latin typeface="+mj-lt"/>
              </a:rPr>
              <a:t>Similar to a while loop but ensures that the block of code is executed at least once before checking the condition</a:t>
            </a:r>
            <a:endParaRPr lang="en-IN" dirty="0">
              <a:latin typeface="+mj-lt"/>
            </a:endParaRPr>
          </a:p>
        </p:txBody>
      </p:sp>
      <p:sp>
        <p:nvSpPr>
          <p:cNvPr id="6" name="TextBox 5">
            <a:extLst>
              <a:ext uri="{FF2B5EF4-FFF2-40B4-BE49-F238E27FC236}">
                <a16:creationId xmlns:a16="http://schemas.microsoft.com/office/drawing/2014/main" id="{D990109A-0AE7-E24B-8A7A-B258F6313C38}"/>
              </a:ext>
            </a:extLst>
          </p:cNvPr>
          <p:cNvSpPr txBox="1"/>
          <p:nvPr/>
        </p:nvSpPr>
        <p:spPr>
          <a:xfrm>
            <a:off x="529390" y="2827041"/>
            <a:ext cx="5135078" cy="369332"/>
          </a:xfrm>
          <a:prstGeom prst="rect">
            <a:avLst/>
          </a:prstGeom>
          <a:noFill/>
        </p:spPr>
        <p:txBody>
          <a:bodyPr wrap="square" rtlCol="0">
            <a:spAutoFit/>
          </a:bodyPr>
          <a:lstStyle/>
          <a:p>
            <a:r>
              <a:rPr lang="en-US" dirty="0">
                <a:latin typeface="+mj-lt"/>
              </a:rPr>
              <a:t>Syntax:</a:t>
            </a:r>
            <a:endParaRPr lang="en-IN" dirty="0">
              <a:latin typeface="+mj-lt"/>
            </a:endParaRPr>
          </a:p>
        </p:txBody>
      </p:sp>
      <p:sp>
        <p:nvSpPr>
          <p:cNvPr id="7" name="TextBox 6">
            <a:extLst>
              <a:ext uri="{FF2B5EF4-FFF2-40B4-BE49-F238E27FC236}">
                <a16:creationId xmlns:a16="http://schemas.microsoft.com/office/drawing/2014/main" id="{3871D741-05D2-D62A-FE0C-4770E47DE99B}"/>
              </a:ext>
            </a:extLst>
          </p:cNvPr>
          <p:cNvSpPr txBox="1"/>
          <p:nvPr/>
        </p:nvSpPr>
        <p:spPr>
          <a:xfrm>
            <a:off x="7047405" y="2791210"/>
            <a:ext cx="4013734" cy="369332"/>
          </a:xfrm>
          <a:prstGeom prst="rect">
            <a:avLst/>
          </a:prstGeom>
          <a:noFill/>
        </p:spPr>
        <p:txBody>
          <a:bodyPr wrap="square" rtlCol="0">
            <a:spAutoFit/>
          </a:bodyPr>
          <a:lstStyle/>
          <a:p>
            <a:r>
              <a:rPr lang="en-US" dirty="0">
                <a:latin typeface="+mj-lt"/>
              </a:rPr>
              <a:t>Example:</a:t>
            </a:r>
            <a:endParaRPr lang="en-IN" dirty="0">
              <a:latin typeface="+mj-lt"/>
            </a:endParaRPr>
          </a:p>
        </p:txBody>
      </p:sp>
      <p:sp>
        <p:nvSpPr>
          <p:cNvPr id="8" name="TextBox 7">
            <a:extLst>
              <a:ext uri="{FF2B5EF4-FFF2-40B4-BE49-F238E27FC236}">
                <a16:creationId xmlns:a16="http://schemas.microsoft.com/office/drawing/2014/main" id="{5BC8A2AD-B5F0-CE28-58B0-15C0357DCDDF}"/>
              </a:ext>
            </a:extLst>
          </p:cNvPr>
          <p:cNvSpPr txBox="1"/>
          <p:nvPr/>
        </p:nvSpPr>
        <p:spPr>
          <a:xfrm>
            <a:off x="7047405" y="5036784"/>
            <a:ext cx="4629751" cy="369332"/>
          </a:xfrm>
          <a:prstGeom prst="rect">
            <a:avLst/>
          </a:prstGeom>
          <a:noFill/>
        </p:spPr>
        <p:txBody>
          <a:bodyPr wrap="square" rtlCol="0">
            <a:spAutoFit/>
          </a:bodyPr>
          <a:lstStyle/>
          <a:p>
            <a:r>
              <a:rPr lang="en-US" dirty="0">
                <a:latin typeface="+mj-lt"/>
              </a:rPr>
              <a:t>Output:</a:t>
            </a:r>
            <a:endParaRPr lang="en-IN" dirty="0">
              <a:latin typeface="+mj-lt"/>
            </a:endParaRPr>
          </a:p>
        </p:txBody>
      </p:sp>
      <p:pic>
        <p:nvPicPr>
          <p:cNvPr id="10" name="Picture 9">
            <a:extLst>
              <a:ext uri="{FF2B5EF4-FFF2-40B4-BE49-F238E27FC236}">
                <a16:creationId xmlns:a16="http://schemas.microsoft.com/office/drawing/2014/main" id="{97C369C8-A9C6-6091-445B-E976930F4CB0}"/>
              </a:ext>
            </a:extLst>
          </p:cNvPr>
          <p:cNvPicPr>
            <a:picLocks noChangeAspect="1"/>
          </p:cNvPicPr>
          <p:nvPr/>
        </p:nvPicPr>
        <p:blipFill>
          <a:blip r:embed="rId2"/>
          <a:stretch>
            <a:fillRect/>
          </a:stretch>
        </p:blipFill>
        <p:spPr>
          <a:xfrm>
            <a:off x="529390" y="3475158"/>
            <a:ext cx="5842430" cy="1106467"/>
          </a:xfrm>
          <a:prstGeom prst="rect">
            <a:avLst/>
          </a:prstGeom>
        </p:spPr>
      </p:pic>
      <p:pic>
        <p:nvPicPr>
          <p:cNvPr id="12" name="Picture 11">
            <a:extLst>
              <a:ext uri="{FF2B5EF4-FFF2-40B4-BE49-F238E27FC236}">
                <a16:creationId xmlns:a16="http://schemas.microsoft.com/office/drawing/2014/main" id="{B0ED1899-A690-BEB4-7C87-3A10CDCAA4A7}"/>
              </a:ext>
            </a:extLst>
          </p:cNvPr>
          <p:cNvPicPr>
            <a:picLocks noChangeAspect="1"/>
          </p:cNvPicPr>
          <p:nvPr/>
        </p:nvPicPr>
        <p:blipFill>
          <a:blip r:embed="rId3"/>
          <a:stretch>
            <a:fillRect/>
          </a:stretch>
        </p:blipFill>
        <p:spPr>
          <a:xfrm>
            <a:off x="7134032" y="3252866"/>
            <a:ext cx="3927107" cy="1645045"/>
          </a:xfrm>
          <a:prstGeom prst="rect">
            <a:avLst/>
          </a:prstGeom>
        </p:spPr>
      </p:pic>
      <p:pic>
        <p:nvPicPr>
          <p:cNvPr id="14" name="Picture 13">
            <a:extLst>
              <a:ext uri="{FF2B5EF4-FFF2-40B4-BE49-F238E27FC236}">
                <a16:creationId xmlns:a16="http://schemas.microsoft.com/office/drawing/2014/main" id="{7FF5E3E0-D9DC-2E82-1C55-9C5BF7AAE307}"/>
              </a:ext>
            </a:extLst>
          </p:cNvPr>
          <p:cNvPicPr>
            <a:picLocks noChangeAspect="1"/>
          </p:cNvPicPr>
          <p:nvPr/>
        </p:nvPicPr>
        <p:blipFill>
          <a:blip r:embed="rId4"/>
          <a:stretch>
            <a:fillRect/>
          </a:stretch>
        </p:blipFill>
        <p:spPr>
          <a:xfrm>
            <a:off x="7134032" y="5406116"/>
            <a:ext cx="3562533" cy="1238314"/>
          </a:xfrm>
          <a:prstGeom prst="rect">
            <a:avLst/>
          </a:prstGeom>
        </p:spPr>
      </p:pic>
    </p:spTree>
    <p:extLst>
      <p:ext uri="{BB962C8B-B14F-4D97-AF65-F5344CB8AC3E}">
        <p14:creationId xmlns:p14="http://schemas.microsoft.com/office/powerpoint/2010/main" val="59245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8AB6-8A27-E6C3-C103-CBF5117AB2A5}"/>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62498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2746-3742-04FE-6574-1E4384FF70F0}"/>
              </a:ext>
            </a:extLst>
          </p:cNvPr>
          <p:cNvSpPr>
            <a:spLocks noGrp="1"/>
          </p:cNvSpPr>
          <p:nvPr>
            <p:ph type="ctrTitle"/>
          </p:nvPr>
        </p:nvSpPr>
        <p:spPr/>
        <p:txBody>
          <a:bodyPr/>
          <a:lstStyle/>
          <a:p>
            <a:r>
              <a:rPr lang="en-IN" sz="4400" dirty="0">
                <a:solidFill>
                  <a:schemeClr val="bg2"/>
                </a:solidFill>
                <a:latin typeface="Abadi Extra Light" panose="020F0502020204030204" pitchFamily="34" charset="0"/>
              </a:rPr>
              <a:t>Variables, Conditional Statements, Looping Statements. </a:t>
            </a:r>
          </a:p>
        </p:txBody>
      </p:sp>
      <p:sp>
        <p:nvSpPr>
          <p:cNvPr id="3" name="TextBox 2">
            <a:extLst>
              <a:ext uri="{FF2B5EF4-FFF2-40B4-BE49-F238E27FC236}">
                <a16:creationId xmlns:a16="http://schemas.microsoft.com/office/drawing/2014/main" id="{350460D9-B8FE-53EA-93E6-0861290000CB}"/>
              </a:ext>
            </a:extLst>
          </p:cNvPr>
          <p:cNvSpPr txBox="1"/>
          <p:nvPr/>
        </p:nvSpPr>
        <p:spPr>
          <a:xfrm>
            <a:off x="3446015" y="5892956"/>
            <a:ext cx="5299969" cy="369332"/>
          </a:xfrm>
          <a:prstGeom prst="rect">
            <a:avLst/>
          </a:prstGeom>
          <a:noFill/>
        </p:spPr>
        <p:txBody>
          <a:bodyPr wrap="square" rtlCol="0">
            <a:spAutoFit/>
          </a:bodyPr>
          <a:lstStyle/>
          <a:p>
            <a:pPr algn="ctr"/>
            <a:r>
              <a:rPr lang="en-US" dirty="0">
                <a:solidFill>
                  <a:schemeClr val="bg1"/>
                </a:solidFill>
                <a:latin typeface="Abadi Extra Light" panose="020B0204020104020204" pitchFamily="34" charset="0"/>
              </a:rPr>
              <a:t>Suvarchala Gatla</a:t>
            </a:r>
            <a:endParaRPr lang="en-IN"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83928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13B078-5820-650E-2D8F-62CF5AC848DE}"/>
              </a:ext>
            </a:extLst>
          </p:cNvPr>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Variables</a:t>
            </a:r>
          </a:p>
        </p:txBody>
      </p:sp>
      <p:sp>
        <p:nvSpPr>
          <p:cNvPr id="35" name="Arc 3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Text Placeholder 3">
            <a:extLst>
              <a:ext uri="{FF2B5EF4-FFF2-40B4-BE49-F238E27FC236}">
                <a16:creationId xmlns:a16="http://schemas.microsoft.com/office/drawing/2014/main" id="{4939E64E-21B5-4039-63EC-7DA845853658}"/>
              </a:ext>
            </a:extLst>
          </p:cNvPr>
          <p:cNvSpPr>
            <a:spLocks noGrp="1"/>
          </p:cNvSpPr>
          <p:nvPr>
            <p:ph type="body" sz="quarter" idx="10"/>
          </p:nvPr>
        </p:nvSpPr>
        <p:spPr>
          <a:xfrm>
            <a:off x="5370153" y="1526033"/>
            <a:ext cx="5536397" cy="3935281"/>
          </a:xfr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dirty="0">
                <a:effectLst/>
              </a:rPr>
              <a:t>In shell scripting, variables are used to store data, and they provide a way to give names to data values for later use in the script.</a:t>
            </a:r>
          </a:p>
          <a:p>
            <a:pPr marL="285750" indent="-228600">
              <a:lnSpc>
                <a:spcPct val="90000"/>
              </a:lnSpc>
              <a:spcAft>
                <a:spcPts val="600"/>
              </a:spcAft>
              <a:buFont typeface="Arial" panose="020B0604020202020204" pitchFamily="34" charset="0"/>
              <a:buChar char="•"/>
            </a:pPr>
            <a:r>
              <a:rPr lang="en-US" b="0" i="0" dirty="0">
                <a:effectLst/>
              </a:rPr>
              <a:t> Shell variables can hold different types of data, and their names are case-sensitive. </a:t>
            </a:r>
            <a:endParaRPr lang="en-US" dirty="0"/>
          </a:p>
        </p:txBody>
      </p:sp>
      <p:sp>
        <p:nvSpPr>
          <p:cNvPr id="12" name="TextBox 11">
            <a:extLst>
              <a:ext uri="{FF2B5EF4-FFF2-40B4-BE49-F238E27FC236}">
                <a16:creationId xmlns:a16="http://schemas.microsoft.com/office/drawing/2014/main" id="{7B00CCC5-DFE0-51E4-E0A3-A5BC70FCB39B}"/>
              </a:ext>
            </a:extLst>
          </p:cNvPr>
          <p:cNvSpPr txBox="1"/>
          <p:nvPr/>
        </p:nvSpPr>
        <p:spPr>
          <a:xfrm>
            <a:off x="5823563" y="3613076"/>
            <a:ext cx="4190260" cy="723275"/>
          </a:xfrm>
          <a:prstGeom prst="rect">
            <a:avLst/>
          </a:prstGeom>
          <a:noFill/>
        </p:spPr>
        <p:txBody>
          <a:bodyPr wrap="square" rtlCol="0">
            <a:spAutoFit/>
          </a:bodyPr>
          <a:lstStyle/>
          <a:p>
            <a:pPr>
              <a:spcAft>
                <a:spcPts val="600"/>
              </a:spcAft>
            </a:pPr>
            <a:r>
              <a:rPr lang="en-US" b="1" dirty="0"/>
              <a:t>Syntax:</a:t>
            </a:r>
          </a:p>
          <a:p>
            <a:pPr>
              <a:spcAft>
                <a:spcPts val="600"/>
              </a:spcAft>
            </a:pPr>
            <a:r>
              <a:rPr lang="en-US" dirty="0"/>
              <a:t>Variable name=&lt;variable value&gt;</a:t>
            </a:r>
            <a:endParaRPr lang="en-IN" dirty="0"/>
          </a:p>
        </p:txBody>
      </p:sp>
    </p:spTree>
    <p:extLst>
      <p:ext uri="{BB962C8B-B14F-4D97-AF65-F5344CB8AC3E}">
        <p14:creationId xmlns:p14="http://schemas.microsoft.com/office/powerpoint/2010/main" val="131667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120933-DAB2-5590-638A-E7A9D10F413E}"/>
              </a:ext>
            </a:extLst>
          </p:cNvPr>
          <p:cNvSpPr>
            <a:spLocks noGrp="1"/>
          </p:cNvSpPr>
          <p:nvPr>
            <p:ph type="title"/>
          </p:nvPr>
        </p:nvSpPr>
        <p:spPr>
          <a:xfrm>
            <a:off x="574040" y="-110082"/>
            <a:ext cx="10515600" cy="1325563"/>
          </a:xfrm>
        </p:spPr>
        <p:txBody>
          <a:bodyPr vert="horz" lIns="91440" tIns="45720" rIns="91440" bIns="45720" rtlCol="0" anchor="ctr">
            <a:normAutofit/>
          </a:bodyPr>
          <a:lstStyle/>
          <a:p>
            <a:pPr algn="ctr">
              <a:lnSpc>
                <a:spcPct val="90000"/>
              </a:lnSpc>
            </a:pPr>
            <a:r>
              <a:rPr lang="en-US" sz="3200" kern="1200" dirty="0">
                <a:solidFill>
                  <a:srgbClr val="FF0000"/>
                </a:solidFill>
                <a:latin typeface="+mj-lt"/>
                <a:ea typeface="+mj-ea"/>
                <a:cs typeface="+mj-cs"/>
              </a:rPr>
              <a:t>Types of variables</a:t>
            </a:r>
          </a:p>
        </p:txBody>
      </p:sp>
      <p:sp>
        <p:nvSpPr>
          <p:cNvPr id="3" name="Text Placeholder 2">
            <a:extLst>
              <a:ext uri="{FF2B5EF4-FFF2-40B4-BE49-F238E27FC236}">
                <a16:creationId xmlns:a16="http://schemas.microsoft.com/office/drawing/2014/main" id="{93380082-38C0-F48A-0195-F0889298C29B}"/>
              </a:ext>
            </a:extLst>
          </p:cNvPr>
          <p:cNvSpPr>
            <a:spLocks/>
          </p:cNvSpPr>
          <p:nvPr/>
        </p:nvSpPr>
        <p:spPr>
          <a:xfrm>
            <a:off x="1057448" y="1550346"/>
            <a:ext cx="4235912" cy="816596"/>
          </a:xfrm>
          <a:prstGeom prst="rect">
            <a:avLst/>
          </a:prstGeom>
        </p:spPr>
        <p:txBody>
          <a:bodyPr/>
          <a:lstStyle/>
          <a:p>
            <a:pPr defTabSz="868680">
              <a:spcAft>
                <a:spcPts val="600"/>
              </a:spcAft>
            </a:pPr>
            <a:r>
              <a:rPr lang="en-US" sz="1600" b="1" kern="1200" dirty="0">
                <a:solidFill>
                  <a:srgbClr val="0D0D0D"/>
                </a:solidFill>
                <a:latin typeface="+mj-lt"/>
                <a:ea typeface="+mn-ea"/>
                <a:cs typeface="+mn-cs"/>
              </a:rPr>
              <a:t>Local Variables:</a:t>
            </a:r>
            <a:endParaRPr lang="en-US" sz="1600" kern="1200" dirty="0">
              <a:solidFill>
                <a:srgbClr val="0D0D0D"/>
              </a:solidFill>
              <a:latin typeface="+mj-lt"/>
              <a:ea typeface="+mn-ea"/>
              <a:cs typeface="+mn-cs"/>
            </a:endParaRPr>
          </a:p>
          <a:p>
            <a:pPr defTabSz="868680">
              <a:spcAft>
                <a:spcPts val="600"/>
              </a:spcAft>
              <a:buFont typeface="Arial" panose="020B0604020202020204" pitchFamily="34" charset="0"/>
              <a:buChar char="•"/>
            </a:pPr>
            <a:r>
              <a:rPr lang="en-US" sz="1600" kern="1200" dirty="0">
                <a:solidFill>
                  <a:srgbClr val="0D0D0D"/>
                </a:solidFill>
                <a:latin typeface="+mj-lt"/>
                <a:ea typeface="+mn-ea"/>
                <a:cs typeface="+mn-cs"/>
              </a:rPr>
              <a:t>Local variables are defined within a script or a function and are accessible only in that scope.</a:t>
            </a:r>
          </a:p>
          <a:p>
            <a:pPr>
              <a:spcAft>
                <a:spcPts val="600"/>
              </a:spcAft>
            </a:pPr>
            <a:endParaRPr lang="en-IN" sz="1600" dirty="0"/>
          </a:p>
        </p:txBody>
      </p:sp>
      <p:pic>
        <p:nvPicPr>
          <p:cNvPr id="5" name="Picture 4" descr="A black background with green text&#10;&#10;Description automatically generated">
            <a:extLst>
              <a:ext uri="{FF2B5EF4-FFF2-40B4-BE49-F238E27FC236}">
                <a16:creationId xmlns:a16="http://schemas.microsoft.com/office/drawing/2014/main" id="{387F1F59-8EAE-5C09-A94A-246F69654CF2}"/>
              </a:ext>
            </a:extLst>
          </p:cNvPr>
          <p:cNvPicPr>
            <a:picLocks noChangeAspect="1"/>
          </p:cNvPicPr>
          <p:nvPr/>
        </p:nvPicPr>
        <p:blipFill>
          <a:blip r:embed="rId2"/>
          <a:stretch>
            <a:fillRect/>
          </a:stretch>
        </p:blipFill>
        <p:spPr>
          <a:xfrm>
            <a:off x="7720220" y="1915202"/>
            <a:ext cx="2083767" cy="777639"/>
          </a:xfrm>
          <a:prstGeom prst="rect">
            <a:avLst/>
          </a:prstGeom>
        </p:spPr>
      </p:pic>
      <p:sp>
        <p:nvSpPr>
          <p:cNvPr id="6" name="Text Placeholder 2">
            <a:extLst>
              <a:ext uri="{FF2B5EF4-FFF2-40B4-BE49-F238E27FC236}">
                <a16:creationId xmlns:a16="http://schemas.microsoft.com/office/drawing/2014/main" id="{A785E84A-116C-A8A9-E3A5-7DD99C6B9B05}"/>
              </a:ext>
            </a:extLst>
          </p:cNvPr>
          <p:cNvSpPr txBox="1">
            <a:spLocks/>
          </p:cNvSpPr>
          <p:nvPr/>
        </p:nvSpPr>
        <p:spPr>
          <a:xfrm>
            <a:off x="1057448" y="3305277"/>
            <a:ext cx="3971752" cy="816596"/>
          </a:xfrm>
          <a:prstGeom prst="rect">
            <a:avLst/>
          </a:prstGeom>
        </p:spPr>
        <p:txBody>
          <a:bodyPr vert="horz" lIns="0" tIns="0" rIns="0" bIns="0" rtlCol="0">
            <a:noAutofit/>
          </a:bodyPr>
          <a:lst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68680">
              <a:spcAft>
                <a:spcPts val="600"/>
              </a:spcAft>
            </a:pPr>
            <a:r>
              <a:rPr lang="en-US" sz="1600" b="1" kern="1200" dirty="0">
                <a:solidFill>
                  <a:srgbClr val="0D0D0D"/>
                </a:solidFill>
                <a:latin typeface="+mj-lt"/>
                <a:ea typeface="+mn-ea"/>
                <a:cs typeface="+mn-cs"/>
              </a:rPr>
              <a:t>Environment Variables:</a:t>
            </a:r>
            <a:endParaRPr lang="en-US" sz="1600" kern="1200" dirty="0">
              <a:solidFill>
                <a:srgbClr val="0D0D0D"/>
              </a:solidFill>
              <a:latin typeface="+mj-lt"/>
              <a:ea typeface="+mn-ea"/>
              <a:cs typeface="+mn-cs"/>
            </a:endParaRPr>
          </a:p>
          <a:p>
            <a:pPr defTabSz="868680">
              <a:spcAft>
                <a:spcPts val="600"/>
              </a:spcAft>
              <a:buFont typeface="Arial" panose="020B0604020202020204" pitchFamily="34" charset="0"/>
              <a:buChar char="•"/>
            </a:pPr>
            <a:r>
              <a:rPr lang="en-US" sz="1600" kern="1200" dirty="0">
                <a:solidFill>
                  <a:srgbClr val="0D0D0D"/>
                </a:solidFill>
                <a:latin typeface="+mj-lt"/>
                <a:ea typeface="+mn-ea"/>
                <a:cs typeface="+mn-cs"/>
              </a:rPr>
              <a:t>Environment variables are accessible to all processes and scripts running in the current environment</a:t>
            </a:r>
          </a:p>
          <a:p>
            <a:pPr defTabSz="868680">
              <a:spcAft>
                <a:spcPts val="600"/>
              </a:spcAft>
              <a:buFont typeface="Arial" panose="020B0604020202020204" pitchFamily="34" charset="0"/>
              <a:buChar char="•"/>
            </a:pPr>
            <a:r>
              <a:rPr lang="en-US" sz="1600" kern="1200" dirty="0">
                <a:solidFill>
                  <a:srgbClr val="273239"/>
                </a:solidFill>
                <a:latin typeface="+mj-lt"/>
                <a:ea typeface="+mn-ea"/>
                <a:cs typeface="+mn-cs"/>
              </a:rPr>
              <a:t>Environment variables are only created once, after which they can be used by any user.</a:t>
            </a:r>
          </a:p>
          <a:p>
            <a:pPr defTabSz="868680">
              <a:spcAft>
                <a:spcPts val="600"/>
              </a:spcAft>
            </a:pPr>
            <a:endParaRPr lang="en-US" sz="1600" b="0" i="0" dirty="0">
              <a:solidFill>
                <a:srgbClr val="0D0D0D"/>
              </a:solidFill>
              <a:effectLst/>
              <a:latin typeface="Söhne"/>
            </a:endParaRPr>
          </a:p>
        </p:txBody>
      </p:sp>
      <p:pic>
        <p:nvPicPr>
          <p:cNvPr id="9" name="Picture 8" descr="A green text on a black background&#10;&#10;Description automatically generated">
            <a:extLst>
              <a:ext uri="{FF2B5EF4-FFF2-40B4-BE49-F238E27FC236}">
                <a16:creationId xmlns:a16="http://schemas.microsoft.com/office/drawing/2014/main" id="{87CEB579-2304-7D5C-C569-5DF213A18A12}"/>
              </a:ext>
            </a:extLst>
          </p:cNvPr>
          <p:cNvPicPr>
            <a:picLocks noChangeAspect="1"/>
          </p:cNvPicPr>
          <p:nvPr/>
        </p:nvPicPr>
        <p:blipFill rotWithShape="1">
          <a:blip r:embed="rId3"/>
          <a:srcRect r="11364" b="-12007"/>
          <a:stretch/>
        </p:blipFill>
        <p:spPr>
          <a:xfrm>
            <a:off x="7720220" y="4219647"/>
            <a:ext cx="3764193" cy="623539"/>
          </a:xfrm>
          <a:prstGeom prst="rect">
            <a:avLst/>
          </a:prstGeom>
        </p:spPr>
      </p:pic>
      <p:sp>
        <p:nvSpPr>
          <p:cNvPr id="12" name="TextBox 11">
            <a:extLst>
              <a:ext uri="{FF2B5EF4-FFF2-40B4-BE49-F238E27FC236}">
                <a16:creationId xmlns:a16="http://schemas.microsoft.com/office/drawing/2014/main" id="{8A948036-14B4-643A-1A80-89CFEFF64796}"/>
              </a:ext>
            </a:extLst>
          </p:cNvPr>
          <p:cNvSpPr txBox="1"/>
          <p:nvPr/>
        </p:nvSpPr>
        <p:spPr>
          <a:xfrm>
            <a:off x="7574838" y="1416937"/>
            <a:ext cx="2490719" cy="584775"/>
          </a:xfrm>
          <a:prstGeom prst="rect">
            <a:avLst/>
          </a:prstGeom>
          <a:noFill/>
        </p:spPr>
        <p:txBody>
          <a:bodyPr wrap="square" rtlCol="0">
            <a:spAutoFit/>
          </a:bodyPr>
          <a:lstStyle/>
          <a:p>
            <a:r>
              <a:rPr lang="en-IN" sz="1600" b="1" kern="1200" dirty="0">
                <a:solidFill>
                  <a:srgbClr val="273239"/>
                </a:solidFill>
                <a:latin typeface="Nunito" pitchFamily="2" charset="0"/>
                <a:ea typeface="+mn-ea"/>
                <a:cs typeface="+mn-cs"/>
              </a:rPr>
              <a:t>For example:</a:t>
            </a:r>
            <a:endParaRPr lang="en-US" sz="1600" kern="1200" dirty="0">
              <a:solidFill>
                <a:srgbClr val="0D0D0D"/>
              </a:solidFill>
              <a:latin typeface="Söhne"/>
              <a:ea typeface="+mn-ea"/>
              <a:cs typeface="+mn-cs"/>
            </a:endParaRPr>
          </a:p>
          <a:p>
            <a:endParaRPr lang="en-IN" sz="1600" dirty="0"/>
          </a:p>
        </p:txBody>
      </p:sp>
      <p:sp>
        <p:nvSpPr>
          <p:cNvPr id="13" name="TextBox 12">
            <a:extLst>
              <a:ext uri="{FF2B5EF4-FFF2-40B4-BE49-F238E27FC236}">
                <a16:creationId xmlns:a16="http://schemas.microsoft.com/office/drawing/2014/main" id="{DC1AB07B-9ACA-345B-1852-13A30BB5B8EF}"/>
              </a:ext>
            </a:extLst>
          </p:cNvPr>
          <p:cNvSpPr txBox="1"/>
          <p:nvPr/>
        </p:nvSpPr>
        <p:spPr>
          <a:xfrm>
            <a:off x="7585269" y="3695025"/>
            <a:ext cx="1676816" cy="584775"/>
          </a:xfrm>
          <a:prstGeom prst="rect">
            <a:avLst/>
          </a:prstGeom>
          <a:noFill/>
        </p:spPr>
        <p:txBody>
          <a:bodyPr wrap="square" rtlCol="0">
            <a:spAutoFit/>
          </a:bodyPr>
          <a:lstStyle/>
          <a:p>
            <a:r>
              <a:rPr lang="en-IN" sz="1600" b="1" kern="1200" dirty="0">
                <a:solidFill>
                  <a:srgbClr val="273239"/>
                </a:solidFill>
                <a:latin typeface="Nunito" pitchFamily="2" charset="0"/>
                <a:ea typeface="+mn-ea"/>
                <a:cs typeface="+mn-cs"/>
              </a:rPr>
              <a:t>For example:</a:t>
            </a:r>
            <a:endParaRPr lang="en-US" sz="1600" kern="1200" dirty="0">
              <a:solidFill>
                <a:srgbClr val="0D0D0D"/>
              </a:solidFill>
              <a:latin typeface="Söhne"/>
              <a:ea typeface="+mn-ea"/>
              <a:cs typeface="+mn-cs"/>
            </a:endParaRPr>
          </a:p>
          <a:p>
            <a:endParaRPr lang="en-IN" sz="1600" dirty="0"/>
          </a:p>
        </p:txBody>
      </p:sp>
    </p:spTree>
    <p:extLst>
      <p:ext uri="{BB962C8B-B14F-4D97-AF65-F5344CB8AC3E}">
        <p14:creationId xmlns:p14="http://schemas.microsoft.com/office/powerpoint/2010/main" val="159368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5A2549AA-DFE1-1DF4-3E33-D9801D0B21D9}"/>
              </a:ext>
            </a:extLst>
          </p:cNvPr>
          <p:cNvSpPr txBox="1">
            <a:spLocks/>
          </p:cNvSpPr>
          <p:nvPr/>
        </p:nvSpPr>
        <p:spPr>
          <a:xfrm>
            <a:off x="746240" y="1234890"/>
            <a:ext cx="4343951" cy="816596"/>
          </a:xfrm>
          <a:prstGeom prst="rect">
            <a:avLst/>
          </a:prstGeom>
        </p:spPr>
        <p:txBody>
          <a:bodyPr vert="horz" lIns="0" tIns="0" rIns="0" bIns="0" rtlCol="0">
            <a:noAutofit/>
          </a:bodyPr>
          <a:lst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68680" fontAlgn="base">
              <a:spcAft>
                <a:spcPts val="600"/>
              </a:spcAft>
            </a:pPr>
            <a:r>
              <a:rPr lang="en-US" sz="1600" b="1" kern="1200" dirty="0">
                <a:solidFill>
                  <a:srgbClr val="273239"/>
                </a:solidFill>
                <a:latin typeface="+mj-lt"/>
                <a:ea typeface="+mn-ea"/>
                <a:cs typeface="+mn-cs"/>
              </a:rPr>
              <a:t>Shell Variables:</a:t>
            </a:r>
          </a:p>
          <a:p>
            <a:pPr defTabSz="868680" fontAlgn="base">
              <a:spcAft>
                <a:spcPts val="600"/>
              </a:spcAft>
            </a:pPr>
            <a:r>
              <a:rPr lang="en-US" sz="1600" kern="1200" dirty="0">
                <a:solidFill>
                  <a:srgbClr val="273239"/>
                </a:solidFill>
                <a:latin typeface="+mj-lt"/>
                <a:ea typeface="+mn-ea"/>
                <a:cs typeface="+mn-cs"/>
              </a:rPr>
              <a:t>Variables that are set by shell itself and help shell to work with functions correctly. It contains both, which means it has both, some variables are Environment variable, and some are Local Variables</a:t>
            </a:r>
          </a:p>
          <a:p>
            <a:pPr algn="l" fontAlgn="base">
              <a:spcAft>
                <a:spcPts val="600"/>
              </a:spcAft>
            </a:pPr>
            <a:endParaRPr lang="en-US" sz="1600"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CB637F97-52DE-657E-92FD-1AC62EAD077D}"/>
              </a:ext>
            </a:extLst>
          </p:cNvPr>
          <p:cNvSpPr txBox="1"/>
          <p:nvPr/>
        </p:nvSpPr>
        <p:spPr>
          <a:xfrm>
            <a:off x="7554896" y="1379165"/>
            <a:ext cx="3355761" cy="1985159"/>
          </a:xfrm>
          <a:prstGeom prst="rect">
            <a:avLst/>
          </a:prstGeom>
          <a:noFill/>
        </p:spPr>
        <p:txBody>
          <a:bodyPr wrap="square" rtlCol="0">
            <a:spAutoFit/>
          </a:bodyPr>
          <a:lstStyle/>
          <a:p>
            <a:pPr defTabSz="868680" fontAlgn="base">
              <a:spcAft>
                <a:spcPts val="600"/>
              </a:spcAft>
            </a:pPr>
            <a:r>
              <a:rPr lang="en-IN" sz="1800" b="1" kern="1200" dirty="0">
                <a:solidFill>
                  <a:srgbClr val="273239"/>
                </a:solidFill>
                <a:latin typeface="+mj-lt"/>
                <a:ea typeface="+mn-ea"/>
                <a:cs typeface="+mn-cs"/>
              </a:rPr>
              <a:t>For example:</a:t>
            </a:r>
            <a:endParaRPr lang="en-US" sz="1800" kern="1200" dirty="0">
              <a:solidFill>
                <a:srgbClr val="273239"/>
              </a:solidFill>
              <a:latin typeface="+mj-lt"/>
              <a:ea typeface="+mn-ea"/>
              <a:cs typeface="+mn-cs"/>
            </a:endParaRPr>
          </a:p>
          <a:p>
            <a:pPr defTabSz="868680" fontAlgn="base">
              <a:spcAft>
                <a:spcPts val="600"/>
              </a:spcAft>
            </a:pPr>
            <a:r>
              <a:rPr lang="en-US" sz="1800" kern="1200" dirty="0">
                <a:solidFill>
                  <a:srgbClr val="273239"/>
                </a:solidFill>
                <a:latin typeface="+mj-lt"/>
                <a:ea typeface="+mn-ea"/>
                <a:cs typeface="+mn-cs"/>
              </a:rPr>
              <a:t>`$PWD` = Stores working directory </a:t>
            </a:r>
          </a:p>
          <a:p>
            <a:pPr defTabSz="868680" fontAlgn="base">
              <a:spcAft>
                <a:spcPts val="600"/>
              </a:spcAft>
            </a:pPr>
            <a:r>
              <a:rPr lang="en-US" sz="1800" kern="1200" dirty="0">
                <a:solidFill>
                  <a:srgbClr val="273239"/>
                </a:solidFill>
                <a:latin typeface="+mj-lt"/>
                <a:ea typeface="+mn-ea"/>
                <a:cs typeface="+mn-cs"/>
              </a:rPr>
              <a:t>`$HOME` = Stores user’s home directory</a:t>
            </a:r>
          </a:p>
          <a:p>
            <a:endParaRPr lang="en-IN" dirty="0"/>
          </a:p>
        </p:txBody>
      </p:sp>
    </p:spTree>
    <p:extLst>
      <p:ext uri="{BB962C8B-B14F-4D97-AF65-F5344CB8AC3E}">
        <p14:creationId xmlns:p14="http://schemas.microsoft.com/office/powerpoint/2010/main" val="289175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FC38EDBC-E864-63B1-0786-DD2977E710D4}"/>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rgbClr val="FF0000"/>
                </a:solidFill>
                <a:latin typeface="+mj-lt"/>
                <a:ea typeface="+mj-ea"/>
                <a:cs typeface="+mj-cs"/>
              </a:rPr>
              <a:t>Conditional Statements</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8">
            <a:extLst>
              <a:ext uri="{FF2B5EF4-FFF2-40B4-BE49-F238E27FC236}">
                <a16:creationId xmlns:a16="http://schemas.microsoft.com/office/drawing/2014/main" id="{14EBE16B-AB3C-E9C3-9049-4BEA5AB69C54}"/>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b="0" i="0" dirty="0">
                <a:effectLst/>
              </a:rPr>
              <a:t>conditional statements are used to make decisions in the script based on certain conditions.</a:t>
            </a:r>
          </a:p>
          <a:p>
            <a:pPr fontAlgn="base">
              <a:lnSpc>
                <a:spcPct val="90000"/>
              </a:lnSpc>
              <a:spcAft>
                <a:spcPts val="600"/>
              </a:spcAft>
            </a:pPr>
            <a:endParaRPr lang="en-US" b="0" i="0" dirty="0">
              <a:effectLst/>
            </a:endParaRPr>
          </a:p>
          <a:p>
            <a:pPr fontAlgn="base">
              <a:lnSpc>
                <a:spcPct val="90000"/>
              </a:lnSpc>
              <a:spcAft>
                <a:spcPts val="600"/>
              </a:spcAft>
            </a:pPr>
            <a:r>
              <a:rPr lang="en-US" b="0" i="0" dirty="0">
                <a:effectLst/>
              </a:rPr>
              <a:t>There are total 3 conditional statements which can be used in bash programming</a:t>
            </a:r>
          </a:p>
          <a:p>
            <a:pPr indent="-228600" fontAlgn="base">
              <a:lnSpc>
                <a:spcPct val="90000"/>
              </a:lnSpc>
              <a:spcAft>
                <a:spcPts val="600"/>
              </a:spcAft>
              <a:buFont typeface="Arial" panose="020B0604020202020204" pitchFamily="34" charset="0"/>
              <a:buChar char="•"/>
            </a:pPr>
            <a:endParaRPr lang="en-US" dirty="0"/>
          </a:p>
          <a:p>
            <a:pPr marL="285750" indent="-228600" fontAlgn="base">
              <a:lnSpc>
                <a:spcPct val="90000"/>
              </a:lnSpc>
              <a:spcAft>
                <a:spcPts val="600"/>
              </a:spcAft>
              <a:buFont typeface="Arial" panose="020B0604020202020204" pitchFamily="34" charset="0"/>
              <a:buChar char="•"/>
            </a:pPr>
            <a:r>
              <a:rPr lang="en-US" b="0" i="0" dirty="0">
                <a:effectLst/>
              </a:rPr>
              <a:t>if statement</a:t>
            </a:r>
          </a:p>
          <a:p>
            <a:pPr marL="285750" indent="-228600" fontAlgn="base">
              <a:lnSpc>
                <a:spcPct val="90000"/>
              </a:lnSpc>
              <a:spcAft>
                <a:spcPts val="600"/>
              </a:spcAft>
              <a:buFont typeface="Arial" panose="020B0604020202020204" pitchFamily="34" charset="0"/>
              <a:buChar char="•"/>
            </a:pPr>
            <a:r>
              <a:rPr lang="en-US" b="0" i="0" dirty="0">
                <a:effectLst/>
              </a:rPr>
              <a:t>if-else statement</a:t>
            </a:r>
          </a:p>
          <a:p>
            <a:pPr marL="285750" indent="-228600" fontAlgn="base">
              <a:lnSpc>
                <a:spcPct val="90000"/>
              </a:lnSpc>
              <a:spcAft>
                <a:spcPts val="600"/>
              </a:spcAft>
              <a:buFont typeface="Arial" panose="020B0604020202020204" pitchFamily="34" charset="0"/>
              <a:buChar char="•"/>
            </a:pPr>
            <a:r>
              <a:rPr lang="en-US" dirty="0"/>
              <a:t>case</a:t>
            </a:r>
            <a:r>
              <a:rPr lang="en-US" b="0" i="0" dirty="0">
                <a:effectLst/>
              </a:rPr>
              <a:t> statement</a:t>
            </a: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27389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extBox 1">
            <a:extLst>
              <a:ext uri="{FF2B5EF4-FFF2-40B4-BE49-F238E27FC236}">
                <a16:creationId xmlns:a16="http://schemas.microsoft.com/office/drawing/2014/main" id="{E7D77CEB-BCEA-55B3-F02E-B1DE9DF03E4C}"/>
              </a:ext>
            </a:extLst>
          </p:cNvPr>
          <p:cNvSpPr txBox="1"/>
          <p:nvPr/>
        </p:nvSpPr>
        <p:spPr>
          <a:xfrm>
            <a:off x="621475" y="1460243"/>
            <a:ext cx="6285352" cy="16061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i="0" dirty="0">
                <a:effectLst/>
                <a:latin typeface="+mj-lt"/>
                <a:ea typeface="+mj-ea"/>
                <a:cs typeface="+mj-cs"/>
              </a:rPr>
              <a:t>The if statement allows you to execute a block of code if the condition is true</a:t>
            </a:r>
          </a:p>
          <a:p>
            <a:pPr>
              <a:lnSpc>
                <a:spcPct val="90000"/>
              </a:lnSpc>
              <a:spcBef>
                <a:spcPct val="0"/>
              </a:spcBef>
              <a:spcAft>
                <a:spcPts val="600"/>
              </a:spcAft>
            </a:pPr>
            <a:r>
              <a:rPr lang="en-US" b="0" i="0" dirty="0">
                <a:effectLst/>
                <a:latin typeface="+mj-lt"/>
                <a:ea typeface="+mj-ea"/>
                <a:cs typeface="+mj-cs"/>
              </a:rPr>
              <a:t> </a:t>
            </a:r>
            <a:endParaRPr lang="en-US" dirty="0">
              <a:latin typeface="+mj-lt"/>
              <a:ea typeface="+mj-ea"/>
              <a:cs typeface="+mj-cs"/>
            </a:endParaRPr>
          </a:p>
        </p:txBody>
      </p:sp>
      <p:pic>
        <p:nvPicPr>
          <p:cNvPr id="16" name="Picture 15" descr="A black background with white text&#10;&#10;Description automatically generated">
            <a:extLst>
              <a:ext uri="{FF2B5EF4-FFF2-40B4-BE49-F238E27FC236}">
                <a16:creationId xmlns:a16="http://schemas.microsoft.com/office/drawing/2014/main" id="{CABE70A6-1C14-B169-5805-80DC043D4769}"/>
              </a:ext>
            </a:extLst>
          </p:cNvPr>
          <p:cNvPicPr>
            <a:picLocks noChangeAspect="1"/>
          </p:cNvPicPr>
          <p:nvPr/>
        </p:nvPicPr>
        <p:blipFill>
          <a:blip r:embed="rId3"/>
          <a:stretch>
            <a:fillRect/>
          </a:stretch>
        </p:blipFill>
        <p:spPr>
          <a:xfrm>
            <a:off x="642637" y="3791595"/>
            <a:ext cx="4371155" cy="863303"/>
          </a:xfrm>
          <a:prstGeom prst="rect">
            <a:avLst/>
          </a:prstGeom>
        </p:spPr>
      </p:pic>
      <p:pic>
        <p:nvPicPr>
          <p:cNvPr id="25" name="Picture 24" descr="A black background with white text&#10;&#10;Description automatically generated">
            <a:extLst>
              <a:ext uri="{FF2B5EF4-FFF2-40B4-BE49-F238E27FC236}">
                <a16:creationId xmlns:a16="http://schemas.microsoft.com/office/drawing/2014/main" id="{7B40B073-370E-1FCB-6E41-B23DB9B2989B}"/>
              </a:ext>
            </a:extLst>
          </p:cNvPr>
          <p:cNvPicPr>
            <a:picLocks noChangeAspect="1"/>
          </p:cNvPicPr>
          <p:nvPr/>
        </p:nvPicPr>
        <p:blipFill>
          <a:blip r:embed="rId4"/>
          <a:stretch>
            <a:fillRect/>
          </a:stretch>
        </p:blipFill>
        <p:spPr>
          <a:xfrm>
            <a:off x="7178209" y="3656491"/>
            <a:ext cx="4371155" cy="1518975"/>
          </a:xfrm>
          <a:prstGeom prst="rect">
            <a:avLst/>
          </a:prstGeom>
        </p:spPr>
      </p:pic>
      <p:pic>
        <p:nvPicPr>
          <p:cNvPr id="27" name="Picture 26">
            <a:extLst>
              <a:ext uri="{FF2B5EF4-FFF2-40B4-BE49-F238E27FC236}">
                <a16:creationId xmlns:a16="http://schemas.microsoft.com/office/drawing/2014/main" id="{3EE6ED1F-70C0-E54D-9823-CE9923DA2C56}"/>
              </a:ext>
            </a:extLst>
          </p:cNvPr>
          <p:cNvPicPr>
            <a:picLocks noChangeAspect="1"/>
          </p:cNvPicPr>
          <p:nvPr/>
        </p:nvPicPr>
        <p:blipFill>
          <a:blip r:embed="rId5"/>
          <a:stretch>
            <a:fillRect/>
          </a:stretch>
        </p:blipFill>
        <p:spPr>
          <a:xfrm>
            <a:off x="7178209" y="5815806"/>
            <a:ext cx="4371155" cy="513610"/>
          </a:xfrm>
          <a:prstGeom prst="rect">
            <a:avLst/>
          </a:prstGeom>
        </p:spPr>
      </p:pic>
      <p:sp>
        <p:nvSpPr>
          <p:cNvPr id="28" name="TextBox 27">
            <a:extLst>
              <a:ext uri="{FF2B5EF4-FFF2-40B4-BE49-F238E27FC236}">
                <a16:creationId xmlns:a16="http://schemas.microsoft.com/office/drawing/2014/main" id="{D543DE1A-51BA-9213-796D-755D3A144FC7}"/>
              </a:ext>
            </a:extLst>
          </p:cNvPr>
          <p:cNvSpPr txBox="1"/>
          <p:nvPr/>
        </p:nvSpPr>
        <p:spPr>
          <a:xfrm>
            <a:off x="621475" y="3245861"/>
            <a:ext cx="3927107" cy="369332"/>
          </a:xfrm>
          <a:prstGeom prst="rect">
            <a:avLst/>
          </a:prstGeom>
          <a:noFill/>
        </p:spPr>
        <p:txBody>
          <a:bodyPr wrap="square" rtlCol="0">
            <a:spAutoFit/>
          </a:bodyPr>
          <a:lstStyle/>
          <a:p>
            <a:r>
              <a:rPr lang="en-US" dirty="0"/>
              <a:t>Syntax:</a:t>
            </a:r>
            <a:endParaRPr lang="en-IN" dirty="0"/>
          </a:p>
        </p:txBody>
      </p:sp>
      <p:sp>
        <p:nvSpPr>
          <p:cNvPr id="29" name="TextBox 28">
            <a:extLst>
              <a:ext uri="{FF2B5EF4-FFF2-40B4-BE49-F238E27FC236}">
                <a16:creationId xmlns:a16="http://schemas.microsoft.com/office/drawing/2014/main" id="{7063AB62-A5A7-DE6E-91E8-265BE4737119}"/>
              </a:ext>
            </a:extLst>
          </p:cNvPr>
          <p:cNvSpPr txBox="1"/>
          <p:nvPr/>
        </p:nvSpPr>
        <p:spPr>
          <a:xfrm>
            <a:off x="7111203" y="3016843"/>
            <a:ext cx="4591251" cy="369332"/>
          </a:xfrm>
          <a:prstGeom prst="rect">
            <a:avLst/>
          </a:prstGeom>
          <a:noFill/>
        </p:spPr>
        <p:txBody>
          <a:bodyPr wrap="square" rtlCol="0">
            <a:spAutoFit/>
          </a:bodyPr>
          <a:lstStyle/>
          <a:p>
            <a:r>
              <a:rPr lang="en-US" dirty="0"/>
              <a:t>Example:</a:t>
            </a:r>
            <a:endParaRPr lang="en-IN" dirty="0"/>
          </a:p>
        </p:txBody>
      </p:sp>
      <p:sp>
        <p:nvSpPr>
          <p:cNvPr id="30" name="TextBox 29">
            <a:extLst>
              <a:ext uri="{FF2B5EF4-FFF2-40B4-BE49-F238E27FC236}">
                <a16:creationId xmlns:a16="http://schemas.microsoft.com/office/drawing/2014/main" id="{AD52C7CE-D771-0318-B703-1D09B7D17DDD}"/>
              </a:ext>
            </a:extLst>
          </p:cNvPr>
          <p:cNvSpPr txBox="1"/>
          <p:nvPr/>
        </p:nvSpPr>
        <p:spPr>
          <a:xfrm>
            <a:off x="7178209" y="5396984"/>
            <a:ext cx="5112488" cy="369332"/>
          </a:xfrm>
          <a:prstGeom prst="rect">
            <a:avLst/>
          </a:prstGeom>
          <a:noFill/>
        </p:spPr>
        <p:txBody>
          <a:bodyPr wrap="square" rtlCol="0">
            <a:spAutoFit/>
          </a:bodyPr>
          <a:lstStyle/>
          <a:p>
            <a:r>
              <a:rPr lang="en-US" dirty="0"/>
              <a:t>Output:</a:t>
            </a:r>
            <a:endParaRPr lang="en-IN" dirty="0"/>
          </a:p>
        </p:txBody>
      </p:sp>
      <p:sp>
        <p:nvSpPr>
          <p:cNvPr id="31" name="TextBox 30">
            <a:extLst>
              <a:ext uri="{FF2B5EF4-FFF2-40B4-BE49-F238E27FC236}">
                <a16:creationId xmlns:a16="http://schemas.microsoft.com/office/drawing/2014/main" id="{F2540153-9A25-8AFB-FA4D-305041ECD414}"/>
              </a:ext>
            </a:extLst>
          </p:cNvPr>
          <p:cNvSpPr txBox="1"/>
          <p:nvPr/>
        </p:nvSpPr>
        <p:spPr>
          <a:xfrm>
            <a:off x="672348" y="1279404"/>
            <a:ext cx="4343688" cy="707886"/>
          </a:xfrm>
          <a:prstGeom prst="rect">
            <a:avLst/>
          </a:prstGeom>
          <a:noFill/>
        </p:spPr>
        <p:txBody>
          <a:bodyPr wrap="square" rtlCol="0">
            <a:spAutoFit/>
          </a:bodyPr>
          <a:lstStyle/>
          <a:p>
            <a:r>
              <a:rPr lang="en-US" sz="2000" b="1" dirty="0">
                <a:solidFill>
                  <a:srgbClr val="FF0000"/>
                </a:solidFill>
                <a:latin typeface="+mj-lt"/>
                <a:ea typeface="+mj-ea"/>
                <a:cs typeface="+mj-cs"/>
              </a:rPr>
              <a:t>I</a:t>
            </a:r>
            <a:r>
              <a:rPr lang="en-US" sz="2000" b="1" i="0" dirty="0">
                <a:solidFill>
                  <a:srgbClr val="FF0000"/>
                </a:solidFill>
                <a:effectLst/>
                <a:latin typeface="+mj-lt"/>
                <a:ea typeface="+mj-ea"/>
                <a:cs typeface="+mj-cs"/>
              </a:rPr>
              <a:t>f statement</a:t>
            </a:r>
          </a:p>
          <a:p>
            <a:endParaRPr lang="en-IN" sz="2000" dirty="0">
              <a:solidFill>
                <a:srgbClr val="FF0000"/>
              </a:solidFill>
            </a:endParaRPr>
          </a:p>
        </p:txBody>
      </p:sp>
    </p:spTree>
    <p:extLst>
      <p:ext uri="{BB962C8B-B14F-4D97-AF65-F5344CB8AC3E}">
        <p14:creationId xmlns:p14="http://schemas.microsoft.com/office/powerpoint/2010/main" val="231005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365147-F1FA-43C5-2E35-D810AFA05CEA}"/>
              </a:ext>
            </a:extLst>
          </p:cNvPr>
          <p:cNvSpPr txBox="1"/>
          <p:nvPr/>
        </p:nvSpPr>
        <p:spPr>
          <a:xfrm>
            <a:off x="547036" y="1145498"/>
            <a:ext cx="6179419" cy="646331"/>
          </a:xfrm>
          <a:prstGeom prst="rect">
            <a:avLst/>
          </a:prstGeom>
          <a:noFill/>
        </p:spPr>
        <p:txBody>
          <a:bodyPr wrap="square" rtlCol="0">
            <a:spAutoFit/>
          </a:bodyPr>
          <a:lstStyle/>
          <a:p>
            <a:r>
              <a:rPr lang="en-US" b="0" i="0" dirty="0">
                <a:solidFill>
                  <a:srgbClr val="273239"/>
                </a:solidFill>
                <a:effectLst/>
                <a:latin typeface="+mj-lt"/>
              </a:rPr>
              <a:t>If specified condition is not true in if part then else part will be execute. </a:t>
            </a:r>
            <a:endParaRPr lang="en-IN" dirty="0">
              <a:latin typeface="+mj-lt"/>
            </a:endParaRPr>
          </a:p>
        </p:txBody>
      </p:sp>
      <p:pic>
        <p:nvPicPr>
          <p:cNvPr id="11" name="Picture 10">
            <a:extLst>
              <a:ext uri="{FF2B5EF4-FFF2-40B4-BE49-F238E27FC236}">
                <a16:creationId xmlns:a16="http://schemas.microsoft.com/office/drawing/2014/main" id="{D314C0C1-4FA4-8DCF-B96E-E9D9AFD1678E}"/>
              </a:ext>
            </a:extLst>
          </p:cNvPr>
          <p:cNvPicPr>
            <a:picLocks noChangeAspect="1"/>
          </p:cNvPicPr>
          <p:nvPr/>
        </p:nvPicPr>
        <p:blipFill>
          <a:blip r:embed="rId2"/>
          <a:stretch>
            <a:fillRect/>
          </a:stretch>
        </p:blipFill>
        <p:spPr>
          <a:xfrm>
            <a:off x="7667252" y="3066262"/>
            <a:ext cx="4121362" cy="1663786"/>
          </a:xfrm>
          <a:prstGeom prst="rect">
            <a:avLst/>
          </a:prstGeom>
        </p:spPr>
      </p:pic>
      <p:pic>
        <p:nvPicPr>
          <p:cNvPr id="13" name="Picture 12">
            <a:extLst>
              <a:ext uri="{FF2B5EF4-FFF2-40B4-BE49-F238E27FC236}">
                <a16:creationId xmlns:a16="http://schemas.microsoft.com/office/drawing/2014/main" id="{25710CAE-41A8-904D-7CB1-620DCEC1BA0C}"/>
              </a:ext>
            </a:extLst>
          </p:cNvPr>
          <p:cNvPicPr>
            <a:picLocks noChangeAspect="1"/>
          </p:cNvPicPr>
          <p:nvPr/>
        </p:nvPicPr>
        <p:blipFill>
          <a:blip r:embed="rId3"/>
          <a:stretch>
            <a:fillRect/>
          </a:stretch>
        </p:blipFill>
        <p:spPr>
          <a:xfrm>
            <a:off x="7667252" y="5553778"/>
            <a:ext cx="4121362" cy="429570"/>
          </a:xfrm>
          <a:prstGeom prst="rect">
            <a:avLst/>
          </a:prstGeom>
        </p:spPr>
      </p:pic>
      <p:pic>
        <p:nvPicPr>
          <p:cNvPr id="15" name="Picture 14">
            <a:extLst>
              <a:ext uri="{FF2B5EF4-FFF2-40B4-BE49-F238E27FC236}">
                <a16:creationId xmlns:a16="http://schemas.microsoft.com/office/drawing/2014/main" id="{20FD2C68-7F6F-3E19-B67C-A2F4FB436409}"/>
              </a:ext>
            </a:extLst>
          </p:cNvPr>
          <p:cNvPicPr>
            <a:picLocks noChangeAspect="1"/>
          </p:cNvPicPr>
          <p:nvPr/>
        </p:nvPicPr>
        <p:blipFill>
          <a:blip r:embed="rId4"/>
          <a:stretch>
            <a:fillRect/>
          </a:stretch>
        </p:blipFill>
        <p:spPr>
          <a:xfrm>
            <a:off x="693954" y="3121607"/>
            <a:ext cx="4324572" cy="1263715"/>
          </a:xfrm>
          <a:prstGeom prst="rect">
            <a:avLst/>
          </a:prstGeom>
        </p:spPr>
      </p:pic>
      <p:sp>
        <p:nvSpPr>
          <p:cNvPr id="16" name="TextBox 15">
            <a:extLst>
              <a:ext uri="{FF2B5EF4-FFF2-40B4-BE49-F238E27FC236}">
                <a16:creationId xmlns:a16="http://schemas.microsoft.com/office/drawing/2014/main" id="{01781E1C-5FED-6DD8-AA84-582EE943A8C6}"/>
              </a:ext>
            </a:extLst>
          </p:cNvPr>
          <p:cNvSpPr txBox="1"/>
          <p:nvPr/>
        </p:nvSpPr>
        <p:spPr>
          <a:xfrm>
            <a:off x="570240" y="721895"/>
            <a:ext cx="4572000" cy="369332"/>
          </a:xfrm>
          <a:prstGeom prst="rect">
            <a:avLst/>
          </a:prstGeom>
          <a:noFill/>
        </p:spPr>
        <p:txBody>
          <a:bodyPr wrap="square" rtlCol="0">
            <a:spAutoFit/>
          </a:bodyPr>
          <a:lstStyle/>
          <a:p>
            <a:r>
              <a:rPr lang="en-US" b="1" dirty="0">
                <a:solidFill>
                  <a:srgbClr val="FF0000"/>
                </a:solidFill>
                <a:latin typeface="+mj-lt"/>
              </a:rPr>
              <a:t>I</a:t>
            </a:r>
            <a:r>
              <a:rPr lang="en-US" b="1" i="0" dirty="0">
                <a:solidFill>
                  <a:srgbClr val="FF0000"/>
                </a:solidFill>
                <a:effectLst/>
                <a:latin typeface="+mj-lt"/>
              </a:rPr>
              <a:t>f-else statement</a:t>
            </a:r>
            <a:r>
              <a:rPr lang="en-US" b="0" i="0" dirty="0">
                <a:solidFill>
                  <a:srgbClr val="FF0000"/>
                </a:solidFill>
                <a:effectLst/>
                <a:latin typeface="+mj-lt"/>
              </a:rPr>
              <a:t> </a:t>
            </a:r>
            <a:endParaRPr lang="en-IN" dirty="0">
              <a:solidFill>
                <a:srgbClr val="FF0000"/>
              </a:solidFill>
            </a:endParaRPr>
          </a:p>
        </p:txBody>
      </p:sp>
      <p:sp>
        <p:nvSpPr>
          <p:cNvPr id="17" name="TextBox 16">
            <a:extLst>
              <a:ext uri="{FF2B5EF4-FFF2-40B4-BE49-F238E27FC236}">
                <a16:creationId xmlns:a16="http://schemas.microsoft.com/office/drawing/2014/main" id="{AF822D98-7424-580C-D08A-591EC65C4B94}"/>
              </a:ext>
            </a:extLst>
          </p:cNvPr>
          <p:cNvSpPr txBox="1"/>
          <p:nvPr/>
        </p:nvSpPr>
        <p:spPr>
          <a:xfrm>
            <a:off x="693954" y="2656022"/>
            <a:ext cx="3927107" cy="369332"/>
          </a:xfrm>
          <a:prstGeom prst="rect">
            <a:avLst/>
          </a:prstGeom>
          <a:noFill/>
        </p:spPr>
        <p:txBody>
          <a:bodyPr wrap="square" rtlCol="0">
            <a:spAutoFit/>
          </a:bodyPr>
          <a:lstStyle/>
          <a:p>
            <a:r>
              <a:rPr lang="en-US" dirty="0"/>
              <a:t>Syntax:</a:t>
            </a:r>
            <a:endParaRPr lang="en-IN" dirty="0"/>
          </a:p>
        </p:txBody>
      </p:sp>
      <p:sp>
        <p:nvSpPr>
          <p:cNvPr id="18" name="TextBox 17">
            <a:extLst>
              <a:ext uri="{FF2B5EF4-FFF2-40B4-BE49-F238E27FC236}">
                <a16:creationId xmlns:a16="http://schemas.microsoft.com/office/drawing/2014/main" id="{A9CE5962-46EB-C586-1395-051B67DC53AD}"/>
              </a:ext>
            </a:extLst>
          </p:cNvPr>
          <p:cNvSpPr txBox="1"/>
          <p:nvPr/>
        </p:nvSpPr>
        <p:spPr>
          <a:xfrm>
            <a:off x="7600749" y="2650532"/>
            <a:ext cx="4591251" cy="369332"/>
          </a:xfrm>
          <a:prstGeom prst="rect">
            <a:avLst/>
          </a:prstGeom>
          <a:noFill/>
        </p:spPr>
        <p:txBody>
          <a:bodyPr wrap="square" rtlCol="0">
            <a:spAutoFit/>
          </a:bodyPr>
          <a:lstStyle/>
          <a:p>
            <a:r>
              <a:rPr lang="en-US" dirty="0"/>
              <a:t>Example:</a:t>
            </a:r>
            <a:endParaRPr lang="en-IN" dirty="0"/>
          </a:p>
        </p:txBody>
      </p:sp>
      <p:sp>
        <p:nvSpPr>
          <p:cNvPr id="19" name="TextBox 18">
            <a:extLst>
              <a:ext uri="{FF2B5EF4-FFF2-40B4-BE49-F238E27FC236}">
                <a16:creationId xmlns:a16="http://schemas.microsoft.com/office/drawing/2014/main" id="{D90BF11D-2ACF-C624-3213-1CBEF0A359AC}"/>
              </a:ext>
            </a:extLst>
          </p:cNvPr>
          <p:cNvSpPr txBox="1"/>
          <p:nvPr/>
        </p:nvSpPr>
        <p:spPr>
          <a:xfrm>
            <a:off x="7600749" y="5172032"/>
            <a:ext cx="5112488" cy="369332"/>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333683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0F36E-0CCF-71BA-4198-255A0C91BBA1}"/>
              </a:ext>
            </a:extLst>
          </p:cNvPr>
          <p:cNvSpPr txBox="1"/>
          <p:nvPr/>
        </p:nvSpPr>
        <p:spPr>
          <a:xfrm>
            <a:off x="621475" y="860851"/>
            <a:ext cx="6179419" cy="1200329"/>
          </a:xfrm>
          <a:prstGeom prst="rect">
            <a:avLst/>
          </a:prstGeom>
          <a:noFill/>
        </p:spPr>
        <p:txBody>
          <a:bodyPr wrap="square" rtlCol="0">
            <a:spAutoFit/>
          </a:bodyPr>
          <a:lstStyle/>
          <a:p>
            <a:endParaRPr lang="en-US" b="1" dirty="0">
              <a:solidFill>
                <a:srgbClr val="273239"/>
              </a:solidFill>
              <a:latin typeface="+mj-lt"/>
            </a:endParaRPr>
          </a:p>
          <a:p>
            <a:r>
              <a:rPr lang="en-US" dirty="0">
                <a:solidFill>
                  <a:srgbClr val="273239"/>
                </a:solidFill>
                <a:latin typeface="+mj-lt"/>
              </a:rPr>
              <a:t>The case statement allows you to match a value against multiple patterns.</a:t>
            </a:r>
          </a:p>
          <a:p>
            <a:endParaRPr lang="en-IN" dirty="0"/>
          </a:p>
        </p:txBody>
      </p:sp>
      <p:pic>
        <p:nvPicPr>
          <p:cNvPr id="4" name="Picture 3">
            <a:extLst>
              <a:ext uri="{FF2B5EF4-FFF2-40B4-BE49-F238E27FC236}">
                <a16:creationId xmlns:a16="http://schemas.microsoft.com/office/drawing/2014/main" id="{6846E8DE-D036-6C9D-A9D1-E85DF6FE3285}"/>
              </a:ext>
            </a:extLst>
          </p:cNvPr>
          <p:cNvPicPr>
            <a:picLocks noChangeAspect="1"/>
          </p:cNvPicPr>
          <p:nvPr/>
        </p:nvPicPr>
        <p:blipFill>
          <a:blip r:embed="rId2"/>
          <a:stretch>
            <a:fillRect/>
          </a:stretch>
        </p:blipFill>
        <p:spPr>
          <a:xfrm>
            <a:off x="7265490" y="1855700"/>
            <a:ext cx="4705592" cy="3740342"/>
          </a:xfrm>
          <a:prstGeom prst="rect">
            <a:avLst/>
          </a:prstGeom>
        </p:spPr>
      </p:pic>
      <p:pic>
        <p:nvPicPr>
          <p:cNvPr id="6" name="Picture 5">
            <a:extLst>
              <a:ext uri="{FF2B5EF4-FFF2-40B4-BE49-F238E27FC236}">
                <a16:creationId xmlns:a16="http://schemas.microsoft.com/office/drawing/2014/main" id="{C2D76969-834A-BE33-93FF-C2F51E140966}"/>
              </a:ext>
            </a:extLst>
          </p:cNvPr>
          <p:cNvPicPr>
            <a:picLocks noChangeAspect="1"/>
          </p:cNvPicPr>
          <p:nvPr/>
        </p:nvPicPr>
        <p:blipFill>
          <a:blip r:embed="rId3"/>
          <a:stretch>
            <a:fillRect/>
          </a:stretch>
        </p:blipFill>
        <p:spPr>
          <a:xfrm>
            <a:off x="7265490" y="6133017"/>
            <a:ext cx="3111660" cy="539778"/>
          </a:xfrm>
          <a:prstGeom prst="rect">
            <a:avLst/>
          </a:prstGeom>
        </p:spPr>
      </p:pic>
      <p:pic>
        <p:nvPicPr>
          <p:cNvPr id="8" name="Picture 7">
            <a:extLst>
              <a:ext uri="{FF2B5EF4-FFF2-40B4-BE49-F238E27FC236}">
                <a16:creationId xmlns:a16="http://schemas.microsoft.com/office/drawing/2014/main" id="{053F9BE9-E0AF-43EB-7EAA-42E63BA44003}"/>
              </a:ext>
            </a:extLst>
          </p:cNvPr>
          <p:cNvPicPr>
            <a:picLocks noChangeAspect="1"/>
          </p:cNvPicPr>
          <p:nvPr/>
        </p:nvPicPr>
        <p:blipFill>
          <a:blip r:embed="rId4"/>
          <a:stretch>
            <a:fillRect/>
          </a:stretch>
        </p:blipFill>
        <p:spPr>
          <a:xfrm>
            <a:off x="621475" y="2670333"/>
            <a:ext cx="4476980" cy="2495678"/>
          </a:xfrm>
          <a:prstGeom prst="rect">
            <a:avLst/>
          </a:prstGeom>
        </p:spPr>
      </p:pic>
      <p:sp>
        <p:nvSpPr>
          <p:cNvPr id="9" name="TextBox 8">
            <a:extLst>
              <a:ext uri="{FF2B5EF4-FFF2-40B4-BE49-F238E27FC236}">
                <a16:creationId xmlns:a16="http://schemas.microsoft.com/office/drawing/2014/main" id="{7182DC76-6052-6111-0C8B-6C7A2993E47D}"/>
              </a:ext>
            </a:extLst>
          </p:cNvPr>
          <p:cNvSpPr txBox="1"/>
          <p:nvPr/>
        </p:nvSpPr>
        <p:spPr>
          <a:xfrm>
            <a:off x="621475" y="2061180"/>
            <a:ext cx="3927107" cy="369332"/>
          </a:xfrm>
          <a:prstGeom prst="rect">
            <a:avLst/>
          </a:prstGeom>
          <a:noFill/>
        </p:spPr>
        <p:txBody>
          <a:bodyPr wrap="square" rtlCol="0">
            <a:spAutoFit/>
          </a:bodyPr>
          <a:lstStyle/>
          <a:p>
            <a:r>
              <a:rPr lang="en-US" dirty="0"/>
              <a:t>Syntax:</a:t>
            </a:r>
            <a:endParaRPr lang="en-IN" dirty="0"/>
          </a:p>
        </p:txBody>
      </p:sp>
      <p:sp>
        <p:nvSpPr>
          <p:cNvPr id="10" name="TextBox 9">
            <a:extLst>
              <a:ext uri="{FF2B5EF4-FFF2-40B4-BE49-F238E27FC236}">
                <a16:creationId xmlns:a16="http://schemas.microsoft.com/office/drawing/2014/main" id="{FC26E460-BA4E-9CF6-B3DD-F39319FA7674}"/>
              </a:ext>
            </a:extLst>
          </p:cNvPr>
          <p:cNvSpPr txBox="1"/>
          <p:nvPr/>
        </p:nvSpPr>
        <p:spPr>
          <a:xfrm>
            <a:off x="7178209" y="1486368"/>
            <a:ext cx="4591251" cy="369332"/>
          </a:xfrm>
          <a:prstGeom prst="rect">
            <a:avLst/>
          </a:prstGeom>
          <a:noFill/>
        </p:spPr>
        <p:txBody>
          <a:bodyPr wrap="square" rtlCol="0">
            <a:spAutoFit/>
          </a:bodyPr>
          <a:lstStyle/>
          <a:p>
            <a:r>
              <a:rPr lang="en-US" dirty="0"/>
              <a:t>Example:</a:t>
            </a:r>
            <a:endParaRPr lang="en-IN" dirty="0"/>
          </a:p>
        </p:txBody>
      </p:sp>
      <p:sp>
        <p:nvSpPr>
          <p:cNvPr id="11" name="TextBox 10">
            <a:extLst>
              <a:ext uri="{FF2B5EF4-FFF2-40B4-BE49-F238E27FC236}">
                <a16:creationId xmlns:a16="http://schemas.microsoft.com/office/drawing/2014/main" id="{86E664B8-176B-12D8-D66B-EF4627975634}"/>
              </a:ext>
            </a:extLst>
          </p:cNvPr>
          <p:cNvSpPr txBox="1"/>
          <p:nvPr/>
        </p:nvSpPr>
        <p:spPr>
          <a:xfrm>
            <a:off x="7265490" y="5606451"/>
            <a:ext cx="5112488" cy="369332"/>
          </a:xfrm>
          <a:prstGeom prst="rect">
            <a:avLst/>
          </a:prstGeom>
          <a:noFill/>
        </p:spPr>
        <p:txBody>
          <a:bodyPr wrap="square" rtlCol="0">
            <a:spAutoFit/>
          </a:bodyPr>
          <a:lstStyle/>
          <a:p>
            <a:r>
              <a:rPr lang="en-US" dirty="0"/>
              <a:t>Output:</a:t>
            </a:r>
            <a:endParaRPr lang="en-IN" dirty="0"/>
          </a:p>
        </p:txBody>
      </p:sp>
      <p:sp>
        <p:nvSpPr>
          <p:cNvPr id="12" name="TextBox 11">
            <a:extLst>
              <a:ext uri="{FF2B5EF4-FFF2-40B4-BE49-F238E27FC236}">
                <a16:creationId xmlns:a16="http://schemas.microsoft.com/office/drawing/2014/main" id="{4D513F33-BC6B-98A6-768B-B62D2822B41A}"/>
              </a:ext>
            </a:extLst>
          </p:cNvPr>
          <p:cNvSpPr txBox="1"/>
          <p:nvPr/>
        </p:nvSpPr>
        <p:spPr>
          <a:xfrm>
            <a:off x="621475" y="647109"/>
            <a:ext cx="3282215" cy="646331"/>
          </a:xfrm>
          <a:prstGeom prst="rect">
            <a:avLst/>
          </a:prstGeom>
          <a:noFill/>
        </p:spPr>
        <p:txBody>
          <a:bodyPr wrap="square" rtlCol="0">
            <a:spAutoFit/>
          </a:bodyPr>
          <a:lstStyle/>
          <a:p>
            <a:r>
              <a:rPr lang="en-US" b="1" dirty="0">
                <a:solidFill>
                  <a:srgbClr val="FF0000"/>
                </a:solidFill>
                <a:latin typeface="+mj-lt"/>
              </a:rPr>
              <a:t>Case Statement:</a:t>
            </a:r>
          </a:p>
          <a:p>
            <a:endParaRPr lang="en-IN" dirty="0">
              <a:solidFill>
                <a:srgbClr val="FF0000"/>
              </a:solidFill>
            </a:endParaRPr>
          </a:p>
        </p:txBody>
      </p:sp>
    </p:spTree>
    <p:extLst>
      <p:ext uri="{BB962C8B-B14F-4D97-AF65-F5344CB8AC3E}">
        <p14:creationId xmlns:p14="http://schemas.microsoft.com/office/powerpoint/2010/main" val="2276803114"/>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2B88D7FF507A47A5B224EAD6C7FB00" ma:contentTypeVersion="0" ma:contentTypeDescription="Create a new document." ma:contentTypeScope="" ma:versionID="923e07d3545baba5c74c09000ddce3bd">
  <xsd:schema xmlns:xsd="http://www.w3.org/2001/XMLSchema" xmlns:xs="http://www.w3.org/2001/XMLSchema" xmlns:p="http://schemas.microsoft.com/office/2006/metadata/properties" targetNamespace="http://schemas.microsoft.com/office/2006/metadata/properties" ma:root="true" ma:fieldsID="accc8f7185d08a53c4d358ac3f3fb3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DEB0E8-110A-4D9D-8BB8-FF31A2D3F13F}">
  <ds:schemaRefs>
    <ds:schemaRef ds:uri="http://schemas.microsoft.com/sharepoint/v3/contenttype/forms"/>
  </ds:schemaRefs>
</ds:datastoreItem>
</file>

<file path=customXml/itemProps2.xml><?xml version="1.0" encoding="utf-8"?>
<ds:datastoreItem xmlns:ds="http://schemas.openxmlformats.org/officeDocument/2006/customXml" ds:itemID="{966DA17C-231E-4B47-92FB-034B279DD448}">
  <ds:schemaRef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1772E4A-FDAE-47EA-BF57-6148E6498A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8127</TotalTime>
  <Words>438</Words>
  <Application>Microsoft Office PowerPoint</Application>
  <PresentationFormat>Widescreen</PresentationFormat>
  <Paragraphs>79</Paragraphs>
  <Slides>15</Slides>
  <Notes>3</Notes>
  <HiddenSlides>0</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15</vt:i4>
      </vt:variant>
    </vt:vector>
  </HeadingPairs>
  <TitlesOfParts>
    <vt:vector size="34" baseType="lpstr">
      <vt:lpstr>Abadi Extra Light</vt:lpstr>
      <vt:lpstr>Arial</vt:lpstr>
      <vt:lpstr>Calibri</vt:lpstr>
      <vt:lpstr>Futura Next Book</vt:lpstr>
      <vt:lpstr>Futura Next DemiBold</vt:lpstr>
      <vt:lpstr>Futura Next Medium</vt:lpstr>
      <vt:lpstr>FUTURANEXT-MEDIUM</vt:lpstr>
      <vt:lpstr>FUTURANEXT-MEDIUM</vt:lpstr>
      <vt:lpstr>Minion Pro</vt:lpstr>
      <vt:lpstr>Nunito</vt:lpstr>
      <vt:lpstr>Söhne</vt:lpstr>
      <vt:lpstr>Brand Mark</vt:lpstr>
      <vt:lpstr>Cover</vt:lpstr>
      <vt:lpstr>Agenda</vt:lpstr>
      <vt:lpstr>Divider</vt:lpstr>
      <vt:lpstr>Quote</vt:lpstr>
      <vt:lpstr>Voice</vt:lpstr>
      <vt:lpstr>Content</vt:lpstr>
      <vt:lpstr>Back Cover</vt:lpstr>
      <vt:lpstr>Publicis Sapient Logo</vt:lpstr>
      <vt:lpstr>Variables, Conditional Statements, Looping Statements. </vt:lpstr>
      <vt:lpstr>PowerPoint Presentation</vt:lpstr>
      <vt:lpstr>Types of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
  <cp:keywords/>
  <dc:description/>
  <cp:lastModifiedBy>Suvarchala Gatla</cp:lastModifiedBy>
  <cp:revision>279</cp:revision>
  <dcterms:created xsi:type="dcterms:W3CDTF">2018-11-16T01:56:21Z</dcterms:created>
  <dcterms:modified xsi:type="dcterms:W3CDTF">2024-02-19T03:21:00Z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y fmtid="{D5CDD505-2E9C-101B-9397-08002B2CF9AE}" pid="8" name="ContentTypeId">
    <vt:lpwstr>0x0101003B2B88D7FF507A47A5B224EAD6C7FB00</vt:lpwstr>
  </property>
</Properties>
</file>