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88" autoAdjust="0"/>
    <p:restoredTop sz="94660"/>
  </p:normalViewPr>
  <p:slideViewPr>
    <p:cSldViewPr>
      <p:cViewPr varScale="1">
        <p:scale>
          <a:sx n="68" d="100"/>
          <a:sy n="68" d="100"/>
        </p:scale>
        <p:origin x="-63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sentiment-"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5" Type="http://schemas.openxmlformats.org/officeDocument/2006/relationships/hyperlink" Target="https://www.ibm.com/topics/artificial-intelligence" TargetMode="External"/><Relationship Id="rId4" Type="http://schemas.openxmlformats.org/officeDocument/2006/relationships/hyperlink" Target="https://www.ibm.com/topics/sentimen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 sz="4400">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lang="en-US" altLang="" sz="4400">
                <a:solidFill>
                  <a:schemeClr val="accent2">
                    <a:lumMod val="75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rgbClr val="465258"/>
          </a:solidFill>
        </p:spPr>
        <p:txBody>
          <a:bodyPr vert="horz" wrap="square" lIns="0" tIns="0" rIns="0" bIns="0" rtlCol="0">
            <a:noAutofit/>
          </a:bodyPr>
          <a:lstStyle/>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r>
              <a:rPr lang="en-US" altLang="" sz="2000" b="1"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Presented</a:t>
            </a:r>
            <a:r>
              <a:rPr sz="2000" b="1" spc="-90"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By</a:t>
            </a:r>
            <a:r>
              <a:rPr lang="en-IN" sz="2000" b="1" spc="-25"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a:t>
            </a:r>
            <a:endParaRPr sz="2000" dirty="0">
              <a:solidFill>
                <a:schemeClr val="bg2"/>
              </a:solidFill>
              <a:latin typeface="Arial" panose="020B0604020202020204"/>
              <a:cs typeface="Arial" panose="020B0604020202020204"/>
            </a:endParaRPr>
          </a:p>
          <a:p>
            <a:pPr marL="2763520">
              <a:lnSpc>
                <a:spcPct val="100000"/>
              </a:lnSpc>
              <a:spcBef>
                <a:spcPts val="5"/>
              </a:spcBef>
            </a:pPr>
            <a:r>
              <a:rPr sz="2000" b="1" dirty="0">
                <a:solidFill>
                  <a:schemeClr val="bg2"/>
                </a:solidFill>
                <a:latin typeface="Arial" panose="020B0604020202020204"/>
                <a:cs typeface="Arial" panose="020B0604020202020204"/>
              </a:rPr>
              <a:t>1.</a:t>
            </a:r>
            <a:r>
              <a:rPr sz="2000" b="1" spc="5"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Student</a:t>
            </a:r>
            <a:r>
              <a:rPr sz="2000" b="1" spc="-25" dirty="0">
                <a:solidFill>
                  <a:schemeClr val="bg2"/>
                </a:solidFill>
                <a:latin typeface="Arial" panose="020B0604020202020204"/>
                <a:cs typeface="Arial" panose="020B0604020202020204"/>
              </a:rPr>
              <a:t> </a:t>
            </a:r>
            <a:r>
              <a:rPr sz="2000" b="1" spc="-10" dirty="0">
                <a:solidFill>
                  <a:schemeClr val="bg2"/>
                </a:solidFill>
                <a:latin typeface="Arial" panose="020B0604020202020204"/>
                <a:cs typeface="Arial" panose="020B0604020202020204"/>
              </a:rPr>
              <a:t>Name</a:t>
            </a:r>
            <a:r>
              <a:rPr lang="en-IN" sz="2000" b="1" spc="-10" dirty="0">
                <a:solidFill>
                  <a:schemeClr val="bg2"/>
                </a:solidFill>
                <a:latin typeface="Arial" panose="020B0604020202020204"/>
                <a:cs typeface="Arial" panose="020B0604020202020204"/>
              </a:rPr>
              <a:t> </a:t>
            </a:r>
            <a:r>
              <a:rPr lang="en-US" altLang="" sz="2000" b="1" spc="-10" dirty="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Bojja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Suvarna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ganga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trilakshmi</a:t>
            </a:r>
            <a:endParaRPr lang="en-US" altLang="" sz="2000" b="1" spc="-10" dirty="0">
              <a:solidFill>
                <a:schemeClr val="bg2"/>
              </a:solidFill>
              <a:latin typeface="Arial" panose="020B0604020202020204"/>
              <a:cs typeface="Arial" panose="020B0604020202020204"/>
            </a:endParaRPr>
          </a:p>
          <a:p>
            <a:pPr marL="2763520">
              <a:lnSpc>
                <a:spcPct val="100000"/>
              </a:lnSpc>
              <a:spcBef>
                <a:spcPts val="5"/>
              </a:spcBef>
            </a:pPr>
            <a:r>
              <a:rPr lang="en-US" altLang="" sz="2000" b="1" spc="-10" dirty="0">
                <a:solidFill>
                  <a:schemeClr val="bg2"/>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 sz="2000" b="1" spc="-10" dirty="0">
                <a:solidFill>
                  <a:schemeClr val="bg2"/>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r>
              <a:rPr lang="en-US" spc="-10" dirty="0"/>
              <a:t/>
            </a:r>
            <a:br>
              <a:rPr lang="en-US" spc="-10" dirty="0"/>
            </a:br>
            <a:endParaRPr spc="-10" dirty="0"/>
          </a:p>
        </p:txBody>
      </p:sp>
      <p:sp>
        <p:nvSpPr>
          <p:cNvPr id="3" name="object 3"/>
          <p:cNvSpPr txBox="1">
            <a:spLocks noGrp="1"/>
          </p:cNvSpPr>
          <p:nvPr>
            <p:ph type="body" idx="1"/>
          </p:nvPr>
        </p:nvSpPr>
        <p:spPr>
          <a:xfrm>
            <a:off x="660400" y="1450855"/>
            <a:ext cx="10263451" cy="4215000"/>
          </a:xfrm>
          <a:prstGeom prst="rect">
            <a:avLst/>
          </a:prstGeom>
        </p:spPr>
        <p:txBody>
          <a:bodyPr vert="horz" wrap="square" lIns="0" tIns="12700" rIns="0" bIns="0" rtlCol="0" anchor="ctr">
            <a:sp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chemeClr val="accent2"/>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Geeksforgeeks</a:t>
            </a:r>
            <a:r>
              <a:rPr lang="en-US" spc="-10" dirty="0"/>
              <a:t> : </a:t>
            </a:r>
            <a:r>
              <a:rPr lang="en-US" spc="-10" dirty="0">
                <a:solidFill>
                  <a:srgbClr val="4D45E5"/>
                </a:solidFill>
                <a:hlinkClick r:id="rId3">
                  <a:extLst>
                    <a:ext uri="{A12FA001-AC4F-418D-AE19-62706E023703}">
                      <ahyp:hlinkClr xmlns="" xmlns:ahyp="http://schemas.microsoft.com/office/drawing/2018/hyperlinkcolor" val="tx"/>
                    </a:ext>
                  </a:extLst>
                </a:hlinkClick>
              </a:rPr>
              <a:t>https://www.geeksforgeeks.org/what-is-sentiment-</a:t>
            </a:r>
            <a:r>
              <a:rPr lang="en-US" spc="-10" dirty="0">
                <a:solidFill>
                  <a:srgbClr val="4D45E5"/>
                </a:solidFill>
              </a:rPr>
              <a:t>      analysis/</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4"/>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5"/>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Youtube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endParaRPr lang="en-US" spc="-1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9520"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8496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40" dirty="0"/>
              <a:t> </a:t>
            </a:r>
            <a:r>
              <a:rPr spc="-10" dirty="0"/>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85" dirty="0"/>
              <a:t> </a:t>
            </a:r>
            <a:r>
              <a:rPr spc="-10" dirty="0"/>
              <a:t>SOLUTION</a:t>
            </a:r>
          </a:p>
        </p:txBody>
      </p:sp>
      <p:sp>
        <p:nvSpPr>
          <p:cNvPr id="3" name="object 3"/>
          <p:cNvSpPr txBox="1"/>
          <p:nvPr/>
        </p:nvSpPr>
        <p:spPr>
          <a:xfrm>
            <a:off x="520700" y="1190561"/>
            <a:ext cx="11209655" cy="5025478"/>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 The data set consists of two columns </a:t>
            </a:r>
            <a:r>
              <a:rPr lang="en-US" sz="1200" b="1" spc="-10" dirty="0" err="1">
                <a:solidFill>
                  <a:srgbClr val="404040"/>
                </a:solidFill>
                <a:latin typeface="Calibri" panose="020F0502020204030204"/>
                <a:cs typeface="Calibri" panose="020F0502020204030204"/>
              </a:rPr>
              <a:t>i.e</a:t>
            </a:r>
            <a:r>
              <a:rPr lang="en-US" sz="1200" b="1" spc="-10" dirty="0">
                <a:solidFill>
                  <a:srgbClr val="404040"/>
                </a:solidFill>
                <a:latin typeface="Calibri" panose="020F0502020204030204"/>
                <a:cs typeface="Calibri" panose="020F0502020204030204"/>
              </a:rPr>
              <a:t>  , reviews and likes given by customers visiting the restaurant.</a:t>
            </a:r>
          </a:p>
          <a:p>
            <a:pPr marL="642620" lvl="1" indent="-305435" algn="just">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lang="en-US"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q"/>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spc="-10" dirty="0"/>
              <a:t>SYSTEM</a:t>
            </a:r>
            <a:r>
              <a:rPr lang="en-IN" sz="3200" spc="-10" dirty="0"/>
              <a:t> </a:t>
            </a:r>
            <a:r>
              <a:rPr sz="3200" spc="-10" dirty="0"/>
              <a:t>APPROACH</a:t>
            </a:r>
          </a:p>
        </p:txBody>
      </p:sp>
      <p:sp>
        <p:nvSpPr>
          <p:cNvPr id="4" name="Text Placeholder 3">
            <a:extLst>
              <a:ext uri="{FF2B5EF4-FFF2-40B4-BE49-F238E27FC236}">
                <a16:creationId xmlns="" xmlns:a16="http://schemas.microsoft.com/office/drawing/2014/main" id="{FF49558F-5BCA-8DA4-1C26-0BFC77DB89F0}"/>
              </a:ext>
            </a:extLst>
          </p:cNvPr>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ALGORITHM</a:t>
            </a:r>
            <a:r>
              <a:rPr spc="90" dirty="0"/>
              <a:t> </a:t>
            </a:r>
            <a:r>
              <a:rPr dirty="0"/>
              <a:t>&amp;</a:t>
            </a:r>
            <a:r>
              <a:rPr spc="15" dirty="0"/>
              <a:t> </a:t>
            </a:r>
            <a:r>
              <a:rPr spc="-10" dirty="0"/>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RESULT</a:t>
            </a:r>
          </a:p>
        </p:txBody>
      </p:sp>
      <p:sp>
        <p:nvSpPr>
          <p:cNvPr id="4" name="Text Placeholder 3">
            <a:extLst>
              <a:ext uri="{FF2B5EF4-FFF2-40B4-BE49-F238E27FC236}">
                <a16:creationId xmlns="" xmlns:a16="http://schemas.microsoft.com/office/drawing/2014/main" id="{E9E7226B-B6F0-509B-7555-2E11CB84628D}"/>
              </a:ext>
            </a:extLst>
          </p:cNvPr>
          <p:cNvSpPr>
            <a:spLocks noGrp="1"/>
          </p:cNvSpPr>
          <p:nvPr>
            <p:ph sz="half" idx="2"/>
          </p:nvPr>
        </p:nvSpPr>
        <p:spPr>
          <a:xfrm>
            <a:off x="657157" y="5688237"/>
            <a:ext cx="5303520" cy="115192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a:extLst>
              <a:ext uri="{FF2B5EF4-FFF2-40B4-BE49-F238E27FC236}">
                <a16:creationId xmlns="" xmlns:a16="http://schemas.microsoft.com/office/drawing/2014/main" id="{0B3F7A40-8A87-6EBE-7872-14B8C245C045}"/>
              </a:ext>
            </a:extLst>
          </p:cNvPr>
          <p:cNvSpPr>
            <a:spLocks noGrp="1"/>
          </p:cNvSpPr>
          <p:nvPr>
            <p:ph sz="half" idx="3"/>
          </p:nvPr>
        </p:nvSpPr>
        <p:spPr>
          <a:xfrm>
            <a:off x="6477000" y="5562601"/>
            <a:ext cx="5105400" cy="923330"/>
          </a:xfrm>
        </p:spPr>
        <p:txBody>
          <a:bodyPr anchor="t"/>
          <a:lstStyle/>
          <a:p>
            <a:pPr marL="342900" indent="-342900">
              <a:buFont typeface="Arial" panose="020B0604020202020204" pitchFamily="34" charset="0"/>
              <a:buChar char="•"/>
            </a:pPr>
            <a:r>
              <a:rPr lang="en-US" sz="2000" dirty="0"/>
              <a:t>The image indicates that the words such as </a:t>
            </a:r>
            <a:r>
              <a:rPr lang="en-US" sz="2000" dirty="0" err="1"/>
              <a:t>food,place</a:t>
            </a:r>
            <a:r>
              <a:rPr lang="en-US" sz="2000" dirty="0"/>
              <a:t> ,good are used in high frequency in the reviews given by customers</a:t>
            </a:r>
            <a:endParaRPr lang="en-IN" sz="2000" dirty="0"/>
          </a:p>
        </p:txBody>
      </p:sp>
      <p:pic>
        <p:nvPicPr>
          <p:cNvPr id="6" name="Picture 5">
            <a:extLst>
              <a:ext uri="{FF2B5EF4-FFF2-40B4-BE49-F238E27FC236}">
                <a16:creationId xmlns="" xmlns:a16="http://schemas.microsoft.com/office/drawing/2014/main" id="{0F9BE159-9B7F-3D6A-7F65-33ABC77B8E6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13207" y="1398527"/>
            <a:ext cx="4634865" cy="3993833"/>
          </a:xfrm>
          <a:prstGeom prst="rect">
            <a:avLst/>
          </a:prstGeom>
        </p:spPr>
      </p:pic>
      <p:pic>
        <p:nvPicPr>
          <p:cNvPr id="8" name="Picture 7">
            <a:extLst>
              <a:ext uri="{FF2B5EF4-FFF2-40B4-BE49-F238E27FC236}">
                <a16:creationId xmlns="" xmlns:a16="http://schemas.microsoft.com/office/drawing/2014/main" id="{B0CBE204-7BF8-B6B0-BE51-5B19A8F3450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0517" y="1187767"/>
            <a:ext cx="5791200" cy="4374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smtClean="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4146263"/>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lang="en-US" sz="2000" b="0" i="0" dirty="0">
                <a:solidFill>
                  <a:srgbClr val="161616"/>
                </a:solidFill>
                <a:effectLst/>
                <a:highlight>
                  <a:srgbClr val="FFFFFF"/>
                </a:highlight>
                <a:latin typeface="Poppins" panose="00000500000000000000" pitchFamily="2" charset="0"/>
              </a:rPr>
              <a:t>.</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Poppins" panose="00000500000000000000" pitchFamily="2" charset="0"/>
                <a:cs typeface="Franklin Gothic Medium" panose="020B0603020102020204"/>
              </a:rPr>
              <a:t> </a:t>
            </a: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834</Words>
  <Application>Microsoft Office PowerPoint</Application>
  <PresentationFormat>Custom</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dell</cp:lastModifiedBy>
  <cp:revision>11</cp:revision>
  <dcterms:created xsi:type="dcterms:W3CDTF">2024-06-19T07:02:26Z</dcterms:created>
  <dcterms:modified xsi:type="dcterms:W3CDTF">2024-07-16T15:59:22Z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D2C0400578754EA68A1CBCCD8F15FF9E_12</vt:lpwstr>
  </property>
  <property fmtid="{D5CDD505-2E9C-101B-9397-08002B2CF9AE}" pid="5" name="KSOProductBuildVer">
    <vt:lpwstr>1033-12.2.0.17119</vt:lpwstr>
  </property>
</Properties>
</file>