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D2FE1C-2A49-4362-8526-2549032D571F}"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422818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2FE1C-2A49-4362-8526-2549032D571F}" type="datetimeFigureOut">
              <a:rPr lang="en-IN" smtClean="0"/>
              <a:t>01-11-2025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3719558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D2FE1C-2A49-4362-8526-2549032D571F}"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3250619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5D2FE1C-2A49-4362-8526-2549032D571F}"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2742B6-CCF5-4735-B4C1-EC5BCBFECADE}"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0324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2FE1C-2A49-4362-8526-2549032D571F}"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3564820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D2FE1C-2A49-4362-8526-2549032D571F}" type="datetimeFigureOut">
              <a:rPr lang="en-IN" smtClean="0"/>
              <a:t>01-11-2025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26641541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D2FE1C-2A49-4362-8526-2549032D571F}" type="datetimeFigureOut">
              <a:rPr lang="en-IN" smtClean="0"/>
              <a:t>01-11-2025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1653396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2FE1C-2A49-4362-8526-2549032D571F}"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239140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D2FE1C-2A49-4362-8526-2549032D571F}"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373057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5D2FE1C-2A49-4362-8526-2549032D571F}"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8252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D2FE1C-2A49-4362-8526-2549032D571F}" type="datetimeFigureOut">
              <a:rPr lang="en-IN" smtClean="0"/>
              <a:t>01-11-2025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12460134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D2FE1C-2A49-4362-8526-2549032D571F}" type="datetimeFigureOut">
              <a:rPr lang="en-IN" smtClean="0"/>
              <a:t>01-11-2025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109276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D2FE1C-2A49-4362-8526-2549032D571F}" type="datetimeFigureOut">
              <a:rPr lang="en-IN" smtClean="0"/>
              <a:t>01-11-2025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173925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5D2FE1C-2A49-4362-8526-2549032D571F}" type="datetimeFigureOut">
              <a:rPr lang="en-IN" smtClean="0"/>
              <a:t>01-11-2025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3415004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D2FE1C-2A49-4362-8526-2549032D571F}" type="datetimeFigureOut">
              <a:rPr lang="en-IN" smtClean="0"/>
              <a:t>01-11-2025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3954581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5D2FE1C-2A49-4362-8526-2549032D571F}" type="datetimeFigureOut">
              <a:rPr lang="en-IN" smtClean="0"/>
              <a:t>01-11-2025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814874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D2FE1C-2A49-4362-8526-2549032D571F}" type="datetimeFigureOut">
              <a:rPr lang="en-IN" smtClean="0"/>
              <a:t>01-11-2025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92742B6-CCF5-4735-B4C1-EC5BCBFECADE}" type="slidenum">
              <a:rPr lang="en-IN" smtClean="0"/>
              <a:t>‹#›</a:t>
            </a:fld>
            <a:endParaRPr lang="en-IN"/>
          </a:p>
        </p:txBody>
      </p:sp>
    </p:spTree>
    <p:extLst>
      <p:ext uri="{BB962C8B-B14F-4D97-AF65-F5344CB8AC3E}">
        <p14:creationId xmlns:p14="http://schemas.microsoft.com/office/powerpoint/2010/main" val="3082266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D2FE1C-2A49-4362-8526-2549032D571F}" type="datetimeFigureOut">
              <a:rPr lang="en-IN" smtClean="0"/>
              <a:t>01-11-2025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92742B6-CCF5-4735-B4C1-EC5BCBFECADE}" type="slidenum">
              <a:rPr lang="en-IN" smtClean="0"/>
              <a:t>‹#›</a:t>
            </a:fld>
            <a:endParaRPr lang="en-IN"/>
          </a:p>
        </p:txBody>
      </p:sp>
    </p:spTree>
    <p:extLst>
      <p:ext uri="{BB962C8B-B14F-4D97-AF65-F5344CB8AC3E}">
        <p14:creationId xmlns:p14="http://schemas.microsoft.com/office/powerpoint/2010/main" val="33983888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803E-9A70-52A7-6F2F-2A8DC13F9AAB}"/>
              </a:ext>
            </a:extLst>
          </p:cNvPr>
          <p:cNvSpPr>
            <a:spLocks noGrp="1"/>
          </p:cNvSpPr>
          <p:nvPr>
            <p:ph type="ctrTitle"/>
          </p:nvPr>
        </p:nvSpPr>
        <p:spPr>
          <a:xfrm>
            <a:off x="781330" y="-373210"/>
            <a:ext cx="8825658" cy="3329581"/>
          </a:xfrm>
        </p:spPr>
        <p:txBody>
          <a:bodyPr/>
          <a:lstStyle/>
          <a:p>
            <a:r>
              <a:rPr lang="en-IN" sz="4000" dirty="0"/>
              <a:t>INFOSYS SPRINGBOARD VIRTUAL INTERNSHIP</a:t>
            </a:r>
          </a:p>
        </p:txBody>
      </p:sp>
      <p:sp>
        <p:nvSpPr>
          <p:cNvPr id="3" name="Subtitle 2">
            <a:extLst>
              <a:ext uri="{FF2B5EF4-FFF2-40B4-BE49-F238E27FC236}">
                <a16:creationId xmlns:a16="http://schemas.microsoft.com/office/drawing/2014/main" id="{9B9FA1A3-ECB2-CF8D-0C67-709FF0CB347C}"/>
              </a:ext>
            </a:extLst>
          </p:cNvPr>
          <p:cNvSpPr>
            <a:spLocks noGrp="1"/>
          </p:cNvSpPr>
          <p:nvPr>
            <p:ph type="subTitle" idx="1"/>
          </p:nvPr>
        </p:nvSpPr>
        <p:spPr>
          <a:xfrm>
            <a:off x="982891" y="4763049"/>
            <a:ext cx="8825658" cy="861420"/>
          </a:xfrm>
        </p:spPr>
        <p:txBody>
          <a:bodyPr>
            <a:normAutofit/>
          </a:bodyPr>
          <a:lstStyle/>
          <a:p>
            <a:r>
              <a:rPr lang="en-IN" sz="1800" dirty="0">
                <a:solidFill>
                  <a:schemeClr val="tx1">
                    <a:lumMod val="95000"/>
                  </a:schemeClr>
                </a:solidFill>
              </a:rPr>
              <a:t>Submitted by: janapati Lakshmi Sai suvarnika</a:t>
            </a:r>
          </a:p>
        </p:txBody>
      </p:sp>
      <p:sp>
        <p:nvSpPr>
          <p:cNvPr id="4" name="Subtitle 2">
            <a:extLst>
              <a:ext uri="{FF2B5EF4-FFF2-40B4-BE49-F238E27FC236}">
                <a16:creationId xmlns:a16="http://schemas.microsoft.com/office/drawing/2014/main" id="{F914A4E9-9458-68E6-BF4F-79996ACFE64F}"/>
              </a:ext>
            </a:extLst>
          </p:cNvPr>
          <p:cNvSpPr txBox="1">
            <a:spLocks/>
          </p:cNvSpPr>
          <p:nvPr/>
        </p:nvSpPr>
        <p:spPr>
          <a:xfrm>
            <a:off x="903898" y="3429000"/>
            <a:ext cx="8825658" cy="86142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IN" sz="2400" dirty="0"/>
              <a:t>Project </a:t>
            </a:r>
            <a:r>
              <a:rPr lang="en-IN" sz="2400"/>
              <a:t>title: KNOWMAP </a:t>
            </a:r>
            <a:r>
              <a:rPr lang="en-IN" sz="2400" dirty="0"/>
              <a:t>CROSS DOMAIN KNOWLEDGE MAPPING</a:t>
            </a:r>
          </a:p>
        </p:txBody>
      </p:sp>
    </p:spTree>
    <p:extLst>
      <p:ext uri="{BB962C8B-B14F-4D97-AF65-F5344CB8AC3E}">
        <p14:creationId xmlns:p14="http://schemas.microsoft.com/office/powerpoint/2010/main" val="4224637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B9BD2-25EA-BCAD-D3B0-C3759029FEDA}"/>
              </a:ext>
            </a:extLst>
          </p:cNvPr>
          <p:cNvSpPr txBox="1"/>
          <p:nvPr/>
        </p:nvSpPr>
        <p:spPr>
          <a:xfrm>
            <a:off x="678424" y="810404"/>
            <a:ext cx="7148053" cy="2893100"/>
          </a:xfrm>
          <a:prstGeom prst="rect">
            <a:avLst/>
          </a:prstGeom>
          <a:noFill/>
        </p:spPr>
        <p:txBody>
          <a:bodyPr wrap="square">
            <a:spAutoFit/>
          </a:bodyPr>
          <a:lstStyle/>
          <a:p>
            <a:pPr>
              <a:buNone/>
            </a:pPr>
            <a:r>
              <a:rPr lang="en-US" sz="2800" b="1" dirty="0"/>
              <a:t>Ready for Global Knowledge Exploration</a:t>
            </a:r>
          </a:p>
          <a:p>
            <a:pPr>
              <a:buNone/>
            </a:pPr>
            <a:endParaRPr lang="en-US" b="1" dirty="0"/>
          </a:p>
          <a:p>
            <a:pPr>
              <a:buNone/>
            </a:pPr>
            <a:r>
              <a:rPr lang="en-US" b="1" dirty="0"/>
              <a:t> KnowMap</a:t>
            </a:r>
            <a:r>
              <a:rPr lang="en-US" dirty="0"/>
              <a:t> has evolved from a research concept into a fully functional, scalable, and interactive </a:t>
            </a:r>
            <a:r>
              <a:rPr lang="en-US" b="1" dirty="0"/>
              <a:t>AI-driven knowledge mapping system</a:t>
            </a:r>
            <a:r>
              <a:rPr lang="en-US" dirty="0"/>
              <a:t>.</a:t>
            </a:r>
            <a:br>
              <a:rPr lang="en-US" dirty="0"/>
            </a:br>
            <a:r>
              <a:rPr lang="en-US" dirty="0"/>
              <a:t>The platform intelligently connects concepts across domains using NLP, semantic search, and dynamic graph visualization — enabling discovery, insight, and continuous improvement.</a:t>
            </a:r>
          </a:p>
        </p:txBody>
      </p:sp>
      <p:sp>
        <p:nvSpPr>
          <p:cNvPr id="5" name="TextBox 4">
            <a:extLst>
              <a:ext uri="{FF2B5EF4-FFF2-40B4-BE49-F238E27FC236}">
                <a16:creationId xmlns:a16="http://schemas.microsoft.com/office/drawing/2014/main" id="{7FE4A8CC-8ADC-0A81-98DB-7906603CB26D}"/>
              </a:ext>
            </a:extLst>
          </p:cNvPr>
          <p:cNvSpPr txBox="1"/>
          <p:nvPr/>
        </p:nvSpPr>
        <p:spPr>
          <a:xfrm>
            <a:off x="678424" y="4106095"/>
            <a:ext cx="6096000" cy="1908215"/>
          </a:xfrm>
          <a:prstGeom prst="rect">
            <a:avLst/>
          </a:prstGeom>
          <a:noFill/>
        </p:spPr>
        <p:txBody>
          <a:bodyPr wrap="square">
            <a:spAutoFit/>
          </a:bodyPr>
          <a:lstStyle/>
          <a:p>
            <a:pPr>
              <a:buNone/>
            </a:pPr>
            <a:r>
              <a:rPr lang="en-US" sz="2800" b="1" dirty="0"/>
              <a:t>The final result:</a:t>
            </a:r>
            <a:br>
              <a:rPr lang="en-US" dirty="0"/>
            </a:br>
            <a:endParaRPr lang="en-US" dirty="0"/>
          </a:p>
          <a:p>
            <a:pPr>
              <a:buNone/>
            </a:pPr>
            <a:r>
              <a:rPr lang="en-US" dirty="0"/>
              <a:t> A </a:t>
            </a:r>
            <a:r>
              <a:rPr lang="en-US" b="1" dirty="0"/>
              <a:t>production-ready AI application</a:t>
            </a:r>
            <a:r>
              <a:rPr lang="en-US" dirty="0"/>
              <a:t> designed to bridge domains, uncover hidden insights, and promote </a:t>
            </a:r>
            <a:r>
              <a:rPr lang="en-US" b="1" dirty="0"/>
              <a:t>cross-disciplinary knowledge discovery</a:t>
            </a:r>
            <a:r>
              <a:rPr lang="en-US" dirty="0"/>
              <a:t> worldwide.</a:t>
            </a:r>
          </a:p>
        </p:txBody>
      </p:sp>
      <p:pic>
        <p:nvPicPr>
          <p:cNvPr id="4098" name="Picture 2" descr="Knowledge Graphs: The Game-Changer in AI and Data Science">
            <a:extLst>
              <a:ext uri="{FF2B5EF4-FFF2-40B4-BE49-F238E27FC236}">
                <a16:creationId xmlns:a16="http://schemas.microsoft.com/office/drawing/2014/main" id="{03CD7C0F-3D96-1911-B1A1-754162F0D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6477" y="1154952"/>
            <a:ext cx="4296697"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992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06661-601B-45E3-7ADC-CE8F28287BF1}"/>
              </a:ext>
            </a:extLst>
          </p:cNvPr>
          <p:cNvSpPr>
            <a:spLocks noGrp="1"/>
          </p:cNvSpPr>
          <p:nvPr>
            <p:ph type="ctrTitle"/>
          </p:nvPr>
        </p:nvSpPr>
        <p:spPr>
          <a:xfrm>
            <a:off x="761665" y="-1403555"/>
            <a:ext cx="8825658" cy="3329581"/>
          </a:xfrm>
        </p:spPr>
        <p:txBody>
          <a:bodyPr/>
          <a:lstStyle/>
          <a:p>
            <a:r>
              <a:rPr lang="en-IN" dirty="0"/>
              <a:t>INTRODUCTION</a:t>
            </a:r>
          </a:p>
        </p:txBody>
      </p:sp>
      <p:sp>
        <p:nvSpPr>
          <p:cNvPr id="3" name="Subtitle 2">
            <a:extLst>
              <a:ext uri="{FF2B5EF4-FFF2-40B4-BE49-F238E27FC236}">
                <a16:creationId xmlns:a16="http://schemas.microsoft.com/office/drawing/2014/main" id="{E2F862EE-9D99-20ED-F3BD-ACF1BD9DBCC0}"/>
              </a:ext>
            </a:extLst>
          </p:cNvPr>
          <p:cNvSpPr>
            <a:spLocks noGrp="1"/>
          </p:cNvSpPr>
          <p:nvPr>
            <p:ph type="subTitle" idx="1"/>
          </p:nvPr>
        </p:nvSpPr>
        <p:spPr>
          <a:xfrm>
            <a:off x="1322103" y="2713703"/>
            <a:ext cx="6435549" cy="861420"/>
          </a:xfrm>
        </p:spPr>
        <p:txBody>
          <a:bodyPr>
            <a:noAutofit/>
          </a:bodyPr>
          <a:lstStyle/>
          <a:p>
            <a:r>
              <a:rPr lang="en-US" sz="1800" dirty="0"/>
              <a:t>This project converts unstructured text into meaningful knowledge using AI and NLP techniques. It extracts relationships as Subject–Relation–Object triples and visualizes them as an interactive knowledge graph with semantic search for intelligent information retrieval.</a:t>
            </a:r>
            <a:endParaRPr lang="en-IN" sz="1800" dirty="0">
              <a:latin typeface="Times New Roman" panose="02020603050405020304" pitchFamily="18" charset="0"/>
              <a:cs typeface="Times New Roman" panose="02020603050405020304" pitchFamily="18" charset="0"/>
            </a:endParaRPr>
          </a:p>
        </p:txBody>
      </p:sp>
      <p:pic>
        <p:nvPicPr>
          <p:cNvPr id="1026" name="Picture 2" descr="Text to Diagrams: Generative AI Diagrams for Architects, Engineers and  Designers">
            <a:extLst>
              <a:ext uri="{FF2B5EF4-FFF2-40B4-BE49-F238E27FC236}">
                <a16:creationId xmlns:a16="http://schemas.microsoft.com/office/drawing/2014/main" id="{40A6A67B-778F-F2CB-FF5B-AE203F330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136" y="1121426"/>
            <a:ext cx="2593258" cy="4045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930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9A3F-009D-3A8B-11BE-B230A912B365}"/>
              </a:ext>
            </a:extLst>
          </p:cNvPr>
          <p:cNvSpPr>
            <a:spLocks noGrp="1"/>
          </p:cNvSpPr>
          <p:nvPr>
            <p:ph type="title"/>
          </p:nvPr>
        </p:nvSpPr>
        <p:spPr>
          <a:xfrm>
            <a:off x="744433" y="875505"/>
            <a:ext cx="9404723" cy="2211824"/>
          </a:xfrm>
        </p:spPr>
        <p:txBody>
          <a:bodyPr/>
          <a:lstStyle/>
          <a:p>
            <a:r>
              <a:rPr lang="en-IN" dirty="0"/>
              <a:t>Milestone-1- User Authentication and dataset upload</a:t>
            </a:r>
          </a:p>
        </p:txBody>
      </p:sp>
      <p:sp>
        <p:nvSpPr>
          <p:cNvPr id="3" name="Text Placeholder 2">
            <a:extLst>
              <a:ext uri="{FF2B5EF4-FFF2-40B4-BE49-F238E27FC236}">
                <a16:creationId xmlns:a16="http://schemas.microsoft.com/office/drawing/2014/main" id="{6E84C766-783A-9B93-D911-15056BC1C10B}"/>
              </a:ext>
            </a:extLst>
          </p:cNvPr>
          <p:cNvSpPr>
            <a:spLocks noGrp="1"/>
          </p:cNvSpPr>
          <p:nvPr>
            <p:ph type="body" idx="4294967295"/>
          </p:nvPr>
        </p:nvSpPr>
        <p:spPr>
          <a:xfrm>
            <a:off x="1196365" y="3342640"/>
            <a:ext cx="8304213" cy="1662113"/>
          </a:xfrm>
        </p:spPr>
        <p:txBody>
          <a:bodyPr>
            <a:normAutofit fontScale="40000" lnSpcReduction="20000"/>
          </a:bodyPr>
          <a:lstStyle/>
          <a:p>
            <a:r>
              <a:rPr lang="en-US" sz="5000" dirty="0"/>
              <a:t>In this milestone, a secure user login system and dataset upload feature were developed. Users can log in with a username and upload CSV files for validation and preview. This step ensures controlled access and prepares the data for further knowledge extraction in later stages.</a:t>
            </a:r>
          </a:p>
          <a:p>
            <a:endParaRPr lang="en-IN" dirty="0"/>
          </a:p>
        </p:txBody>
      </p:sp>
    </p:spTree>
    <p:extLst>
      <p:ext uri="{BB962C8B-B14F-4D97-AF65-F5344CB8AC3E}">
        <p14:creationId xmlns:p14="http://schemas.microsoft.com/office/powerpoint/2010/main" val="675840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2F331-AE9C-B25F-3318-3CACF2AADD84}"/>
              </a:ext>
            </a:extLst>
          </p:cNvPr>
          <p:cNvSpPr>
            <a:spLocks noGrp="1"/>
          </p:cNvSpPr>
          <p:nvPr>
            <p:ph type="title"/>
          </p:nvPr>
        </p:nvSpPr>
        <p:spPr>
          <a:xfrm>
            <a:off x="646111" y="452717"/>
            <a:ext cx="9404723" cy="4994353"/>
          </a:xfrm>
        </p:spPr>
        <p:txBody>
          <a:bodyPr/>
          <a:lstStyle/>
          <a:p>
            <a:br>
              <a:rPr lang="en-US" b="1" dirty="0"/>
            </a:br>
            <a:r>
              <a:rPr lang="en-US" b="1" dirty="0"/>
              <a:t>Milestone 2 – Knowledge Extraction</a:t>
            </a:r>
            <a:br>
              <a:rPr lang="en-US" b="1" dirty="0"/>
            </a:br>
            <a:br>
              <a:rPr lang="en-US" b="1" dirty="0"/>
            </a:br>
            <a:br>
              <a:rPr lang="en-US" b="1" dirty="0"/>
            </a:br>
            <a:r>
              <a:rPr lang="en-US" b="1" dirty="0"/>
              <a:t> </a:t>
            </a:r>
            <a:r>
              <a:rPr lang="en-US" sz="2000" dirty="0"/>
              <a:t>In this milestone, the system extracts meaningful information from text using </a:t>
            </a:r>
            <a:r>
              <a:rPr lang="en-US" sz="2000" b="1" dirty="0"/>
              <a:t>Natural Language Processing (NLP)</a:t>
            </a:r>
            <a:r>
              <a:rPr lang="en-US" sz="2000" dirty="0"/>
              <a:t>. It identifies </a:t>
            </a:r>
            <a:r>
              <a:rPr lang="en-US" sz="2000" b="1" dirty="0"/>
              <a:t>Subject–Relation–Object (SVO)</a:t>
            </a:r>
            <a:r>
              <a:rPr lang="en-US" sz="2000" dirty="0"/>
              <a:t> triples from sentences, converting unstructured text into structured data. These extracted triples form the foundation for building the knowledge graph in the next stage.</a:t>
            </a:r>
            <a:br>
              <a:rPr lang="en-US" sz="2000" dirty="0"/>
            </a:br>
            <a:endParaRPr lang="en-IN" sz="2000" dirty="0"/>
          </a:p>
        </p:txBody>
      </p:sp>
    </p:spTree>
    <p:extLst>
      <p:ext uri="{BB962C8B-B14F-4D97-AF65-F5344CB8AC3E}">
        <p14:creationId xmlns:p14="http://schemas.microsoft.com/office/powerpoint/2010/main" val="8814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C2796-52CA-80D6-0187-B6B2AED3F9FD}"/>
              </a:ext>
            </a:extLst>
          </p:cNvPr>
          <p:cNvSpPr>
            <a:spLocks noGrp="1"/>
          </p:cNvSpPr>
          <p:nvPr>
            <p:ph type="title"/>
          </p:nvPr>
        </p:nvSpPr>
        <p:spPr>
          <a:xfrm>
            <a:off x="921690" y="905000"/>
            <a:ext cx="9404723" cy="4522405"/>
          </a:xfrm>
        </p:spPr>
        <p:txBody>
          <a:bodyPr/>
          <a:lstStyle/>
          <a:p>
            <a:r>
              <a:rPr lang="en-US" b="1" dirty="0"/>
              <a:t>Milestone 3 – Visualization and Semantic Search</a:t>
            </a:r>
            <a:br>
              <a:rPr lang="en-US" b="1" dirty="0"/>
            </a:br>
            <a:br>
              <a:rPr lang="en-US" b="1" dirty="0"/>
            </a:br>
            <a:br>
              <a:rPr lang="en-US" b="1" dirty="0"/>
            </a:br>
            <a:r>
              <a:rPr lang="en-US" b="1" dirty="0"/>
              <a:t> </a:t>
            </a:r>
            <a:r>
              <a:rPr lang="en-US" sz="2000" dirty="0"/>
              <a:t>In this milestone, the extracted triples are transformed into an </a:t>
            </a:r>
            <a:r>
              <a:rPr lang="en-US" sz="2000" b="1" dirty="0"/>
              <a:t>interactive knowledge graph</a:t>
            </a:r>
            <a:r>
              <a:rPr lang="en-US" sz="2000" dirty="0"/>
              <a:t> for easy understanding of relationships. A </a:t>
            </a:r>
            <a:r>
              <a:rPr lang="en-US" sz="2000" b="1" dirty="0"/>
              <a:t>semantic search feature</a:t>
            </a:r>
            <a:r>
              <a:rPr lang="en-US" sz="2000" dirty="0"/>
              <a:t> is also added, allowing users to ask natural language questions and retrieve the most relevant information using AI-based similarity matching.</a:t>
            </a:r>
            <a:br>
              <a:rPr lang="en-US" dirty="0"/>
            </a:br>
            <a:endParaRPr lang="en-IN" dirty="0"/>
          </a:p>
        </p:txBody>
      </p:sp>
    </p:spTree>
    <p:extLst>
      <p:ext uri="{BB962C8B-B14F-4D97-AF65-F5344CB8AC3E}">
        <p14:creationId xmlns:p14="http://schemas.microsoft.com/office/powerpoint/2010/main" val="509111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F777B-EF98-3845-F2FF-445B82F92928}"/>
              </a:ext>
            </a:extLst>
          </p:cNvPr>
          <p:cNvSpPr>
            <a:spLocks noGrp="1"/>
          </p:cNvSpPr>
          <p:nvPr>
            <p:ph type="title"/>
          </p:nvPr>
        </p:nvSpPr>
        <p:spPr>
          <a:xfrm>
            <a:off x="646111" y="452718"/>
            <a:ext cx="9404723" cy="4974688"/>
          </a:xfrm>
        </p:spPr>
        <p:txBody>
          <a:bodyPr/>
          <a:lstStyle/>
          <a:p>
            <a:br>
              <a:rPr lang="en-US" b="1" dirty="0"/>
            </a:br>
            <a:r>
              <a:rPr lang="en-US" b="1" dirty="0"/>
              <a:t>Milestone 4 – Admin Dashboard and Feedback System</a:t>
            </a:r>
            <a:br>
              <a:rPr lang="en-US" b="1" dirty="0"/>
            </a:br>
            <a:br>
              <a:rPr lang="en-US" b="1" dirty="0"/>
            </a:br>
            <a:r>
              <a:rPr lang="en-US" b="1" dirty="0"/>
              <a:t> </a:t>
            </a:r>
            <a:r>
              <a:rPr lang="en-US" sz="2000" dirty="0"/>
              <a:t>In this milestone, an </a:t>
            </a:r>
            <a:r>
              <a:rPr lang="en-US" sz="2000" b="1" dirty="0"/>
              <a:t>admin dashboard</a:t>
            </a:r>
            <a:r>
              <a:rPr lang="en-US" sz="2000" dirty="0"/>
              <a:t> was developed to manage and refine the knowledge graph. Admins can edit or merge nodes, monitor system statistics, and collect user feedback. This ensures continuous improvement, accuracy, and effective maintenance of the knowledge mapping system.</a:t>
            </a:r>
            <a:br>
              <a:rPr lang="en-US" sz="2000" dirty="0"/>
            </a:br>
            <a:endParaRPr lang="en-IN" sz="2000" dirty="0"/>
          </a:p>
        </p:txBody>
      </p:sp>
    </p:spTree>
    <p:extLst>
      <p:ext uri="{BB962C8B-B14F-4D97-AF65-F5344CB8AC3E}">
        <p14:creationId xmlns:p14="http://schemas.microsoft.com/office/powerpoint/2010/main" val="1714256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843883-47DA-393C-0851-71D281FF8884}"/>
              </a:ext>
            </a:extLst>
          </p:cNvPr>
          <p:cNvSpPr txBox="1"/>
          <p:nvPr/>
        </p:nvSpPr>
        <p:spPr>
          <a:xfrm>
            <a:off x="1081547" y="1028343"/>
            <a:ext cx="9832259" cy="4801314"/>
          </a:xfrm>
          <a:prstGeom prst="rect">
            <a:avLst/>
          </a:prstGeom>
          <a:noFill/>
        </p:spPr>
        <p:txBody>
          <a:bodyPr wrap="square">
            <a:spAutoFit/>
          </a:bodyPr>
          <a:lstStyle/>
          <a:p>
            <a:pPr>
              <a:buNone/>
            </a:pPr>
            <a:r>
              <a:rPr lang="en-US" b="1" dirty="0"/>
              <a:t>A Cycle of Improvement in Cross-Domain Mapping</a:t>
            </a:r>
          </a:p>
          <a:p>
            <a:pPr>
              <a:buNone/>
            </a:pPr>
            <a:endParaRPr lang="en-US" b="1" dirty="0"/>
          </a:p>
          <a:p>
            <a:pPr>
              <a:buNone/>
            </a:pPr>
            <a:r>
              <a:rPr lang="en-US" b="1" dirty="0"/>
              <a:t>1️⃣ Knowledge Extraction</a:t>
            </a:r>
            <a:br>
              <a:rPr lang="en-US" dirty="0"/>
            </a:br>
            <a:r>
              <a:rPr lang="en-US" dirty="0"/>
              <a:t>The system extracts Subject–Relation–Object triples from text using NLP, creating structured knowledge from raw data.</a:t>
            </a:r>
          </a:p>
          <a:p>
            <a:pPr>
              <a:buNone/>
            </a:pPr>
            <a:endParaRPr lang="en-US" b="1" dirty="0"/>
          </a:p>
          <a:p>
            <a:pPr>
              <a:buNone/>
            </a:pPr>
            <a:r>
              <a:rPr lang="en-US" b="1" dirty="0"/>
              <a:t>2️⃣ Visualization &amp; Interaction</a:t>
            </a:r>
            <a:br>
              <a:rPr lang="en-US" dirty="0"/>
            </a:br>
            <a:r>
              <a:rPr lang="en-US" dirty="0"/>
              <a:t>Extracted knowledge is visualized as a graph. Users explore connections and identify missing or incorrect relationships.</a:t>
            </a:r>
          </a:p>
          <a:p>
            <a:pPr>
              <a:buNone/>
            </a:pPr>
            <a:endParaRPr lang="en-US" b="1" dirty="0"/>
          </a:p>
          <a:p>
            <a:pPr>
              <a:buNone/>
            </a:pPr>
            <a:r>
              <a:rPr lang="en-US" b="1" dirty="0"/>
              <a:t>3️⃣ Feedback &amp; Refinement</a:t>
            </a:r>
            <a:br>
              <a:rPr lang="en-US" dirty="0"/>
            </a:br>
            <a:r>
              <a:rPr lang="en-US" dirty="0"/>
              <a:t>User feedback and admin edits are collected to correct errors, merge nodes, and enhance relationship accuracy.</a:t>
            </a:r>
          </a:p>
          <a:p>
            <a:pPr>
              <a:buNone/>
            </a:pPr>
            <a:endParaRPr lang="en-US" b="1" dirty="0"/>
          </a:p>
          <a:p>
            <a:pPr>
              <a:buNone/>
            </a:pPr>
            <a:r>
              <a:rPr lang="en-US" b="1" dirty="0"/>
              <a:t>4️⃣ Continuous Learning</a:t>
            </a:r>
            <a:br>
              <a:rPr lang="en-US" dirty="0"/>
            </a:br>
            <a:r>
              <a:rPr lang="en-US" dirty="0"/>
              <a:t>The refined data improves the next round of extraction and mapping, ensuring the system becomes smarter and more domain-adaptive over time.</a:t>
            </a:r>
          </a:p>
        </p:txBody>
      </p:sp>
    </p:spTree>
    <p:extLst>
      <p:ext uri="{BB962C8B-B14F-4D97-AF65-F5344CB8AC3E}">
        <p14:creationId xmlns:p14="http://schemas.microsoft.com/office/powerpoint/2010/main" val="1884549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Generated image">
            <a:extLst>
              <a:ext uri="{FF2B5EF4-FFF2-40B4-BE49-F238E27FC236}">
                <a16:creationId xmlns:a16="http://schemas.microsoft.com/office/drawing/2014/main" id="{21D3204B-B600-F169-E387-461E618CE67B}"/>
              </a:ext>
            </a:extLst>
          </p:cNvPr>
          <p:cNvSpPr>
            <a:spLocks noChangeAspect="1" noChangeArrowheads="1"/>
          </p:cNvSpPr>
          <p:nvPr/>
        </p:nvSpPr>
        <p:spPr bwMode="auto">
          <a:xfrm>
            <a:off x="3342968" y="3276600"/>
            <a:ext cx="2905432" cy="29054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Generated image">
            <a:extLst>
              <a:ext uri="{FF2B5EF4-FFF2-40B4-BE49-F238E27FC236}">
                <a16:creationId xmlns:a16="http://schemas.microsoft.com/office/drawing/2014/main" id="{609E7DEA-4C78-35E7-904E-E1E8E4EA5585}"/>
              </a:ext>
            </a:extLst>
          </p:cNvPr>
          <p:cNvSpPr>
            <a:spLocks noChangeAspect="1" noChangeArrowheads="1"/>
          </p:cNvSpPr>
          <p:nvPr/>
        </p:nvSpPr>
        <p:spPr bwMode="auto">
          <a:xfrm>
            <a:off x="5353665" y="384687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006363EA-6D7F-E88E-1499-B7E98674D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0476" y="1172497"/>
            <a:ext cx="8447139" cy="5009535"/>
          </a:xfrm>
          <a:prstGeom prst="rect">
            <a:avLst/>
          </a:prstGeom>
        </p:spPr>
      </p:pic>
    </p:spTree>
    <p:extLst>
      <p:ext uri="{BB962C8B-B14F-4D97-AF65-F5344CB8AC3E}">
        <p14:creationId xmlns:p14="http://schemas.microsoft.com/office/powerpoint/2010/main" val="4105487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75EA0B-EBBE-D5F9-4308-3C6A1068FE7E}"/>
              </a:ext>
            </a:extLst>
          </p:cNvPr>
          <p:cNvSpPr txBox="1"/>
          <p:nvPr/>
        </p:nvSpPr>
        <p:spPr>
          <a:xfrm>
            <a:off x="1229032" y="302366"/>
            <a:ext cx="7826477" cy="5940088"/>
          </a:xfrm>
          <a:prstGeom prst="rect">
            <a:avLst/>
          </a:prstGeom>
          <a:noFill/>
        </p:spPr>
        <p:txBody>
          <a:bodyPr wrap="square">
            <a:spAutoFit/>
          </a:bodyPr>
          <a:lstStyle/>
          <a:p>
            <a:pPr>
              <a:buNone/>
            </a:pPr>
            <a:r>
              <a:rPr lang="en-US" sz="2000" b="1" dirty="0"/>
              <a:t>The KnowMap Journey</a:t>
            </a:r>
          </a:p>
          <a:p>
            <a:pPr>
              <a:buNone/>
            </a:pPr>
            <a:endParaRPr lang="en-US" b="1" dirty="0"/>
          </a:p>
          <a:p>
            <a:pPr>
              <a:buNone/>
            </a:pPr>
            <a:r>
              <a:rPr lang="en-US" b="1" dirty="0"/>
              <a:t>From Data to Discovery</a:t>
            </a:r>
            <a:endParaRPr lang="en-US" dirty="0"/>
          </a:p>
          <a:p>
            <a:pPr>
              <a:buNone/>
            </a:pPr>
            <a:endParaRPr lang="en-US" dirty="0"/>
          </a:p>
          <a:p>
            <a:pPr>
              <a:buNone/>
            </a:pPr>
            <a:r>
              <a:rPr lang="en-US" dirty="0"/>
              <a:t>1️⃣ </a:t>
            </a:r>
            <a:r>
              <a:rPr lang="en-US" b="1" dirty="0"/>
              <a:t>M1: User Workspace &amp; Data Management</a:t>
            </a:r>
            <a:br>
              <a:rPr lang="en-US" dirty="0"/>
            </a:br>
            <a:r>
              <a:rPr lang="en-US" dirty="0"/>
              <a:t>Secure login, user workspace, and dataset upload established a foundation for managing and organizing knowledge inputs.</a:t>
            </a:r>
          </a:p>
          <a:p>
            <a:pPr>
              <a:buNone/>
            </a:pPr>
            <a:endParaRPr lang="en-US" dirty="0"/>
          </a:p>
          <a:p>
            <a:pPr>
              <a:buNone/>
            </a:pPr>
            <a:r>
              <a:rPr lang="en-US" dirty="0"/>
              <a:t>2️⃣ </a:t>
            </a:r>
            <a:r>
              <a:rPr lang="en-US" b="1" dirty="0"/>
              <a:t>M2: Knowledge Extraction Engine</a:t>
            </a:r>
            <a:br>
              <a:rPr lang="en-US" dirty="0"/>
            </a:br>
            <a:r>
              <a:rPr lang="en-US" dirty="0"/>
              <a:t>Implemented AI-based text analysis using </a:t>
            </a:r>
            <a:r>
              <a:rPr lang="en-US" b="1" dirty="0"/>
              <a:t>spaCy</a:t>
            </a:r>
            <a:r>
              <a:rPr lang="en-US" dirty="0"/>
              <a:t> to extract meaningful </a:t>
            </a:r>
            <a:r>
              <a:rPr lang="en-US" b="1" dirty="0"/>
              <a:t>subject–predicate–object triples</a:t>
            </a:r>
            <a:r>
              <a:rPr lang="en-US" dirty="0"/>
              <a:t> from textual data.</a:t>
            </a:r>
          </a:p>
          <a:p>
            <a:pPr>
              <a:buNone/>
            </a:pPr>
            <a:endParaRPr lang="en-US" dirty="0"/>
          </a:p>
          <a:p>
            <a:pPr>
              <a:buNone/>
            </a:pPr>
            <a:r>
              <a:rPr lang="en-US" dirty="0"/>
              <a:t>3️⃣ </a:t>
            </a:r>
            <a:r>
              <a:rPr lang="en-US" b="1" dirty="0"/>
              <a:t>M3: Visualization &amp; Semantic Search</a:t>
            </a:r>
            <a:br>
              <a:rPr lang="en-US" dirty="0"/>
            </a:br>
            <a:r>
              <a:rPr lang="en-US" dirty="0"/>
              <a:t>Developed an interactive </a:t>
            </a:r>
            <a:r>
              <a:rPr lang="en-US" b="1" dirty="0"/>
              <a:t>knowledge graph</a:t>
            </a:r>
            <a:r>
              <a:rPr lang="en-US" dirty="0"/>
              <a:t> with </a:t>
            </a:r>
            <a:r>
              <a:rPr lang="en-US" b="1" dirty="0"/>
              <a:t>semantic search</a:t>
            </a:r>
            <a:r>
              <a:rPr lang="en-US" dirty="0"/>
              <a:t> powered by SentenceTransformer to connect and explore relationships across domains.</a:t>
            </a:r>
          </a:p>
          <a:p>
            <a:pPr>
              <a:buNone/>
            </a:pPr>
            <a:endParaRPr lang="en-US" dirty="0"/>
          </a:p>
          <a:p>
            <a:pPr>
              <a:buNone/>
            </a:pPr>
            <a:r>
              <a:rPr lang="en-US" dirty="0"/>
              <a:t>4️⃣ </a:t>
            </a:r>
            <a:r>
              <a:rPr lang="en-US" b="1" dirty="0"/>
              <a:t>M4: Admin Dashboard &amp; Continuous Refinement</a:t>
            </a:r>
            <a:br>
              <a:rPr lang="en-US" dirty="0"/>
            </a:br>
            <a:r>
              <a:rPr lang="en-US" dirty="0"/>
              <a:t>Built an </a:t>
            </a:r>
            <a:r>
              <a:rPr lang="en-US" b="1" dirty="0"/>
              <a:t>admin panel</a:t>
            </a:r>
            <a:r>
              <a:rPr lang="en-US" dirty="0"/>
              <a:t> for node editing, merging, and feedback collection — enabling an ongoing </a:t>
            </a:r>
            <a:r>
              <a:rPr lang="en-US" b="1" dirty="0"/>
              <a:t>cycle of cross-domain improvement and learning</a:t>
            </a:r>
            <a:r>
              <a:rPr lang="en-US" dirty="0"/>
              <a:t>.</a:t>
            </a:r>
          </a:p>
        </p:txBody>
      </p:sp>
    </p:spTree>
    <p:extLst>
      <p:ext uri="{BB962C8B-B14F-4D97-AF65-F5344CB8AC3E}">
        <p14:creationId xmlns:p14="http://schemas.microsoft.com/office/powerpoint/2010/main" val="1003756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42</TotalTime>
  <Words>609</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Times New Roman</vt:lpstr>
      <vt:lpstr>Wingdings 3</vt:lpstr>
      <vt:lpstr>Ion</vt:lpstr>
      <vt:lpstr>INFOSYS SPRINGBOARD VIRTUAL INTERNSHIP</vt:lpstr>
      <vt:lpstr>INTRODUCTION</vt:lpstr>
      <vt:lpstr>Milestone-1- User Authentication and dataset upload</vt:lpstr>
      <vt:lpstr> Milestone 2 – Knowledge Extraction    In this milestone, the system extracts meaningful information from text using Natural Language Processing (NLP). It identifies Subject–Relation–Object (SVO) triples from sentences, converting unstructured text into structured data. These extracted triples form the foundation for building the knowledge graph in the next stage. </vt:lpstr>
      <vt:lpstr>Milestone 3 – Visualization and Semantic Search    In this milestone, the extracted triples are transformed into an interactive knowledge graph for easy understanding of relationships. A semantic search feature is also added, allowing users to ask natural language questions and retrieve the most relevant information using AI-based similarity matching. </vt:lpstr>
      <vt:lpstr> Milestone 4 – Admin Dashboard and Feedback System   In this milestone, an admin dashboard was developed to manage and refine the knowledge graph. Admins can edit or merge nodes, monitor system statistics, and collect user feedback. This ensures continuous improvement, accuracy, and effective maintenance of the knowledge mapping system.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suvarnika janapati</dc:creator>
  <cp:lastModifiedBy>suvarnika janapati</cp:lastModifiedBy>
  <cp:revision>2</cp:revision>
  <dcterms:created xsi:type="dcterms:W3CDTF">2025-11-01T17:17:29Z</dcterms:created>
  <dcterms:modified xsi:type="dcterms:W3CDTF">2025-11-01T18:01:24Z</dcterms:modified>
</cp:coreProperties>
</file>