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78" r:id="rId2"/>
    <p:sldId id="271" r:id="rId3"/>
    <p:sldId id="265" r:id="rId4"/>
    <p:sldId id="270" r:id="rId5"/>
    <p:sldId id="274" r:id="rId6"/>
    <p:sldId id="275" r:id="rId7"/>
    <p:sldId id="280" r:id="rId8"/>
    <p:sldId id="273" r:id="rId9"/>
    <p:sldId id="269" r:id="rId10"/>
    <p:sldId id="266" r:id="rId11"/>
    <p:sldId id="313" r:id="rId12"/>
    <p:sldId id="268" r:id="rId13"/>
    <p:sldId id="277" r:id="rId14"/>
    <p:sldId id="264" r:id="rId15"/>
    <p:sldId id="267"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2" r:id="rId36"/>
    <p:sldId id="303" r:id="rId37"/>
    <p:sldId id="300" r:id="rId38"/>
    <p:sldId id="304" r:id="rId39"/>
    <p:sldId id="305" r:id="rId40"/>
    <p:sldId id="301" r:id="rId41"/>
    <p:sldId id="306" r:id="rId42"/>
    <p:sldId id="307" r:id="rId43"/>
    <p:sldId id="257" r:id="rId44"/>
    <p:sldId id="256" r:id="rId45"/>
    <p:sldId id="262" r:id="rId46"/>
    <p:sldId id="258" r:id="rId47"/>
    <p:sldId id="260" r:id="rId48"/>
    <p:sldId id="259" r:id="rId49"/>
    <p:sldId id="308" r:id="rId50"/>
    <p:sldId id="309" r:id="rId51"/>
    <p:sldId id="310" r:id="rId52"/>
    <p:sldId id="311" r:id="rId53"/>
    <p:sldId id="31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7" d="100"/>
          <a:sy n="87" d="100"/>
        </p:scale>
        <p:origin x="-864" y="4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42291E-149B-46B0-AA35-688FF252F58E}" type="datetimeFigureOut">
              <a:rPr lang="en-US" smtClean="0"/>
              <a:t>7/9/2021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E84C09-63C9-48DF-9679-0A45CA78EB9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E84C09-63C9-48DF-9679-0A45CA78EB91}"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2C423D-CB29-46C8-9A30-4581309E026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C423D-CB29-46C8-9A30-4581309E026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C423D-CB29-46C8-9A30-4581309E026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2C423D-CB29-46C8-9A30-4581309E026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C423D-CB29-46C8-9A30-4581309E0264}" type="datetimeFigureOut">
              <a:rPr lang="en-US" smtClean="0"/>
              <a:pPr/>
              <a:t>7/8/2021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2C423D-CB29-46C8-9A30-4581309E026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2C423D-CB29-46C8-9A30-4581309E0264}" type="datetimeFigureOut">
              <a:rPr lang="en-US" smtClean="0"/>
              <a:pPr/>
              <a:t>7/8/2021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2C423D-CB29-46C8-9A30-4581309E0264}" type="datetimeFigureOut">
              <a:rPr lang="en-US" smtClean="0"/>
              <a:pPr/>
              <a:t>7/8/2021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C423D-CB29-46C8-9A30-4581309E0264}" type="datetimeFigureOut">
              <a:rPr lang="en-US" smtClean="0"/>
              <a:pPr/>
              <a:t>7/8/2021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C423D-CB29-46C8-9A30-4581309E026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C423D-CB29-46C8-9A30-4581309E0264}" type="datetimeFigureOut">
              <a:rPr lang="en-US" smtClean="0"/>
              <a:pPr/>
              <a:t>7/8/2021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99FC44-2E92-4338-A268-88785CC5CD8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C423D-CB29-46C8-9A30-4581309E0264}" type="datetimeFigureOut">
              <a:rPr lang="en-US" smtClean="0"/>
              <a:pPr/>
              <a:t>7/8/2021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9FC44-2E92-4338-A268-88785CC5CD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ivi.fnwi.uva.nl/isis/publications/2013/UijlingsIJCV2013/UijlingsIJCV2013.pdf" TargetMode="External"/><Relationship Id="rId3" Type="http://schemas.openxmlformats.org/officeDocument/2006/relationships/hyperlink" Target="https://www.analyticsvidhya.com/blog/2019/08/3-techniques-extract-features-from-image-data-machine-learning-python/" TargetMode="External"/><Relationship Id="rId7" Type="http://schemas.openxmlformats.org/officeDocument/2006/relationships/hyperlink" Target="file:///C:\Users\Natai\Desktop\%20%20%20%20%20%20%20%20%20%20%20%20https" TargetMode="External"/><Relationship Id="rId2" Type="http://schemas.openxmlformats.org/officeDocument/2006/relationships/hyperlink" Target="https://machinelearningmastery.com/object-recognition-with-deep-learning/" TargetMode="External"/><Relationship Id="rId1" Type="http://schemas.openxmlformats.org/officeDocument/2006/relationships/slideLayout" Target="../slideLayouts/slideLayout2.xml"/><Relationship Id="rId6" Type="http://schemas.openxmlformats.org/officeDocument/2006/relationships/hyperlink" Target="https://arxiv.org/pdf/1804.04603.pdf" TargetMode="External"/><Relationship Id="rId5" Type="http://schemas.openxmlformats.org/officeDocument/2006/relationships/hyperlink" Target="https://engineering.lehigh.edu/sites/engineering.lehigh.edu/files/_DEPARTMENTS/ise/pdf/tech-papers/19/19T_007.pdf" TargetMode="External"/><Relationship Id="rId4" Type="http://schemas.openxmlformats.org/officeDocument/2006/relationships/hyperlink" Target="https://ieeexplore.ieee.org/abstract/document/890191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Image Classification using Reinforcement Learning</a:t>
            </a:r>
            <a:endParaRPr lang="en-US" dirty="0"/>
          </a:p>
        </p:txBody>
      </p:sp>
      <p:sp>
        <p:nvSpPr>
          <p:cNvPr id="3" name="Subtitle 2"/>
          <p:cNvSpPr>
            <a:spLocks noGrp="1"/>
          </p:cNvSpPr>
          <p:nvPr>
            <p:ph type="subTitle" idx="1"/>
          </p:nvPr>
        </p:nvSpPr>
        <p:spPr/>
        <p:txBody>
          <a:bodyPr>
            <a:normAutofit fontScale="70000" lnSpcReduction="20000"/>
          </a:bodyPr>
          <a:lstStyle/>
          <a:p>
            <a:pPr algn="r"/>
            <a:r>
              <a:rPr lang="en-IN" b="1" dirty="0" err="1" smtClean="0">
                <a:solidFill>
                  <a:schemeClr val="tx1"/>
                </a:solidFill>
              </a:rPr>
              <a:t>Suvarthi</a:t>
            </a:r>
            <a:r>
              <a:rPr lang="en-IN" b="1" dirty="0" smtClean="0">
                <a:solidFill>
                  <a:schemeClr val="tx1"/>
                </a:solidFill>
              </a:rPr>
              <a:t> </a:t>
            </a:r>
            <a:r>
              <a:rPr lang="en-IN" b="1" dirty="0" err="1" smtClean="0">
                <a:solidFill>
                  <a:schemeClr val="tx1"/>
                </a:solidFill>
              </a:rPr>
              <a:t>Sarkar</a:t>
            </a:r>
            <a:r>
              <a:rPr lang="en-IN" b="1" dirty="0" smtClean="0">
                <a:solidFill>
                  <a:schemeClr val="tx1"/>
                </a:solidFill>
              </a:rPr>
              <a:t> </a:t>
            </a:r>
            <a:endParaRPr lang="en-US" dirty="0" smtClean="0">
              <a:solidFill>
                <a:schemeClr val="tx1"/>
              </a:solidFill>
            </a:endParaRPr>
          </a:p>
          <a:p>
            <a:pPr algn="r"/>
            <a:r>
              <a:rPr lang="en-IN" b="1" dirty="0" smtClean="0">
                <a:solidFill>
                  <a:schemeClr val="tx1"/>
                </a:solidFill>
              </a:rPr>
              <a:t>University of Calcutta</a:t>
            </a:r>
            <a:endParaRPr lang="en-US" dirty="0" smtClean="0">
              <a:solidFill>
                <a:schemeClr val="tx1"/>
              </a:solidFill>
            </a:endParaRPr>
          </a:p>
          <a:p>
            <a:pPr algn="r"/>
            <a:r>
              <a:rPr lang="en-IN" b="1" dirty="0" smtClean="0">
                <a:solidFill>
                  <a:schemeClr val="tx1"/>
                </a:solidFill>
              </a:rPr>
              <a:t>Exam Roll Number: 97/CSM/19/1014</a:t>
            </a:r>
            <a:endParaRPr lang="en-US" dirty="0" smtClean="0">
              <a:solidFill>
                <a:schemeClr val="tx1"/>
              </a:solidFill>
            </a:endParaRPr>
          </a:p>
          <a:p>
            <a:pPr algn="r"/>
            <a:r>
              <a:rPr lang="en-IN" b="1" dirty="0" smtClean="0">
                <a:solidFill>
                  <a:schemeClr val="tx1"/>
                </a:solidFill>
              </a:rPr>
              <a:t>Exam Roll Number: 02</a:t>
            </a:r>
            <a:endParaRPr lang="en-US" dirty="0" smtClean="0">
              <a:solidFill>
                <a:schemeClr val="tx1"/>
              </a:solidFill>
            </a:endParaRPr>
          </a:p>
          <a:p>
            <a:pPr algn="r"/>
            <a:r>
              <a:rPr lang="en-IN" b="1" dirty="0" smtClean="0">
                <a:solidFill>
                  <a:schemeClr val="tx1"/>
                </a:solidFill>
              </a:rPr>
              <a:t>Registration Number: A01-1112-0898-14</a:t>
            </a:r>
            <a:endParaRPr lang="en-US" dirty="0" smtClean="0">
              <a:solidFill>
                <a:schemeClr val="tx1"/>
              </a:solidFill>
            </a:endParaRPr>
          </a:p>
          <a:p>
            <a:pPr algn="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Q-Table</a:t>
            </a:r>
            <a:endParaRPr lang="en-US" dirty="0"/>
          </a:p>
        </p:txBody>
      </p:sp>
      <p:pic>
        <p:nvPicPr>
          <p:cNvPr id="4" name="Content Placeholder 3" descr="440px-Q-Learning_Matrix_Initialized_and_After_Training.png"/>
          <p:cNvPicPr>
            <a:picLocks noGrp="1" noChangeAspect="1"/>
          </p:cNvPicPr>
          <p:nvPr>
            <p:ph idx="1"/>
          </p:nvPr>
        </p:nvPicPr>
        <p:blipFill>
          <a:blip r:embed="rId2" cstate="print"/>
          <a:stretch>
            <a:fillRect/>
          </a:stretch>
        </p:blipFill>
        <p:spPr>
          <a:xfrm>
            <a:off x="1143000" y="1371600"/>
            <a:ext cx="6858000" cy="4696619"/>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approaches</a:t>
            </a:r>
            <a:endParaRPr lang="en-US" dirty="0"/>
          </a:p>
        </p:txBody>
      </p:sp>
      <p:sp>
        <p:nvSpPr>
          <p:cNvPr id="3" name="Content Placeholder 2"/>
          <p:cNvSpPr>
            <a:spLocks noGrp="1"/>
          </p:cNvSpPr>
          <p:nvPr>
            <p:ph idx="1"/>
          </p:nvPr>
        </p:nvSpPr>
        <p:spPr/>
        <p:txBody>
          <a:bodyPr/>
          <a:lstStyle/>
          <a:p>
            <a:r>
              <a:rPr lang="en-US" dirty="0" smtClean="0"/>
              <a:t>Exploring</a:t>
            </a:r>
          </a:p>
          <a:p>
            <a:r>
              <a:rPr lang="en-US" dirty="0" smtClean="0"/>
              <a:t>Exploiting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Reward Function</a:t>
            </a:r>
            <a:endParaRPr lang="en-US" dirty="0"/>
          </a:p>
        </p:txBody>
      </p:sp>
      <p:sp>
        <p:nvSpPr>
          <p:cNvPr id="3" name="Content Placeholder 2"/>
          <p:cNvSpPr>
            <a:spLocks noGrp="1"/>
          </p:cNvSpPr>
          <p:nvPr>
            <p:ph idx="1"/>
          </p:nvPr>
        </p:nvSpPr>
        <p:spPr/>
        <p:txBody>
          <a:bodyPr/>
          <a:lstStyle/>
          <a:p>
            <a:r>
              <a:rPr lang="en-US" dirty="0" smtClean="0"/>
              <a:t>Reward function for a certain class of image(</a:t>
            </a:r>
            <a:r>
              <a:rPr lang="en-US" dirty="0" err="1" smtClean="0"/>
              <a:t>C</a:t>
            </a:r>
            <a:r>
              <a:rPr lang="en-US" baseline="-25000" dirty="0" err="1" smtClean="0"/>
              <a:t>i</a:t>
            </a:r>
            <a:r>
              <a:rPr lang="en-US" dirty="0" smtClean="0"/>
              <a:t>) = </a:t>
            </a:r>
          </a:p>
          <a:p>
            <a:pPr>
              <a:buNone/>
            </a:pPr>
            <a:r>
              <a:rPr lang="en-US" dirty="0" smtClean="0"/>
              <a:t>1- |image of class </a:t>
            </a:r>
            <a:r>
              <a:rPr lang="en-US" dirty="0" err="1" smtClean="0"/>
              <a:t>C</a:t>
            </a:r>
            <a:r>
              <a:rPr lang="en-US" baseline="-25000" dirty="0" err="1" smtClean="0"/>
              <a:t>i</a:t>
            </a:r>
            <a:r>
              <a:rPr lang="en-US" dirty="0" smtClean="0"/>
              <a:t> |/|total number of image for training|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smtClean="0"/>
              <a:t>Reward</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Image of typ</a:t>
            </a:r>
            <a:r>
              <a:rPr lang="en-US" dirty="0" smtClean="0"/>
              <a:t>e </a:t>
            </a:r>
            <a:r>
              <a:rPr lang="en-US" dirty="0" smtClean="0"/>
              <a:t>Object 1 = 400</a:t>
            </a:r>
          </a:p>
          <a:p>
            <a:r>
              <a:rPr lang="en-US" dirty="0" smtClean="0"/>
              <a:t>Image of type Object 2 = 600</a:t>
            </a:r>
          </a:p>
          <a:p>
            <a:r>
              <a:rPr lang="en-US" dirty="0" smtClean="0"/>
              <a:t>Reward for correctly guessing Object 1 = 1-2/5 = 3/5</a:t>
            </a:r>
          </a:p>
          <a:p>
            <a:r>
              <a:rPr lang="en-US" dirty="0" smtClean="0"/>
              <a:t>Reward for wrongly guessing Object 1 = -3/5</a:t>
            </a:r>
          </a:p>
          <a:p>
            <a:r>
              <a:rPr lang="en-US" dirty="0" smtClean="0"/>
              <a:t>Reward for correctly guessing Object </a:t>
            </a:r>
            <a:r>
              <a:rPr lang="en-US" dirty="0" smtClean="0"/>
              <a:t>2 </a:t>
            </a:r>
            <a:r>
              <a:rPr lang="en-US" dirty="0" smtClean="0"/>
              <a:t>= </a:t>
            </a:r>
            <a:r>
              <a:rPr lang="en-US" dirty="0" smtClean="0"/>
              <a:t>1-3/5 </a:t>
            </a:r>
            <a:r>
              <a:rPr lang="en-US" dirty="0" smtClean="0"/>
              <a:t>= </a:t>
            </a:r>
            <a:r>
              <a:rPr lang="en-US" dirty="0" smtClean="0"/>
              <a:t>2/5</a:t>
            </a:r>
            <a:endParaRPr lang="en-US" dirty="0" smtClean="0"/>
          </a:p>
          <a:p>
            <a:r>
              <a:rPr lang="en-US" dirty="0" smtClean="0"/>
              <a:t>Reward for wrongly guessing Object 2 = </a:t>
            </a:r>
            <a:r>
              <a:rPr lang="en-US" dirty="0" smtClean="0"/>
              <a:t>-2/5</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Bellman Equation</a:t>
            </a:r>
            <a:endParaRPr lang="en-US" dirty="0"/>
          </a:p>
        </p:txBody>
      </p:sp>
      <p:pic>
        <p:nvPicPr>
          <p:cNvPr id="4" name="Content Placeholder 3" descr="1_eyvquWnldzyJtyCT5cbljA.png"/>
          <p:cNvPicPr>
            <a:picLocks noGrp="1" noChangeAspect="1"/>
          </p:cNvPicPr>
          <p:nvPr>
            <p:ph idx="1"/>
          </p:nvPr>
        </p:nvPicPr>
        <p:blipFill>
          <a:blip r:embed="rId2" cstate="print"/>
          <a:stretch>
            <a:fillRect/>
          </a:stretch>
        </p:blipFill>
        <p:spPr>
          <a:xfrm>
            <a:off x="457200" y="1676400"/>
            <a:ext cx="8077200" cy="4038600"/>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Q-Learning</a:t>
            </a:r>
            <a:endParaRPr lang="en-US" dirty="0"/>
          </a:p>
        </p:txBody>
      </p:sp>
      <p:pic>
        <p:nvPicPr>
          <p:cNvPr id="6" name="Content Placeholder 5" descr="qalg.gif"/>
          <p:cNvPicPr>
            <a:picLocks noGrp="1" noChangeAspect="1"/>
          </p:cNvPicPr>
          <p:nvPr>
            <p:ph idx="1"/>
          </p:nvPr>
        </p:nvPicPr>
        <p:blipFill>
          <a:blip r:embed="rId2" cstate="print"/>
          <a:stretch>
            <a:fillRect/>
          </a:stretch>
        </p:blipFill>
        <p:spPr>
          <a:xfrm>
            <a:off x="869791" y="2438400"/>
            <a:ext cx="7667284" cy="2477295"/>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r>
              <a:rPr lang="en-US" dirty="0" smtClean="0"/>
              <a:t>MNIST (32 Layers)</a:t>
            </a:r>
            <a:endParaRPr lang="en-US" dirty="0"/>
          </a:p>
        </p:txBody>
      </p:sp>
      <p:pic>
        <p:nvPicPr>
          <p:cNvPr id="10" name="Content Placeholder 9" descr="Screenshot (492).png"/>
          <p:cNvPicPr>
            <a:picLocks noGrp="1" noChangeAspect="1"/>
          </p:cNvPicPr>
          <p:nvPr>
            <p:ph idx="1"/>
          </p:nvPr>
        </p:nvPicPr>
        <p:blipFill>
          <a:blip r:embed="rId2" cstate="print"/>
          <a:stretch>
            <a:fillRect/>
          </a:stretch>
        </p:blipFill>
        <p:spPr>
          <a:xfrm>
            <a:off x="533400" y="1447800"/>
            <a:ext cx="2762636" cy="2114845"/>
          </a:xfrm>
        </p:spPr>
      </p:pic>
      <p:pic>
        <p:nvPicPr>
          <p:cNvPr id="11" name="Picture 10" descr="Screenshot (494).png"/>
          <p:cNvPicPr>
            <a:picLocks noChangeAspect="1"/>
          </p:cNvPicPr>
          <p:nvPr/>
        </p:nvPicPr>
        <p:blipFill>
          <a:blip r:embed="rId3" cstate="print"/>
          <a:stretch>
            <a:fillRect/>
          </a:stretch>
        </p:blipFill>
        <p:spPr>
          <a:xfrm>
            <a:off x="5638800" y="1524000"/>
            <a:ext cx="2743583" cy="2124372"/>
          </a:xfrm>
          <a:prstGeom prst="rect">
            <a:avLst/>
          </a:prstGeom>
        </p:spPr>
      </p:pic>
      <p:sp>
        <p:nvSpPr>
          <p:cNvPr id="13" name="Rectangle 12"/>
          <p:cNvSpPr/>
          <p:nvPr/>
        </p:nvSpPr>
        <p:spPr>
          <a:xfrm>
            <a:off x="152400" y="4038600"/>
            <a:ext cx="152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EPISODE</a:t>
            </a:r>
            <a:endParaRPr lang="en-US" dirty="0">
              <a:solidFill>
                <a:schemeClr val="tx1"/>
              </a:solidFill>
            </a:endParaRPr>
          </a:p>
        </p:txBody>
      </p:sp>
      <p:sp>
        <p:nvSpPr>
          <p:cNvPr id="14" name="Rectangle 13"/>
          <p:cNvSpPr/>
          <p:nvPr/>
        </p:nvSpPr>
        <p:spPr>
          <a:xfrm>
            <a:off x="990600" y="6400800"/>
            <a:ext cx="3124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of time exploring</a:t>
            </a:r>
            <a:endParaRPr lang="en-US" dirty="0">
              <a:solidFill>
                <a:schemeClr val="tx1"/>
              </a:solidFill>
            </a:endParaRPr>
          </a:p>
        </p:txBody>
      </p:sp>
      <p:sp>
        <p:nvSpPr>
          <p:cNvPr id="15" name="Rectangle 14"/>
          <p:cNvSpPr/>
          <p:nvPr/>
        </p:nvSpPr>
        <p:spPr>
          <a:xfrm>
            <a:off x="4953000" y="6400800"/>
            <a:ext cx="3429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Mean Reward</a:t>
            </a:r>
            <a:endParaRPr lang="en-US" dirty="0">
              <a:solidFill>
                <a:schemeClr val="tx1"/>
              </a:solidFill>
            </a:endParaRPr>
          </a:p>
        </p:txBody>
      </p:sp>
      <p:pic>
        <p:nvPicPr>
          <p:cNvPr id="16" name="Picture 15" descr="Screenshot (496).png"/>
          <p:cNvPicPr>
            <a:picLocks noChangeAspect="1"/>
          </p:cNvPicPr>
          <p:nvPr/>
        </p:nvPicPr>
        <p:blipFill>
          <a:blip r:embed="rId4" cstate="print"/>
          <a:stretch>
            <a:fillRect/>
          </a:stretch>
        </p:blipFill>
        <p:spPr>
          <a:xfrm>
            <a:off x="457200" y="3886200"/>
            <a:ext cx="8153400" cy="238330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MNIST</a:t>
            </a:r>
            <a:endParaRPr lang="en-US" dirty="0"/>
          </a:p>
        </p:txBody>
      </p:sp>
      <p:pic>
        <p:nvPicPr>
          <p:cNvPr id="4" name="Content Placeholder 3" descr="Screenshot (497).png"/>
          <p:cNvPicPr>
            <a:picLocks noGrp="1" noChangeAspect="1"/>
          </p:cNvPicPr>
          <p:nvPr>
            <p:ph idx="1"/>
          </p:nvPr>
        </p:nvPicPr>
        <p:blipFill>
          <a:blip r:embed="rId2" cstate="print"/>
          <a:stretch>
            <a:fillRect/>
          </a:stretch>
        </p:blipFill>
        <p:spPr>
          <a:xfrm>
            <a:off x="762000" y="1828800"/>
            <a:ext cx="2791215" cy="3915322"/>
          </a:xfrm>
        </p:spPr>
      </p:pic>
      <p:sp>
        <p:nvSpPr>
          <p:cNvPr id="7" name="Rectangle 6"/>
          <p:cNvSpPr/>
          <p:nvPr/>
        </p:nvSpPr>
        <p:spPr>
          <a:xfrm>
            <a:off x="3505200" y="20574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8" name="Rectangle 7"/>
          <p:cNvSpPr/>
          <p:nvPr/>
        </p:nvSpPr>
        <p:spPr>
          <a:xfrm>
            <a:off x="4572000" y="6019800"/>
            <a:ext cx="3124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Images per episode</a:t>
            </a:r>
            <a:endParaRPr lang="en-US" dirty="0">
              <a:solidFill>
                <a:schemeClr val="tx1"/>
              </a:solidFill>
            </a:endParaRPr>
          </a:p>
        </p:txBody>
      </p:sp>
      <p:pic>
        <p:nvPicPr>
          <p:cNvPr id="10" name="Picture 9" descr="Screenshot (499).png"/>
          <p:cNvPicPr>
            <a:picLocks noChangeAspect="1"/>
          </p:cNvPicPr>
          <p:nvPr/>
        </p:nvPicPr>
        <p:blipFill>
          <a:blip r:embed="rId3" cstate="print"/>
          <a:stretch>
            <a:fillRect/>
          </a:stretch>
        </p:blipFill>
        <p:spPr>
          <a:xfrm>
            <a:off x="3886200" y="1447800"/>
            <a:ext cx="4344049" cy="4504281"/>
          </a:xfrm>
          <a:prstGeom prst="rect">
            <a:avLst/>
          </a:prstGeom>
        </p:spPr>
      </p:pic>
      <p:sp>
        <p:nvSpPr>
          <p:cNvPr id="11" name="Rectangle 10"/>
          <p:cNvSpPr/>
          <p:nvPr/>
        </p:nvSpPr>
        <p:spPr>
          <a:xfrm>
            <a:off x="3886200" y="3609536"/>
            <a:ext cx="4800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Frequency</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MNIST</a:t>
            </a:r>
            <a:endParaRPr lang="en-US" dirty="0"/>
          </a:p>
        </p:txBody>
      </p:sp>
      <p:pic>
        <p:nvPicPr>
          <p:cNvPr id="4" name="Content Placeholder 3" descr="Screenshot (500).png"/>
          <p:cNvPicPr>
            <a:picLocks noGrp="1" noChangeAspect="1"/>
          </p:cNvPicPr>
          <p:nvPr>
            <p:ph idx="1"/>
          </p:nvPr>
        </p:nvPicPr>
        <p:blipFill>
          <a:blip r:embed="rId2" cstate="print"/>
          <a:stretch>
            <a:fillRect/>
          </a:stretch>
        </p:blipFill>
        <p:spPr>
          <a:xfrm>
            <a:off x="609600" y="1905000"/>
            <a:ext cx="2743583" cy="4267200"/>
          </a:xfrm>
        </p:spPr>
      </p:pic>
      <p:pic>
        <p:nvPicPr>
          <p:cNvPr id="5" name="Picture 4" descr="Screenshot (501).png"/>
          <p:cNvPicPr>
            <a:picLocks noChangeAspect="1"/>
          </p:cNvPicPr>
          <p:nvPr/>
        </p:nvPicPr>
        <p:blipFill>
          <a:blip r:embed="rId3" cstate="print"/>
          <a:stretch>
            <a:fillRect/>
          </a:stretch>
        </p:blipFill>
        <p:spPr>
          <a:xfrm>
            <a:off x="4267200" y="1905000"/>
            <a:ext cx="3858164" cy="4038600"/>
          </a:xfrm>
          <a:prstGeom prst="rect">
            <a:avLst/>
          </a:prstGeom>
        </p:spPr>
      </p:pic>
      <p:sp>
        <p:nvSpPr>
          <p:cNvPr id="6" name="Rectangle 5"/>
          <p:cNvSpPr/>
          <p:nvPr/>
        </p:nvSpPr>
        <p:spPr>
          <a:xfrm>
            <a:off x="3810000" y="22860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7" name="Rectangle 6"/>
          <p:cNvSpPr/>
          <p:nvPr/>
        </p:nvSpPr>
        <p:spPr>
          <a:xfrm>
            <a:off x="4267200" y="3713872"/>
            <a:ext cx="396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Learning Rate</a:t>
            </a:r>
            <a:endParaRPr lang="en-US" dirty="0">
              <a:solidFill>
                <a:schemeClr val="tx1"/>
              </a:solidFill>
            </a:endParaRPr>
          </a:p>
        </p:txBody>
      </p:sp>
      <p:sp>
        <p:nvSpPr>
          <p:cNvPr id="8" name="Rectangle 7"/>
          <p:cNvSpPr/>
          <p:nvPr/>
        </p:nvSpPr>
        <p:spPr>
          <a:xfrm>
            <a:off x="4419600" y="59436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Total Episodes</a:t>
            </a:r>
            <a:endParaRPr lang="en-US"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r>
              <a:rPr lang="en-US" dirty="0" smtClean="0"/>
              <a:t>MNIST (64 </a:t>
            </a:r>
            <a:r>
              <a:rPr lang="en-US" dirty="0" smtClean="0"/>
              <a:t>Layers)</a:t>
            </a:r>
            <a:endParaRPr lang="en-US" dirty="0"/>
          </a:p>
        </p:txBody>
      </p:sp>
      <p:pic>
        <p:nvPicPr>
          <p:cNvPr id="4" name="Content Placeholder 3" descr="Screenshot (512).png"/>
          <p:cNvPicPr>
            <a:picLocks noGrp="1" noChangeAspect="1"/>
          </p:cNvPicPr>
          <p:nvPr>
            <p:ph idx="1"/>
          </p:nvPr>
        </p:nvPicPr>
        <p:blipFill>
          <a:blip r:embed="rId3" cstate="print"/>
          <a:stretch>
            <a:fillRect/>
          </a:stretch>
        </p:blipFill>
        <p:spPr>
          <a:xfrm>
            <a:off x="685800" y="1676400"/>
            <a:ext cx="2753109" cy="4324954"/>
          </a:xfrm>
        </p:spPr>
      </p:pic>
      <p:pic>
        <p:nvPicPr>
          <p:cNvPr id="5" name="Picture 4" descr="Screenshot (513).png"/>
          <p:cNvPicPr>
            <a:picLocks noChangeAspect="1"/>
          </p:cNvPicPr>
          <p:nvPr/>
        </p:nvPicPr>
        <p:blipFill>
          <a:blip r:embed="rId4" cstate="print"/>
          <a:stretch>
            <a:fillRect/>
          </a:stretch>
        </p:blipFill>
        <p:spPr>
          <a:xfrm>
            <a:off x="4191000" y="3733800"/>
            <a:ext cx="4296428" cy="2415100"/>
          </a:xfrm>
          <a:prstGeom prst="rect">
            <a:avLst/>
          </a:prstGeom>
        </p:spPr>
      </p:pic>
      <p:pic>
        <p:nvPicPr>
          <p:cNvPr id="6" name="Picture 5" descr="Screenshot (516).png"/>
          <p:cNvPicPr>
            <a:picLocks noChangeAspect="1"/>
          </p:cNvPicPr>
          <p:nvPr/>
        </p:nvPicPr>
        <p:blipFill>
          <a:blip r:embed="rId5" cstate="print"/>
          <a:stretch>
            <a:fillRect/>
          </a:stretch>
        </p:blipFill>
        <p:spPr>
          <a:xfrm>
            <a:off x="4191000" y="1447800"/>
            <a:ext cx="4267200" cy="2057400"/>
          </a:xfrm>
          <a:prstGeom prst="rect">
            <a:avLst/>
          </a:prstGeom>
        </p:spPr>
      </p:pic>
      <p:sp>
        <p:nvSpPr>
          <p:cNvPr id="7" name="Rectangle 6"/>
          <p:cNvSpPr/>
          <p:nvPr/>
        </p:nvSpPr>
        <p:spPr>
          <a:xfrm>
            <a:off x="3886200" y="2819400"/>
            <a:ext cx="152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EPISODE</a:t>
            </a:r>
            <a:endParaRPr lang="en-US" dirty="0">
              <a:solidFill>
                <a:schemeClr val="tx1"/>
              </a:solidFill>
            </a:endParaRPr>
          </a:p>
        </p:txBody>
      </p:sp>
      <p:sp>
        <p:nvSpPr>
          <p:cNvPr id="8" name="Rectangle 7"/>
          <p:cNvSpPr/>
          <p:nvPr/>
        </p:nvSpPr>
        <p:spPr>
          <a:xfrm>
            <a:off x="4724400" y="3505200"/>
            <a:ext cx="3124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of time exploring</a:t>
            </a:r>
            <a:endParaRPr lang="en-US" dirty="0">
              <a:solidFill>
                <a:schemeClr val="tx1"/>
              </a:solidFill>
            </a:endParaRPr>
          </a:p>
        </p:txBody>
      </p:sp>
      <p:sp>
        <p:nvSpPr>
          <p:cNvPr id="9" name="Rectangle 8"/>
          <p:cNvSpPr/>
          <p:nvPr/>
        </p:nvSpPr>
        <p:spPr>
          <a:xfrm>
            <a:off x="4724400" y="6172200"/>
            <a:ext cx="3429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Mean Reward</a:t>
            </a: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1600200" y="3581400"/>
            <a:ext cx="762000" cy="685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3733800" y="2590800"/>
            <a:ext cx="2209800" cy="2743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Agent</a:t>
            </a:r>
            <a:endParaRPr lang="en-US" dirty="0">
              <a:solidFill>
                <a:schemeClr val="tx1"/>
              </a:solidFill>
            </a:endParaRPr>
          </a:p>
        </p:txBody>
      </p:sp>
      <p:cxnSp>
        <p:nvCxnSpPr>
          <p:cNvPr id="7" name="Straight Arrow Connector 6"/>
          <p:cNvCxnSpPr/>
          <p:nvPr/>
        </p:nvCxnSpPr>
        <p:spPr>
          <a:xfrm>
            <a:off x="2514600" y="38862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72200" y="28956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6172200" y="35814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172200" y="42672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172200" y="5029200"/>
            <a:ext cx="1066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7315200" y="25908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315200" y="32766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315200" y="39624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315200" y="4724400"/>
            <a:ext cx="6096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19200" y="3276600"/>
            <a:ext cx="1600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Image</a:t>
            </a:r>
            <a:endParaRPr lang="en-US" dirty="0">
              <a:solidFill>
                <a:schemeClr val="tx1"/>
              </a:solidFill>
            </a:endParaRPr>
          </a:p>
        </p:txBody>
      </p:sp>
      <p:sp>
        <p:nvSpPr>
          <p:cNvPr id="20" name="Rectangle 19"/>
          <p:cNvSpPr/>
          <p:nvPr/>
        </p:nvSpPr>
        <p:spPr>
          <a:xfrm>
            <a:off x="6781800" y="2743200"/>
            <a:ext cx="1600200" cy="3048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solidFill>
                  <a:schemeClr val="tx1"/>
                </a:solidFill>
              </a:rPr>
              <a:t>Class 1</a:t>
            </a:r>
            <a:endParaRPr lang="en-US" dirty="0">
              <a:solidFill>
                <a:schemeClr val="tx1"/>
              </a:solidFill>
            </a:endParaRPr>
          </a:p>
        </p:txBody>
      </p:sp>
      <p:sp>
        <p:nvSpPr>
          <p:cNvPr id="21" name="Rectangle 20"/>
          <p:cNvSpPr/>
          <p:nvPr/>
        </p:nvSpPr>
        <p:spPr>
          <a:xfrm>
            <a:off x="6781800" y="3429000"/>
            <a:ext cx="1600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 2</a:t>
            </a:r>
            <a:endParaRPr lang="en-US" dirty="0">
              <a:solidFill>
                <a:schemeClr val="tx1"/>
              </a:solidFill>
            </a:endParaRPr>
          </a:p>
        </p:txBody>
      </p:sp>
      <p:sp>
        <p:nvSpPr>
          <p:cNvPr id="22" name="Rectangle 21"/>
          <p:cNvSpPr/>
          <p:nvPr/>
        </p:nvSpPr>
        <p:spPr>
          <a:xfrm>
            <a:off x="6781800" y="4114800"/>
            <a:ext cx="1600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p:cNvSpPr/>
          <p:nvPr/>
        </p:nvSpPr>
        <p:spPr>
          <a:xfrm>
            <a:off x="6781800" y="4876800"/>
            <a:ext cx="1600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 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MNIST</a:t>
            </a:r>
            <a:endParaRPr lang="en-US" dirty="0"/>
          </a:p>
        </p:txBody>
      </p:sp>
      <p:pic>
        <p:nvPicPr>
          <p:cNvPr id="4" name="Content Placeholder 3" descr="Screenshot (502).png"/>
          <p:cNvPicPr>
            <a:picLocks noGrp="1" noChangeAspect="1"/>
          </p:cNvPicPr>
          <p:nvPr>
            <p:ph idx="1"/>
          </p:nvPr>
        </p:nvPicPr>
        <p:blipFill>
          <a:blip r:embed="rId2" cstate="print"/>
          <a:stretch>
            <a:fillRect/>
          </a:stretch>
        </p:blipFill>
        <p:spPr>
          <a:xfrm>
            <a:off x="533400" y="1676400"/>
            <a:ext cx="3276600" cy="4629735"/>
          </a:xfrm>
        </p:spPr>
      </p:pic>
      <p:pic>
        <p:nvPicPr>
          <p:cNvPr id="5" name="Picture 4" descr="Screenshot (504).png"/>
          <p:cNvPicPr>
            <a:picLocks noChangeAspect="1"/>
          </p:cNvPicPr>
          <p:nvPr/>
        </p:nvPicPr>
        <p:blipFill>
          <a:blip r:embed="rId3" cstate="print"/>
          <a:stretch>
            <a:fillRect/>
          </a:stretch>
        </p:blipFill>
        <p:spPr>
          <a:xfrm>
            <a:off x="4419600" y="1524000"/>
            <a:ext cx="3886200" cy="2338039"/>
          </a:xfrm>
          <a:prstGeom prst="rect">
            <a:avLst/>
          </a:prstGeom>
        </p:spPr>
      </p:pic>
      <p:pic>
        <p:nvPicPr>
          <p:cNvPr id="6" name="Picture 5" descr="Screenshot (505).png"/>
          <p:cNvPicPr>
            <a:picLocks noChangeAspect="1"/>
          </p:cNvPicPr>
          <p:nvPr/>
        </p:nvPicPr>
        <p:blipFill>
          <a:blip r:embed="rId4" cstate="print"/>
          <a:stretch>
            <a:fillRect/>
          </a:stretch>
        </p:blipFill>
        <p:spPr>
          <a:xfrm>
            <a:off x="4419600" y="4038600"/>
            <a:ext cx="3886200" cy="2133600"/>
          </a:xfrm>
          <a:prstGeom prst="rect">
            <a:avLst/>
          </a:prstGeom>
        </p:spPr>
      </p:pic>
      <p:sp>
        <p:nvSpPr>
          <p:cNvPr id="7" name="Rectangle 6"/>
          <p:cNvSpPr/>
          <p:nvPr/>
        </p:nvSpPr>
        <p:spPr>
          <a:xfrm>
            <a:off x="4038600" y="22098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8" name="Rectangle 7"/>
          <p:cNvSpPr/>
          <p:nvPr/>
        </p:nvSpPr>
        <p:spPr>
          <a:xfrm>
            <a:off x="5029200" y="6206196"/>
            <a:ext cx="3124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Images per episode</a:t>
            </a:r>
            <a:endParaRPr lang="en-US" dirty="0">
              <a:solidFill>
                <a:schemeClr val="tx1"/>
              </a:solidFill>
            </a:endParaRPr>
          </a:p>
        </p:txBody>
      </p:sp>
      <p:sp>
        <p:nvSpPr>
          <p:cNvPr id="9" name="Rectangle 8"/>
          <p:cNvSpPr/>
          <p:nvPr/>
        </p:nvSpPr>
        <p:spPr>
          <a:xfrm>
            <a:off x="4343400" y="3795932"/>
            <a:ext cx="4800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Frequency</a:t>
            </a:r>
            <a:endParaRPr lang="en-US"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MNIST</a:t>
            </a:r>
            <a:endParaRPr lang="en-US" dirty="0"/>
          </a:p>
        </p:txBody>
      </p:sp>
      <p:pic>
        <p:nvPicPr>
          <p:cNvPr id="4" name="Content Placeholder 3" descr="Screenshot (503).png"/>
          <p:cNvPicPr>
            <a:picLocks noGrp="1" noChangeAspect="1"/>
          </p:cNvPicPr>
          <p:nvPr>
            <p:ph idx="1"/>
          </p:nvPr>
        </p:nvPicPr>
        <p:blipFill>
          <a:blip r:embed="rId2" cstate="print"/>
          <a:stretch>
            <a:fillRect/>
          </a:stretch>
        </p:blipFill>
        <p:spPr>
          <a:xfrm>
            <a:off x="533401" y="1828800"/>
            <a:ext cx="3124199" cy="4038600"/>
          </a:xfrm>
        </p:spPr>
      </p:pic>
      <p:pic>
        <p:nvPicPr>
          <p:cNvPr id="7" name="Picture 6" descr="Screenshot (506).png"/>
          <p:cNvPicPr>
            <a:picLocks noChangeAspect="1"/>
          </p:cNvPicPr>
          <p:nvPr/>
        </p:nvPicPr>
        <p:blipFill>
          <a:blip r:embed="rId3" cstate="print"/>
          <a:stretch>
            <a:fillRect/>
          </a:stretch>
        </p:blipFill>
        <p:spPr>
          <a:xfrm>
            <a:off x="4191000" y="1600200"/>
            <a:ext cx="4696481" cy="4305901"/>
          </a:xfrm>
          <a:prstGeom prst="rect">
            <a:avLst/>
          </a:prstGeom>
        </p:spPr>
      </p:pic>
      <p:sp>
        <p:nvSpPr>
          <p:cNvPr id="8" name="Rectangle 7"/>
          <p:cNvSpPr/>
          <p:nvPr/>
        </p:nvSpPr>
        <p:spPr>
          <a:xfrm>
            <a:off x="3810000" y="2229728"/>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9" name="Rectangle 8"/>
          <p:cNvSpPr/>
          <p:nvPr/>
        </p:nvSpPr>
        <p:spPr>
          <a:xfrm>
            <a:off x="4267200" y="3657600"/>
            <a:ext cx="45720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Learning Rate</a:t>
            </a:r>
            <a:endParaRPr lang="en-US" dirty="0">
              <a:solidFill>
                <a:schemeClr val="tx1"/>
              </a:solidFill>
            </a:endParaRPr>
          </a:p>
        </p:txBody>
      </p:sp>
      <p:sp>
        <p:nvSpPr>
          <p:cNvPr id="10" name="Rectangle 9"/>
          <p:cNvSpPr/>
          <p:nvPr/>
        </p:nvSpPr>
        <p:spPr>
          <a:xfrm>
            <a:off x="4419600" y="5887328"/>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Total Episodes</a:t>
            </a:r>
            <a:endParaRPr 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r>
              <a:rPr lang="en-US" dirty="0" smtClean="0"/>
              <a:t>MNIST (128 </a:t>
            </a:r>
            <a:r>
              <a:rPr lang="en-US" dirty="0" smtClean="0"/>
              <a:t>Layers)</a:t>
            </a:r>
            <a:endParaRPr lang="en-US" dirty="0"/>
          </a:p>
        </p:txBody>
      </p:sp>
      <p:pic>
        <p:nvPicPr>
          <p:cNvPr id="4" name="Content Placeholder 3" descr="Screenshot (514).png"/>
          <p:cNvPicPr>
            <a:picLocks noGrp="1" noChangeAspect="1"/>
          </p:cNvPicPr>
          <p:nvPr>
            <p:ph idx="1"/>
          </p:nvPr>
        </p:nvPicPr>
        <p:blipFill>
          <a:blip r:embed="rId2" cstate="print"/>
          <a:stretch>
            <a:fillRect/>
          </a:stretch>
        </p:blipFill>
        <p:spPr>
          <a:xfrm>
            <a:off x="457200" y="1600200"/>
            <a:ext cx="2829320" cy="4305901"/>
          </a:xfrm>
        </p:spPr>
      </p:pic>
      <p:pic>
        <p:nvPicPr>
          <p:cNvPr id="5" name="Picture 4" descr="Screenshot (515).png"/>
          <p:cNvPicPr>
            <a:picLocks noChangeAspect="1"/>
          </p:cNvPicPr>
          <p:nvPr/>
        </p:nvPicPr>
        <p:blipFill>
          <a:blip r:embed="rId3" cstate="print"/>
          <a:stretch>
            <a:fillRect/>
          </a:stretch>
        </p:blipFill>
        <p:spPr>
          <a:xfrm>
            <a:off x="3886200" y="3657600"/>
            <a:ext cx="4648200" cy="2362604"/>
          </a:xfrm>
          <a:prstGeom prst="rect">
            <a:avLst/>
          </a:prstGeom>
        </p:spPr>
      </p:pic>
      <p:pic>
        <p:nvPicPr>
          <p:cNvPr id="6" name="Picture 5" descr="Screenshot (516).png"/>
          <p:cNvPicPr>
            <a:picLocks noChangeAspect="1"/>
          </p:cNvPicPr>
          <p:nvPr/>
        </p:nvPicPr>
        <p:blipFill>
          <a:blip r:embed="rId4" cstate="print"/>
          <a:stretch>
            <a:fillRect/>
          </a:stretch>
        </p:blipFill>
        <p:spPr>
          <a:xfrm>
            <a:off x="3886200" y="1447800"/>
            <a:ext cx="4572000" cy="2057400"/>
          </a:xfrm>
          <a:prstGeom prst="rect">
            <a:avLst/>
          </a:prstGeom>
        </p:spPr>
      </p:pic>
      <p:sp>
        <p:nvSpPr>
          <p:cNvPr id="7" name="Rectangle 6"/>
          <p:cNvSpPr/>
          <p:nvPr/>
        </p:nvSpPr>
        <p:spPr>
          <a:xfrm>
            <a:off x="3581400" y="2757268"/>
            <a:ext cx="152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EPISODE</a:t>
            </a:r>
            <a:endParaRPr lang="en-US" dirty="0">
              <a:solidFill>
                <a:schemeClr val="tx1"/>
              </a:solidFill>
            </a:endParaRPr>
          </a:p>
        </p:txBody>
      </p:sp>
      <p:sp>
        <p:nvSpPr>
          <p:cNvPr id="8" name="Rectangle 7"/>
          <p:cNvSpPr/>
          <p:nvPr/>
        </p:nvSpPr>
        <p:spPr>
          <a:xfrm>
            <a:off x="4419600" y="3443068"/>
            <a:ext cx="3124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of time exploring</a:t>
            </a:r>
            <a:endParaRPr lang="en-US" dirty="0">
              <a:solidFill>
                <a:schemeClr val="tx1"/>
              </a:solidFill>
            </a:endParaRPr>
          </a:p>
        </p:txBody>
      </p:sp>
      <p:sp>
        <p:nvSpPr>
          <p:cNvPr id="9" name="Rectangle 8"/>
          <p:cNvSpPr/>
          <p:nvPr/>
        </p:nvSpPr>
        <p:spPr>
          <a:xfrm>
            <a:off x="4419600" y="6110068"/>
            <a:ext cx="3429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Mean Reward</a:t>
            </a:r>
            <a:endParaRPr 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MNIST</a:t>
            </a:r>
            <a:endParaRPr lang="en-US" dirty="0"/>
          </a:p>
        </p:txBody>
      </p:sp>
      <p:pic>
        <p:nvPicPr>
          <p:cNvPr id="4" name="Content Placeholder 3" descr="Screenshot (507).png"/>
          <p:cNvPicPr>
            <a:picLocks noGrp="1" noChangeAspect="1"/>
          </p:cNvPicPr>
          <p:nvPr>
            <p:ph idx="1"/>
          </p:nvPr>
        </p:nvPicPr>
        <p:blipFill>
          <a:blip r:embed="rId2" cstate="print"/>
          <a:stretch>
            <a:fillRect/>
          </a:stretch>
        </p:blipFill>
        <p:spPr>
          <a:xfrm>
            <a:off x="457200" y="1600200"/>
            <a:ext cx="3124200" cy="4572000"/>
          </a:xfrm>
        </p:spPr>
      </p:pic>
      <p:pic>
        <p:nvPicPr>
          <p:cNvPr id="5" name="Picture 4" descr="Screenshot (509).png"/>
          <p:cNvPicPr>
            <a:picLocks noChangeAspect="1"/>
          </p:cNvPicPr>
          <p:nvPr/>
        </p:nvPicPr>
        <p:blipFill>
          <a:blip r:embed="rId3" cstate="print"/>
          <a:stretch>
            <a:fillRect/>
          </a:stretch>
        </p:blipFill>
        <p:spPr>
          <a:xfrm>
            <a:off x="4495800" y="1600200"/>
            <a:ext cx="3815264" cy="2209800"/>
          </a:xfrm>
          <a:prstGeom prst="rect">
            <a:avLst/>
          </a:prstGeom>
        </p:spPr>
      </p:pic>
      <p:pic>
        <p:nvPicPr>
          <p:cNvPr id="6" name="Picture 5" descr="Screenshot (510).png"/>
          <p:cNvPicPr>
            <a:picLocks noChangeAspect="1"/>
          </p:cNvPicPr>
          <p:nvPr/>
        </p:nvPicPr>
        <p:blipFill>
          <a:blip r:embed="rId4" cstate="print"/>
          <a:stretch>
            <a:fillRect/>
          </a:stretch>
        </p:blipFill>
        <p:spPr>
          <a:xfrm>
            <a:off x="4495800" y="4038600"/>
            <a:ext cx="3810000" cy="2246721"/>
          </a:xfrm>
          <a:prstGeom prst="rect">
            <a:avLst/>
          </a:prstGeom>
        </p:spPr>
      </p:pic>
      <p:sp>
        <p:nvSpPr>
          <p:cNvPr id="8" name="Rectangle 7"/>
          <p:cNvSpPr/>
          <p:nvPr/>
        </p:nvSpPr>
        <p:spPr>
          <a:xfrm>
            <a:off x="3987024" y="2223868"/>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9" name="Rectangle 8"/>
          <p:cNvSpPr/>
          <p:nvPr/>
        </p:nvSpPr>
        <p:spPr>
          <a:xfrm>
            <a:off x="5053824" y="6186268"/>
            <a:ext cx="3124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Images per episode</a:t>
            </a:r>
            <a:endParaRPr lang="en-US" dirty="0">
              <a:solidFill>
                <a:schemeClr val="tx1"/>
              </a:solidFill>
            </a:endParaRPr>
          </a:p>
        </p:txBody>
      </p:sp>
      <p:sp>
        <p:nvSpPr>
          <p:cNvPr id="10" name="Rectangle 9"/>
          <p:cNvSpPr/>
          <p:nvPr/>
        </p:nvSpPr>
        <p:spPr>
          <a:xfrm>
            <a:off x="4368024" y="3776004"/>
            <a:ext cx="4800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Frequency</a:t>
            </a:r>
            <a:endParaRPr lang="en-US"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MNIST</a:t>
            </a:r>
            <a:endParaRPr lang="en-US" dirty="0"/>
          </a:p>
        </p:txBody>
      </p:sp>
      <p:pic>
        <p:nvPicPr>
          <p:cNvPr id="4" name="Content Placeholder 3" descr="Screenshot (508).png"/>
          <p:cNvPicPr>
            <a:picLocks noGrp="1" noChangeAspect="1"/>
          </p:cNvPicPr>
          <p:nvPr>
            <p:ph idx="1"/>
          </p:nvPr>
        </p:nvPicPr>
        <p:blipFill>
          <a:blip r:embed="rId2" cstate="print"/>
          <a:stretch>
            <a:fillRect/>
          </a:stretch>
        </p:blipFill>
        <p:spPr>
          <a:xfrm>
            <a:off x="533401" y="2133600"/>
            <a:ext cx="2514600" cy="3962400"/>
          </a:xfrm>
        </p:spPr>
      </p:pic>
      <p:pic>
        <p:nvPicPr>
          <p:cNvPr id="5" name="Picture 4" descr="Screenshot (511).png"/>
          <p:cNvPicPr>
            <a:picLocks noChangeAspect="1"/>
          </p:cNvPicPr>
          <p:nvPr/>
        </p:nvPicPr>
        <p:blipFill>
          <a:blip r:embed="rId3" cstate="print"/>
          <a:stretch>
            <a:fillRect/>
          </a:stretch>
        </p:blipFill>
        <p:spPr>
          <a:xfrm>
            <a:off x="3810000" y="1752600"/>
            <a:ext cx="4229691" cy="4267796"/>
          </a:xfrm>
          <a:prstGeom prst="rect">
            <a:avLst/>
          </a:prstGeom>
        </p:spPr>
      </p:pic>
      <p:sp>
        <p:nvSpPr>
          <p:cNvPr id="6" name="Rectangle 5"/>
          <p:cNvSpPr/>
          <p:nvPr/>
        </p:nvSpPr>
        <p:spPr>
          <a:xfrm>
            <a:off x="3429000" y="24384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7" name="Rectangle 6"/>
          <p:cNvSpPr/>
          <p:nvPr/>
        </p:nvSpPr>
        <p:spPr>
          <a:xfrm>
            <a:off x="3886200" y="3753728"/>
            <a:ext cx="4572000" cy="284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Learning Rate</a:t>
            </a:r>
            <a:endParaRPr lang="en-US" dirty="0">
              <a:solidFill>
                <a:schemeClr val="tx1"/>
              </a:solidFill>
            </a:endParaRPr>
          </a:p>
        </p:txBody>
      </p:sp>
      <p:sp>
        <p:nvSpPr>
          <p:cNvPr id="8" name="Rectangle 7"/>
          <p:cNvSpPr/>
          <p:nvPr/>
        </p:nvSpPr>
        <p:spPr>
          <a:xfrm>
            <a:off x="3886200" y="5985804"/>
            <a:ext cx="4191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Total Episodes</a:t>
            </a:r>
            <a:endParaRPr lang="en-US"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r>
              <a:rPr lang="en-US" dirty="0" smtClean="0"/>
              <a:t>Fashion MNIST (32 Layers)</a:t>
            </a:r>
            <a:endParaRPr lang="en-US" dirty="0"/>
          </a:p>
        </p:txBody>
      </p:sp>
      <p:pic>
        <p:nvPicPr>
          <p:cNvPr id="4" name="Content Placeholder 3" descr="Screenshot (517).png"/>
          <p:cNvPicPr>
            <a:picLocks noGrp="1" noChangeAspect="1"/>
          </p:cNvPicPr>
          <p:nvPr>
            <p:ph idx="1"/>
          </p:nvPr>
        </p:nvPicPr>
        <p:blipFill>
          <a:blip r:embed="rId2" cstate="print"/>
          <a:stretch>
            <a:fillRect/>
          </a:stretch>
        </p:blipFill>
        <p:spPr>
          <a:xfrm>
            <a:off x="762000" y="1524000"/>
            <a:ext cx="2905531" cy="4372586"/>
          </a:xfrm>
        </p:spPr>
      </p:pic>
      <p:pic>
        <p:nvPicPr>
          <p:cNvPr id="5" name="Picture 4" descr="Screenshot (520).png"/>
          <p:cNvPicPr>
            <a:picLocks noChangeAspect="1"/>
          </p:cNvPicPr>
          <p:nvPr/>
        </p:nvPicPr>
        <p:blipFill>
          <a:blip r:embed="rId3" cstate="print"/>
          <a:stretch>
            <a:fillRect/>
          </a:stretch>
        </p:blipFill>
        <p:spPr>
          <a:xfrm>
            <a:off x="4038601" y="1524000"/>
            <a:ext cx="4267200" cy="2278177"/>
          </a:xfrm>
          <a:prstGeom prst="rect">
            <a:avLst/>
          </a:prstGeom>
        </p:spPr>
      </p:pic>
      <p:pic>
        <p:nvPicPr>
          <p:cNvPr id="6" name="Picture 5" descr="Screenshot (521).png"/>
          <p:cNvPicPr>
            <a:picLocks noChangeAspect="1"/>
          </p:cNvPicPr>
          <p:nvPr/>
        </p:nvPicPr>
        <p:blipFill>
          <a:blip r:embed="rId4" cstate="print"/>
          <a:stretch>
            <a:fillRect/>
          </a:stretch>
        </p:blipFill>
        <p:spPr>
          <a:xfrm>
            <a:off x="4114800" y="4114800"/>
            <a:ext cx="4182038" cy="2276793"/>
          </a:xfrm>
          <a:prstGeom prst="rect">
            <a:avLst/>
          </a:prstGeom>
        </p:spPr>
      </p:pic>
      <p:sp>
        <p:nvSpPr>
          <p:cNvPr id="7" name="Rectangle 6"/>
          <p:cNvSpPr/>
          <p:nvPr/>
        </p:nvSpPr>
        <p:spPr>
          <a:xfrm>
            <a:off x="3810000" y="3276600"/>
            <a:ext cx="152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EPISODE</a:t>
            </a:r>
            <a:endParaRPr lang="en-US" dirty="0">
              <a:solidFill>
                <a:schemeClr val="tx1"/>
              </a:solidFill>
            </a:endParaRPr>
          </a:p>
        </p:txBody>
      </p:sp>
      <p:sp>
        <p:nvSpPr>
          <p:cNvPr id="8" name="Rectangle 7"/>
          <p:cNvSpPr/>
          <p:nvPr/>
        </p:nvSpPr>
        <p:spPr>
          <a:xfrm>
            <a:off x="4724400" y="3810000"/>
            <a:ext cx="3124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of time exploring</a:t>
            </a:r>
            <a:endParaRPr lang="en-US" dirty="0">
              <a:solidFill>
                <a:schemeClr val="tx1"/>
              </a:solidFill>
            </a:endParaRPr>
          </a:p>
        </p:txBody>
      </p:sp>
      <p:sp>
        <p:nvSpPr>
          <p:cNvPr id="9" name="Rectangle 8"/>
          <p:cNvSpPr/>
          <p:nvPr/>
        </p:nvSpPr>
        <p:spPr>
          <a:xfrm>
            <a:off x="5181600" y="6477000"/>
            <a:ext cx="3429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Mean Reward</a:t>
            </a:r>
            <a:endParaRPr lang="en-US"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Fashion MNIST</a:t>
            </a:r>
            <a:endParaRPr lang="en-US" dirty="0"/>
          </a:p>
        </p:txBody>
      </p:sp>
      <p:pic>
        <p:nvPicPr>
          <p:cNvPr id="4" name="Content Placeholder 3" descr="Screenshot (525).png"/>
          <p:cNvPicPr>
            <a:picLocks noGrp="1" noChangeAspect="1"/>
          </p:cNvPicPr>
          <p:nvPr>
            <p:ph idx="1"/>
          </p:nvPr>
        </p:nvPicPr>
        <p:blipFill>
          <a:blip r:embed="rId2" cstate="print"/>
          <a:stretch>
            <a:fillRect/>
          </a:stretch>
        </p:blipFill>
        <p:spPr>
          <a:xfrm>
            <a:off x="457200" y="1752600"/>
            <a:ext cx="2886478" cy="3991532"/>
          </a:xfrm>
        </p:spPr>
      </p:pic>
      <p:pic>
        <p:nvPicPr>
          <p:cNvPr id="5" name="Picture 4" descr="Screenshot (531).png"/>
          <p:cNvPicPr>
            <a:picLocks noChangeAspect="1"/>
          </p:cNvPicPr>
          <p:nvPr/>
        </p:nvPicPr>
        <p:blipFill>
          <a:blip r:embed="rId3" cstate="print"/>
          <a:stretch>
            <a:fillRect/>
          </a:stretch>
        </p:blipFill>
        <p:spPr>
          <a:xfrm>
            <a:off x="3962400" y="1524000"/>
            <a:ext cx="4553586" cy="2209800"/>
          </a:xfrm>
          <a:prstGeom prst="rect">
            <a:avLst/>
          </a:prstGeom>
        </p:spPr>
      </p:pic>
      <p:pic>
        <p:nvPicPr>
          <p:cNvPr id="6" name="Picture 5" descr="Screenshot (532).png"/>
          <p:cNvPicPr>
            <a:picLocks noChangeAspect="1"/>
          </p:cNvPicPr>
          <p:nvPr/>
        </p:nvPicPr>
        <p:blipFill>
          <a:blip r:embed="rId4" cstate="print"/>
          <a:stretch>
            <a:fillRect/>
          </a:stretch>
        </p:blipFill>
        <p:spPr>
          <a:xfrm>
            <a:off x="4038600" y="3886200"/>
            <a:ext cx="4534554" cy="2573070"/>
          </a:xfrm>
          <a:prstGeom prst="rect">
            <a:avLst/>
          </a:prstGeom>
        </p:spPr>
      </p:pic>
      <p:sp>
        <p:nvSpPr>
          <p:cNvPr id="7" name="Rectangle 6"/>
          <p:cNvSpPr/>
          <p:nvPr/>
        </p:nvSpPr>
        <p:spPr>
          <a:xfrm>
            <a:off x="3581400" y="24384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8" name="Rectangle 7"/>
          <p:cNvSpPr/>
          <p:nvPr/>
        </p:nvSpPr>
        <p:spPr>
          <a:xfrm>
            <a:off x="5029200" y="6477000"/>
            <a:ext cx="3124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Images per episode</a:t>
            </a:r>
            <a:endParaRPr lang="en-US" dirty="0">
              <a:solidFill>
                <a:schemeClr val="tx1"/>
              </a:solidFill>
            </a:endParaRPr>
          </a:p>
        </p:txBody>
      </p:sp>
      <p:sp>
        <p:nvSpPr>
          <p:cNvPr id="9" name="Rectangle 8"/>
          <p:cNvSpPr/>
          <p:nvPr/>
        </p:nvSpPr>
        <p:spPr>
          <a:xfrm>
            <a:off x="3886200" y="3609536"/>
            <a:ext cx="4800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Frequency</a:t>
            </a:r>
            <a:endParaRPr lang="en-US"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Fashion MNIST</a:t>
            </a:r>
            <a:endParaRPr lang="en-US" dirty="0"/>
          </a:p>
        </p:txBody>
      </p:sp>
      <p:pic>
        <p:nvPicPr>
          <p:cNvPr id="4" name="Content Placeholder 3" descr="Screenshot (526).png"/>
          <p:cNvPicPr>
            <a:picLocks noGrp="1" noChangeAspect="1"/>
          </p:cNvPicPr>
          <p:nvPr>
            <p:ph idx="1"/>
          </p:nvPr>
        </p:nvPicPr>
        <p:blipFill>
          <a:blip r:embed="rId2" cstate="print"/>
          <a:stretch>
            <a:fillRect/>
          </a:stretch>
        </p:blipFill>
        <p:spPr>
          <a:xfrm>
            <a:off x="381000" y="1828800"/>
            <a:ext cx="2905531" cy="2905531"/>
          </a:xfrm>
        </p:spPr>
      </p:pic>
      <p:pic>
        <p:nvPicPr>
          <p:cNvPr id="7" name="Picture 6" descr="Screenshot (536).png"/>
          <p:cNvPicPr>
            <a:picLocks noChangeAspect="1"/>
          </p:cNvPicPr>
          <p:nvPr/>
        </p:nvPicPr>
        <p:blipFill>
          <a:blip r:embed="rId3" cstate="print"/>
          <a:stretch>
            <a:fillRect/>
          </a:stretch>
        </p:blipFill>
        <p:spPr>
          <a:xfrm>
            <a:off x="4343400" y="1752600"/>
            <a:ext cx="4134427" cy="4419600"/>
          </a:xfrm>
          <a:prstGeom prst="rect">
            <a:avLst/>
          </a:prstGeom>
        </p:spPr>
      </p:pic>
      <p:sp>
        <p:nvSpPr>
          <p:cNvPr id="5" name="Rectangle 4"/>
          <p:cNvSpPr/>
          <p:nvPr/>
        </p:nvSpPr>
        <p:spPr>
          <a:xfrm>
            <a:off x="3810000" y="22860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6" name="Rectangle 5"/>
          <p:cNvSpPr/>
          <p:nvPr/>
        </p:nvSpPr>
        <p:spPr>
          <a:xfrm>
            <a:off x="4343400" y="3962400"/>
            <a:ext cx="4114800" cy="76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Learning Rate</a:t>
            </a:r>
            <a:endParaRPr lang="en-US" dirty="0">
              <a:solidFill>
                <a:schemeClr val="tx1"/>
              </a:solidFill>
            </a:endParaRPr>
          </a:p>
        </p:txBody>
      </p:sp>
      <p:sp>
        <p:nvSpPr>
          <p:cNvPr id="8" name="Rectangle 7"/>
          <p:cNvSpPr/>
          <p:nvPr/>
        </p:nvSpPr>
        <p:spPr>
          <a:xfrm>
            <a:off x="4343400" y="62484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Total Episodes</a:t>
            </a:r>
            <a:endParaRPr lang="en-US"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Fashion </a:t>
            </a:r>
            <a:r>
              <a:rPr lang="en-US" dirty="0" smtClean="0"/>
              <a:t>MNIST (64 </a:t>
            </a:r>
            <a:r>
              <a:rPr lang="en-US" dirty="0" smtClean="0"/>
              <a:t>Layers)</a:t>
            </a:r>
            <a:endParaRPr lang="en-US" dirty="0"/>
          </a:p>
        </p:txBody>
      </p:sp>
      <p:pic>
        <p:nvPicPr>
          <p:cNvPr id="4" name="Content Placeholder 3" descr="Screenshot (518).png"/>
          <p:cNvPicPr>
            <a:picLocks noGrp="1" noChangeAspect="1"/>
          </p:cNvPicPr>
          <p:nvPr>
            <p:ph idx="1"/>
          </p:nvPr>
        </p:nvPicPr>
        <p:blipFill>
          <a:blip r:embed="rId2" cstate="print"/>
          <a:stretch>
            <a:fillRect/>
          </a:stretch>
        </p:blipFill>
        <p:spPr>
          <a:xfrm>
            <a:off x="762000" y="1600200"/>
            <a:ext cx="2876952" cy="4334480"/>
          </a:xfrm>
        </p:spPr>
      </p:pic>
      <p:pic>
        <p:nvPicPr>
          <p:cNvPr id="5" name="Picture 4" descr="Screenshot (520).png"/>
          <p:cNvPicPr>
            <a:picLocks noChangeAspect="1"/>
          </p:cNvPicPr>
          <p:nvPr/>
        </p:nvPicPr>
        <p:blipFill>
          <a:blip r:embed="rId3" cstate="print"/>
          <a:stretch>
            <a:fillRect/>
          </a:stretch>
        </p:blipFill>
        <p:spPr>
          <a:xfrm>
            <a:off x="4038601" y="1524000"/>
            <a:ext cx="4267200" cy="2278177"/>
          </a:xfrm>
          <a:prstGeom prst="rect">
            <a:avLst/>
          </a:prstGeom>
        </p:spPr>
      </p:pic>
      <p:pic>
        <p:nvPicPr>
          <p:cNvPr id="6" name="Picture 5" descr="Screenshot (522).png"/>
          <p:cNvPicPr>
            <a:picLocks noChangeAspect="1"/>
          </p:cNvPicPr>
          <p:nvPr/>
        </p:nvPicPr>
        <p:blipFill>
          <a:blip r:embed="rId4" cstate="print"/>
          <a:stretch>
            <a:fillRect/>
          </a:stretch>
        </p:blipFill>
        <p:spPr>
          <a:xfrm>
            <a:off x="4038600" y="4038600"/>
            <a:ext cx="4267200" cy="2353004"/>
          </a:xfrm>
          <a:prstGeom prst="rect">
            <a:avLst/>
          </a:prstGeom>
        </p:spPr>
      </p:pic>
      <p:sp>
        <p:nvSpPr>
          <p:cNvPr id="7" name="Rectangle 6"/>
          <p:cNvSpPr/>
          <p:nvPr/>
        </p:nvSpPr>
        <p:spPr>
          <a:xfrm>
            <a:off x="3733800" y="2895600"/>
            <a:ext cx="152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EPISODE</a:t>
            </a:r>
            <a:endParaRPr lang="en-US" dirty="0">
              <a:solidFill>
                <a:schemeClr val="tx1"/>
              </a:solidFill>
            </a:endParaRPr>
          </a:p>
        </p:txBody>
      </p:sp>
      <p:sp>
        <p:nvSpPr>
          <p:cNvPr id="8" name="Rectangle 7"/>
          <p:cNvSpPr/>
          <p:nvPr/>
        </p:nvSpPr>
        <p:spPr>
          <a:xfrm>
            <a:off x="4572000" y="3810000"/>
            <a:ext cx="3124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of time exploring</a:t>
            </a:r>
            <a:endParaRPr lang="en-US" dirty="0">
              <a:solidFill>
                <a:schemeClr val="tx1"/>
              </a:solidFill>
            </a:endParaRPr>
          </a:p>
        </p:txBody>
      </p:sp>
      <p:sp>
        <p:nvSpPr>
          <p:cNvPr id="9" name="Rectangle 8"/>
          <p:cNvSpPr/>
          <p:nvPr/>
        </p:nvSpPr>
        <p:spPr>
          <a:xfrm>
            <a:off x="4953000" y="6400800"/>
            <a:ext cx="3429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Mean Reward</a:t>
            </a:r>
            <a:endParaRPr lang="en-US"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Fashion MNIST</a:t>
            </a:r>
            <a:endParaRPr lang="en-US" dirty="0"/>
          </a:p>
        </p:txBody>
      </p:sp>
      <p:pic>
        <p:nvPicPr>
          <p:cNvPr id="4" name="Content Placeholder 3" descr="Screenshot (527).png"/>
          <p:cNvPicPr>
            <a:picLocks noGrp="1" noChangeAspect="1"/>
          </p:cNvPicPr>
          <p:nvPr>
            <p:ph idx="1"/>
          </p:nvPr>
        </p:nvPicPr>
        <p:blipFill>
          <a:blip r:embed="rId2" cstate="print"/>
          <a:stretch>
            <a:fillRect/>
          </a:stretch>
        </p:blipFill>
        <p:spPr>
          <a:xfrm>
            <a:off x="381000" y="1600200"/>
            <a:ext cx="2886478" cy="4724400"/>
          </a:xfrm>
        </p:spPr>
      </p:pic>
      <p:pic>
        <p:nvPicPr>
          <p:cNvPr id="5" name="Picture 4" descr="Screenshot (537).png"/>
          <p:cNvPicPr>
            <a:picLocks noChangeAspect="1"/>
          </p:cNvPicPr>
          <p:nvPr/>
        </p:nvPicPr>
        <p:blipFill>
          <a:blip r:embed="rId3" cstate="print"/>
          <a:stretch>
            <a:fillRect/>
          </a:stretch>
        </p:blipFill>
        <p:spPr>
          <a:xfrm>
            <a:off x="4419600" y="1676400"/>
            <a:ext cx="4267200" cy="1981200"/>
          </a:xfrm>
          <a:prstGeom prst="rect">
            <a:avLst/>
          </a:prstGeom>
        </p:spPr>
      </p:pic>
      <p:pic>
        <p:nvPicPr>
          <p:cNvPr id="6" name="Picture 5" descr="Screenshot (538).png"/>
          <p:cNvPicPr>
            <a:picLocks noChangeAspect="1"/>
          </p:cNvPicPr>
          <p:nvPr/>
        </p:nvPicPr>
        <p:blipFill>
          <a:blip r:embed="rId4" cstate="print"/>
          <a:stretch>
            <a:fillRect/>
          </a:stretch>
        </p:blipFill>
        <p:spPr>
          <a:xfrm>
            <a:off x="4419600" y="4040155"/>
            <a:ext cx="4286902" cy="2055846"/>
          </a:xfrm>
          <a:prstGeom prst="rect">
            <a:avLst/>
          </a:prstGeom>
        </p:spPr>
      </p:pic>
      <p:sp>
        <p:nvSpPr>
          <p:cNvPr id="7" name="Rectangle 6"/>
          <p:cNvSpPr/>
          <p:nvPr/>
        </p:nvSpPr>
        <p:spPr>
          <a:xfrm>
            <a:off x="3962400" y="21336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8" name="Rectangle 7"/>
          <p:cNvSpPr/>
          <p:nvPr/>
        </p:nvSpPr>
        <p:spPr>
          <a:xfrm>
            <a:off x="4572000" y="6019800"/>
            <a:ext cx="3124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Images per episode</a:t>
            </a:r>
            <a:endParaRPr lang="en-US" dirty="0">
              <a:solidFill>
                <a:schemeClr val="tx1"/>
              </a:solidFill>
            </a:endParaRPr>
          </a:p>
        </p:txBody>
      </p:sp>
      <p:sp>
        <p:nvSpPr>
          <p:cNvPr id="9" name="Rectangle 8"/>
          <p:cNvSpPr/>
          <p:nvPr/>
        </p:nvSpPr>
        <p:spPr>
          <a:xfrm>
            <a:off x="3886200" y="3609536"/>
            <a:ext cx="4800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Frequency</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a:t>
            </a:r>
            <a:endParaRPr lang="en-US" dirty="0"/>
          </a:p>
        </p:txBody>
      </p:sp>
      <p:pic>
        <p:nvPicPr>
          <p:cNvPr id="4" name="Content Placeholder 3" descr="1_mPGk9WTNNvp3i4-9JFgD3w.png"/>
          <p:cNvPicPr>
            <a:picLocks noGrp="1" noChangeAspect="1"/>
          </p:cNvPicPr>
          <p:nvPr>
            <p:ph idx="1"/>
          </p:nvPr>
        </p:nvPicPr>
        <p:blipFill>
          <a:blip r:embed="rId2" cstate="print"/>
          <a:stretch>
            <a:fillRect/>
          </a:stretch>
        </p:blipFill>
        <p:spPr>
          <a:xfrm>
            <a:off x="533400" y="1905000"/>
            <a:ext cx="8404144" cy="3239483"/>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Fashion MNIST</a:t>
            </a:r>
            <a:endParaRPr lang="en-US" dirty="0"/>
          </a:p>
        </p:txBody>
      </p:sp>
      <p:pic>
        <p:nvPicPr>
          <p:cNvPr id="4" name="Content Placeholder 3" descr="Screenshot (528).png"/>
          <p:cNvPicPr>
            <a:picLocks noGrp="1" noChangeAspect="1"/>
          </p:cNvPicPr>
          <p:nvPr>
            <p:ph idx="1"/>
          </p:nvPr>
        </p:nvPicPr>
        <p:blipFill>
          <a:blip r:embed="rId2" cstate="print"/>
          <a:stretch>
            <a:fillRect/>
          </a:stretch>
        </p:blipFill>
        <p:spPr>
          <a:xfrm>
            <a:off x="685800" y="2438400"/>
            <a:ext cx="2819794" cy="3352800"/>
          </a:xfrm>
        </p:spPr>
      </p:pic>
      <p:pic>
        <p:nvPicPr>
          <p:cNvPr id="5" name="Picture 4" descr="Screenshot (540).png"/>
          <p:cNvPicPr>
            <a:picLocks noChangeAspect="1"/>
          </p:cNvPicPr>
          <p:nvPr/>
        </p:nvPicPr>
        <p:blipFill>
          <a:blip r:embed="rId3" cstate="print"/>
          <a:stretch>
            <a:fillRect/>
          </a:stretch>
        </p:blipFill>
        <p:spPr>
          <a:xfrm>
            <a:off x="4495800" y="1905000"/>
            <a:ext cx="3934374" cy="4353533"/>
          </a:xfrm>
          <a:prstGeom prst="rect">
            <a:avLst/>
          </a:prstGeom>
        </p:spPr>
      </p:pic>
      <p:sp>
        <p:nvSpPr>
          <p:cNvPr id="6" name="Rectangle 5"/>
          <p:cNvSpPr/>
          <p:nvPr/>
        </p:nvSpPr>
        <p:spPr>
          <a:xfrm>
            <a:off x="4114800" y="23622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7" name="Rectangle 6"/>
          <p:cNvSpPr/>
          <p:nvPr/>
        </p:nvSpPr>
        <p:spPr>
          <a:xfrm>
            <a:off x="4501660" y="3982328"/>
            <a:ext cx="396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Learning Rate</a:t>
            </a:r>
            <a:endParaRPr lang="en-US" dirty="0">
              <a:solidFill>
                <a:schemeClr val="tx1"/>
              </a:solidFill>
            </a:endParaRPr>
          </a:p>
        </p:txBody>
      </p:sp>
      <p:sp>
        <p:nvSpPr>
          <p:cNvPr id="8" name="Rectangle 7"/>
          <p:cNvSpPr/>
          <p:nvPr/>
        </p:nvSpPr>
        <p:spPr>
          <a:xfrm>
            <a:off x="4419600" y="62484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Total Episodes</a:t>
            </a:r>
            <a:endParaRPr lang="en-US"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Training Fashion </a:t>
            </a:r>
            <a:r>
              <a:rPr lang="en-US" dirty="0" smtClean="0"/>
              <a:t>MNIST (128 </a:t>
            </a:r>
            <a:r>
              <a:rPr lang="en-US" dirty="0" smtClean="0"/>
              <a:t>Layers)</a:t>
            </a:r>
            <a:endParaRPr lang="en-US" dirty="0"/>
          </a:p>
        </p:txBody>
      </p:sp>
      <p:pic>
        <p:nvPicPr>
          <p:cNvPr id="4" name="Content Placeholder 3" descr="Screenshot (519).png"/>
          <p:cNvPicPr>
            <a:picLocks noGrp="1" noChangeAspect="1"/>
          </p:cNvPicPr>
          <p:nvPr>
            <p:ph idx="1"/>
          </p:nvPr>
        </p:nvPicPr>
        <p:blipFill>
          <a:blip r:embed="rId2" cstate="print"/>
          <a:stretch>
            <a:fillRect/>
          </a:stretch>
        </p:blipFill>
        <p:spPr>
          <a:xfrm>
            <a:off x="609600" y="1447800"/>
            <a:ext cx="2857899" cy="4363059"/>
          </a:xfrm>
        </p:spPr>
      </p:pic>
      <p:pic>
        <p:nvPicPr>
          <p:cNvPr id="5" name="Picture 4" descr="Screenshot (520).png"/>
          <p:cNvPicPr>
            <a:picLocks noChangeAspect="1"/>
          </p:cNvPicPr>
          <p:nvPr/>
        </p:nvPicPr>
        <p:blipFill>
          <a:blip r:embed="rId3" cstate="print"/>
          <a:stretch>
            <a:fillRect/>
          </a:stretch>
        </p:blipFill>
        <p:spPr>
          <a:xfrm>
            <a:off x="4038601" y="1524000"/>
            <a:ext cx="4190999" cy="2237495"/>
          </a:xfrm>
          <a:prstGeom prst="rect">
            <a:avLst/>
          </a:prstGeom>
        </p:spPr>
      </p:pic>
      <p:pic>
        <p:nvPicPr>
          <p:cNvPr id="6" name="Picture 5" descr="Screenshot (524).png"/>
          <p:cNvPicPr>
            <a:picLocks noChangeAspect="1"/>
          </p:cNvPicPr>
          <p:nvPr/>
        </p:nvPicPr>
        <p:blipFill>
          <a:blip r:embed="rId4" cstate="print"/>
          <a:stretch>
            <a:fillRect/>
          </a:stretch>
        </p:blipFill>
        <p:spPr>
          <a:xfrm>
            <a:off x="4114800" y="3962400"/>
            <a:ext cx="4001048" cy="2534004"/>
          </a:xfrm>
          <a:prstGeom prst="rect">
            <a:avLst/>
          </a:prstGeom>
        </p:spPr>
      </p:pic>
      <p:sp>
        <p:nvSpPr>
          <p:cNvPr id="7" name="Rectangle 6"/>
          <p:cNvSpPr/>
          <p:nvPr/>
        </p:nvSpPr>
        <p:spPr>
          <a:xfrm>
            <a:off x="3733800" y="2895600"/>
            <a:ext cx="152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EPISODE</a:t>
            </a:r>
            <a:endParaRPr lang="en-US" dirty="0">
              <a:solidFill>
                <a:schemeClr val="tx1"/>
              </a:solidFill>
            </a:endParaRPr>
          </a:p>
        </p:txBody>
      </p:sp>
      <p:sp>
        <p:nvSpPr>
          <p:cNvPr id="8" name="Rectangle 7"/>
          <p:cNvSpPr/>
          <p:nvPr/>
        </p:nvSpPr>
        <p:spPr>
          <a:xfrm>
            <a:off x="4495800" y="3733800"/>
            <a:ext cx="3124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of time exploring</a:t>
            </a:r>
            <a:endParaRPr lang="en-US" dirty="0">
              <a:solidFill>
                <a:schemeClr val="tx1"/>
              </a:solidFill>
            </a:endParaRPr>
          </a:p>
        </p:txBody>
      </p:sp>
      <p:sp>
        <p:nvSpPr>
          <p:cNvPr id="9" name="Rectangle 8"/>
          <p:cNvSpPr/>
          <p:nvPr/>
        </p:nvSpPr>
        <p:spPr>
          <a:xfrm>
            <a:off x="4495800" y="6477000"/>
            <a:ext cx="3429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Mean Reward</a:t>
            </a:r>
            <a:endParaRPr lang="en-US"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Fashion MNIST</a:t>
            </a:r>
            <a:endParaRPr lang="en-US" dirty="0"/>
          </a:p>
        </p:txBody>
      </p:sp>
      <p:pic>
        <p:nvPicPr>
          <p:cNvPr id="4" name="Content Placeholder 3" descr="Screenshot (529).png"/>
          <p:cNvPicPr>
            <a:picLocks noGrp="1" noChangeAspect="1"/>
          </p:cNvPicPr>
          <p:nvPr>
            <p:ph idx="1"/>
          </p:nvPr>
        </p:nvPicPr>
        <p:blipFill>
          <a:blip r:embed="rId2" cstate="print"/>
          <a:stretch>
            <a:fillRect/>
          </a:stretch>
        </p:blipFill>
        <p:spPr>
          <a:xfrm>
            <a:off x="381000" y="1600200"/>
            <a:ext cx="2857899" cy="4572000"/>
          </a:xfrm>
        </p:spPr>
      </p:pic>
      <p:pic>
        <p:nvPicPr>
          <p:cNvPr id="5" name="Picture 4" descr="Screenshot (541).png"/>
          <p:cNvPicPr>
            <a:picLocks noChangeAspect="1"/>
          </p:cNvPicPr>
          <p:nvPr/>
        </p:nvPicPr>
        <p:blipFill>
          <a:blip r:embed="rId3" cstate="print"/>
          <a:stretch>
            <a:fillRect/>
          </a:stretch>
        </p:blipFill>
        <p:spPr>
          <a:xfrm>
            <a:off x="4038600" y="1524001"/>
            <a:ext cx="4715533" cy="1905000"/>
          </a:xfrm>
          <a:prstGeom prst="rect">
            <a:avLst/>
          </a:prstGeom>
        </p:spPr>
      </p:pic>
      <p:pic>
        <p:nvPicPr>
          <p:cNvPr id="6" name="Picture 5" descr="Screenshot (542).png"/>
          <p:cNvPicPr>
            <a:picLocks noChangeAspect="1"/>
          </p:cNvPicPr>
          <p:nvPr/>
        </p:nvPicPr>
        <p:blipFill>
          <a:blip r:embed="rId4" cstate="print"/>
          <a:stretch>
            <a:fillRect/>
          </a:stretch>
        </p:blipFill>
        <p:spPr>
          <a:xfrm>
            <a:off x="3962400" y="3733800"/>
            <a:ext cx="4715533" cy="2133600"/>
          </a:xfrm>
          <a:prstGeom prst="rect">
            <a:avLst/>
          </a:prstGeom>
        </p:spPr>
      </p:pic>
      <p:sp>
        <p:nvSpPr>
          <p:cNvPr id="7" name="Rectangle 6"/>
          <p:cNvSpPr/>
          <p:nvPr/>
        </p:nvSpPr>
        <p:spPr>
          <a:xfrm>
            <a:off x="3505200" y="19812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8" name="Rectangle 7"/>
          <p:cNvSpPr/>
          <p:nvPr/>
        </p:nvSpPr>
        <p:spPr>
          <a:xfrm>
            <a:off x="4876800" y="5943600"/>
            <a:ext cx="3124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Images per episode</a:t>
            </a:r>
            <a:endParaRPr lang="en-US" dirty="0">
              <a:solidFill>
                <a:schemeClr val="tx1"/>
              </a:solidFill>
            </a:endParaRPr>
          </a:p>
        </p:txBody>
      </p:sp>
      <p:sp>
        <p:nvSpPr>
          <p:cNvPr id="9" name="Rectangle 8"/>
          <p:cNvSpPr/>
          <p:nvPr/>
        </p:nvSpPr>
        <p:spPr>
          <a:xfrm>
            <a:off x="3886200" y="3533336"/>
            <a:ext cx="4800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Frequency</a:t>
            </a:r>
            <a:endParaRPr lang="en-US"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Fashion MNIST</a:t>
            </a:r>
            <a:endParaRPr lang="en-US" dirty="0"/>
          </a:p>
        </p:txBody>
      </p:sp>
      <p:pic>
        <p:nvPicPr>
          <p:cNvPr id="4" name="Content Placeholder 3" descr="Screenshot (530).png"/>
          <p:cNvPicPr>
            <a:picLocks noGrp="1" noChangeAspect="1"/>
          </p:cNvPicPr>
          <p:nvPr>
            <p:ph idx="1"/>
          </p:nvPr>
        </p:nvPicPr>
        <p:blipFill>
          <a:blip r:embed="rId2" cstate="print"/>
          <a:stretch>
            <a:fillRect/>
          </a:stretch>
        </p:blipFill>
        <p:spPr>
          <a:xfrm>
            <a:off x="533400" y="2057400"/>
            <a:ext cx="2876952" cy="3810000"/>
          </a:xfrm>
        </p:spPr>
      </p:pic>
      <p:pic>
        <p:nvPicPr>
          <p:cNvPr id="5" name="Picture 4" descr="Screenshot (543).png"/>
          <p:cNvPicPr>
            <a:picLocks noChangeAspect="1"/>
          </p:cNvPicPr>
          <p:nvPr/>
        </p:nvPicPr>
        <p:blipFill>
          <a:blip r:embed="rId3" cstate="print"/>
          <a:stretch>
            <a:fillRect/>
          </a:stretch>
        </p:blipFill>
        <p:spPr>
          <a:xfrm>
            <a:off x="4267200" y="1981200"/>
            <a:ext cx="4077269" cy="4115375"/>
          </a:xfrm>
          <a:prstGeom prst="rect">
            <a:avLst/>
          </a:prstGeom>
        </p:spPr>
      </p:pic>
      <p:sp>
        <p:nvSpPr>
          <p:cNvPr id="6" name="Rectangle 5"/>
          <p:cNvSpPr/>
          <p:nvPr/>
        </p:nvSpPr>
        <p:spPr>
          <a:xfrm>
            <a:off x="3886200" y="23622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7" name="Rectangle 6"/>
          <p:cNvSpPr/>
          <p:nvPr/>
        </p:nvSpPr>
        <p:spPr>
          <a:xfrm>
            <a:off x="4267200" y="3699804"/>
            <a:ext cx="3962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Learning Rate</a:t>
            </a:r>
            <a:endParaRPr lang="en-US" dirty="0">
              <a:solidFill>
                <a:schemeClr val="tx1"/>
              </a:solidFill>
            </a:endParaRPr>
          </a:p>
        </p:txBody>
      </p:sp>
      <p:sp>
        <p:nvSpPr>
          <p:cNvPr id="8" name="Rectangle 7"/>
          <p:cNvSpPr/>
          <p:nvPr/>
        </p:nvSpPr>
        <p:spPr>
          <a:xfrm>
            <a:off x="4343400" y="60960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Total Episodes</a:t>
            </a:r>
            <a:endParaRPr lang="en-US"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CIFAR 10 (32 Layers)</a:t>
            </a:r>
            <a:endParaRPr lang="en-US" dirty="0"/>
          </a:p>
        </p:txBody>
      </p:sp>
      <p:pic>
        <p:nvPicPr>
          <p:cNvPr id="4" name="Content Placeholder 3" descr="Screenshot (545).png"/>
          <p:cNvPicPr>
            <a:picLocks noGrp="1" noChangeAspect="1"/>
          </p:cNvPicPr>
          <p:nvPr>
            <p:ph idx="1"/>
          </p:nvPr>
        </p:nvPicPr>
        <p:blipFill>
          <a:blip r:embed="rId2" cstate="print"/>
          <a:stretch>
            <a:fillRect/>
          </a:stretch>
        </p:blipFill>
        <p:spPr>
          <a:xfrm>
            <a:off x="838200" y="1371600"/>
            <a:ext cx="2829320" cy="4876800"/>
          </a:xfrm>
        </p:spPr>
      </p:pic>
      <p:pic>
        <p:nvPicPr>
          <p:cNvPr id="5" name="Picture 4" descr="Screenshot (548).png"/>
          <p:cNvPicPr>
            <a:picLocks noChangeAspect="1"/>
          </p:cNvPicPr>
          <p:nvPr/>
        </p:nvPicPr>
        <p:blipFill>
          <a:blip r:embed="rId3" cstate="print"/>
          <a:stretch>
            <a:fillRect/>
          </a:stretch>
        </p:blipFill>
        <p:spPr>
          <a:xfrm>
            <a:off x="4038600" y="1447800"/>
            <a:ext cx="4210617" cy="2324425"/>
          </a:xfrm>
          <a:prstGeom prst="rect">
            <a:avLst/>
          </a:prstGeom>
        </p:spPr>
      </p:pic>
      <p:pic>
        <p:nvPicPr>
          <p:cNvPr id="6" name="Picture 5" descr="Screenshot (549).png"/>
          <p:cNvPicPr>
            <a:picLocks noChangeAspect="1"/>
          </p:cNvPicPr>
          <p:nvPr/>
        </p:nvPicPr>
        <p:blipFill>
          <a:blip r:embed="rId4" cstate="print"/>
          <a:stretch>
            <a:fillRect/>
          </a:stretch>
        </p:blipFill>
        <p:spPr>
          <a:xfrm>
            <a:off x="3962400" y="4038600"/>
            <a:ext cx="4286849" cy="2286319"/>
          </a:xfrm>
          <a:prstGeom prst="rect">
            <a:avLst/>
          </a:prstGeom>
        </p:spPr>
      </p:pic>
      <p:sp>
        <p:nvSpPr>
          <p:cNvPr id="7" name="Rectangle 6"/>
          <p:cNvSpPr/>
          <p:nvPr/>
        </p:nvSpPr>
        <p:spPr>
          <a:xfrm>
            <a:off x="3810000" y="3048000"/>
            <a:ext cx="152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EPISODE</a:t>
            </a:r>
            <a:endParaRPr lang="en-US" dirty="0">
              <a:solidFill>
                <a:schemeClr val="tx1"/>
              </a:solidFill>
            </a:endParaRPr>
          </a:p>
        </p:txBody>
      </p:sp>
      <p:sp>
        <p:nvSpPr>
          <p:cNvPr id="8" name="Rectangle 7"/>
          <p:cNvSpPr/>
          <p:nvPr/>
        </p:nvSpPr>
        <p:spPr>
          <a:xfrm>
            <a:off x="4495800" y="3810000"/>
            <a:ext cx="3124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of time exploring</a:t>
            </a:r>
            <a:endParaRPr lang="en-US" dirty="0">
              <a:solidFill>
                <a:schemeClr val="tx1"/>
              </a:solidFill>
            </a:endParaRPr>
          </a:p>
        </p:txBody>
      </p:sp>
      <p:sp>
        <p:nvSpPr>
          <p:cNvPr id="9" name="Rectangle 8"/>
          <p:cNvSpPr/>
          <p:nvPr/>
        </p:nvSpPr>
        <p:spPr>
          <a:xfrm>
            <a:off x="4267200" y="6400800"/>
            <a:ext cx="3429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Mean Reward</a:t>
            </a:r>
            <a:endParaRPr lang="en-US"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CIFAR 10</a:t>
            </a:r>
            <a:endParaRPr lang="en-US" dirty="0"/>
          </a:p>
        </p:txBody>
      </p:sp>
      <p:pic>
        <p:nvPicPr>
          <p:cNvPr id="4" name="Content Placeholder 3" descr="Screenshot (555).png"/>
          <p:cNvPicPr>
            <a:picLocks noGrp="1" noChangeAspect="1"/>
          </p:cNvPicPr>
          <p:nvPr>
            <p:ph idx="1"/>
          </p:nvPr>
        </p:nvPicPr>
        <p:blipFill>
          <a:blip r:embed="rId2" cstate="print"/>
          <a:stretch>
            <a:fillRect/>
          </a:stretch>
        </p:blipFill>
        <p:spPr>
          <a:xfrm>
            <a:off x="609600" y="1828800"/>
            <a:ext cx="2991268" cy="3982006"/>
          </a:xfrm>
        </p:spPr>
      </p:pic>
      <p:pic>
        <p:nvPicPr>
          <p:cNvPr id="7" name="Picture 6" descr="Screenshot (563).png"/>
          <p:cNvPicPr>
            <a:picLocks noChangeAspect="1"/>
          </p:cNvPicPr>
          <p:nvPr/>
        </p:nvPicPr>
        <p:blipFill>
          <a:blip r:embed="rId3" cstate="print"/>
          <a:stretch>
            <a:fillRect/>
          </a:stretch>
        </p:blipFill>
        <p:spPr>
          <a:xfrm>
            <a:off x="4114800" y="1600201"/>
            <a:ext cx="4229691" cy="2057400"/>
          </a:xfrm>
          <a:prstGeom prst="rect">
            <a:avLst/>
          </a:prstGeom>
        </p:spPr>
      </p:pic>
      <p:pic>
        <p:nvPicPr>
          <p:cNvPr id="8" name="Picture 7" descr="Screenshot (564).png"/>
          <p:cNvPicPr>
            <a:picLocks noChangeAspect="1"/>
          </p:cNvPicPr>
          <p:nvPr/>
        </p:nvPicPr>
        <p:blipFill>
          <a:blip r:embed="rId4" cstate="print"/>
          <a:stretch>
            <a:fillRect/>
          </a:stretch>
        </p:blipFill>
        <p:spPr>
          <a:xfrm>
            <a:off x="4114800" y="3886200"/>
            <a:ext cx="4248807" cy="2114447"/>
          </a:xfrm>
          <a:prstGeom prst="rect">
            <a:avLst/>
          </a:prstGeom>
        </p:spPr>
      </p:pic>
      <p:sp>
        <p:nvSpPr>
          <p:cNvPr id="9" name="Rectangle 8"/>
          <p:cNvSpPr/>
          <p:nvPr/>
        </p:nvSpPr>
        <p:spPr>
          <a:xfrm>
            <a:off x="3581400" y="21336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10" name="Rectangle 9"/>
          <p:cNvSpPr/>
          <p:nvPr/>
        </p:nvSpPr>
        <p:spPr>
          <a:xfrm>
            <a:off x="4572000" y="6019800"/>
            <a:ext cx="3124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Images per episode</a:t>
            </a:r>
            <a:endParaRPr lang="en-US" dirty="0">
              <a:solidFill>
                <a:schemeClr val="tx1"/>
              </a:solidFill>
            </a:endParaRPr>
          </a:p>
        </p:txBody>
      </p:sp>
      <p:sp>
        <p:nvSpPr>
          <p:cNvPr id="11" name="Rectangle 10"/>
          <p:cNvSpPr/>
          <p:nvPr/>
        </p:nvSpPr>
        <p:spPr>
          <a:xfrm>
            <a:off x="3886200" y="3609536"/>
            <a:ext cx="4800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Frequency</a:t>
            </a:r>
            <a:endParaRPr lang="en-US"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CIFAR 10</a:t>
            </a:r>
            <a:endParaRPr lang="en-US" dirty="0"/>
          </a:p>
        </p:txBody>
      </p:sp>
      <p:pic>
        <p:nvPicPr>
          <p:cNvPr id="4" name="Content Placeholder 3" descr="Screenshot (556).png"/>
          <p:cNvPicPr>
            <a:picLocks noGrp="1" noChangeAspect="1"/>
          </p:cNvPicPr>
          <p:nvPr>
            <p:ph idx="1"/>
          </p:nvPr>
        </p:nvPicPr>
        <p:blipFill>
          <a:blip r:embed="rId2" cstate="print"/>
          <a:stretch>
            <a:fillRect/>
          </a:stretch>
        </p:blipFill>
        <p:spPr>
          <a:xfrm>
            <a:off x="685800" y="2362200"/>
            <a:ext cx="3038899" cy="2791215"/>
          </a:xfrm>
        </p:spPr>
      </p:pic>
      <p:pic>
        <p:nvPicPr>
          <p:cNvPr id="5" name="Picture 4" descr="Screenshot (565).png"/>
          <p:cNvPicPr>
            <a:picLocks noChangeAspect="1"/>
          </p:cNvPicPr>
          <p:nvPr/>
        </p:nvPicPr>
        <p:blipFill>
          <a:blip r:embed="rId3" cstate="print"/>
          <a:stretch>
            <a:fillRect/>
          </a:stretch>
        </p:blipFill>
        <p:spPr>
          <a:xfrm>
            <a:off x="4495800" y="1905000"/>
            <a:ext cx="3629532" cy="4143954"/>
          </a:xfrm>
          <a:prstGeom prst="rect">
            <a:avLst/>
          </a:prstGeom>
        </p:spPr>
      </p:pic>
      <p:sp>
        <p:nvSpPr>
          <p:cNvPr id="6" name="Rectangle 5"/>
          <p:cNvSpPr/>
          <p:nvPr/>
        </p:nvSpPr>
        <p:spPr>
          <a:xfrm>
            <a:off x="4038600" y="24384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7" name="Rectangle 6"/>
          <p:cNvSpPr/>
          <p:nvPr/>
        </p:nvSpPr>
        <p:spPr>
          <a:xfrm>
            <a:off x="4648200" y="3756076"/>
            <a:ext cx="3581400" cy="2063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Learning Rate</a:t>
            </a:r>
            <a:endParaRPr lang="en-US" dirty="0">
              <a:solidFill>
                <a:schemeClr val="tx1"/>
              </a:solidFill>
            </a:endParaRPr>
          </a:p>
        </p:txBody>
      </p:sp>
      <p:sp>
        <p:nvSpPr>
          <p:cNvPr id="8" name="Rectangle 7"/>
          <p:cNvSpPr/>
          <p:nvPr/>
        </p:nvSpPr>
        <p:spPr>
          <a:xfrm>
            <a:off x="4419600" y="59436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Total Episodes</a:t>
            </a:r>
            <a:endParaRPr lang="en-US"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r>
              <a:rPr lang="en-US" dirty="0" smtClean="0"/>
              <a:t>CIFAR 10 (64 </a:t>
            </a:r>
            <a:r>
              <a:rPr lang="en-US" dirty="0" smtClean="0"/>
              <a:t>Layers)</a:t>
            </a:r>
            <a:endParaRPr lang="en-US" dirty="0"/>
          </a:p>
        </p:txBody>
      </p:sp>
      <p:pic>
        <p:nvPicPr>
          <p:cNvPr id="7" name="Picture 6" descr="Screenshot (552).png"/>
          <p:cNvPicPr>
            <a:picLocks noChangeAspect="1"/>
          </p:cNvPicPr>
          <p:nvPr/>
        </p:nvPicPr>
        <p:blipFill>
          <a:blip r:embed="rId2" cstate="print"/>
          <a:stretch>
            <a:fillRect/>
          </a:stretch>
        </p:blipFill>
        <p:spPr>
          <a:xfrm>
            <a:off x="762000" y="1600200"/>
            <a:ext cx="2800741" cy="4324954"/>
          </a:xfrm>
          <a:prstGeom prst="rect">
            <a:avLst/>
          </a:prstGeom>
        </p:spPr>
      </p:pic>
      <p:sp>
        <p:nvSpPr>
          <p:cNvPr id="8" name="Content Placeholder 7"/>
          <p:cNvSpPr>
            <a:spLocks noGrp="1"/>
          </p:cNvSpPr>
          <p:nvPr>
            <p:ph idx="1"/>
          </p:nvPr>
        </p:nvSpPr>
        <p:spPr/>
        <p:txBody>
          <a:bodyPr/>
          <a:lstStyle/>
          <a:p>
            <a:endParaRPr lang="en-US" dirty="0"/>
          </a:p>
        </p:txBody>
      </p:sp>
      <p:pic>
        <p:nvPicPr>
          <p:cNvPr id="9" name="Content Placeholder 3" descr="Screenshot (548).png"/>
          <p:cNvPicPr>
            <a:picLocks noChangeAspect="1"/>
          </p:cNvPicPr>
          <p:nvPr/>
        </p:nvPicPr>
        <p:blipFill>
          <a:blip r:embed="rId3" cstate="print"/>
          <a:stretch>
            <a:fillRect/>
          </a:stretch>
        </p:blipFill>
        <p:spPr>
          <a:xfrm>
            <a:off x="4038600" y="1676400"/>
            <a:ext cx="4058217" cy="2324425"/>
          </a:xfrm>
          <a:prstGeom prst="rect">
            <a:avLst/>
          </a:prstGeom>
        </p:spPr>
      </p:pic>
      <p:pic>
        <p:nvPicPr>
          <p:cNvPr id="10" name="Picture 9" descr="Screenshot (550).png"/>
          <p:cNvPicPr>
            <a:picLocks noChangeAspect="1"/>
          </p:cNvPicPr>
          <p:nvPr/>
        </p:nvPicPr>
        <p:blipFill>
          <a:blip r:embed="rId4" cstate="print"/>
          <a:stretch>
            <a:fillRect/>
          </a:stretch>
        </p:blipFill>
        <p:spPr>
          <a:xfrm>
            <a:off x="4114800" y="4191000"/>
            <a:ext cx="3972458" cy="2133600"/>
          </a:xfrm>
          <a:prstGeom prst="rect">
            <a:avLst/>
          </a:prstGeom>
        </p:spPr>
      </p:pic>
      <p:sp>
        <p:nvSpPr>
          <p:cNvPr id="11" name="Rectangle 10"/>
          <p:cNvSpPr/>
          <p:nvPr/>
        </p:nvSpPr>
        <p:spPr>
          <a:xfrm>
            <a:off x="3810000" y="3124200"/>
            <a:ext cx="152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EPISODE</a:t>
            </a:r>
            <a:endParaRPr lang="en-US" dirty="0">
              <a:solidFill>
                <a:schemeClr val="tx1"/>
              </a:solidFill>
            </a:endParaRPr>
          </a:p>
        </p:txBody>
      </p:sp>
      <p:sp>
        <p:nvSpPr>
          <p:cNvPr id="12" name="Rectangle 11"/>
          <p:cNvSpPr/>
          <p:nvPr/>
        </p:nvSpPr>
        <p:spPr>
          <a:xfrm>
            <a:off x="4495800" y="3962400"/>
            <a:ext cx="3124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of time exploring</a:t>
            </a:r>
            <a:endParaRPr lang="en-US" dirty="0">
              <a:solidFill>
                <a:schemeClr val="tx1"/>
              </a:solidFill>
            </a:endParaRPr>
          </a:p>
        </p:txBody>
      </p:sp>
      <p:sp>
        <p:nvSpPr>
          <p:cNvPr id="13" name="Rectangle 12"/>
          <p:cNvSpPr/>
          <p:nvPr/>
        </p:nvSpPr>
        <p:spPr>
          <a:xfrm>
            <a:off x="4419600" y="6400800"/>
            <a:ext cx="3429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Mean Reward</a:t>
            </a:r>
            <a:endParaRPr lang="en-US"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CIFAR 10</a:t>
            </a:r>
            <a:endParaRPr lang="en-US" dirty="0"/>
          </a:p>
        </p:txBody>
      </p:sp>
      <p:pic>
        <p:nvPicPr>
          <p:cNvPr id="6" name="Content Placeholder 5" descr="Screenshot (559).png"/>
          <p:cNvPicPr>
            <a:picLocks noGrp="1" noChangeAspect="1"/>
          </p:cNvPicPr>
          <p:nvPr>
            <p:ph idx="1"/>
          </p:nvPr>
        </p:nvPicPr>
        <p:blipFill>
          <a:blip r:embed="rId2" cstate="print"/>
          <a:stretch>
            <a:fillRect/>
          </a:stretch>
        </p:blipFill>
        <p:spPr>
          <a:xfrm>
            <a:off x="457200" y="1828800"/>
            <a:ext cx="3077005" cy="4067743"/>
          </a:xfrm>
        </p:spPr>
      </p:pic>
      <p:pic>
        <p:nvPicPr>
          <p:cNvPr id="9" name="Picture 8" descr="Screenshot (566).png"/>
          <p:cNvPicPr>
            <a:picLocks noChangeAspect="1"/>
          </p:cNvPicPr>
          <p:nvPr/>
        </p:nvPicPr>
        <p:blipFill>
          <a:blip r:embed="rId3" cstate="print"/>
          <a:stretch>
            <a:fillRect/>
          </a:stretch>
        </p:blipFill>
        <p:spPr>
          <a:xfrm>
            <a:off x="4724400" y="1905000"/>
            <a:ext cx="3886200" cy="2397355"/>
          </a:xfrm>
          <a:prstGeom prst="rect">
            <a:avLst/>
          </a:prstGeom>
        </p:spPr>
      </p:pic>
      <p:pic>
        <p:nvPicPr>
          <p:cNvPr id="10" name="Picture 9" descr="Screenshot (567).png"/>
          <p:cNvPicPr>
            <a:picLocks noChangeAspect="1"/>
          </p:cNvPicPr>
          <p:nvPr/>
        </p:nvPicPr>
        <p:blipFill>
          <a:blip r:embed="rId4" cstate="print"/>
          <a:stretch>
            <a:fillRect/>
          </a:stretch>
        </p:blipFill>
        <p:spPr>
          <a:xfrm>
            <a:off x="4724400" y="4472712"/>
            <a:ext cx="3924954" cy="2004288"/>
          </a:xfrm>
          <a:prstGeom prst="rect">
            <a:avLst/>
          </a:prstGeom>
        </p:spPr>
      </p:pic>
      <p:sp>
        <p:nvSpPr>
          <p:cNvPr id="11" name="Rectangle 10"/>
          <p:cNvSpPr/>
          <p:nvPr/>
        </p:nvSpPr>
        <p:spPr>
          <a:xfrm>
            <a:off x="4343400" y="25908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12" name="Rectangle 11"/>
          <p:cNvSpPr/>
          <p:nvPr/>
        </p:nvSpPr>
        <p:spPr>
          <a:xfrm>
            <a:off x="5257800" y="6477000"/>
            <a:ext cx="3124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Images per episode</a:t>
            </a:r>
            <a:endParaRPr lang="en-US" dirty="0">
              <a:solidFill>
                <a:schemeClr val="tx1"/>
              </a:solidFill>
            </a:endParaRPr>
          </a:p>
        </p:txBody>
      </p:sp>
      <p:sp>
        <p:nvSpPr>
          <p:cNvPr id="13" name="Rectangle 12"/>
          <p:cNvSpPr/>
          <p:nvPr/>
        </p:nvSpPr>
        <p:spPr>
          <a:xfrm>
            <a:off x="4800600" y="4267200"/>
            <a:ext cx="4114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Frequency</a:t>
            </a:r>
            <a:endParaRPr lang="en-US"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CIFAR 10</a:t>
            </a:r>
            <a:endParaRPr lang="en-US" dirty="0"/>
          </a:p>
        </p:txBody>
      </p:sp>
      <p:pic>
        <p:nvPicPr>
          <p:cNvPr id="6" name="Content Placeholder 5" descr="Screenshot (560).png"/>
          <p:cNvPicPr>
            <a:picLocks noGrp="1" noChangeAspect="1"/>
          </p:cNvPicPr>
          <p:nvPr>
            <p:ph idx="1"/>
          </p:nvPr>
        </p:nvPicPr>
        <p:blipFill>
          <a:blip r:embed="rId2" cstate="print"/>
          <a:stretch>
            <a:fillRect/>
          </a:stretch>
        </p:blipFill>
        <p:spPr>
          <a:xfrm>
            <a:off x="533400" y="2362200"/>
            <a:ext cx="3086531" cy="2800741"/>
          </a:xfrm>
        </p:spPr>
      </p:pic>
      <p:pic>
        <p:nvPicPr>
          <p:cNvPr id="8" name="Picture 7" descr="Screenshot (568).png"/>
          <p:cNvPicPr>
            <a:picLocks noChangeAspect="1"/>
          </p:cNvPicPr>
          <p:nvPr/>
        </p:nvPicPr>
        <p:blipFill>
          <a:blip r:embed="rId3" cstate="print"/>
          <a:stretch>
            <a:fillRect/>
          </a:stretch>
        </p:blipFill>
        <p:spPr>
          <a:xfrm>
            <a:off x="4724400" y="1905000"/>
            <a:ext cx="3515216" cy="4344007"/>
          </a:xfrm>
          <a:prstGeom prst="rect">
            <a:avLst/>
          </a:prstGeom>
        </p:spPr>
      </p:pic>
      <p:sp>
        <p:nvSpPr>
          <p:cNvPr id="9" name="Rectangle 8"/>
          <p:cNvSpPr/>
          <p:nvPr/>
        </p:nvSpPr>
        <p:spPr>
          <a:xfrm>
            <a:off x="4191000" y="2458328"/>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10" name="Rectangle 9"/>
          <p:cNvSpPr/>
          <p:nvPr/>
        </p:nvSpPr>
        <p:spPr>
          <a:xfrm>
            <a:off x="4648200" y="3962400"/>
            <a:ext cx="3962400" cy="1664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Learning Rate</a:t>
            </a:r>
            <a:endParaRPr lang="en-US" dirty="0">
              <a:solidFill>
                <a:schemeClr val="tx1"/>
              </a:solidFill>
            </a:endParaRPr>
          </a:p>
        </p:txBody>
      </p:sp>
      <p:sp>
        <p:nvSpPr>
          <p:cNvPr id="11" name="Rectangle 10"/>
          <p:cNvSpPr/>
          <p:nvPr/>
        </p:nvSpPr>
        <p:spPr>
          <a:xfrm>
            <a:off x="4724400" y="62484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Total Episodes</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p:txBody>
          <a:bodyPr/>
          <a:lstStyle/>
          <a:p>
            <a:r>
              <a:rPr lang="en-US" dirty="0" smtClean="0"/>
              <a:t>In supervised Learning, the model adjust the parameters to get right the prediction for the training data, and the goal is to generalize to unseen data.</a:t>
            </a:r>
          </a:p>
          <a:p>
            <a:r>
              <a:rPr lang="en-US" dirty="0" smtClean="0"/>
              <a:t>So, accuracy of the model is dependent on the trained data, giving rise to inconsistent accuracy.</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a:t>
            </a:r>
            <a:r>
              <a:rPr lang="en-US" dirty="0" smtClean="0"/>
              <a:t>CIFAR 10 (128 </a:t>
            </a:r>
            <a:r>
              <a:rPr lang="en-US" dirty="0" smtClean="0"/>
              <a:t>Layers)</a:t>
            </a:r>
            <a:endParaRPr lang="en-US" dirty="0"/>
          </a:p>
        </p:txBody>
      </p:sp>
      <p:pic>
        <p:nvPicPr>
          <p:cNvPr id="5" name="Content Placeholder 4" descr="Screenshot (551).png"/>
          <p:cNvPicPr>
            <a:picLocks noGrp="1" noChangeAspect="1"/>
          </p:cNvPicPr>
          <p:nvPr>
            <p:ph idx="1"/>
          </p:nvPr>
        </p:nvPicPr>
        <p:blipFill>
          <a:blip r:embed="rId2" cstate="print"/>
          <a:stretch>
            <a:fillRect/>
          </a:stretch>
        </p:blipFill>
        <p:spPr>
          <a:xfrm>
            <a:off x="4267200" y="3962400"/>
            <a:ext cx="3962400" cy="2410162"/>
          </a:xfrm>
        </p:spPr>
      </p:pic>
      <p:pic>
        <p:nvPicPr>
          <p:cNvPr id="4" name="Picture 3" descr="Screenshot (548).png"/>
          <p:cNvPicPr>
            <a:picLocks noChangeAspect="1"/>
          </p:cNvPicPr>
          <p:nvPr/>
        </p:nvPicPr>
        <p:blipFill>
          <a:blip r:embed="rId3" cstate="print"/>
          <a:stretch>
            <a:fillRect/>
          </a:stretch>
        </p:blipFill>
        <p:spPr>
          <a:xfrm>
            <a:off x="4191000" y="1447800"/>
            <a:ext cx="4058217" cy="2324425"/>
          </a:xfrm>
          <a:prstGeom prst="rect">
            <a:avLst/>
          </a:prstGeom>
        </p:spPr>
      </p:pic>
      <p:pic>
        <p:nvPicPr>
          <p:cNvPr id="6" name="Picture 5" descr="Screenshot (554).png"/>
          <p:cNvPicPr>
            <a:picLocks noChangeAspect="1"/>
          </p:cNvPicPr>
          <p:nvPr/>
        </p:nvPicPr>
        <p:blipFill>
          <a:blip r:embed="rId4" cstate="print"/>
          <a:stretch>
            <a:fillRect/>
          </a:stretch>
        </p:blipFill>
        <p:spPr>
          <a:xfrm>
            <a:off x="990600" y="1219200"/>
            <a:ext cx="2829320" cy="4382112"/>
          </a:xfrm>
          <a:prstGeom prst="rect">
            <a:avLst/>
          </a:prstGeom>
        </p:spPr>
      </p:pic>
      <p:sp>
        <p:nvSpPr>
          <p:cNvPr id="7" name="Rectangle 6"/>
          <p:cNvSpPr/>
          <p:nvPr/>
        </p:nvSpPr>
        <p:spPr>
          <a:xfrm>
            <a:off x="3962400" y="3124200"/>
            <a:ext cx="152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EPISODE</a:t>
            </a:r>
            <a:endParaRPr lang="en-US" dirty="0">
              <a:solidFill>
                <a:schemeClr val="tx1"/>
              </a:solidFill>
            </a:endParaRPr>
          </a:p>
        </p:txBody>
      </p:sp>
      <p:sp>
        <p:nvSpPr>
          <p:cNvPr id="8" name="Rectangle 7"/>
          <p:cNvSpPr/>
          <p:nvPr/>
        </p:nvSpPr>
        <p:spPr>
          <a:xfrm>
            <a:off x="4495800" y="3733800"/>
            <a:ext cx="3124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of time exploring</a:t>
            </a:r>
            <a:endParaRPr lang="en-US" dirty="0">
              <a:solidFill>
                <a:schemeClr val="tx1"/>
              </a:solidFill>
            </a:endParaRPr>
          </a:p>
        </p:txBody>
      </p:sp>
      <p:sp>
        <p:nvSpPr>
          <p:cNvPr id="9" name="Rectangle 8"/>
          <p:cNvSpPr/>
          <p:nvPr/>
        </p:nvSpPr>
        <p:spPr>
          <a:xfrm>
            <a:off x="4953000" y="6400800"/>
            <a:ext cx="34290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Mean Reward</a:t>
            </a:r>
            <a:endParaRPr lang="en-US"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smtClean="0"/>
              <a:t>CIFAR 10</a:t>
            </a:r>
            <a:endParaRPr lang="en-US" dirty="0"/>
          </a:p>
        </p:txBody>
      </p:sp>
      <p:pic>
        <p:nvPicPr>
          <p:cNvPr id="4" name="Content Placeholder 3" descr="Screenshot (561).png"/>
          <p:cNvPicPr>
            <a:picLocks noGrp="1" noChangeAspect="1"/>
          </p:cNvPicPr>
          <p:nvPr>
            <p:ph idx="1"/>
          </p:nvPr>
        </p:nvPicPr>
        <p:blipFill>
          <a:blip r:embed="rId2" cstate="print"/>
          <a:stretch>
            <a:fillRect/>
          </a:stretch>
        </p:blipFill>
        <p:spPr>
          <a:xfrm>
            <a:off x="381000" y="1828800"/>
            <a:ext cx="3153215" cy="4419600"/>
          </a:xfrm>
        </p:spPr>
      </p:pic>
      <p:pic>
        <p:nvPicPr>
          <p:cNvPr id="5" name="Picture 4" descr="Screenshot (569).png"/>
          <p:cNvPicPr>
            <a:picLocks noChangeAspect="1"/>
          </p:cNvPicPr>
          <p:nvPr/>
        </p:nvPicPr>
        <p:blipFill>
          <a:blip r:embed="rId3" cstate="print"/>
          <a:stretch>
            <a:fillRect/>
          </a:stretch>
        </p:blipFill>
        <p:spPr>
          <a:xfrm>
            <a:off x="3886200" y="1752600"/>
            <a:ext cx="4706007" cy="1981200"/>
          </a:xfrm>
          <a:prstGeom prst="rect">
            <a:avLst/>
          </a:prstGeom>
        </p:spPr>
      </p:pic>
      <p:pic>
        <p:nvPicPr>
          <p:cNvPr id="6" name="Picture 5" descr="Screenshot (570).png"/>
          <p:cNvPicPr>
            <a:picLocks noChangeAspect="1"/>
          </p:cNvPicPr>
          <p:nvPr/>
        </p:nvPicPr>
        <p:blipFill>
          <a:blip r:embed="rId4" cstate="print"/>
          <a:stretch>
            <a:fillRect/>
          </a:stretch>
        </p:blipFill>
        <p:spPr>
          <a:xfrm>
            <a:off x="3886200" y="3965479"/>
            <a:ext cx="4724400" cy="2206721"/>
          </a:xfrm>
          <a:prstGeom prst="rect">
            <a:avLst/>
          </a:prstGeom>
        </p:spPr>
      </p:pic>
      <p:sp>
        <p:nvSpPr>
          <p:cNvPr id="7" name="Rectangle 6"/>
          <p:cNvSpPr/>
          <p:nvPr/>
        </p:nvSpPr>
        <p:spPr>
          <a:xfrm>
            <a:off x="3581400" y="2057400"/>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8" name="Rectangle 7"/>
          <p:cNvSpPr/>
          <p:nvPr/>
        </p:nvSpPr>
        <p:spPr>
          <a:xfrm>
            <a:off x="4572000" y="6019800"/>
            <a:ext cx="3124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Images per episode</a:t>
            </a:r>
            <a:endParaRPr lang="en-US" dirty="0">
              <a:solidFill>
                <a:schemeClr val="tx1"/>
              </a:solidFill>
            </a:endParaRPr>
          </a:p>
        </p:txBody>
      </p:sp>
      <p:sp>
        <p:nvSpPr>
          <p:cNvPr id="9" name="Rectangle 8"/>
          <p:cNvSpPr/>
          <p:nvPr/>
        </p:nvSpPr>
        <p:spPr>
          <a:xfrm>
            <a:off x="3962400" y="3733800"/>
            <a:ext cx="4724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Training Frequency</a:t>
            </a:r>
            <a:endParaRPr lang="en-US" dirty="0">
              <a:solidFill>
                <a:schemeClr val="tx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CIFAR 10</a:t>
            </a:r>
            <a:endParaRPr lang="en-US" dirty="0"/>
          </a:p>
        </p:txBody>
      </p:sp>
      <p:pic>
        <p:nvPicPr>
          <p:cNvPr id="4" name="Content Placeholder 3" descr="Screenshot (562).png"/>
          <p:cNvPicPr>
            <a:picLocks noGrp="1" noChangeAspect="1"/>
          </p:cNvPicPr>
          <p:nvPr>
            <p:ph idx="1"/>
          </p:nvPr>
        </p:nvPicPr>
        <p:blipFill>
          <a:blip r:embed="rId2" cstate="print"/>
          <a:stretch>
            <a:fillRect/>
          </a:stretch>
        </p:blipFill>
        <p:spPr>
          <a:xfrm>
            <a:off x="533400" y="2362200"/>
            <a:ext cx="3143689" cy="3505594"/>
          </a:xfrm>
        </p:spPr>
      </p:pic>
      <p:pic>
        <p:nvPicPr>
          <p:cNvPr id="5" name="Picture 4" descr="Screenshot (571).png"/>
          <p:cNvPicPr>
            <a:picLocks noChangeAspect="1"/>
          </p:cNvPicPr>
          <p:nvPr/>
        </p:nvPicPr>
        <p:blipFill>
          <a:blip r:embed="rId3" cstate="print"/>
          <a:stretch>
            <a:fillRect/>
          </a:stretch>
        </p:blipFill>
        <p:spPr>
          <a:xfrm>
            <a:off x="4114800" y="1752600"/>
            <a:ext cx="4067743" cy="4039164"/>
          </a:xfrm>
          <a:prstGeom prst="rect">
            <a:avLst/>
          </a:prstGeom>
        </p:spPr>
      </p:pic>
      <p:sp>
        <p:nvSpPr>
          <p:cNvPr id="6" name="Rectangle 5"/>
          <p:cNvSpPr/>
          <p:nvPr/>
        </p:nvSpPr>
        <p:spPr>
          <a:xfrm>
            <a:off x="3810000" y="2328204"/>
            <a:ext cx="304800" cy="3505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ACCURACY</a:t>
            </a:r>
            <a:endParaRPr lang="en-US" dirty="0">
              <a:solidFill>
                <a:schemeClr val="tx1"/>
              </a:solidFill>
            </a:endParaRPr>
          </a:p>
        </p:txBody>
      </p:sp>
      <p:sp>
        <p:nvSpPr>
          <p:cNvPr id="7" name="Rectangle 6"/>
          <p:cNvSpPr/>
          <p:nvPr/>
        </p:nvSpPr>
        <p:spPr>
          <a:xfrm>
            <a:off x="4267200" y="3962400"/>
            <a:ext cx="3962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Learning Rate</a:t>
            </a:r>
            <a:endParaRPr lang="en-US" dirty="0">
              <a:solidFill>
                <a:schemeClr val="tx1"/>
              </a:solidFill>
            </a:endParaRPr>
          </a:p>
        </p:txBody>
      </p:sp>
      <p:sp>
        <p:nvSpPr>
          <p:cNvPr id="8" name="Rectangle 7"/>
          <p:cNvSpPr/>
          <p:nvPr/>
        </p:nvSpPr>
        <p:spPr>
          <a:xfrm>
            <a:off x="4114800" y="5943600"/>
            <a:ext cx="3810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Total Episodes</a:t>
            </a:r>
            <a:endParaRPr lang="en-US" dirty="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Sparse Reward Setting/ Credit assignment problem</a:t>
            </a:r>
            <a:endParaRPr lang="en-US" dirty="0"/>
          </a:p>
        </p:txBody>
      </p:sp>
      <p:sp>
        <p:nvSpPr>
          <p:cNvPr id="3" name="Content Placeholder 2"/>
          <p:cNvSpPr>
            <a:spLocks noGrp="1"/>
          </p:cNvSpPr>
          <p:nvPr>
            <p:ph idx="1"/>
          </p:nvPr>
        </p:nvSpPr>
        <p:spPr/>
        <p:txBody>
          <a:bodyPr>
            <a:normAutofit/>
          </a:bodyPr>
          <a:lstStyle/>
          <a:p>
            <a:r>
              <a:rPr lang="en-US" dirty="0" smtClean="0"/>
              <a:t>Agent is </a:t>
            </a:r>
            <a:r>
              <a:rPr lang="en-US" dirty="0"/>
              <a:t>going to assume that since we lost that episode all of the actions that we took there must be bad actions and is going to reduce the likelihood of taking those actions in the </a:t>
            </a:r>
            <a:r>
              <a:rPr lang="en-US" dirty="0" smtClean="0"/>
              <a:t>future</a:t>
            </a:r>
          </a:p>
          <a:p>
            <a:r>
              <a:rPr lang="en-US" dirty="0" smtClean="0"/>
              <a:t>Maybe </a:t>
            </a:r>
            <a:r>
              <a:rPr lang="en-US" dirty="0"/>
              <a:t>the most part of that episode we were doing really </a:t>
            </a:r>
            <a:r>
              <a:rPr lang="en-US" dirty="0" smtClean="0"/>
              <a:t>well. The entire action was not bad, maybe the last bit.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Proximal Policy Optimization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Cumulative Reward</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mean cumulative episode reward over all agents. Should increase during a successful training session. </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function</a:t>
            </a:r>
            <a:endParaRPr lang="en-US" dirty="0"/>
          </a:p>
        </p:txBody>
      </p:sp>
      <p:pic>
        <p:nvPicPr>
          <p:cNvPr id="4" name="Content Placeholder 3" descr="1.png"/>
          <p:cNvPicPr>
            <a:picLocks noGrp="1" noChangeAspect="1"/>
          </p:cNvPicPr>
          <p:nvPr>
            <p:ph idx="1"/>
          </p:nvPr>
        </p:nvPicPr>
        <p:blipFill>
          <a:blip r:embed="rId2" cstate="print"/>
          <a:stretch>
            <a:fillRect/>
          </a:stretch>
        </p:blipFill>
        <p:spPr>
          <a:xfrm>
            <a:off x="457200" y="2483513"/>
            <a:ext cx="8229600" cy="2759336"/>
          </a:xfr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US" dirty="0"/>
          </a:p>
        </p:txBody>
      </p:sp>
      <p:pic>
        <p:nvPicPr>
          <p:cNvPr id="4" name="Content Placeholder 3" descr="3.png"/>
          <p:cNvPicPr>
            <a:picLocks noGrp="1" noChangeAspect="1"/>
          </p:cNvPicPr>
          <p:nvPr>
            <p:ph idx="1"/>
          </p:nvPr>
        </p:nvPicPr>
        <p:blipFill>
          <a:blip r:embed="rId2" cstate="print"/>
          <a:stretch>
            <a:fillRect/>
          </a:stretch>
        </p:blipFill>
        <p:spPr>
          <a:xfrm>
            <a:off x="457200" y="1876586"/>
            <a:ext cx="8229600" cy="3973190"/>
          </a:xfr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Clipping</a:t>
            </a:r>
            <a:endParaRPr lang="en-US" dirty="0"/>
          </a:p>
        </p:txBody>
      </p:sp>
      <p:pic>
        <p:nvPicPr>
          <p:cNvPr id="4" name="Content Placeholder 3" descr="2.png"/>
          <p:cNvPicPr>
            <a:picLocks noGrp="1" noChangeAspect="1"/>
          </p:cNvPicPr>
          <p:nvPr>
            <p:ph idx="1"/>
          </p:nvPr>
        </p:nvPicPr>
        <p:blipFill>
          <a:blip r:embed="rId2" cstate="print"/>
          <a:stretch>
            <a:fillRect/>
          </a:stretch>
        </p:blipFill>
        <p:spPr>
          <a:xfrm>
            <a:off x="1676400" y="2667000"/>
            <a:ext cx="6776519" cy="2743200"/>
          </a:xfr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PPO MNIST</a:t>
            </a:r>
            <a:endParaRPr lang="en-US" dirty="0"/>
          </a:p>
        </p:txBody>
      </p:sp>
      <p:pic>
        <p:nvPicPr>
          <p:cNvPr id="4" name="Content Placeholder 3" descr="Screenshot (572).png"/>
          <p:cNvPicPr>
            <a:picLocks noGrp="1" noChangeAspect="1"/>
          </p:cNvPicPr>
          <p:nvPr>
            <p:ph idx="1"/>
          </p:nvPr>
        </p:nvPicPr>
        <p:blipFill>
          <a:blip r:embed="rId2" cstate="print"/>
          <a:stretch>
            <a:fillRect/>
          </a:stretch>
        </p:blipFill>
        <p:spPr>
          <a:xfrm>
            <a:off x="1803886" y="2286000"/>
            <a:ext cx="4948333" cy="28194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Reinforcement Learning</a:t>
            </a:r>
            <a:endParaRPr lang="en-US" dirty="0"/>
          </a:p>
        </p:txBody>
      </p:sp>
      <p:sp>
        <p:nvSpPr>
          <p:cNvPr id="3" name="Content Placeholder 2"/>
          <p:cNvSpPr>
            <a:spLocks noGrp="1"/>
          </p:cNvSpPr>
          <p:nvPr>
            <p:ph idx="1"/>
          </p:nvPr>
        </p:nvSpPr>
        <p:spPr/>
        <p:txBody>
          <a:bodyPr/>
          <a:lstStyle/>
          <a:p>
            <a:r>
              <a:rPr lang="en-US" dirty="0" smtClean="0"/>
              <a:t>Model </a:t>
            </a:r>
            <a:r>
              <a:rPr lang="en-US" dirty="0" smtClean="0"/>
              <a:t>Free Reinforcement </a:t>
            </a:r>
            <a:r>
              <a:rPr lang="en-US" dirty="0" smtClean="0"/>
              <a:t>Learning</a:t>
            </a:r>
          </a:p>
          <a:p>
            <a:pPr lvl="1">
              <a:buFont typeface="Wingdings" pitchFamily="2" charset="2"/>
              <a:buChar char="v"/>
            </a:pPr>
            <a:r>
              <a:rPr lang="en-US" dirty="0" smtClean="0"/>
              <a:t>Deep Q-Learning</a:t>
            </a:r>
          </a:p>
          <a:p>
            <a:pPr lvl="1">
              <a:buFont typeface="Wingdings" pitchFamily="2" charset="2"/>
              <a:buChar char="v"/>
            </a:pPr>
            <a:r>
              <a:rPr lang="en-US" dirty="0" smtClean="0"/>
              <a:t>Proximal Policy </a:t>
            </a:r>
            <a:r>
              <a:rPr lang="en-US" dirty="0" smtClean="0"/>
              <a:t>Optimization</a:t>
            </a:r>
          </a:p>
          <a:p>
            <a:r>
              <a:rPr lang="en-US" dirty="0" smtClean="0"/>
              <a:t>Model Based </a:t>
            </a:r>
            <a:r>
              <a:rPr lang="en-US" dirty="0" smtClean="0"/>
              <a:t>Reinforcement Learning</a:t>
            </a: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PPO Fashion MNIST</a:t>
            </a:r>
            <a:endParaRPr lang="en-US" dirty="0"/>
          </a:p>
        </p:txBody>
      </p:sp>
      <p:pic>
        <p:nvPicPr>
          <p:cNvPr id="4" name="Content Placeholder 3" descr="Screenshot (573).png"/>
          <p:cNvPicPr>
            <a:picLocks noGrp="1" noChangeAspect="1"/>
          </p:cNvPicPr>
          <p:nvPr>
            <p:ph idx="1"/>
          </p:nvPr>
        </p:nvPicPr>
        <p:blipFill>
          <a:blip r:embed="rId2" cstate="print"/>
          <a:stretch>
            <a:fillRect/>
          </a:stretch>
        </p:blipFill>
        <p:spPr>
          <a:xfrm>
            <a:off x="2135735" y="2590800"/>
            <a:ext cx="4960676" cy="2590799"/>
          </a:xfr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PPO CIFAR 10</a:t>
            </a:r>
            <a:endParaRPr lang="en-US" dirty="0"/>
          </a:p>
        </p:txBody>
      </p:sp>
      <p:pic>
        <p:nvPicPr>
          <p:cNvPr id="4" name="Content Placeholder 3" descr="Screenshot (574).png"/>
          <p:cNvPicPr>
            <a:picLocks noGrp="1" noChangeAspect="1"/>
          </p:cNvPicPr>
          <p:nvPr>
            <p:ph idx="1"/>
          </p:nvPr>
        </p:nvPicPr>
        <p:blipFill>
          <a:blip r:embed="rId2" cstate="print"/>
          <a:stretch>
            <a:fillRect/>
          </a:stretch>
        </p:blipFill>
        <p:spPr>
          <a:xfrm>
            <a:off x="2667000" y="2362200"/>
            <a:ext cx="4285924" cy="2328157"/>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Overall Achievement </a:t>
            </a:r>
          </a:p>
          <a:p>
            <a:r>
              <a:rPr lang="en-US" dirty="0" smtClean="0"/>
              <a:t>Unique Aspect of our work</a:t>
            </a:r>
          </a:p>
          <a:p>
            <a:r>
              <a:rPr lang="en-US" dirty="0" smtClean="0"/>
              <a:t>Future Scope</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pPr lvl="0"/>
            <a:r>
              <a:rPr lang="en-IN" u="sng" dirty="0" smtClean="0">
                <a:hlinkClick r:id="rId2"/>
              </a:rPr>
              <a:t>https://machinelearningmastery.com/object-recognition-with-deep-learning/</a:t>
            </a:r>
            <a:r>
              <a:rPr lang="en-IN" dirty="0" smtClean="0"/>
              <a:t> </a:t>
            </a:r>
            <a:endParaRPr lang="en-US" dirty="0" smtClean="0"/>
          </a:p>
          <a:p>
            <a:pPr lvl="0"/>
            <a:r>
              <a:rPr lang="en-IN" u="sng" dirty="0" smtClean="0">
                <a:hlinkClick r:id="rId3"/>
              </a:rPr>
              <a:t>https://www.analyticsvidhya.com/blog/2019/08/3-techniques-extract-features-from-image-data-machine-learning-python/</a:t>
            </a:r>
            <a:r>
              <a:rPr lang="en-IN" dirty="0" smtClean="0"/>
              <a:t> </a:t>
            </a:r>
            <a:endParaRPr lang="en-US" dirty="0" smtClean="0"/>
          </a:p>
          <a:p>
            <a:pPr lvl="0"/>
            <a:r>
              <a:rPr lang="en-IN" dirty="0" smtClean="0"/>
              <a:t>Active Learning for Image Classification: A Deep Reinforcement Learning Approach</a:t>
            </a:r>
            <a:endParaRPr lang="en-US" dirty="0" smtClean="0"/>
          </a:p>
          <a:p>
            <a:pPr>
              <a:buNone/>
            </a:pPr>
            <a:r>
              <a:rPr lang="en-IN" u="sng" dirty="0" smtClean="0">
                <a:hlinkClick r:id="rId4"/>
              </a:rPr>
              <a:t>	 </a:t>
            </a:r>
            <a:r>
              <a:rPr lang="en-IN" u="sng" dirty="0" smtClean="0">
                <a:hlinkClick r:id="rId4"/>
              </a:rPr>
              <a:t>https://ieeexplore.ieee.org/abstract/document/8901911</a:t>
            </a:r>
            <a:r>
              <a:rPr lang="en-IN" dirty="0" smtClean="0"/>
              <a:t> </a:t>
            </a:r>
            <a:endParaRPr lang="en-US" dirty="0" smtClean="0"/>
          </a:p>
          <a:p>
            <a:pPr>
              <a:buNone/>
            </a:pPr>
            <a:r>
              <a:rPr lang="en-IN" dirty="0" smtClean="0"/>
              <a:t>	Le Sun, </a:t>
            </a:r>
            <a:r>
              <a:rPr lang="en-IN" dirty="0" err="1" smtClean="0"/>
              <a:t>Yihong</a:t>
            </a:r>
            <a:r>
              <a:rPr lang="en-IN" dirty="0" smtClean="0"/>
              <a:t> Gong</a:t>
            </a:r>
            <a:endParaRPr lang="en-US" dirty="0" smtClean="0"/>
          </a:p>
          <a:p>
            <a:pPr>
              <a:buNone/>
            </a:pPr>
            <a:endParaRPr lang="en-US" dirty="0" smtClean="0"/>
          </a:p>
          <a:p>
            <a:pPr lvl="0"/>
            <a:r>
              <a:rPr lang="en-IN" dirty="0" smtClean="0"/>
              <a:t>Multi-Agent Image Classification via Reinforcement Learning</a:t>
            </a:r>
            <a:endParaRPr lang="en-US" dirty="0" smtClean="0"/>
          </a:p>
          <a:p>
            <a:pPr>
              <a:buNone/>
            </a:pPr>
            <a:r>
              <a:rPr lang="en-IN" u="sng" dirty="0" smtClean="0">
                <a:hlinkClick r:id="rId5"/>
              </a:rPr>
              <a:t>	https</a:t>
            </a:r>
            <a:r>
              <a:rPr lang="en-IN" u="sng" dirty="0" smtClean="0">
                <a:hlinkClick r:id="rId5"/>
              </a:rPr>
              <a:t>://engineering.lehigh.edu/sites/engineering.lehigh.edu/files/_DEPARTMENTS/ise/pdf/tech-papers/19/19T_007.pdf </a:t>
            </a:r>
            <a:endParaRPr lang="en-US" dirty="0" smtClean="0"/>
          </a:p>
          <a:p>
            <a:pPr>
              <a:buNone/>
            </a:pPr>
            <a:r>
              <a:rPr lang="en-IN" dirty="0" smtClean="0"/>
              <a:t>	</a:t>
            </a:r>
            <a:r>
              <a:rPr lang="en-IN" dirty="0" err="1" smtClean="0"/>
              <a:t>Hossein</a:t>
            </a:r>
            <a:r>
              <a:rPr lang="en-IN" dirty="0" smtClean="0"/>
              <a:t> </a:t>
            </a:r>
            <a:r>
              <a:rPr lang="en-IN" dirty="0" smtClean="0"/>
              <a:t>K. </a:t>
            </a:r>
            <a:r>
              <a:rPr lang="en-IN" dirty="0" err="1" smtClean="0"/>
              <a:t>Mousavi</a:t>
            </a:r>
            <a:r>
              <a:rPr lang="en-IN" dirty="0" smtClean="0"/>
              <a:t> , </a:t>
            </a:r>
            <a:r>
              <a:rPr lang="en-IN" dirty="0" err="1" smtClean="0"/>
              <a:t>Mohammadreza</a:t>
            </a:r>
            <a:r>
              <a:rPr lang="en-IN" dirty="0" smtClean="0"/>
              <a:t> </a:t>
            </a:r>
            <a:r>
              <a:rPr lang="en-IN" dirty="0" err="1" smtClean="0"/>
              <a:t>Nazari</a:t>
            </a:r>
            <a:r>
              <a:rPr lang="en-IN" dirty="0" smtClean="0"/>
              <a:t> , Martin </a:t>
            </a:r>
            <a:r>
              <a:rPr lang="en-IN" dirty="0" err="1" smtClean="0"/>
              <a:t>Taka´c</a:t>
            </a:r>
            <a:r>
              <a:rPr lang="en-IN" dirty="0" smtClean="0"/>
              <a:t>ˇ , and Nader </a:t>
            </a:r>
            <a:r>
              <a:rPr lang="en-IN" dirty="0" err="1" smtClean="0"/>
              <a:t>Motee</a:t>
            </a:r>
            <a:r>
              <a:rPr lang="en-IN" dirty="0" smtClean="0"/>
              <a:t>, Lehigh University</a:t>
            </a:r>
            <a:endParaRPr lang="en-US" dirty="0" smtClean="0"/>
          </a:p>
          <a:p>
            <a:pPr>
              <a:buNone/>
            </a:pPr>
            <a:r>
              <a:rPr lang="en-IN" dirty="0" smtClean="0"/>
              <a:t> </a:t>
            </a:r>
            <a:endParaRPr lang="en-US" dirty="0" smtClean="0"/>
          </a:p>
          <a:p>
            <a:pPr lvl="0"/>
            <a:r>
              <a:rPr lang="en-IN" dirty="0" smtClean="0"/>
              <a:t>Outline Objects using Deep Reinforcement Learning</a:t>
            </a:r>
            <a:r>
              <a:rPr lang="en-IN" u="sng" dirty="0" smtClean="0">
                <a:hlinkClick r:id="rId6"/>
              </a:rPr>
              <a:t> </a:t>
            </a:r>
            <a:endParaRPr lang="en-US" dirty="0" smtClean="0"/>
          </a:p>
          <a:p>
            <a:pPr>
              <a:buNone/>
            </a:pPr>
            <a:r>
              <a:rPr lang="en-IN" u="sng" dirty="0" smtClean="0">
                <a:hlinkClick r:id="rId6"/>
              </a:rPr>
              <a:t>	https</a:t>
            </a:r>
            <a:r>
              <a:rPr lang="en-IN" u="sng" dirty="0" smtClean="0">
                <a:hlinkClick r:id="rId6"/>
              </a:rPr>
              <a:t>://arxiv.org/pdf/1804.04603.pdf</a:t>
            </a:r>
            <a:r>
              <a:rPr lang="en-IN" u="sng" dirty="0" smtClean="0"/>
              <a:t> </a:t>
            </a:r>
            <a:endParaRPr lang="en-US" dirty="0" smtClean="0"/>
          </a:p>
          <a:p>
            <a:pPr>
              <a:buNone/>
            </a:pPr>
            <a:r>
              <a:rPr lang="en-US" dirty="0" smtClean="0"/>
              <a:t>	</a:t>
            </a:r>
            <a:r>
              <a:rPr lang="en-IN" dirty="0" err="1" smtClean="0"/>
              <a:t>Zhenxin</a:t>
            </a:r>
            <a:r>
              <a:rPr lang="en-IN" dirty="0" smtClean="0"/>
              <a:t> </a:t>
            </a:r>
            <a:r>
              <a:rPr lang="en-IN" dirty="0" smtClean="0"/>
              <a:t>Wang, </a:t>
            </a:r>
            <a:r>
              <a:rPr lang="en-IN" dirty="0" err="1" smtClean="0"/>
              <a:t>Sayan</a:t>
            </a:r>
            <a:r>
              <a:rPr lang="en-IN" dirty="0" smtClean="0"/>
              <a:t> </a:t>
            </a:r>
            <a:r>
              <a:rPr lang="en-IN" dirty="0" err="1" smtClean="0"/>
              <a:t>Sarcar</a:t>
            </a:r>
            <a:r>
              <a:rPr lang="en-IN" dirty="0" smtClean="0"/>
              <a:t>, Kochi University of Technology</a:t>
            </a:r>
            <a:r>
              <a:rPr lang="en-IN" u="sng" dirty="0" smtClean="0"/>
              <a:t> </a:t>
            </a:r>
            <a:endParaRPr lang="en-US" dirty="0" smtClean="0"/>
          </a:p>
          <a:p>
            <a:pPr>
              <a:buNone/>
            </a:pPr>
            <a:r>
              <a:rPr lang="en-IN" u="sng" dirty="0" smtClean="0"/>
              <a:t>         </a:t>
            </a:r>
            <a:endParaRPr lang="en-US" dirty="0" smtClean="0"/>
          </a:p>
          <a:p>
            <a:pPr lvl="0"/>
            <a:r>
              <a:rPr lang="en-IN" dirty="0" smtClean="0"/>
              <a:t>Selective Search for Object Recognition </a:t>
            </a:r>
            <a:endParaRPr lang="en-US" dirty="0" smtClean="0"/>
          </a:p>
          <a:p>
            <a:pPr>
              <a:buNone/>
            </a:pPr>
            <a:r>
              <a:rPr lang="en-IN" u="sng" dirty="0" smtClean="0">
                <a:hlinkClick r:id="rId7"/>
              </a:rPr>
              <a:t>	https</a:t>
            </a:r>
            <a:r>
              <a:rPr lang="en-IN" u="sng" dirty="0" smtClean="0">
                <a:hlinkClick r:id="rId8"/>
              </a:rPr>
              <a:t>://ivi.fnwi.uva.nl/isis/publications/2013/UijlingsIJCV2013/UijlingsIJCV2013.pdf</a:t>
            </a:r>
            <a:r>
              <a:rPr lang="en-IN" dirty="0" smtClean="0"/>
              <a:t> </a:t>
            </a:r>
            <a:endParaRPr lang="en-US" dirty="0" smtClean="0"/>
          </a:p>
          <a:p>
            <a:pPr>
              <a:buNone/>
            </a:pPr>
            <a:r>
              <a:rPr lang="en-IN" dirty="0" smtClean="0"/>
              <a:t>	J.R.R</a:t>
            </a:r>
            <a:r>
              <a:rPr lang="en-IN" dirty="0" smtClean="0"/>
              <a:t>. </a:t>
            </a:r>
            <a:r>
              <a:rPr lang="en-IN" dirty="0" err="1" smtClean="0"/>
              <a:t>Uijlings</a:t>
            </a:r>
            <a:r>
              <a:rPr lang="en-IN" dirty="0" smtClean="0"/>
              <a:t>, K.E.A. van de </a:t>
            </a:r>
            <a:r>
              <a:rPr lang="en-IN" dirty="0" err="1" smtClean="0"/>
              <a:t>Sande</a:t>
            </a:r>
            <a:r>
              <a:rPr lang="en-IN" dirty="0" smtClean="0"/>
              <a:t>, T. </a:t>
            </a:r>
            <a:r>
              <a:rPr lang="en-IN" dirty="0" err="1" smtClean="0"/>
              <a:t>Gevers</a:t>
            </a:r>
            <a:r>
              <a:rPr lang="en-IN" dirty="0" smtClean="0"/>
              <a:t> , and A.W.M. </a:t>
            </a:r>
            <a:r>
              <a:rPr lang="en-IN" dirty="0" err="1" smtClean="0"/>
              <a:t>Smeulders</a:t>
            </a:r>
            <a:r>
              <a:rPr lang="en-IN" dirty="0" smtClean="0"/>
              <a:t>, University of Trento,2012, submitted to IJCV </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idx="1"/>
          </p:nvPr>
        </p:nvSpPr>
        <p:spPr/>
        <p:txBody>
          <a:bodyPr>
            <a:normAutofit fontScale="92500"/>
          </a:bodyPr>
          <a:lstStyle/>
          <a:p>
            <a:r>
              <a:rPr lang="en-US" dirty="0" smtClean="0"/>
              <a:t>MNIST-consisting of a training set of 60,000 examples and a test set of 10,000 examples. Size-28*28</a:t>
            </a:r>
          </a:p>
          <a:p>
            <a:r>
              <a:rPr lang="en-US" dirty="0" smtClean="0"/>
              <a:t>Fashion-MNIST-consisting of a training set of 60,000 examples and a test set of 10,000 examples. Size-28*28</a:t>
            </a:r>
          </a:p>
          <a:p>
            <a:r>
              <a:rPr lang="en-US" dirty="0" smtClean="0"/>
              <a:t>CIFAR 10-consists of 60000 32x32 </a:t>
            </a:r>
            <a:r>
              <a:rPr lang="en-US" dirty="0" err="1" smtClean="0"/>
              <a:t>colour</a:t>
            </a:r>
            <a:r>
              <a:rPr lang="en-US" dirty="0" smtClean="0"/>
              <a:t> images in 10 classes, with 6000 images per class. There are 50000 training images and 10000 test images.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Q- Learning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Terminology</a:t>
            </a:r>
            <a:endParaRPr lang="en-US" dirty="0"/>
          </a:p>
        </p:txBody>
      </p:sp>
      <p:sp>
        <p:nvSpPr>
          <p:cNvPr id="3" name="Content Placeholder 2"/>
          <p:cNvSpPr>
            <a:spLocks noGrp="1"/>
          </p:cNvSpPr>
          <p:nvPr>
            <p:ph idx="1"/>
          </p:nvPr>
        </p:nvSpPr>
        <p:spPr/>
        <p:txBody>
          <a:bodyPr/>
          <a:lstStyle/>
          <a:p>
            <a:r>
              <a:rPr lang="en-US" dirty="0" smtClean="0"/>
              <a:t>Q(S</a:t>
            </a:r>
            <a:r>
              <a:rPr lang="en-US" baseline="-25000" dirty="0" smtClean="0"/>
              <a:t>t</a:t>
            </a:r>
            <a:r>
              <a:rPr lang="en-US" dirty="0" smtClean="0"/>
              <a:t>, A</a:t>
            </a:r>
            <a:r>
              <a:rPr lang="en-US" dirty="0" smtClean="0"/>
              <a:t>) </a:t>
            </a:r>
            <a:r>
              <a:rPr lang="en-US" dirty="0" smtClean="0"/>
              <a:t>-&gt; Q(S</a:t>
            </a:r>
            <a:r>
              <a:rPr lang="en-US" baseline="-25000" dirty="0" smtClean="0"/>
              <a:t>t+1</a:t>
            </a:r>
            <a:r>
              <a:rPr lang="en-US"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Table</a:t>
            </a:r>
            <a:endParaRPr lang="en-US" dirty="0"/>
          </a:p>
        </p:txBody>
      </p:sp>
      <p:pic>
        <p:nvPicPr>
          <p:cNvPr id="4" name="Content Placeholder 3" descr="q-learning-Q-table.png"/>
          <p:cNvPicPr>
            <a:picLocks noGrp="1" noChangeAspect="1"/>
          </p:cNvPicPr>
          <p:nvPr>
            <p:ph idx="1"/>
          </p:nvPr>
        </p:nvPicPr>
        <p:blipFill>
          <a:blip r:embed="rId2" cstate="print"/>
          <a:stretch>
            <a:fillRect/>
          </a:stretch>
        </p:blipFill>
        <p:spPr>
          <a:xfrm>
            <a:off x="1219201" y="1532012"/>
            <a:ext cx="6324600" cy="4397436"/>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2363</TotalTime>
  <Words>675</Words>
  <Application>Microsoft Office PowerPoint</Application>
  <PresentationFormat>On-screen Show (4:3)</PresentationFormat>
  <Paragraphs>188</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Image Classification using Reinforcement Learning</vt:lpstr>
      <vt:lpstr>Problem Definition</vt:lpstr>
      <vt:lpstr>Reinforcement Learning</vt:lpstr>
      <vt:lpstr>Why?</vt:lpstr>
      <vt:lpstr>Types of Reinforcement Learning</vt:lpstr>
      <vt:lpstr>Dataset</vt:lpstr>
      <vt:lpstr>Deep Q- Learning</vt:lpstr>
      <vt:lpstr>Basic Terminology</vt:lpstr>
      <vt:lpstr>Q- Table</vt:lpstr>
      <vt:lpstr>Q-Table</vt:lpstr>
      <vt:lpstr>Two approaches</vt:lpstr>
      <vt:lpstr>Reward Function</vt:lpstr>
      <vt:lpstr>Example of Reward Function</vt:lpstr>
      <vt:lpstr>Bellman Equation</vt:lpstr>
      <vt:lpstr>Algorithm Q-Learning</vt:lpstr>
      <vt:lpstr>Training MNIST (32 Layers)</vt:lpstr>
      <vt:lpstr>Testing MNIST</vt:lpstr>
      <vt:lpstr>Testing MNIST</vt:lpstr>
      <vt:lpstr>Training MNIST (64 Layers)</vt:lpstr>
      <vt:lpstr>Testing MNIST</vt:lpstr>
      <vt:lpstr>Testing MNIST</vt:lpstr>
      <vt:lpstr>Training MNIST (128 Layers)</vt:lpstr>
      <vt:lpstr>Testing MNIST</vt:lpstr>
      <vt:lpstr>Testing MNIST</vt:lpstr>
      <vt:lpstr>Training Fashion MNIST (32 Layers)</vt:lpstr>
      <vt:lpstr>Testing Fashion MNIST</vt:lpstr>
      <vt:lpstr>Testing Fashion MNIST</vt:lpstr>
      <vt:lpstr>Training Fashion MNIST (64 Layers)</vt:lpstr>
      <vt:lpstr>Testing Fashion MNIST</vt:lpstr>
      <vt:lpstr>Testing Fashion MNIST</vt:lpstr>
      <vt:lpstr>Training Fashion MNIST (128 Layers)</vt:lpstr>
      <vt:lpstr>Testing Fashion MNIST</vt:lpstr>
      <vt:lpstr>Testing Fashion MNIST</vt:lpstr>
      <vt:lpstr>Training CIFAR 10 (32 Layers)</vt:lpstr>
      <vt:lpstr>Testing CIFAR 10</vt:lpstr>
      <vt:lpstr>Testing CIFAR 10</vt:lpstr>
      <vt:lpstr>Training CIFAR 10 (64 Layers)</vt:lpstr>
      <vt:lpstr>Testing CIFAR 10</vt:lpstr>
      <vt:lpstr>Testing CIFAR 10</vt:lpstr>
      <vt:lpstr>Training CIFAR 10 (128 Layers)</vt:lpstr>
      <vt:lpstr>Testing CIFAR 10</vt:lpstr>
      <vt:lpstr>Testing CIFAR 10</vt:lpstr>
      <vt:lpstr>Sparse Reward Setting/ Credit assignment problem</vt:lpstr>
      <vt:lpstr>Proximal Policy Optimization</vt:lpstr>
      <vt:lpstr>Cumulative Reward </vt:lpstr>
      <vt:lpstr>Objective function</vt:lpstr>
      <vt:lpstr>Graph</vt:lpstr>
      <vt:lpstr>Clipping</vt:lpstr>
      <vt:lpstr>PPO MNIST</vt:lpstr>
      <vt:lpstr>PPO Fashion MNIST</vt:lpstr>
      <vt:lpstr>PPO CIFAR 10</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PPO</dc:title>
  <dc:creator>Natai</dc:creator>
  <cp:lastModifiedBy>Natai</cp:lastModifiedBy>
  <cp:revision>165</cp:revision>
  <dcterms:created xsi:type="dcterms:W3CDTF">2021-06-12T15:43:33Z</dcterms:created>
  <dcterms:modified xsi:type="dcterms:W3CDTF">2021-07-09T06:40:42Z</dcterms:modified>
</cp:coreProperties>
</file>