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07" r:id="rId1"/>
  </p:sldMasterIdLst>
  <p:notesMasterIdLst>
    <p:notesMasterId r:id="rId107"/>
  </p:notesMasterIdLst>
  <p:handoutMasterIdLst>
    <p:handoutMasterId r:id="rId108"/>
  </p:handoutMasterIdLst>
  <p:sldIdLst>
    <p:sldId id="280" r:id="rId2"/>
    <p:sldId id="304" r:id="rId3"/>
    <p:sldId id="306" r:id="rId4"/>
    <p:sldId id="311" r:id="rId5"/>
    <p:sldId id="312" r:id="rId6"/>
    <p:sldId id="328" r:id="rId7"/>
    <p:sldId id="331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9" r:id="rId22"/>
    <p:sldId id="326" r:id="rId23"/>
    <p:sldId id="330" r:id="rId24"/>
    <p:sldId id="285" r:id="rId25"/>
    <p:sldId id="287" r:id="rId26"/>
    <p:sldId id="305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39" r:id="rId35"/>
    <p:sldId id="340" r:id="rId36"/>
    <p:sldId id="341" r:id="rId37"/>
    <p:sldId id="342" r:id="rId38"/>
    <p:sldId id="343" r:id="rId39"/>
    <p:sldId id="344" r:id="rId40"/>
    <p:sldId id="345" r:id="rId41"/>
    <p:sldId id="346" r:id="rId42"/>
    <p:sldId id="347" r:id="rId43"/>
    <p:sldId id="348" r:id="rId44"/>
    <p:sldId id="349" r:id="rId45"/>
    <p:sldId id="350" r:id="rId46"/>
    <p:sldId id="351" r:id="rId47"/>
    <p:sldId id="352" r:id="rId48"/>
    <p:sldId id="353" r:id="rId49"/>
    <p:sldId id="354" r:id="rId50"/>
    <p:sldId id="355" r:id="rId51"/>
    <p:sldId id="356" r:id="rId52"/>
    <p:sldId id="357" r:id="rId53"/>
    <p:sldId id="358" r:id="rId54"/>
    <p:sldId id="359" r:id="rId55"/>
    <p:sldId id="360" r:id="rId56"/>
    <p:sldId id="361" r:id="rId57"/>
    <p:sldId id="362" r:id="rId58"/>
    <p:sldId id="363" r:id="rId59"/>
    <p:sldId id="364" r:id="rId60"/>
    <p:sldId id="365" r:id="rId61"/>
    <p:sldId id="366" r:id="rId62"/>
    <p:sldId id="367" r:id="rId63"/>
    <p:sldId id="368" r:id="rId64"/>
    <p:sldId id="369" r:id="rId65"/>
    <p:sldId id="370" r:id="rId66"/>
    <p:sldId id="371" r:id="rId67"/>
    <p:sldId id="372" r:id="rId68"/>
    <p:sldId id="373" r:id="rId69"/>
    <p:sldId id="374" r:id="rId70"/>
    <p:sldId id="375" r:id="rId71"/>
    <p:sldId id="376" r:id="rId72"/>
    <p:sldId id="377" r:id="rId73"/>
    <p:sldId id="378" r:id="rId74"/>
    <p:sldId id="379" r:id="rId75"/>
    <p:sldId id="380" r:id="rId76"/>
    <p:sldId id="381" r:id="rId77"/>
    <p:sldId id="382" r:id="rId78"/>
    <p:sldId id="383" r:id="rId79"/>
    <p:sldId id="384" r:id="rId80"/>
    <p:sldId id="385" r:id="rId81"/>
    <p:sldId id="386" r:id="rId82"/>
    <p:sldId id="387" r:id="rId83"/>
    <p:sldId id="388" r:id="rId84"/>
    <p:sldId id="389" r:id="rId85"/>
    <p:sldId id="390" r:id="rId86"/>
    <p:sldId id="391" r:id="rId87"/>
    <p:sldId id="392" r:id="rId88"/>
    <p:sldId id="393" r:id="rId89"/>
    <p:sldId id="394" r:id="rId90"/>
    <p:sldId id="395" r:id="rId91"/>
    <p:sldId id="396" r:id="rId92"/>
    <p:sldId id="397" r:id="rId93"/>
    <p:sldId id="398" r:id="rId94"/>
    <p:sldId id="399" r:id="rId95"/>
    <p:sldId id="400" r:id="rId96"/>
    <p:sldId id="401" r:id="rId97"/>
    <p:sldId id="402" r:id="rId98"/>
    <p:sldId id="403" r:id="rId99"/>
    <p:sldId id="404" r:id="rId100"/>
    <p:sldId id="405" r:id="rId101"/>
    <p:sldId id="406" r:id="rId102"/>
    <p:sldId id="407" r:id="rId103"/>
    <p:sldId id="408" r:id="rId104"/>
    <p:sldId id="409" r:id="rId105"/>
    <p:sldId id="410" r:id="rId10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2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itchFamily="2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itchFamily="2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itchFamily="2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768" autoAdjust="0"/>
    <p:restoredTop sz="84590" autoAdjust="0"/>
  </p:normalViewPr>
  <p:slideViewPr>
    <p:cSldViewPr snapToGrid="0">
      <p:cViewPr varScale="1">
        <p:scale>
          <a:sx n="30" d="100"/>
          <a:sy n="30" d="100"/>
        </p:scale>
        <p:origin x="22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handoutMaster" Target="handoutMasters/handout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5.xml"/><Relationship Id="rId1" Type="http://schemas.openxmlformats.org/officeDocument/2006/relationships/slide" Target="slides/slide2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58E11C02-5810-D245-887A-D916255D3E1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33" tIns="45717" rIns="91433" bIns="4571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756CDD67-C360-6641-A714-38CEE4E4A81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33" tIns="45717" rIns="91433" bIns="4571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CA36D89B-B36F-6843-ADE4-0F1DDB034E6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33" tIns="45717" rIns="91433" bIns="4571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AD941F94-D61A-8C48-BC6F-10687C56507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33" tIns="45717" rIns="91433" bIns="457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7C85CBE-E045-AA43-ABCC-99153BF467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34B2E897-199E-E942-A264-072771DB157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33" tIns="45717" rIns="91433" bIns="4571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4BC5BD52-DE82-2B44-B212-45767BA1EEF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33" tIns="45717" rIns="91433" bIns="4571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9E483618-BD0A-D947-8E42-304648C02D6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5E81EADF-9AC0-D349-A607-B075F99B4A2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F44D5AD6-1CF7-664B-BC9F-7DB8F21625D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33" tIns="45717" rIns="91433" bIns="4571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2231" name="Rectangle 7">
            <a:extLst>
              <a:ext uri="{FF2B5EF4-FFF2-40B4-BE49-F238E27FC236}">
                <a16:creationId xmlns:a16="http://schemas.microsoft.com/office/drawing/2014/main" id="{967C85D3-A72B-3149-BBD5-DABB2E3DDB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33" tIns="45717" rIns="91433" bIns="457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6AC5E65-AB83-D74B-888D-91A211386B7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8BAE7143-D155-DB43-9A35-A4E78C98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fld id="{11C2899A-B631-7E4D-AF14-A63902A7D3C7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A5420D19-5CE2-BE47-AB3C-FC6C4CF78C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7E29C3B3-3765-AD40-8242-312524910A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l-GR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CC715018-8032-BB48-9FA0-634C33266B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fld id="{246D2DA3-A73A-3147-9477-C312986E42C4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94C7689A-2CD1-C144-BBFD-6B83BCAF1E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0A066161-8C5F-A441-8D02-82CDFF2644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B77C2130-3797-9040-9B78-DCB496A48C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fld id="{96A9A8A0-700A-3849-BC47-DEBA4367A9C2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A8A77B57-B4BF-8444-AAD3-0A69F694E4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205E1397-1ED4-D04F-90D5-EA0C2837CE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EF2B8B49-7E35-1648-ACA4-BFC2F16EB6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fld id="{A50EA0AE-72BB-DA4D-AE31-8383F40762FD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589714F0-7DFC-5B45-8385-60785CCA9E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02A67BC4-6A2D-474E-B8C4-C49A9CD744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04307F88-A965-C14C-93B5-3682AFB40A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fld id="{012343EA-0E66-2F41-ACC3-C2D2C534894E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4C9B9DCC-84CC-E142-9A44-B454CEB4F8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7286F57B-BAA2-FF43-A872-23D853744E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22C59EC7-B339-CF46-956B-5802666553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fld id="{A97D804A-B593-D74E-A098-7FD799EFA7C7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6E67FC2D-604D-8647-B9A8-0D7D06EC2B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48327021-4EEC-AD4E-A594-EBD01A79DA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z="2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8C4F8A6D-EAF6-5949-B5D8-044E35F67B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fld id="{2DD85503-1744-4A4F-81B5-8E359F0CA5AD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C9CDC8D1-585E-0845-8E9F-C16B56DC56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017AF711-F177-114A-A37B-CB3BA830CF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z="2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C1AA4C91-B5AE-0048-BA0D-2481F2A229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fld id="{683732A4-B52D-6F47-B8D4-6011E6264BFD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7A258F7F-950C-9B4C-A836-DB52D2001B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4EBF55DF-8E67-0D4D-B9E4-0C72261833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2300" dirty="0">
                <a:latin typeface="Times New Roman" panose="02020603050405020304" pitchFamily="18" charset="0"/>
              </a:rPr>
              <a:t>	DBMS organize data to make finding it efficient. Indexing makes it possible to find a record based on some unique attribute, called a </a:t>
            </a:r>
            <a:r>
              <a:rPr lang="en-US" altLang="en-US" sz="2300" dirty="0">
                <a:solidFill>
                  <a:srgbClr val="FFFF00"/>
                </a:solidFill>
                <a:latin typeface="Times New Roman" panose="02020603050405020304" pitchFamily="18" charset="0"/>
              </a:rPr>
              <a:t>key</a:t>
            </a:r>
            <a:r>
              <a:rPr lang="en-US" altLang="en-US" sz="2300" dirty="0">
                <a:latin typeface="Times New Roman" panose="02020603050405020304" pitchFamily="18" charset="0"/>
              </a:rPr>
              <a:t>. </a:t>
            </a:r>
          </a:p>
          <a:p>
            <a:pPr lvl="1">
              <a:spcBef>
                <a:spcPct val="0"/>
              </a:spcBef>
            </a:pPr>
            <a:r>
              <a:rPr lang="en-US" altLang="en-US" sz="2300" dirty="0">
                <a:latin typeface="Times New Roman" panose="02020603050405020304" pitchFamily="18" charset="0"/>
              </a:rPr>
              <a:t>Example: looking up stocks by their </a:t>
            </a:r>
            <a:r>
              <a:rPr lang="en-US" altLang="en-US" sz="2300" dirty="0">
                <a:latin typeface="Courier New" panose="02070309020205020404" pitchFamily="49" charset="0"/>
              </a:rPr>
              <a:t>symbol</a:t>
            </a:r>
            <a:r>
              <a:rPr lang="en-US" altLang="en-US" sz="2300" dirty="0">
                <a:latin typeface="Times New Roman" panose="02020603050405020304" pitchFamily="18" charset="0"/>
              </a:rPr>
              <a:t>.</a:t>
            </a:r>
          </a:p>
          <a:p>
            <a:pPr>
              <a:spcBef>
                <a:spcPct val="0"/>
              </a:spcBef>
            </a:pPr>
            <a:endParaRPr lang="en-US" altLang="en-US" sz="23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en-US" sz="2300" dirty="0">
                <a:latin typeface="Times New Roman" panose="02020603050405020304" pitchFamily="18" charset="0"/>
              </a:rPr>
              <a:t>	DBMS allows the user to interact with a logical representation of the data, without needing to know the details of the physical storage on disk.</a:t>
            </a:r>
          </a:p>
          <a:p>
            <a:pPr lvl="1">
              <a:spcBef>
                <a:spcPct val="0"/>
              </a:spcBef>
            </a:pPr>
            <a:r>
              <a:rPr lang="en-US" altLang="en-US" sz="2300" dirty="0">
                <a:latin typeface="Times New Roman" panose="02020603050405020304" pitchFamily="18" charset="0"/>
              </a:rPr>
              <a:t>Example: update the record for </a:t>
            </a:r>
            <a:r>
              <a:rPr lang="en-US" altLang="en-US" sz="2300" dirty="0">
                <a:latin typeface="Courier New" panose="02070309020205020404" pitchFamily="49" charset="0"/>
              </a:rPr>
              <a:t>symbol=‘FB’</a:t>
            </a:r>
            <a:r>
              <a:rPr lang="en-US" altLang="en-US" sz="2300" dirty="0">
                <a:latin typeface="Times New Roman" panose="02020603050405020304" pitchFamily="18" charset="0"/>
              </a:rPr>
              <a:t>.</a:t>
            </a:r>
          </a:p>
          <a:p>
            <a:pPr>
              <a:spcBef>
                <a:spcPct val="0"/>
              </a:spcBef>
            </a:pPr>
            <a:endParaRPr lang="en-US" altLang="en-US" sz="23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C1AA4C91-B5AE-0048-BA0D-2481F2A229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fld id="{683732A4-B52D-6F47-B8D4-6011E6264BFD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7A258F7F-950C-9B4C-A836-DB52D2001B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4EBF55DF-8E67-0D4D-B9E4-0C72261833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2300" dirty="0">
                <a:latin typeface="Times New Roman" panose="02020603050405020304" pitchFamily="18" charset="0"/>
              </a:rPr>
              <a:t>	DBMS organize data to make finding it efficient. Indexing makes it possible to find a record based on some unique attribute, called a </a:t>
            </a:r>
            <a:r>
              <a:rPr lang="en-US" altLang="en-US" sz="2300" dirty="0">
                <a:solidFill>
                  <a:srgbClr val="FFFF00"/>
                </a:solidFill>
                <a:latin typeface="Times New Roman" panose="02020603050405020304" pitchFamily="18" charset="0"/>
              </a:rPr>
              <a:t>key</a:t>
            </a:r>
            <a:r>
              <a:rPr lang="en-US" altLang="en-US" sz="2300" dirty="0">
                <a:latin typeface="Times New Roman" panose="02020603050405020304" pitchFamily="18" charset="0"/>
              </a:rPr>
              <a:t>. </a:t>
            </a:r>
          </a:p>
          <a:p>
            <a:pPr lvl="1">
              <a:spcBef>
                <a:spcPct val="0"/>
              </a:spcBef>
            </a:pPr>
            <a:r>
              <a:rPr lang="en-US" altLang="en-US" sz="2300" dirty="0">
                <a:latin typeface="Times New Roman" panose="02020603050405020304" pitchFamily="18" charset="0"/>
              </a:rPr>
              <a:t>Example: looking up stocks by their </a:t>
            </a:r>
            <a:r>
              <a:rPr lang="en-US" altLang="en-US" sz="2300" dirty="0">
                <a:latin typeface="Courier New" panose="02070309020205020404" pitchFamily="49" charset="0"/>
              </a:rPr>
              <a:t>symbol</a:t>
            </a:r>
            <a:r>
              <a:rPr lang="en-US" altLang="en-US" sz="2300" dirty="0">
                <a:latin typeface="Times New Roman" panose="02020603050405020304" pitchFamily="18" charset="0"/>
              </a:rPr>
              <a:t>.</a:t>
            </a:r>
          </a:p>
          <a:p>
            <a:pPr>
              <a:spcBef>
                <a:spcPct val="0"/>
              </a:spcBef>
            </a:pPr>
            <a:endParaRPr lang="en-US" altLang="en-US" sz="23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en-US" sz="2300" dirty="0">
                <a:latin typeface="Times New Roman" panose="02020603050405020304" pitchFamily="18" charset="0"/>
              </a:rPr>
              <a:t>	DBMS allows the user to interact with a logical representation of the data, without needing to know the details of the physical storage on disk.</a:t>
            </a:r>
          </a:p>
          <a:p>
            <a:pPr lvl="1">
              <a:spcBef>
                <a:spcPct val="0"/>
              </a:spcBef>
            </a:pPr>
            <a:r>
              <a:rPr lang="en-US" altLang="en-US" sz="2300" dirty="0">
                <a:latin typeface="Times New Roman" panose="02020603050405020304" pitchFamily="18" charset="0"/>
              </a:rPr>
              <a:t>Example: update the record for </a:t>
            </a:r>
            <a:r>
              <a:rPr lang="en-US" altLang="en-US" sz="2300" dirty="0">
                <a:latin typeface="Courier New" panose="02070309020205020404" pitchFamily="49" charset="0"/>
              </a:rPr>
              <a:t>symbol=‘FB’</a:t>
            </a:r>
            <a:r>
              <a:rPr lang="en-US" altLang="en-US" sz="2300" dirty="0">
                <a:latin typeface="Times New Roman" panose="02020603050405020304" pitchFamily="18" charset="0"/>
              </a:rPr>
              <a:t>.</a:t>
            </a:r>
          </a:p>
          <a:p>
            <a:pPr>
              <a:spcBef>
                <a:spcPct val="0"/>
              </a:spcBef>
            </a:pPr>
            <a:endParaRPr lang="en-US" altLang="en-US" sz="23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3542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2A13693E-C653-8D48-962F-5E0D45C120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fld id="{B811B9A7-7C80-4849-8B4C-4D3A2996C96E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92D6A720-65F2-7548-9E58-C3331D02D7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4251517D-4516-0843-9DE4-0AB2942E59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z="2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37A2E1E4-BA5A-D447-AEB5-667F071E23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fld id="{C5D04713-E3C1-C04D-8E6D-FF9444E2AC56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E5B9DFF6-ADC8-8041-BE93-5467E78446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B67FB8D4-8759-4F48-BD98-A21770251A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l-GR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16" charset="0"/>
                <a:ea typeface="+mn-ea"/>
                <a:cs typeface="+mn-cs"/>
              </a:rPr>
              <a:t>TODO Highlight the chapters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Times New Roman" pitchFamily="16" charset="0"/>
                <a:ea typeface="+mn-ea"/>
                <a:cs typeface="+mn-cs"/>
              </a:rPr>
              <a:t>we will cover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C5E65-AB83-D74B-888D-91A211386B7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63027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0BEF0945-2BBD-6348-85EC-EFD329DC10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fld id="{4F3DA7AE-D249-1D43-93DA-78AE19061FCD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3B5A6D10-4DBB-E04C-89BA-D4E98E08A1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E2C2D083-AE52-E94D-A009-6A66E5E883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l-GR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Removed: </a:t>
            </a:r>
            <a:r>
              <a:rPr lang="en-US" altLang="en-US" dirty="0"/>
              <a:t>OLAP and Data Cube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C5E65-AB83-D74B-888D-91A211386B79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0607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6AFB11-B19B-446F-B688-A883F57CB299}" type="slidenum">
              <a:rPr lang="en-CA" altLang="en-US"/>
              <a:pPr/>
              <a:t>27</a:t>
            </a:fld>
            <a:endParaRPr lang="en-CA" altLang="en-US"/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47323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DBC83D-585B-4D85-8072-6DEB5643E395}" type="slidenum">
              <a:rPr lang="en-CA" altLang="en-US"/>
              <a:pPr/>
              <a:t>28</a:t>
            </a:fld>
            <a:endParaRPr lang="en-CA" altLang="en-US"/>
          </a:p>
        </p:txBody>
      </p:sp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41435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A5A4A6-A3B2-40DE-BDE5-BFCE57CADAAB}" type="slidenum">
              <a:rPr lang="en-CA" altLang="en-US"/>
              <a:pPr/>
              <a:t>30</a:t>
            </a:fld>
            <a:endParaRPr lang="en-CA" altLang="en-US"/>
          </a:p>
        </p:txBody>
      </p:sp>
      <p:sp>
        <p:nvSpPr>
          <p:cNvPr id="582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91983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7ACEF9-0BEA-4B9D-B5EA-10595F9F317C}" type="slidenum">
              <a:rPr lang="en-CA" altLang="en-US"/>
              <a:pPr/>
              <a:t>31</a:t>
            </a:fld>
            <a:endParaRPr lang="en-CA" altLang="en-US"/>
          </a:p>
        </p:txBody>
      </p:sp>
      <p:sp>
        <p:nvSpPr>
          <p:cNvPr id="58470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83905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F595A4-9432-4399-8A1E-A6B7CFAAD288}" type="slidenum">
              <a:rPr lang="en-CA" altLang="en-US"/>
              <a:pPr/>
              <a:t>32</a:t>
            </a:fld>
            <a:endParaRPr lang="en-CA" altLang="en-US"/>
          </a:p>
        </p:txBody>
      </p:sp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66470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3FA2CE-0FF5-49A0-95A0-CB620029538B}" type="slidenum">
              <a:rPr lang="en-CA" altLang="en-US"/>
              <a:pPr/>
              <a:t>33</a:t>
            </a:fld>
            <a:endParaRPr lang="en-CA" altLang="en-US"/>
          </a:p>
        </p:txBody>
      </p:sp>
      <p:sp>
        <p:nvSpPr>
          <p:cNvPr id="58880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880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52943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6D2AF2-2F25-4D3C-8FEF-C5D5BABDAFDB}" type="slidenum">
              <a:rPr lang="en-CA" altLang="en-US"/>
              <a:pPr/>
              <a:t>35</a:t>
            </a:fld>
            <a:endParaRPr lang="en-CA" altLang="en-US"/>
          </a:p>
        </p:txBody>
      </p:sp>
      <p:sp>
        <p:nvSpPr>
          <p:cNvPr id="590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80160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37A21E-A191-416D-817A-1BB2F61F6917}" type="slidenum">
              <a:rPr lang="en-CA" altLang="en-US"/>
              <a:pPr/>
              <a:t>37</a:t>
            </a:fld>
            <a:endParaRPr lang="en-CA" altLang="en-US"/>
          </a:p>
        </p:txBody>
      </p:sp>
      <p:sp>
        <p:nvSpPr>
          <p:cNvPr id="59289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289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716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61C3FE07-F93B-3A40-8183-2FCC2E0986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fld id="{E9D78222-B7DE-F54D-914F-058B4BDD9634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952CC1BF-74C7-0241-8E4E-EECA67E8FD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4D317EF3-532B-1542-AA4F-DA5162080A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These statistics are outdated. Now, Facebook has nearly 3 billion active users (monthly).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0A497B-799A-4B98-94C1-7C7D0A10B9A0}" type="slidenum">
              <a:rPr lang="en-CA" altLang="en-US"/>
              <a:pPr/>
              <a:t>38</a:t>
            </a:fld>
            <a:endParaRPr lang="en-CA" altLang="en-US"/>
          </a:p>
        </p:txBody>
      </p:sp>
      <p:sp>
        <p:nvSpPr>
          <p:cNvPr id="59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510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ECB1C7-E393-4B5B-A066-14586B508AB1}" type="slidenum">
              <a:rPr lang="en-CA" altLang="en-US"/>
              <a:pPr/>
              <a:t>39</a:t>
            </a:fld>
            <a:endParaRPr lang="en-CA" altLang="en-US"/>
          </a:p>
        </p:txBody>
      </p:sp>
      <p:sp>
        <p:nvSpPr>
          <p:cNvPr id="59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73905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572BE4-9AF7-491A-89E8-0C2EB1C703C5}" type="slidenum">
              <a:rPr lang="en-CA" altLang="en-US"/>
              <a:pPr/>
              <a:t>40</a:t>
            </a:fld>
            <a:endParaRPr lang="en-CA" altLang="en-US"/>
          </a:p>
        </p:txBody>
      </p:sp>
      <p:sp>
        <p:nvSpPr>
          <p:cNvPr id="59904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904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59818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0BE409-7138-4AF8-A22D-591F945D34F4}" type="slidenum">
              <a:rPr lang="en-CA" altLang="en-US"/>
              <a:pPr/>
              <a:t>41</a:t>
            </a:fld>
            <a:endParaRPr lang="en-CA" altLang="en-US"/>
          </a:p>
        </p:txBody>
      </p:sp>
      <p:sp>
        <p:nvSpPr>
          <p:cNvPr id="601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1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57229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3A8C12-159C-4815-B760-1621EAFAAB98}" type="slidenum">
              <a:rPr lang="en-CA" altLang="en-US"/>
              <a:pPr/>
              <a:t>42</a:t>
            </a:fld>
            <a:endParaRPr lang="en-CA" altLang="en-US"/>
          </a:p>
        </p:txBody>
      </p:sp>
      <p:sp>
        <p:nvSpPr>
          <p:cNvPr id="60313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313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92899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2BA028-9EDA-4DC1-B881-F01F3FD900EE}" type="slidenum">
              <a:rPr lang="en-CA" altLang="en-US"/>
              <a:pPr/>
              <a:t>43</a:t>
            </a:fld>
            <a:endParaRPr lang="en-CA" altLang="en-US"/>
          </a:p>
        </p:txBody>
      </p:sp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26112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694036-5770-4F87-A99E-04997FEE5A26}" type="slidenum">
              <a:rPr lang="en-CA" altLang="en-US"/>
              <a:pPr/>
              <a:t>44</a:t>
            </a:fld>
            <a:endParaRPr lang="en-CA" altLang="en-US"/>
          </a:p>
        </p:txBody>
      </p:sp>
      <p:sp>
        <p:nvSpPr>
          <p:cNvPr id="60723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723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85662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583B34-D768-4583-BA4C-232CA2289893}" type="slidenum">
              <a:rPr lang="en-CA" altLang="en-US"/>
              <a:pPr/>
              <a:t>45</a:t>
            </a:fld>
            <a:endParaRPr lang="en-CA" alt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48492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B81478-3FAF-40E0-975D-8076AD45BBDE}" type="slidenum">
              <a:rPr lang="en-CA" altLang="en-US"/>
              <a:pPr/>
              <a:t>46</a:t>
            </a:fld>
            <a:endParaRPr lang="en-CA" altLang="en-US"/>
          </a:p>
        </p:txBody>
      </p:sp>
      <p:sp>
        <p:nvSpPr>
          <p:cNvPr id="6113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133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74331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995819-D4AB-4611-9191-BD3FA78662A1}" type="slidenum">
              <a:rPr lang="en-CA" altLang="en-US"/>
              <a:pPr/>
              <a:t>47</a:t>
            </a:fld>
            <a:endParaRPr lang="en-CA" altLang="en-US"/>
          </a:p>
        </p:txBody>
      </p:sp>
      <p:sp>
        <p:nvSpPr>
          <p:cNvPr id="613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6153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8B8B803C-1FA8-1243-A36D-310194FA30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fld id="{0B12E0A8-0194-FD4B-9619-246A680E514A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7A2BE874-57EF-1B4E-B237-2A648DCC23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BF108038-5C6D-1945-9D45-864ABE3F44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D650D9-2F6C-458E-BD45-84BCCB982848}" type="slidenum">
              <a:rPr lang="en-CA" altLang="en-US"/>
              <a:pPr/>
              <a:t>48</a:t>
            </a:fld>
            <a:endParaRPr lang="en-CA" altLang="en-US"/>
          </a:p>
        </p:txBody>
      </p:sp>
      <p:sp>
        <p:nvSpPr>
          <p:cNvPr id="61542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4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61040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9F035F-27A6-49F3-BD8A-8C2D54D73645}" type="slidenum">
              <a:rPr lang="en-CA" altLang="en-US"/>
              <a:pPr/>
              <a:t>49</a:t>
            </a:fld>
            <a:endParaRPr lang="en-CA" altLang="en-US"/>
          </a:p>
        </p:txBody>
      </p:sp>
      <p:sp>
        <p:nvSpPr>
          <p:cNvPr id="627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954931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036D67-04F7-4F39-932D-11A9CF3DCB95}" type="slidenum">
              <a:rPr lang="en-CA" altLang="en-US"/>
              <a:pPr/>
              <a:t>50</a:t>
            </a:fld>
            <a:endParaRPr lang="en-CA" altLang="en-US"/>
          </a:p>
        </p:txBody>
      </p:sp>
      <p:sp>
        <p:nvSpPr>
          <p:cNvPr id="61747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24996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564B7B-743F-4266-8194-3A3197605F65}" type="slidenum">
              <a:rPr lang="en-CA" altLang="en-US"/>
              <a:pPr/>
              <a:t>51</a:t>
            </a:fld>
            <a:endParaRPr lang="en-CA" altLang="en-US"/>
          </a:p>
        </p:txBody>
      </p:sp>
      <p:sp>
        <p:nvSpPr>
          <p:cNvPr id="61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82793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9A186B-1BF4-4D23-8060-47D11997DFE9}" type="slidenum">
              <a:rPr lang="en-CA" altLang="en-US"/>
              <a:pPr/>
              <a:t>52</a:t>
            </a:fld>
            <a:endParaRPr lang="en-CA" altLang="en-US"/>
          </a:p>
        </p:txBody>
      </p:sp>
      <p:sp>
        <p:nvSpPr>
          <p:cNvPr id="62157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157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574778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EE5CAD-5846-4ACC-85D7-F8A9F8613DE6}" type="slidenum">
              <a:rPr lang="en-CA" altLang="en-US"/>
              <a:pPr/>
              <a:t>53</a:t>
            </a:fld>
            <a:endParaRPr lang="en-CA" altLang="en-US"/>
          </a:p>
        </p:txBody>
      </p:sp>
      <p:sp>
        <p:nvSpPr>
          <p:cNvPr id="8202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43334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33B63E-150B-4EB5-9465-0243E56940C6}" type="slidenum">
              <a:rPr lang="en-CA" altLang="en-US"/>
              <a:pPr/>
              <a:t>56</a:t>
            </a:fld>
            <a:endParaRPr lang="en-CA" altLang="en-US"/>
          </a:p>
        </p:txBody>
      </p:sp>
      <p:sp>
        <p:nvSpPr>
          <p:cNvPr id="8222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70657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481ECD-1F4E-4CC0-803B-89786DF8B746}" type="slidenum">
              <a:rPr lang="en-CA" altLang="en-US"/>
              <a:pPr/>
              <a:t>57</a:t>
            </a:fld>
            <a:endParaRPr lang="en-CA" altLang="en-US"/>
          </a:p>
        </p:txBody>
      </p:sp>
      <p:sp>
        <p:nvSpPr>
          <p:cNvPr id="8243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591918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071547-384F-4BBC-BD5D-591FE37F2948}" type="slidenum">
              <a:rPr lang="en-CA" altLang="en-US"/>
              <a:pPr/>
              <a:t>58</a:t>
            </a:fld>
            <a:endParaRPr lang="en-CA" altLang="en-US"/>
          </a:p>
        </p:txBody>
      </p:sp>
      <p:sp>
        <p:nvSpPr>
          <p:cNvPr id="8263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962318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A259E8-3FC6-4F9C-A0B0-FFE864D10A1B}" type="slidenum">
              <a:rPr lang="en-CA" altLang="en-US"/>
              <a:pPr/>
              <a:t>59</a:t>
            </a:fld>
            <a:endParaRPr lang="en-CA" altLang="en-US"/>
          </a:p>
        </p:txBody>
      </p:sp>
      <p:sp>
        <p:nvSpPr>
          <p:cNvPr id="8284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112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aside: that platform is got them into trouble in the Cambridge Analytica scandal. CA’s app integrated w/ Facebook, and collected data from friends of users.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C5E65-AB83-D74B-888D-91A211386B7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794994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789C06-790A-4599-9FBF-DDA7DAD60009}" type="slidenum">
              <a:rPr lang="en-CA" altLang="en-US"/>
              <a:pPr/>
              <a:t>60</a:t>
            </a:fld>
            <a:endParaRPr lang="en-CA" altLang="en-US"/>
          </a:p>
        </p:txBody>
      </p:sp>
      <p:sp>
        <p:nvSpPr>
          <p:cNvPr id="8304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495753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24BEB6-BC80-4CF8-A0FA-3CB1B4389182}" type="slidenum">
              <a:rPr lang="en-CA" altLang="en-US"/>
              <a:pPr/>
              <a:t>62</a:t>
            </a:fld>
            <a:endParaRPr lang="en-CA" altLang="en-US"/>
          </a:p>
        </p:txBody>
      </p:sp>
      <p:sp>
        <p:nvSpPr>
          <p:cNvPr id="8325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173754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763F80-BB3A-4BE9-94A5-912073538608}" type="slidenum">
              <a:rPr lang="en-CA" altLang="en-US"/>
              <a:pPr/>
              <a:t>63</a:t>
            </a:fld>
            <a:endParaRPr lang="en-CA" altLang="en-US"/>
          </a:p>
        </p:txBody>
      </p:sp>
      <p:sp>
        <p:nvSpPr>
          <p:cNvPr id="899074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907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830930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A742A0-1776-4146-AD6A-29DEA3C5ED69}" type="slidenum">
              <a:rPr lang="en-CA" altLang="en-US"/>
              <a:pPr/>
              <a:t>70</a:t>
            </a:fld>
            <a:endParaRPr lang="en-CA" altLang="en-US"/>
          </a:p>
        </p:txBody>
      </p:sp>
      <p:sp>
        <p:nvSpPr>
          <p:cNvPr id="8407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102230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A0A57E-EE32-425E-A849-4C79AE7EAAD8}" type="slidenum">
              <a:rPr lang="en-CA" altLang="en-US"/>
              <a:pPr/>
              <a:t>71</a:t>
            </a:fld>
            <a:endParaRPr lang="en-CA" altLang="en-US"/>
          </a:p>
        </p:txBody>
      </p:sp>
      <p:sp>
        <p:nvSpPr>
          <p:cNvPr id="8427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515939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9E3B8A-D218-4ED5-9E74-694AE24048ED}" type="slidenum">
              <a:rPr lang="en-CA" altLang="en-US"/>
              <a:pPr/>
              <a:t>72</a:t>
            </a:fld>
            <a:endParaRPr lang="en-CA" altLang="en-US"/>
          </a:p>
        </p:txBody>
      </p:sp>
      <p:sp>
        <p:nvSpPr>
          <p:cNvPr id="8448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562819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DC0AE6-F121-4905-A83F-4C8A89914BFF}" type="slidenum">
              <a:rPr lang="en-CA" altLang="en-US"/>
              <a:pPr/>
              <a:t>76</a:t>
            </a:fld>
            <a:endParaRPr lang="en-CA" altLang="en-US"/>
          </a:p>
        </p:txBody>
      </p:sp>
      <p:sp>
        <p:nvSpPr>
          <p:cNvPr id="921602" name="Rectangle 2050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03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891473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9A3CD5-0138-493C-9970-B8EBA9C9A456}" type="slidenum">
              <a:rPr lang="en-CA" altLang="en-US"/>
              <a:pPr/>
              <a:t>77</a:t>
            </a:fld>
            <a:endParaRPr lang="en-CA" altLang="en-US"/>
          </a:p>
        </p:txBody>
      </p:sp>
      <p:sp>
        <p:nvSpPr>
          <p:cNvPr id="8468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002906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180345-650E-47EA-A4DA-CB1203B99452}" type="slidenum">
              <a:rPr lang="en-CA" altLang="en-US"/>
              <a:pPr/>
              <a:t>78</a:t>
            </a:fld>
            <a:endParaRPr lang="en-CA" altLang="en-US"/>
          </a:p>
        </p:txBody>
      </p:sp>
      <p:sp>
        <p:nvSpPr>
          <p:cNvPr id="8509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611735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98D464-5B18-4E0A-B19C-757ADA673346}" type="slidenum">
              <a:rPr lang="en-CA" altLang="en-US"/>
              <a:pPr/>
              <a:t>79</a:t>
            </a:fld>
            <a:endParaRPr lang="en-CA" altLang="en-US"/>
          </a:p>
        </p:txBody>
      </p:sp>
      <p:sp>
        <p:nvSpPr>
          <p:cNvPr id="9246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186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660AAE45-5311-1842-BA19-2AC91A1D8B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fld id="{B8F3F7A1-63C2-194D-9B79-F4F84D75097A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5EE221C0-9C2A-AA41-BAAA-414B7C795D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4FD62C80-C031-9C46-BFCC-ECAF9B3B95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F659F1-47A4-4F53-A80F-A60B037576A0}" type="slidenum">
              <a:rPr lang="en-CA" altLang="en-US"/>
              <a:pPr/>
              <a:t>80</a:t>
            </a:fld>
            <a:endParaRPr lang="en-CA" altLang="en-US"/>
          </a:p>
        </p:txBody>
      </p:sp>
      <p:sp>
        <p:nvSpPr>
          <p:cNvPr id="8550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577697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632156-C7CD-4380-B6D0-C529A0392230}" type="slidenum">
              <a:rPr lang="en-CA" altLang="en-US"/>
              <a:pPr/>
              <a:t>81</a:t>
            </a:fld>
            <a:endParaRPr lang="en-CA" altLang="en-US"/>
          </a:p>
        </p:txBody>
      </p:sp>
      <p:sp>
        <p:nvSpPr>
          <p:cNvPr id="8570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181305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AF4097-99AF-4BF7-922D-E12BDD94BD5B}" type="slidenum">
              <a:rPr lang="en-CA" altLang="en-US"/>
              <a:pPr/>
              <a:t>82</a:t>
            </a:fld>
            <a:endParaRPr lang="en-CA" altLang="en-US"/>
          </a:p>
        </p:txBody>
      </p:sp>
      <p:sp>
        <p:nvSpPr>
          <p:cNvPr id="8591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858766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4D4DAC-488D-43C0-98F6-AEC5B59A879A}" type="slidenum">
              <a:rPr lang="en-CA" altLang="en-US"/>
              <a:pPr/>
              <a:t>83</a:t>
            </a:fld>
            <a:endParaRPr lang="en-CA" altLang="en-US"/>
          </a:p>
        </p:txBody>
      </p:sp>
      <p:sp>
        <p:nvSpPr>
          <p:cNvPr id="8611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813680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05E09F-BEB6-4BD4-ADB7-ECCC9B3A9FBD}" type="slidenum">
              <a:rPr lang="en-CA" altLang="en-US"/>
              <a:pPr/>
              <a:t>84</a:t>
            </a:fld>
            <a:endParaRPr lang="en-CA" altLang="en-US"/>
          </a:p>
        </p:txBody>
      </p:sp>
      <p:sp>
        <p:nvSpPr>
          <p:cNvPr id="8632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045371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18F0F7-9153-482E-8C83-8F02F408DFA8}" type="slidenum">
              <a:rPr lang="en-CA" altLang="en-US"/>
              <a:pPr/>
              <a:t>85</a:t>
            </a:fld>
            <a:endParaRPr lang="en-CA" altLang="en-US"/>
          </a:p>
        </p:txBody>
      </p:sp>
      <p:sp>
        <p:nvSpPr>
          <p:cNvPr id="8652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229698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FAD07A-0987-4239-9292-3EF57A1057B8}" type="slidenum">
              <a:rPr lang="en-CA" altLang="en-US"/>
              <a:pPr/>
              <a:t>86</a:t>
            </a:fld>
            <a:endParaRPr lang="en-CA" altLang="en-US"/>
          </a:p>
        </p:txBody>
      </p:sp>
      <p:sp>
        <p:nvSpPr>
          <p:cNvPr id="867330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733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66161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0662AD-65ED-4EF6-8EEC-328F0B13A5EE}" type="slidenum">
              <a:rPr lang="en-CA" altLang="en-US"/>
              <a:pPr/>
              <a:t>87</a:t>
            </a:fld>
            <a:endParaRPr lang="en-CA" altLang="en-US"/>
          </a:p>
        </p:txBody>
      </p:sp>
      <p:sp>
        <p:nvSpPr>
          <p:cNvPr id="8693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083394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E443C3-1505-45F4-B301-D0D7AAC2408E}" type="slidenum">
              <a:rPr lang="en-CA" altLang="en-US"/>
              <a:pPr/>
              <a:t>88</a:t>
            </a:fld>
            <a:endParaRPr lang="en-CA" altLang="en-US"/>
          </a:p>
        </p:txBody>
      </p:sp>
      <p:sp>
        <p:nvSpPr>
          <p:cNvPr id="8714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038204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6526E1-C093-44D4-80C3-4270A67BA908}" type="slidenum">
              <a:rPr lang="en-CA" altLang="en-US"/>
              <a:pPr/>
              <a:t>89</a:t>
            </a:fld>
            <a:endParaRPr lang="en-CA" altLang="en-US"/>
          </a:p>
        </p:txBody>
      </p:sp>
      <p:sp>
        <p:nvSpPr>
          <p:cNvPr id="8734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1488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AD12C8C4-AF16-4249-BE8A-6432FD799E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fld id="{70ACA6EF-859F-B143-8AF7-79E51FA67723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7727FD4C-BAE6-5E48-90F6-897A305313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5E2FD10B-1E8F-344F-BA1B-751E1B38B6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1300" dirty="0">
                <a:latin typeface="Times New Roman" panose="02020603050405020304" pitchFamily="18" charset="0"/>
              </a:rPr>
              <a:t>	Memory is used to store programs and other data that are currently in use.</a:t>
            </a:r>
          </a:p>
          <a:p>
            <a:pPr lvl="1">
              <a:spcBef>
                <a:spcPct val="0"/>
              </a:spcBef>
            </a:pPr>
            <a:r>
              <a:rPr lang="en-US" altLang="en-US" sz="2300" dirty="0">
                <a:latin typeface="Times New Roman" panose="02020603050405020304" pitchFamily="18" charset="0"/>
              </a:rPr>
              <a:t>Values stored in memory are read into the CPU to be operated on.</a:t>
            </a:r>
          </a:p>
          <a:p>
            <a:pPr lvl="1">
              <a:spcBef>
                <a:spcPct val="0"/>
              </a:spcBef>
            </a:pPr>
            <a:r>
              <a:rPr lang="en-US" altLang="en-US" sz="2300" dirty="0">
                <a:latin typeface="Times New Roman" panose="02020603050405020304" pitchFamily="18" charset="0"/>
              </a:rPr>
              <a:t>The results of operations performed by the CPU can be written back to memory.	</a:t>
            </a:r>
          </a:p>
          <a:p>
            <a:pPr lvl="1">
              <a:spcBef>
                <a:spcPct val="0"/>
              </a:spcBef>
            </a:pPr>
            <a:endParaRPr lang="en-US" altLang="en-US" sz="23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en-US" sz="2300" dirty="0">
                <a:latin typeface="Times New Roman" panose="02020603050405020304" pitchFamily="18" charset="0"/>
              </a:rPr>
              <a:t>	Advantage of memory: short </a:t>
            </a:r>
            <a:r>
              <a:rPr lang="en-US" altLang="en-US" sz="2300" i="1" dirty="0">
                <a:latin typeface="Times New Roman" panose="02020603050405020304" pitchFamily="18" charset="0"/>
              </a:rPr>
              <a:t>access times</a:t>
            </a:r>
          </a:p>
          <a:p>
            <a:pPr lvl="1">
              <a:spcBef>
                <a:spcPct val="0"/>
              </a:spcBef>
            </a:pPr>
            <a:r>
              <a:rPr lang="en-US" altLang="en-US" sz="2300" dirty="0">
                <a:latin typeface="Times New Roman" panose="02020603050405020304" pitchFamily="18" charset="0"/>
              </a:rPr>
              <a:t>can be read from or written to in times that are measured in nanoseconds (10</a:t>
            </a:r>
            <a:r>
              <a:rPr lang="en-US" altLang="en-US" sz="2300" baseline="30000" dirty="0">
                <a:latin typeface="Times New Roman" panose="02020603050405020304" pitchFamily="18" charset="0"/>
              </a:rPr>
              <a:t>-9</a:t>
            </a:r>
            <a:r>
              <a:rPr lang="en-US" altLang="en-US" sz="2300" dirty="0">
                <a:latin typeface="Times New Roman" panose="02020603050405020304" pitchFamily="18" charset="0"/>
              </a:rPr>
              <a:t> sec) </a:t>
            </a:r>
          </a:p>
          <a:p>
            <a:pPr>
              <a:spcBef>
                <a:spcPct val="0"/>
              </a:spcBef>
            </a:pPr>
            <a:r>
              <a:rPr lang="en-US" altLang="en-US" sz="2300" dirty="0">
                <a:latin typeface="Times New Roman" panose="02020603050405020304" pitchFamily="18" charset="0"/>
              </a:rPr>
              <a:t>	Disadvantages of memory:</a:t>
            </a:r>
          </a:p>
          <a:p>
            <a:pPr lvl="1">
              <a:spcBef>
                <a:spcPct val="0"/>
              </a:spcBef>
            </a:pPr>
            <a:r>
              <a:rPr lang="en-US" altLang="en-US" sz="2300" dirty="0">
                <a:latin typeface="Times New Roman" panose="02020603050405020304" pitchFamily="18" charset="0"/>
              </a:rPr>
              <a:t>relatively expensive</a:t>
            </a:r>
          </a:p>
          <a:p>
            <a:pPr lvl="1">
              <a:spcBef>
                <a:spcPct val="0"/>
              </a:spcBef>
            </a:pPr>
            <a:r>
              <a:rPr lang="en-US" altLang="en-US" sz="2300" dirty="0">
                <a:latin typeface="Times New Roman" panose="02020603050405020304" pitchFamily="18" charset="0"/>
              </a:rPr>
              <a:t>its contents are lost when the power is turned off!</a:t>
            </a:r>
          </a:p>
          <a:p>
            <a:pPr>
              <a:spcBef>
                <a:spcPct val="0"/>
              </a:spcBef>
            </a:pPr>
            <a:endParaRPr lang="en-US" altLang="en-US" sz="23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5BAE39-A6E3-44F6-B3D9-E57AE12EFBCA}" type="slidenum">
              <a:rPr lang="en-CA" altLang="en-US"/>
              <a:pPr/>
              <a:t>90</a:t>
            </a:fld>
            <a:endParaRPr lang="en-CA" altLang="en-US"/>
          </a:p>
        </p:txBody>
      </p:sp>
      <p:sp>
        <p:nvSpPr>
          <p:cNvPr id="8755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26105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8B33A5-E399-4461-B4CB-17A24CAAAEB5}" type="slidenum">
              <a:rPr lang="en-CA" altLang="en-US"/>
              <a:pPr/>
              <a:t>91</a:t>
            </a:fld>
            <a:endParaRPr lang="en-CA" altLang="en-US"/>
          </a:p>
        </p:txBody>
      </p:sp>
      <p:sp>
        <p:nvSpPr>
          <p:cNvPr id="8775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155073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1A3C88-EBC3-4AE1-9E83-AD4357909673}" type="slidenum">
              <a:rPr lang="en-CA" altLang="en-US"/>
              <a:pPr/>
              <a:t>97</a:t>
            </a:fld>
            <a:endParaRPr lang="en-CA" altLang="en-US"/>
          </a:p>
        </p:txBody>
      </p:sp>
      <p:sp>
        <p:nvSpPr>
          <p:cNvPr id="8796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100386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590005-9271-4B81-B259-014DCEE92599}" type="slidenum">
              <a:rPr lang="en-CA" altLang="en-US"/>
              <a:pPr/>
              <a:t>103</a:t>
            </a:fld>
            <a:endParaRPr lang="en-CA" altLang="en-US"/>
          </a:p>
        </p:txBody>
      </p:sp>
      <p:sp>
        <p:nvSpPr>
          <p:cNvPr id="881666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16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70227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D801AE-89A1-4A25-A627-9601041CECCE}" type="slidenum">
              <a:rPr lang="en-CA" altLang="en-US"/>
              <a:pPr/>
              <a:t>104</a:t>
            </a:fld>
            <a:endParaRPr lang="en-CA" altLang="en-US"/>
          </a:p>
        </p:txBody>
      </p:sp>
      <p:sp>
        <p:nvSpPr>
          <p:cNvPr id="885762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57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34330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F8A5FD-9928-4CEF-A893-D44773EA40A3}" type="slidenum">
              <a:rPr lang="en-CA" altLang="en-US"/>
              <a:pPr/>
              <a:t>105</a:t>
            </a:fld>
            <a:endParaRPr lang="en-CA" altLang="en-US"/>
          </a:p>
        </p:txBody>
      </p:sp>
      <p:sp>
        <p:nvSpPr>
          <p:cNvPr id="891906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19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7018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127CEB92-FEC2-B240-827A-F169B73751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fld id="{3AFCE681-9434-BD46-AF06-89041B51B2C8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C235C462-56EC-224B-A9C3-5E21FD4635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4A3BD00-DDAB-B64A-B0F6-E287DFB752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z="23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F98B9A91-485A-2549-86A1-FEC5881CDB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fld id="{2E716820-1594-794E-A2FC-AB6D0ED9703C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B1E4E0DD-1EA9-6641-8AA8-8C2B75C1CE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72718A23-5CBD-7240-9FAA-70B30D74F1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z="2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93D6-5F13-8F45-8307-5464B02FF9F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2407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64523-C30E-4EF4-87EF-E0550BE48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0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64523-C30E-4EF4-87EF-E0550BE48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49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50060-27DB-AD41-954D-AF7DBC9F80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FD5E3-EFFD-7844-9978-D52137C36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439D2-3978-F84C-8F77-E53861A33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A704061-8C38-6740-BF7D-2B74500C52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7905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64523-C30E-4EF4-87EF-E0550BE48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2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64523-C30E-4EF4-87EF-E0550BE48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77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64523-C30E-4EF4-87EF-E0550BE48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5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64523-C30E-4EF4-87EF-E0550BE48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17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64523-C30E-4EF4-87EF-E0550BE48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64523-C30E-4EF4-87EF-E0550BE48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29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64523-C30E-4EF4-87EF-E0550BE48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70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64523-C30E-4EF4-87EF-E0550BE48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5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64523-C30E-4EF4-87EF-E0550BE48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37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026">
            <a:extLst>
              <a:ext uri="{FF2B5EF4-FFF2-40B4-BE49-F238E27FC236}">
                <a16:creationId xmlns:a16="http://schemas.microsoft.com/office/drawing/2014/main" id="{CF998551-79D7-1E4C-804E-31232200D6E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2140226"/>
          </a:xfrm>
        </p:spPr>
        <p:txBody>
          <a:bodyPr/>
          <a:lstStyle/>
          <a:p>
            <a:pPr>
              <a:defRPr/>
            </a:pPr>
            <a:r>
              <a:rPr lang="en-US" dirty="0"/>
              <a:t>Unit </a:t>
            </a:r>
            <a:r>
              <a:rPr lang="en-US" dirty="0" smtClean="0"/>
              <a:t>1</a:t>
            </a:r>
            <a:br>
              <a:rPr lang="en-US" dirty="0" smtClean="0"/>
            </a:br>
            <a:r>
              <a:rPr lang="en-US" dirty="0" smtClean="0"/>
              <a:t>Fundamental </a:t>
            </a:r>
            <a:r>
              <a:rPr lang="en-US" dirty="0"/>
              <a:t>Concept of DBMS</a:t>
            </a: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>
            <a:extLst>
              <a:ext uri="{FF2B5EF4-FFF2-40B4-BE49-F238E27FC236}">
                <a16:creationId xmlns:a16="http://schemas.microsoft.com/office/drawing/2014/main" id="{5941914C-6A54-9C46-9CE8-CD87587C92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4000"/>
              <a:t>Storing Data: Secondary Storage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D79CFCAE-545D-8B42-802F-5B4E665CF6E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5943600" cy="4495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800"/>
              <a:t>	Secondary storage is used to store data for later use (examples: disks, CD, DVD).</a:t>
            </a:r>
          </a:p>
          <a:p>
            <a:pPr lvl="1"/>
            <a:r>
              <a:rPr lang="en-US" altLang="en-US" sz="2400"/>
              <a:t>Data is written from memory to disk.</a:t>
            </a:r>
          </a:p>
          <a:p>
            <a:pPr lvl="1"/>
            <a:r>
              <a:rPr lang="en-US" altLang="en-US" sz="2400"/>
              <a:t>When needed, data is read back into memory.</a:t>
            </a:r>
          </a:p>
        </p:txBody>
      </p:sp>
      <p:pic>
        <p:nvPicPr>
          <p:cNvPr id="14341" name="Picture 4">
            <a:extLst>
              <a:ext uri="{FF2B5EF4-FFF2-40B4-BE49-F238E27FC236}">
                <a16:creationId xmlns:a16="http://schemas.microsoft.com/office/drawing/2014/main" id="{BB5F9366-607C-BD4E-9BAB-B04E687923F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77000" y="1600200"/>
            <a:ext cx="2109788" cy="441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14338" name="Slide Number Placeholder 6">
            <a:extLst>
              <a:ext uri="{FF2B5EF4-FFF2-40B4-BE49-F238E27FC236}">
                <a16:creationId xmlns:a16="http://schemas.microsoft.com/office/drawing/2014/main" id="{C53CE6EA-A0E6-6B42-8ED9-FE93BBB63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Font typeface="Monotype Sorts" pitchFamily="2" charset="2"/>
              <a:buChar char="ù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000099"/>
              </a:buClr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•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Char char="•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34694A9-2A76-F743-B289-F68C701CC9FA}" type="slidenum">
              <a:rPr kumimoji="0" lang="en-US" altLang="en-US" sz="16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en-US" sz="160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860AF6F4-F980-405C-86AE-1C08DBF36AB6}" type="slidenum">
              <a:rPr lang="en-US" altLang="en-US"/>
              <a:pPr/>
              <a:t>100</a:t>
            </a:fld>
            <a:endParaRPr lang="en-CA" altLang="en-US"/>
          </a:p>
        </p:txBody>
      </p:sp>
      <p:sp>
        <p:nvSpPr>
          <p:cNvPr id="9082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Discussion of n-ary relationships (n &gt; 2)</a:t>
            </a:r>
          </a:p>
        </p:txBody>
      </p:sp>
      <p:sp>
        <p:nvSpPr>
          <p:cNvPr id="90829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If a particular binary relationship can be derived from a higher-degree relationship at all times, then it is redundant</a:t>
            </a:r>
          </a:p>
          <a:p>
            <a:r>
              <a:rPr lang="en-US" altLang="en-US"/>
              <a:t>For example, the TAUGHT_DURING binary relationship in Figure 3.18 (see next slide) can be derived from the ternary relationship OFFERS (based on the meaning of the relationships)</a:t>
            </a:r>
          </a:p>
        </p:txBody>
      </p:sp>
    </p:spTree>
    <p:extLst>
      <p:ext uri="{BB962C8B-B14F-4D97-AF65-F5344CB8AC3E}">
        <p14:creationId xmlns:p14="http://schemas.microsoft.com/office/powerpoint/2010/main" val="1577905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597C0D0B-346F-49CA-A593-64E098A9F69B}" type="slidenum">
              <a:rPr lang="en-US" altLang="en-US"/>
              <a:pPr/>
              <a:t>101</a:t>
            </a:fld>
            <a:endParaRPr lang="en-CA" altLang="en-US"/>
          </a:p>
        </p:txBody>
      </p:sp>
      <p:sp>
        <p:nvSpPr>
          <p:cNvPr id="9052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Another example of a ternary relationship</a:t>
            </a:r>
          </a:p>
        </p:txBody>
      </p:sp>
      <p:pic>
        <p:nvPicPr>
          <p:cNvPr id="905221" name="Picture 1029" descr="fig03_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3" y="1905000"/>
            <a:ext cx="7989887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448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B4EB8FB7-34EB-425B-A8EA-0E2CAF18BC19}" type="slidenum">
              <a:rPr lang="en-US" altLang="en-US"/>
              <a:pPr/>
              <a:t>102</a:t>
            </a:fld>
            <a:endParaRPr lang="en-CA" altLang="en-US"/>
          </a:p>
        </p:txBody>
      </p:sp>
      <p:sp>
        <p:nvSpPr>
          <p:cNvPr id="9062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Displaying constraints on higher-degree relationships</a:t>
            </a:r>
          </a:p>
        </p:txBody>
      </p:sp>
      <p:sp>
        <p:nvSpPr>
          <p:cNvPr id="90624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The (min, max) constraints can be displayed on the edges – however, they do not fully describe the constraints</a:t>
            </a:r>
          </a:p>
          <a:p>
            <a:r>
              <a:rPr lang="en-US" altLang="en-US" sz="2400"/>
              <a:t>Displaying a 1, M, or N indicates additional constraints</a:t>
            </a:r>
          </a:p>
          <a:p>
            <a:pPr lvl="1"/>
            <a:r>
              <a:rPr lang="en-US" altLang="en-US" sz="2200"/>
              <a:t>An M or N indicates no constraint</a:t>
            </a:r>
          </a:p>
          <a:p>
            <a:pPr lvl="1"/>
            <a:r>
              <a:rPr lang="en-US" altLang="en-US" sz="2200"/>
              <a:t>A 1 indicates that an entity can participate in at most one relationship instance </a:t>
            </a:r>
            <a:r>
              <a:rPr lang="en-US" altLang="en-US" sz="2200" i="1"/>
              <a:t>that has a particular combination of the other participating entities</a:t>
            </a:r>
          </a:p>
          <a:p>
            <a:r>
              <a:rPr lang="en-US" altLang="en-US" sz="2400"/>
              <a:t>In general, both (min, max) and 1, M, or N are needed to describe fully the constraints</a:t>
            </a:r>
          </a:p>
        </p:txBody>
      </p:sp>
    </p:spTree>
    <p:extLst>
      <p:ext uri="{BB962C8B-B14F-4D97-AF65-F5344CB8AC3E}">
        <p14:creationId xmlns:p14="http://schemas.microsoft.com/office/powerpoint/2010/main" val="4273197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8AE34210-38E3-46C3-A320-CBBEB7B3C42E}" type="slidenum">
              <a:rPr lang="en-US" altLang="en-US"/>
              <a:pPr/>
              <a:t>103</a:t>
            </a:fld>
            <a:endParaRPr lang="en-CA" altLang="en-US"/>
          </a:p>
        </p:txBody>
      </p:sp>
      <p:sp>
        <p:nvSpPr>
          <p:cNvPr id="8806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Modeling Tools</a:t>
            </a:r>
          </a:p>
        </p:txBody>
      </p:sp>
      <p:sp>
        <p:nvSpPr>
          <p:cNvPr id="88064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/>
              <a:t>A number of popular tools that cover conceptual modeling and mapping into relational schema design. 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Examples: ERWin, S- Designer (Enterprise Application Suite), ER- Studio,  etc.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POSITIVES: 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Serves as documentation of application requirements, easy user interface - mostly graphics editor support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NEGATIVES: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Most tools lack a proper distinct notation for relationships with relationship attributes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Mostly represent a relational design in a diagrammatic form rather than a conceptual ER-based design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/>
              <a:t>(See Chapter 12 for details)</a:t>
            </a:r>
          </a:p>
        </p:txBody>
      </p:sp>
    </p:spTree>
    <p:extLst>
      <p:ext uri="{BB962C8B-B14F-4D97-AF65-F5344CB8AC3E}">
        <p14:creationId xmlns:p14="http://schemas.microsoft.com/office/powerpoint/2010/main" val="2376594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7A52C79D-ED68-49A5-BA50-56D846E95BBE}" type="slidenum">
              <a:rPr lang="en-US" altLang="en-US"/>
              <a:pPr/>
              <a:t>104</a:t>
            </a:fld>
            <a:endParaRPr lang="en-CA" altLang="en-US"/>
          </a:p>
        </p:txBody>
      </p:sp>
      <p:sp>
        <p:nvSpPr>
          <p:cNvPr id="884738" name="Text Box 2"/>
          <p:cNvSpPr txBox="1">
            <a:spLocks noChangeArrowheads="1"/>
          </p:cNvSpPr>
          <p:nvPr/>
        </p:nvSpPr>
        <p:spPr bwMode="auto">
          <a:xfrm>
            <a:off x="914400" y="396875"/>
            <a:ext cx="72882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600">
                <a:solidFill>
                  <a:srgbClr val="800000"/>
                </a:solidFill>
              </a:rPr>
              <a:t>Some of the Currently Available Automated Database Design Tools</a:t>
            </a:r>
          </a:p>
        </p:txBody>
      </p:sp>
      <p:graphicFrame>
        <p:nvGraphicFramePr>
          <p:cNvPr id="884809" name="Group 73"/>
          <p:cNvGraphicFramePr>
            <a:graphicFrameLocks noGrp="1"/>
          </p:cNvGraphicFramePr>
          <p:nvPr/>
        </p:nvGraphicFramePr>
        <p:xfrm>
          <a:off x="228600" y="1447800"/>
          <a:ext cx="8664575" cy="5045711"/>
        </p:xfrm>
        <a:graphic>
          <a:graphicData uri="http://schemas.openxmlformats.org/drawingml/2006/table">
            <a:tbl>
              <a:tblPr/>
              <a:tblGrid>
                <a:gridCol w="1446213">
                  <a:extLst>
                    <a:ext uri="{9D8B030D-6E8A-4147-A177-3AD203B41FA5}">
                      <a16:colId xmlns:a16="http://schemas.microsoft.com/office/drawing/2014/main" val="1504837485"/>
                    </a:ext>
                  </a:extLst>
                </a:gridCol>
                <a:gridCol w="2713037">
                  <a:extLst>
                    <a:ext uri="{9D8B030D-6E8A-4147-A177-3AD203B41FA5}">
                      <a16:colId xmlns:a16="http://schemas.microsoft.com/office/drawing/2014/main" val="405670302"/>
                    </a:ext>
                  </a:extLst>
                </a:gridCol>
                <a:gridCol w="4505325">
                  <a:extLst>
                    <a:ext uri="{9D8B030D-6E8A-4147-A177-3AD203B41FA5}">
                      <a16:colId xmlns:a16="http://schemas.microsoft.com/office/drawing/2014/main" val="1432357348"/>
                    </a:ext>
                  </a:extLst>
                </a:gridCol>
              </a:tblGrid>
              <a:tr h="293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COMPANY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TOOL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FUNCTIONALITY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871608"/>
                  </a:ext>
                </a:extLst>
              </a:tr>
              <a:tr h="37147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Embarcadero Technologies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ER Studio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Database Modeling in ER and IDEF1X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817729"/>
                  </a:ext>
                </a:extLst>
              </a:tr>
              <a:tr h="3254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DB Artisan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Database administration, space and security management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319384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Oracle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Developer 2000/Designer 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Database modeling, application development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6880682"/>
                  </a:ext>
                </a:extLst>
              </a:tr>
              <a:tr h="506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Popkin Software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System Architect 2001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Data modeling, object modeling, process modeling, structured analysis/design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0665511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Platinum (Computer Associates)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Enterprise Modeling Suite: Erwin, BPWin, Paradigm Plus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Data, process, and business component modeling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1035413"/>
                  </a:ext>
                </a:extLst>
              </a:tr>
              <a:tr h="349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Persistence Inc.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Pwertier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Mapping from O-O to relational model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2119028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Rational (IBM)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Rational Rose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UML Modeling &amp; application generation in C++/JAVA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3341844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Resolution Ltd.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Xcase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Conceptual modeling up to code maintenance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1595055"/>
                  </a:ext>
                </a:extLst>
              </a:tr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Sybase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Enterprise Application Suite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Data modeling, business logic modeling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6022857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Visio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Visio Enterprise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Data modeling, design/reengineering Visual Basic/C++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00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4265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6FEF6A7C-7DB6-47CC-9C40-940B191A4512}" type="slidenum">
              <a:rPr lang="en-US" altLang="en-US"/>
              <a:pPr/>
              <a:t>105</a:t>
            </a:fld>
            <a:endParaRPr lang="en-CA" altLang="en-US"/>
          </a:p>
        </p:txBody>
      </p:sp>
      <p:sp>
        <p:nvSpPr>
          <p:cNvPr id="8908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Extended Entity-Relationship (EER) </a:t>
            </a:r>
            <a:r>
              <a:rPr lang="en-US" altLang="en-US" dirty="0" smtClean="0"/>
              <a:t>Model</a:t>
            </a:r>
            <a:endParaRPr lang="en-US" altLang="en-US" dirty="0"/>
          </a:p>
        </p:txBody>
      </p:sp>
      <p:sp>
        <p:nvSpPr>
          <p:cNvPr id="89088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  <a:p>
            <a:r>
              <a:rPr lang="en-US" altLang="en-US" dirty="0"/>
              <a:t>The entity relationship model in its original form did not support the specialization and generalization abstractions</a:t>
            </a:r>
          </a:p>
          <a:p>
            <a:r>
              <a:rPr lang="en-US" altLang="en-US" dirty="0"/>
              <a:t>Next chapter illustrates how the ER model can be extended with </a:t>
            </a:r>
          </a:p>
          <a:p>
            <a:pPr lvl="1"/>
            <a:r>
              <a:rPr lang="en-US" altLang="en-US" dirty="0"/>
              <a:t>Type-subtype and set-subset relationships</a:t>
            </a:r>
          </a:p>
          <a:p>
            <a:pPr lvl="1"/>
            <a:r>
              <a:rPr lang="en-US" altLang="en-US" dirty="0"/>
              <a:t>Specialization/Generalization Hierarchies</a:t>
            </a:r>
          </a:p>
          <a:p>
            <a:pPr lvl="1"/>
            <a:r>
              <a:rPr lang="en-US" altLang="en-US" dirty="0"/>
              <a:t>Notation to display them in EER diagrams</a:t>
            </a:r>
          </a:p>
        </p:txBody>
      </p:sp>
    </p:spTree>
    <p:extLst>
      <p:ext uri="{BB962C8B-B14F-4D97-AF65-F5344CB8AC3E}">
        <p14:creationId xmlns:p14="http://schemas.microsoft.com/office/powerpoint/2010/main" val="4152836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1026">
            <a:extLst>
              <a:ext uri="{FF2B5EF4-FFF2-40B4-BE49-F238E27FC236}">
                <a16:creationId xmlns:a16="http://schemas.microsoft.com/office/drawing/2014/main" id="{CAF368F7-5C3A-CA45-84F2-243127CA98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Secondary Storage</a:t>
            </a:r>
          </a:p>
        </p:txBody>
      </p:sp>
      <p:sp>
        <p:nvSpPr>
          <p:cNvPr id="15364" name="Rectangle 1027">
            <a:extLst>
              <a:ext uri="{FF2B5EF4-FFF2-40B4-BE49-F238E27FC236}">
                <a16:creationId xmlns:a16="http://schemas.microsoft.com/office/drawing/2014/main" id="{E0F696C9-BCA2-8340-A326-CE4C859F03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dirty="0"/>
              <a:t>	Advantages of secondary storage: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relatively </a:t>
            </a:r>
            <a:r>
              <a:rPr lang="en-US" altLang="en-US" sz="2000" dirty="0" smtClean="0"/>
              <a:t>inexpensive</a:t>
            </a:r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not “volatile”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n-US" sz="24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dirty="0"/>
              <a:t>	Disadvantage of secondary storage: long access times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Read times in milliseconds (10</a:t>
            </a:r>
            <a:r>
              <a:rPr lang="en-US" altLang="en-US" sz="2000" baseline="30000" dirty="0"/>
              <a:t>-3</a:t>
            </a:r>
            <a:r>
              <a:rPr lang="en-US" altLang="en-US" sz="2000" dirty="0"/>
              <a:t> sec).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in 10 </a:t>
            </a:r>
            <a:r>
              <a:rPr lang="en-US" altLang="en-US" sz="2000" dirty="0" err="1"/>
              <a:t>ms</a:t>
            </a:r>
            <a:r>
              <a:rPr lang="en-US" altLang="en-US" sz="2000" dirty="0"/>
              <a:t>, a modern CPU can perform </a:t>
            </a:r>
            <a:r>
              <a:rPr lang="en-US" altLang="en-US" sz="2000" dirty="0">
                <a:solidFill>
                  <a:schemeClr val="tx2"/>
                </a:solidFill>
              </a:rPr>
              <a:t>millions of operations</a:t>
            </a:r>
            <a:r>
              <a:rPr lang="en-US" altLang="en-US" sz="2000" dirty="0"/>
              <a:t>!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n-US" sz="2400" i="1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i="1" dirty="0"/>
              <a:t>	</a:t>
            </a:r>
            <a:r>
              <a:rPr lang="en-US" altLang="en-US" sz="2800" dirty="0"/>
              <a:t>Thus, it's important to minimize the number of times </a:t>
            </a:r>
            <a:r>
              <a:rPr lang="en-US" altLang="en-US" sz="2800" dirty="0" smtClean="0"/>
              <a:t>the </a:t>
            </a:r>
            <a:r>
              <a:rPr lang="en-US" altLang="en-US" sz="2800" dirty="0"/>
              <a:t>disk is accessed.</a:t>
            </a:r>
          </a:p>
        </p:txBody>
      </p:sp>
      <p:sp>
        <p:nvSpPr>
          <p:cNvPr id="15362" name="Slide Number Placeholder 5">
            <a:extLst>
              <a:ext uri="{FF2B5EF4-FFF2-40B4-BE49-F238E27FC236}">
                <a16:creationId xmlns:a16="http://schemas.microsoft.com/office/drawing/2014/main" id="{519A5E2F-6A44-2A47-9F29-B3BAF88B3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Font typeface="Monotype Sorts" pitchFamily="2" charset="2"/>
              <a:buChar char="ù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000099"/>
              </a:buClr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•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Char char="•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BA8D50F-DFFC-494E-A26C-1C33C0831EBF}" type="slidenum">
              <a:rPr kumimoji="0" lang="en-US" altLang="en-US" sz="16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en-US"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7" name="Rectangle 3">
            <a:extLst>
              <a:ext uri="{FF2B5EF4-FFF2-40B4-BE49-F238E27FC236}">
                <a16:creationId xmlns:a16="http://schemas.microsoft.com/office/drawing/2014/main" id="{6AA530F7-1525-1343-ACDA-4C6F048821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Example: Facebook Profile</a:t>
            </a:r>
          </a:p>
        </p:txBody>
      </p:sp>
      <p:sp>
        <p:nvSpPr>
          <p:cNvPr id="697348" name="Rectangle 4">
            <a:extLst>
              <a:ext uri="{FF2B5EF4-FFF2-40B4-BE49-F238E27FC236}">
                <a16:creationId xmlns:a16="http://schemas.microsoft.com/office/drawing/2014/main" id="{9E585DC5-7AE4-824E-97F5-865F3DA3BEFE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en-US" altLang="en-US" sz="2000"/>
          </a:p>
          <a:p>
            <a:r>
              <a:rPr lang="en-US" altLang="en-US" sz="2000"/>
              <a:t>First Name</a:t>
            </a:r>
          </a:p>
          <a:p>
            <a:r>
              <a:rPr lang="en-US" altLang="en-US" sz="2000"/>
              <a:t>Last Name</a:t>
            </a:r>
          </a:p>
          <a:p>
            <a:r>
              <a:rPr lang="en-US" altLang="en-US" sz="2000"/>
              <a:t>Email</a:t>
            </a:r>
          </a:p>
          <a:p>
            <a:r>
              <a:rPr lang="en-US" altLang="en-US" sz="2000"/>
              <a:t>Password</a:t>
            </a:r>
          </a:p>
          <a:p>
            <a:r>
              <a:rPr lang="en-US" altLang="en-US" sz="2000"/>
              <a:t>Birthday</a:t>
            </a:r>
          </a:p>
          <a:p>
            <a:r>
              <a:rPr lang="en-US" altLang="en-US" sz="2000"/>
              <a:t>About me</a:t>
            </a:r>
          </a:p>
        </p:txBody>
      </p:sp>
      <p:sp>
        <p:nvSpPr>
          <p:cNvPr id="697349" name="Rectangle 5">
            <a:extLst>
              <a:ext uri="{FF2B5EF4-FFF2-40B4-BE49-F238E27FC236}">
                <a16:creationId xmlns:a16="http://schemas.microsoft.com/office/drawing/2014/main" id="{2AAB0DD7-1426-EF43-94E1-98D682596B64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endParaRPr lang="en-US" altLang="en-US" sz="2000"/>
          </a:p>
          <a:p>
            <a:r>
              <a:rPr lang="en-US" altLang="en-US" sz="2000"/>
              <a:t>Activities</a:t>
            </a:r>
          </a:p>
          <a:p>
            <a:r>
              <a:rPr lang="en-US" altLang="en-US" sz="2000"/>
              <a:t>Favorite Books</a:t>
            </a:r>
          </a:p>
          <a:p>
            <a:r>
              <a:rPr lang="en-US" altLang="en-US" sz="2000"/>
              <a:t>Favorite Movies</a:t>
            </a:r>
          </a:p>
          <a:p>
            <a:r>
              <a:rPr lang="en-US" altLang="en-US" sz="2000"/>
              <a:t>Favorite Music</a:t>
            </a:r>
          </a:p>
          <a:p>
            <a:r>
              <a:rPr lang="en-US" altLang="en-US" sz="2000"/>
              <a:t>Favorite Quotes</a:t>
            </a:r>
          </a:p>
          <a:p>
            <a:r>
              <a:rPr lang="en-US" altLang="en-US" sz="2000"/>
              <a:t>Favorite TV shows</a:t>
            </a:r>
            <a:endParaRPr lang="en-US" altLang="en-US"/>
          </a:p>
          <a:p>
            <a:pPr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16386" name="Slide Number Placeholder 6">
            <a:extLst>
              <a:ext uri="{FF2B5EF4-FFF2-40B4-BE49-F238E27FC236}">
                <a16:creationId xmlns:a16="http://schemas.microsoft.com/office/drawing/2014/main" id="{B70EC117-E639-3D4E-A6AB-758E76834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Font typeface="Monotype Sorts" pitchFamily="2" charset="2"/>
              <a:buChar char="ù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000099"/>
              </a:buClr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•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Char char="•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3D34CEF-9D55-6F46-9CC6-83989A0F28CD}" type="slidenum">
              <a:rPr kumimoji="0" lang="en-US" altLang="en-US" sz="16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en-US" sz="1600"/>
          </a:p>
        </p:txBody>
      </p:sp>
      <p:sp>
        <p:nvSpPr>
          <p:cNvPr id="697346" name="Rectangle 2">
            <a:extLst>
              <a:ext uri="{FF2B5EF4-FFF2-40B4-BE49-F238E27FC236}">
                <a16:creationId xmlns:a16="http://schemas.microsoft.com/office/drawing/2014/main" id="{2BA3856C-3BB5-2F48-90EF-81A19B8B1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066800"/>
            <a:ext cx="7848600" cy="478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What info is on a Facebook profile page?</a:t>
            </a:r>
          </a:p>
          <a:p>
            <a:pPr>
              <a:defRPr/>
            </a:pPr>
            <a:endParaRPr lang="en-US" altLang="en-US" sz="280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  <a:p>
            <a:pPr>
              <a:defRPr/>
            </a:pPr>
            <a:endParaRPr lang="en-US" altLang="en-US" sz="280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  <a:p>
            <a:pPr>
              <a:defRPr/>
            </a:pPr>
            <a:endParaRPr lang="en-US" altLang="en-US" sz="280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  <a:p>
            <a:pPr>
              <a:defRPr/>
            </a:pPr>
            <a:endParaRPr lang="en-US" altLang="en-US" sz="280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  <a:p>
            <a:pPr>
              <a:defRPr/>
            </a:pPr>
            <a:endParaRPr lang="en-US" altLang="en-US" sz="280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  <a:p>
            <a:pPr>
              <a:defRPr/>
            </a:pPr>
            <a:endParaRPr lang="en-US" altLang="en-US" sz="280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  <a:p>
            <a:pPr>
              <a:defRPr/>
            </a:pPr>
            <a:r>
              <a:rPr lang="en-US" alt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No matter which page you view, it has these same elements…</a:t>
            </a:r>
          </a:p>
          <a:p>
            <a:pPr>
              <a:defRPr/>
            </a:pPr>
            <a:endParaRPr lang="en-US" altLang="en-US" sz="280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  <a:p>
            <a:pPr>
              <a:defRPr/>
            </a:pPr>
            <a:r>
              <a:rPr lang="en-US" alt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These data are stored in a database </a:t>
            </a:r>
            <a:r>
              <a:rPr lang="en-US" alt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table</a:t>
            </a:r>
            <a:r>
              <a:rPr lang="en-US" alt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348" grpId="0" build="p"/>
      <p:bldP spid="697349" grpId="0" build="p"/>
      <p:bldP spid="69734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>
            <a:extLst>
              <a:ext uri="{FF2B5EF4-FFF2-40B4-BE49-F238E27FC236}">
                <a16:creationId xmlns:a16="http://schemas.microsoft.com/office/drawing/2014/main" id="{7D8A42B3-E97A-904C-8F0E-9ADE9A0A8F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What’s a Table?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5F763A65-5008-1D4E-B481-08A3D93A3E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dirty="0"/>
              <a:t>	Each </a:t>
            </a:r>
            <a:r>
              <a:rPr lang="en-US" altLang="en-US" sz="2800" dirty="0">
                <a:solidFill>
                  <a:schemeClr val="tx2"/>
                </a:solidFill>
              </a:rPr>
              <a:t>table</a:t>
            </a:r>
            <a:r>
              <a:rPr lang="en-US" altLang="en-US" sz="2800" dirty="0">
                <a:solidFill>
                  <a:srgbClr val="FFFF00"/>
                </a:solidFill>
              </a:rPr>
              <a:t> </a:t>
            </a:r>
            <a:r>
              <a:rPr lang="en-US" altLang="en-US" sz="2800" dirty="0"/>
              <a:t>(sub-collection) is a collection of </a:t>
            </a:r>
            <a:r>
              <a:rPr lang="en-US" altLang="en-US" sz="2800" dirty="0">
                <a:solidFill>
                  <a:schemeClr val="tx2"/>
                </a:solidFill>
              </a:rPr>
              <a:t>records</a:t>
            </a:r>
            <a:r>
              <a:rPr lang="en-US" altLang="en-US" sz="2800" dirty="0"/>
              <a:t>, and each record contains </a:t>
            </a:r>
            <a:r>
              <a:rPr lang="en-US" altLang="en-US" sz="2800" dirty="0">
                <a:solidFill>
                  <a:schemeClr val="tx2"/>
                </a:solidFill>
              </a:rPr>
              <a:t>fields</a:t>
            </a:r>
            <a:r>
              <a:rPr lang="en-US" altLang="en-US" sz="2800" dirty="0"/>
              <a:t>. Example: a </a:t>
            </a:r>
            <a:r>
              <a:rPr lang="en-US" altLang="en-US" sz="2800" dirty="0">
                <a:latin typeface="Courier" pitchFamily="2" charset="0"/>
              </a:rPr>
              <a:t>profiles</a:t>
            </a:r>
            <a:r>
              <a:rPr lang="en-US" altLang="en-US" sz="2800" dirty="0"/>
              <a:t> table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dirty="0"/>
              <a:t>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dirty="0"/>
              <a:t>	The </a:t>
            </a:r>
            <a:r>
              <a:rPr lang="en-US" altLang="en-US" sz="2800" dirty="0">
                <a:solidFill>
                  <a:schemeClr val="tx2"/>
                </a:solidFill>
              </a:rPr>
              <a:t>primary key </a:t>
            </a:r>
            <a:r>
              <a:rPr lang="en-US" altLang="en-US" sz="2800" dirty="0"/>
              <a:t>is a field which uniquely identifies one record within a table.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dirty="0"/>
              <a:t>	Consider this URL: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http://</a:t>
            </a:r>
            <a:r>
              <a:rPr lang="en-US" altLang="en-US" dirty="0" smtClean="0">
                <a:latin typeface="Courier New" panose="02070309020205020404" pitchFamily="49" charset="0"/>
              </a:rPr>
              <a:t>www.facebook.com/</a:t>
            </a:r>
            <a:r>
              <a:rPr lang="en-US" altLang="en-US" dirty="0" err="1" smtClean="0">
                <a:latin typeface="Courier New" panose="02070309020205020404" pitchFamily="49" charset="0"/>
              </a:rPr>
              <a:t>profile.php?id</a:t>
            </a:r>
            <a:r>
              <a:rPr lang="en-US" altLang="en-US" dirty="0" smtClean="0">
                <a:latin typeface="Courier New" panose="02070309020205020404" pitchFamily="49" charset="0"/>
              </a:rPr>
              <a:t>=1......</a:t>
            </a:r>
            <a:endParaRPr lang="en-US" altLang="en-US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en-US" sz="2800" dirty="0"/>
          </a:p>
        </p:txBody>
      </p:sp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6C889FF3-D42B-F943-ADE6-479971EEC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Font typeface="Monotype Sorts" pitchFamily="2" charset="2"/>
              <a:buChar char="ù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000099"/>
              </a:buClr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•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Char char="•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56BA99D-0E49-2442-88F5-E42C0306A7B8}" type="slidenum">
              <a:rPr kumimoji="0" lang="en-US" altLang="en-US" sz="16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en-US" sz="1600"/>
          </a:p>
        </p:txBody>
      </p:sp>
      <p:pic>
        <p:nvPicPr>
          <p:cNvPr id="17413" name="Picture 5" descr="Screen shot 2010-03-14 at 8">
            <a:extLst>
              <a:ext uri="{FF2B5EF4-FFF2-40B4-BE49-F238E27FC236}">
                <a16:creationId xmlns:a16="http://schemas.microsoft.com/office/drawing/2014/main" id="{DCE688DF-B50A-474B-BBF5-D599D0C66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65450"/>
            <a:ext cx="9144000" cy="160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>
            <a:extLst>
              <a:ext uri="{FF2B5EF4-FFF2-40B4-BE49-F238E27FC236}">
                <a16:creationId xmlns:a16="http://schemas.microsoft.com/office/drawing/2014/main" id="{5C56DC2B-9A8E-6B47-BEB6-44B68A842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Primary Key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A056E8A4-7CA9-0842-A9D8-65FB1052E0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dirty="0"/>
              <a:t>	The Primary Key:</a:t>
            </a:r>
          </a:p>
          <a:p>
            <a:pPr lvl="1"/>
            <a:r>
              <a:rPr lang="en-US" altLang="en-US" dirty="0"/>
              <a:t>uniquely identifies a record within a table</a:t>
            </a:r>
          </a:p>
          <a:p>
            <a:pPr lvl="1"/>
            <a:r>
              <a:rPr lang="en-US" altLang="en-US" dirty="0"/>
              <a:t>is an ideal search key</a:t>
            </a:r>
          </a:p>
          <a:p>
            <a:pPr lvl="1"/>
            <a:r>
              <a:rPr lang="en-US" altLang="en-US" dirty="0"/>
              <a:t>is a way to create relationships between different tables</a:t>
            </a:r>
          </a:p>
          <a:p>
            <a:pPr lvl="1"/>
            <a:endParaRPr lang="en-US" altLang="en-US" dirty="0"/>
          </a:p>
          <a:p>
            <a:pPr>
              <a:buFont typeface="Wingdings" pitchFamily="2" charset="2"/>
              <a:buNone/>
            </a:pPr>
            <a:r>
              <a:rPr lang="en-US" altLang="en-US" dirty="0"/>
              <a:t>	</a:t>
            </a:r>
            <a:endParaRPr lang="en-US" altLang="en-US" sz="2400" dirty="0">
              <a:latin typeface="Courier New" panose="02070309020205020404" pitchFamily="49" charset="0"/>
            </a:endParaRPr>
          </a:p>
        </p:txBody>
      </p:sp>
      <p:sp>
        <p:nvSpPr>
          <p:cNvPr id="18434" name="Slide Number Placeholder 5">
            <a:extLst>
              <a:ext uri="{FF2B5EF4-FFF2-40B4-BE49-F238E27FC236}">
                <a16:creationId xmlns:a16="http://schemas.microsoft.com/office/drawing/2014/main" id="{F7D4E959-B9C3-4649-9D8F-647360FBE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Font typeface="Monotype Sorts" pitchFamily="2" charset="2"/>
              <a:buChar char="ù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000099"/>
              </a:buClr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•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Char char="•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6E4C4A-3AE9-F04E-B43D-8280F2B8C9CF}" type="slidenum">
              <a:rPr kumimoji="0" lang="en-US" altLang="en-US" sz="16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en-US"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>
            <a:extLst>
              <a:ext uri="{FF2B5EF4-FFF2-40B4-BE49-F238E27FC236}">
                <a16:creationId xmlns:a16="http://schemas.microsoft.com/office/drawing/2014/main" id="{39BD8DF7-32D4-EF4F-A3D0-A68E8CEDF5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Example: Status Updates</a:t>
            </a:r>
          </a:p>
        </p:txBody>
      </p:sp>
      <p:sp>
        <p:nvSpPr>
          <p:cNvPr id="703491" name="Rectangle 3">
            <a:extLst>
              <a:ext uri="{FF2B5EF4-FFF2-40B4-BE49-F238E27FC236}">
                <a16:creationId xmlns:a16="http://schemas.microsoft.com/office/drawing/2014/main" id="{569F4C60-48AD-9641-8D49-06E969D532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/>
              <a:t>	Not all data fits neatly into the </a:t>
            </a:r>
            <a:r>
              <a:rPr lang="en-US" altLang="en-US">
                <a:latin typeface="Courier New" panose="02070309020205020404" pitchFamily="49" charset="0"/>
              </a:rPr>
              <a:t>profile</a:t>
            </a:r>
            <a:r>
              <a:rPr lang="en-US" altLang="en-US"/>
              <a:t> table. Consider status updates…</a:t>
            </a:r>
          </a:p>
          <a:p>
            <a:pPr>
              <a:buFont typeface="Wingdings" pitchFamily="2" charset="2"/>
              <a:buNone/>
            </a:pPr>
            <a:endParaRPr lang="en-US" altLang="en-US"/>
          </a:p>
          <a:p>
            <a:pPr>
              <a:buFont typeface="Wingdings" pitchFamily="2" charset="2"/>
              <a:buNone/>
            </a:pPr>
            <a:endParaRPr lang="en-US" altLang="en-US"/>
          </a:p>
          <a:p>
            <a:pPr>
              <a:buFont typeface="Wingdings" pitchFamily="2" charset="2"/>
              <a:buNone/>
            </a:pPr>
            <a:r>
              <a:rPr lang="en-US" altLang="en-US"/>
              <a:t>	A separate </a:t>
            </a:r>
            <a:r>
              <a:rPr lang="en-US" altLang="en-US">
                <a:latin typeface="Courier New" panose="02070309020205020404" pitchFamily="49" charset="0"/>
              </a:rPr>
              <a:t>Status</a:t>
            </a:r>
            <a:r>
              <a:rPr lang="en-US" altLang="en-US"/>
              <a:t> table tracks all status updates for all users. </a:t>
            </a:r>
          </a:p>
          <a:p>
            <a:pPr>
              <a:buFont typeface="Wingdings" pitchFamily="2" charset="2"/>
              <a:buNone/>
            </a:pPr>
            <a:r>
              <a:rPr lang="en-US" altLang="en-US"/>
              <a:t>	What fields does it need?</a:t>
            </a:r>
          </a:p>
          <a:p>
            <a:pPr lvl="1"/>
            <a:r>
              <a:rPr lang="en-US" altLang="en-US">
                <a:latin typeface="Courier New" panose="02070309020205020404" pitchFamily="49" charset="0"/>
              </a:rPr>
              <a:t>timestamp, userid, status</a:t>
            </a:r>
          </a:p>
        </p:txBody>
      </p:sp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6A0CCA2F-2D79-8944-8C71-1AD66163E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Font typeface="Monotype Sorts" pitchFamily="2" charset="2"/>
              <a:buChar char="ù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000099"/>
              </a:buClr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•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Char char="•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C9689AD-2AA0-DE4F-AADC-BA2E500481E7}" type="slidenum">
              <a:rPr kumimoji="0" lang="en-US" altLang="en-US" sz="16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en-US" sz="1600"/>
          </a:p>
        </p:txBody>
      </p:sp>
      <p:pic>
        <p:nvPicPr>
          <p:cNvPr id="703492" name="Picture 4" descr="Picture 2">
            <a:extLst>
              <a:ext uri="{FF2B5EF4-FFF2-40B4-BE49-F238E27FC236}">
                <a16:creationId xmlns:a16="http://schemas.microsoft.com/office/drawing/2014/main" id="{07D868FE-BCC6-6042-BF2F-42523B0C1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789" y="2454131"/>
            <a:ext cx="5475288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49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>
            <a:extLst>
              <a:ext uri="{FF2B5EF4-FFF2-40B4-BE49-F238E27FC236}">
                <a16:creationId xmlns:a16="http://schemas.microsoft.com/office/drawing/2014/main" id="{8AF27BD8-7E81-BB42-BA90-BDA7A27C85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Example: Status Table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253B6952-0FFA-3E43-A013-BF59261385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/>
              <a:t>	Each status message is related to exactly one profile by the </a:t>
            </a:r>
            <a:r>
              <a:rPr lang="en-US" altLang="en-US" sz="2800">
                <a:solidFill>
                  <a:schemeClr val="tx2"/>
                </a:solidFill>
              </a:rPr>
              <a:t>foreign key </a:t>
            </a:r>
            <a:r>
              <a:rPr lang="en-US" altLang="en-US" sz="2800"/>
              <a:t>(the field called ‘id’).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/>
              <a:t>	These ids are called a </a:t>
            </a:r>
            <a:r>
              <a:rPr lang="en-US" altLang="en-US" sz="2800">
                <a:solidFill>
                  <a:schemeClr val="tx2"/>
                </a:solidFill>
              </a:rPr>
              <a:t>foreign key</a:t>
            </a:r>
            <a:r>
              <a:rPr lang="en-US" altLang="en-US" sz="2800"/>
              <a:t>, because they are primary keys in another table.</a:t>
            </a:r>
          </a:p>
        </p:txBody>
      </p:sp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F1E6D80F-BD8E-8243-8153-A88E7E33B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Font typeface="Monotype Sorts" pitchFamily="2" charset="2"/>
              <a:buChar char="ù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000099"/>
              </a:buClr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•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Char char="•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A82423E-4019-A44A-915A-AE28978A7E10}" type="slidenum">
              <a:rPr kumimoji="0" lang="en-US" altLang="en-US" sz="16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kumimoji="0" lang="en-US" altLang="en-US" sz="1600"/>
          </a:p>
        </p:txBody>
      </p:sp>
      <p:pic>
        <p:nvPicPr>
          <p:cNvPr id="20485" name="Picture 4" descr="Screen shot 2010-03-14 at 8">
            <a:extLst>
              <a:ext uri="{FF2B5EF4-FFF2-40B4-BE49-F238E27FC236}">
                <a16:creationId xmlns:a16="http://schemas.microsoft.com/office/drawing/2014/main" id="{ACC1FDE9-1059-6043-9DCB-206779E64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19400"/>
            <a:ext cx="91440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>
            <a:extLst>
              <a:ext uri="{FF2B5EF4-FFF2-40B4-BE49-F238E27FC236}">
                <a16:creationId xmlns:a16="http://schemas.microsoft.com/office/drawing/2014/main" id="{F1E3D87E-296C-2640-BC45-612FBE05F2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Example: Friends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09A323A6-B27C-3143-89CB-70C680B5DE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6248400" cy="4419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800"/>
              <a:t>	The Facebook “friend” </a:t>
            </a:r>
            <a:r>
              <a:rPr lang="en-US" altLang="en-US" sz="2800">
                <a:solidFill>
                  <a:schemeClr val="tx2"/>
                </a:solidFill>
              </a:rPr>
              <a:t>relationship </a:t>
            </a:r>
            <a:r>
              <a:rPr lang="en-US" altLang="en-US" sz="2800"/>
              <a:t>is created by an entry in a </a:t>
            </a:r>
            <a:r>
              <a:rPr lang="en-US" altLang="en-US" sz="2800">
                <a:latin typeface="Courier New" panose="02070309020205020404" pitchFamily="49" charset="0"/>
              </a:rPr>
              <a:t>friend</a:t>
            </a:r>
            <a:r>
              <a:rPr lang="en-US" altLang="en-US" sz="2800"/>
              <a:t> table.</a:t>
            </a:r>
          </a:p>
          <a:p>
            <a:pPr>
              <a:buFont typeface="Wingdings" pitchFamily="2" charset="2"/>
              <a:buNone/>
            </a:pPr>
            <a:r>
              <a:rPr lang="en-US" altLang="en-US" sz="2800"/>
              <a:t>	Each record has two user ids:</a:t>
            </a:r>
          </a:p>
          <a:p>
            <a:pPr>
              <a:buFont typeface="Wingdings" pitchFamily="2" charset="2"/>
              <a:buNone/>
            </a:pPr>
            <a:endParaRPr lang="en-US" altLang="en-US" sz="2800"/>
          </a:p>
          <a:p>
            <a:pPr>
              <a:buFont typeface="Wingdings" pitchFamily="2" charset="2"/>
              <a:buNone/>
            </a:pPr>
            <a:r>
              <a:rPr lang="en-US" altLang="en-US" sz="2800"/>
              <a:t>	These ids are called a </a:t>
            </a:r>
            <a:r>
              <a:rPr lang="en-US" altLang="en-US" sz="2800">
                <a:solidFill>
                  <a:schemeClr val="tx2"/>
                </a:solidFill>
              </a:rPr>
              <a:t>foreign keys</a:t>
            </a:r>
            <a:r>
              <a:rPr lang="en-US" altLang="en-US" sz="2800"/>
              <a:t>, because they are primary keys in another table.</a:t>
            </a:r>
          </a:p>
          <a:p>
            <a:pPr>
              <a:buFont typeface="Wingdings" pitchFamily="2" charset="2"/>
              <a:buNone/>
            </a:pPr>
            <a:endParaRPr lang="en-US" altLang="en-US" sz="2800"/>
          </a:p>
        </p:txBody>
      </p:sp>
      <p:sp>
        <p:nvSpPr>
          <p:cNvPr id="21506" name="Slide Number Placeholder 5">
            <a:extLst>
              <a:ext uri="{FF2B5EF4-FFF2-40B4-BE49-F238E27FC236}">
                <a16:creationId xmlns:a16="http://schemas.microsoft.com/office/drawing/2014/main" id="{44002FB2-7870-4A4E-BAE6-F397D8288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Font typeface="Monotype Sorts" pitchFamily="2" charset="2"/>
              <a:buChar char="ù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000099"/>
              </a:buClr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•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Char char="•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7250259-7FB8-A34B-BC05-CA963486A707}" type="slidenum">
              <a:rPr kumimoji="0" lang="en-US" altLang="en-US" sz="16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kumimoji="0" lang="en-US" altLang="en-US" sz="1600"/>
          </a:p>
        </p:txBody>
      </p:sp>
      <p:pic>
        <p:nvPicPr>
          <p:cNvPr id="21509" name="Picture 5" descr="Screen shot 2010-03-14 at 8">
            <a:extLst>
              <a:ext uri="{FF2B5EF4-FFF2-40B4-BE49-F238E27FC236}">
                <a16:creationId xmlns:a16="http://schemas.microsoft.com/office/drawing/2014/main" id="{02AB61B0-2B8B-164C-AAE9-A31C55E8A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752600"/>
            <a:ext cx="795338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>
            <a:extLst>
              <a:ext uri="{FF2B5EF4-FFF2-40B4-BE49-F238E27FC236}">
                <a16:creationId xmlns:a16="http://schemas.microsoft.com/office/drawing/2014/main" id="{85FF76A7-AB2E-D048-83CD-D860671916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Databases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4AEFD738-9555-1146-B402-22590578E6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/>
              <a:t>	A </a:t>
            </a:r>
            <a:r>
              <a:rPr lang="en-US" altLang="en-US" sz="2800">
                <a:solidFill>
                  <a:schemeClr val="tx2"/>
                </a:solidFill>
              </a:rPr>
              <a:t>database</a:t>
            </a:r>
            <a:r>
              <a:rPr lang="en-US" altLang="en-US" sz="2800">
                <a:solidFill>
                  <a:srgbClr val="FFFF00"/>
                </a:solidFill>
              </a:rPr>
              <a:t> </a:t>
            </a:r>
            <a:r>
              <a:rPr lang="en-US" altLang="en-US" sz="2800"/>
              <a:t>is: 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a collection of data stored in a way to enable quick access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organized into related sub-collections called </a:t>
            </a:r>
            <a:r>
              <a:rPr lang="en-US" altLang="en-US" sz="2400">
                <a:solidFill>
                  <a:schemeClr val="tx2"/>
                </a:solidFill>
              </a:rPr>
              <a:t>tables</a:t>
            </a:r>
            <a:r>
              <a:rPr lang="en-US" altLang="en-US" sz="2400"/>
              <a:t>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/>
              <a:t>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/>
              <a:t>	Example: a mini facebook database: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A </a:t>
            </a:r>
            <a:r>
              <a:rPr lang="en-US" altLang="en-US">
                <a:latin typeface="Courier New" panose="02070309020205020404" pitchFamily="49" charset="0"/>
              </a:rPr>
              <a:t>profiles</a:t>
            </a:r>
            <a:r>
              <a:rPr lang="en-US" altLang="en-US"/>
              <a:t> table has records of each user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A </a:t>
            </a:r>
            <a:r>
              <a:rPr lang="en-US" altLang="en-US">
                <a:latin typeface="Courier New" panose="02070309020205020404" pitchFamily="49" charset="0"/>
              </a:rPr>
              <a:t>status</a:t>
            </a:r>
            <a:r>
              <a:rPr lang="en-US" altLang="en-US"/>
              <a:t> table has records of status messages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A </a:t>
            </a:r>
            <a:r>
              <a:rPr lang="en-US" altLang="en-US">
                <a:latin typeface="Courier New" panose="02070309020205020404" pitchFamily="49" charset="0"/>
              </a:rPr>
              <a:t>friends</a:t>
            </a:r>
            <a:r>
              <a:rPr lang="en-US" altLang="en-US"/>
              <a:t> table has records friend relationships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/>
              <a:t>	Each table (sub-collection) is organized by </a:t>
            </a:r>
            <a:r>
              <a:rPr lang="en-US" altLang="en-US" sz="2800">
                <a:solidFill>
                  <a:schemeClr val="tx2"/>
                </a:solidFill>
              </a:rPr>
              <a:t>records</a:t>
            </a:r>
            <a:r>
              <a:rPr lang="en-US" altLang="en-US" sz="2800"/>
              <a:t>, and each record contains </a:t>
            </a:r>
            <a:r>
              <a:rPr lang="en-US" altLang="en-US" sz="2800">
                <a:solidFill>
                  <a:schemeClr val="tx2"/>
                </a:solidFill>
              </a:rPr>
              <a:t>fields</a:t>
            </a:r>
            <a:r>
              <a:rPr lang="en-US" altLang="en-US" sz="2800"/>
              <a:t>.</a:t>
            </a:r>
          </a:p>
        </p:txBody>
      </p:sp>
      <p:sp>
        <p:nvSpPr>
          <p:cNvPr id="22530" name="Slide Number Placeholder 5">
            <a:extLst>
              <a:ext uri="{FF2B5EF4-FFF2-40B4-BE49-F238E27FC236}">
                <a16:creationId xmlns:a16="http://schemas.microsoft.com/office/drawing/2014/main" id="{FD76CDB7-C767-FA4A-9B06-A6F2B6BCF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Font typeface="Monotype Sorts" pitchFamily="2" charset="2"/>
              <a:buChar char="ù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000099"/>
              </a:buClr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•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Char char="•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A1C0B4-2FAA-2C49-B050-1E4553F3948D}" type="slidenum">
              <a:rPr kumimoji="0" lang="en-US" altLang="en-US" sz="16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kumimoji="0" lang="en-US" altLang="en-US"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>
            <a:extLst>
              <a:ext uri="{FF2B5EF4-FFF2-40B4-BE49-F238E27FC236}">
                <a16:creationId xmlns:a16="http://schemas.microsoft.com/office/drawing/2014/main" id="{BC5C94AD-DFD3-574E-8CD7-7C05D8FB92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Database Management Systems</a:t>
            </a:r>
          </a:p>
        </p:txBody>
      </p:sp>
      <p:pic>
        <p:nvPicPr>
          <p:cNvPr id="23556" name="Picture 4">
            <a:extLst>
              <a:ext uri="{FF2B5EF4-FFF2-40B4-BE49-F238E27FC236}">
                <a16:creationId xmlns:a16="http://schemas.microsoft.com/office/drawing/2014/main" id="{B72B15E8-2FAE-9F4A-8520-83699CB03A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479" y="3539006"/>
            <a:ext cx="2324424" cy="990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23554" name="Slide Number Placeholder 5">
            <a:extLst>
              <a:ext uri="{FF2B5EF4-FFF2-40B4-BE49-F238E27FC236}">
                <a16:creationId xmlns:a16="http://schemas.microsoft.com/office/drawing/2014/main" id="{C280B46A-6081-134E-B5E5-072E5FB8B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Font typeface="Monotype Sorts" pitchFamily="2" charset="2"/>
              <a:buChar char="ù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000099"/>
              </a:buClr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•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Char char="•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CC3D31B-3108-2347-A19A-B366CC80BAA4}" type="slidenum">
              <a:rPr kumimoji="0" lang="en-US" altLang="en-US" sz="16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kumimoji="0" lang="en-US" altLang="en-US" sz="1600"/>
          </a:p>
        </p:txBody>
      </p:sp>
      <p:sp>
        <p:nvSpPr>
          <p:cNvPr id="614406" name="Rectangle 6">
            <a:extLst>
              <a:ext uri="{FF2B5EF4-FFF2-40B4-BE49-F238E27FC236}">
                <a16:creationId xmlns:a16="http://schemas.microsoft.com/office/drawing/2014/main" id="{752C15FB-86B5-1349-A459-E25057E7D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905000"/>
            <a:ext cx="8229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9pPr>
          </a:lstStyle>
          <a:p>
            <a:pPr>
              <a:buFont typeface="Wingdings" pitchFamily="2" charset="2"/>
              <a:buNone/>
              <a:defRPr/>
            </a:pPr>
            <a:r>
              <a:rPr lang="en-US" altLang="en-US" sz="2800" dirty="0"/>
              <a:t>A database is a collection of data (not software).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z="2800" dirty="0"/>
              <a:t>A </a:t>
            </a:r>
            <a:r>
              <a:rPr lang="en-US" altLang="en-US" sz="2800" dirty="0">
                <a:solidFill>
                  <a:srgbClr val="FFFF00"/>
                </a:solidFill>
              </a:rPr>
              <a:t>database management system</a:t>
            </a:r>
            <a:r>
              <a:rPr lang="en-US" altLang="en-US" sz="2800" dirty="0"/>
              <a:t> (DBMS) is the software which manages a database.</a:t>
            </a:r>
          </a:p>
          <a:p>
            <a:pPr>
              <a:buFont typeface="Wingdings" pitchFamily="2" charset="2"/>
              <a:buNone/>
              <a:defRPr/>
            </a:pPr>
            <a:endParaRPr lang="en-US" altLang="en-US" sz="2800" dirty="0"/>
          </a:p>
          <a:p>
            <a:pPr>
              <a:buFont typeface="Wingdings" pitchFamily="2" charset="2"/>
              <a:buNone/>
              <a:defRPr/>
            </a:pPr>
            <a:r>
              <a:rPr lang="en-US" altLang="en-US" sz="2800" dirty="0"/>
              <a:t>Functions of a DBMS:</a:t>
            </a:r>
          </a:p>
          <a:p>
            <a:pPr lvl="1">
              <a:defRPr/>
            </a:pPr>
            <a:r>
              <a:rPr lang="en-US" altLang="en-US" sz="2400" dirty="0"/>
              <a:t>Efficient storage and access</a:t>
            </a:r>
          </a:p>
          <a:p>
            <a:pPr lvl="1">
              <a:defRPr/>
            </a:pPr>
            <a:r>
              <a:rPr lang="en-US" altLang="en-US" sz="2400" dirty="0"/>
              <a:t>Providing a logical view of data (tables, records)</a:t>
            </a:r>
          </a:p>
          <a:p>
            <a:pPr lvl="1">
              <a:defRPr/>
            </a:pPr>
            <a:r>
              <a:rPr lang="en-US" altLang="en-US" sz="2400" dirty="0"/>
              <a:t>Query processing</a:t>
            </a:r>
          </a:p>
          <a:p>
            <a:pPr lvl="1">
              <a:defRPr/>
            </a:pPr>
            <a:r>
              <a:rPr lang="en-US" altLang="en-US" sz="2400" dirty="0"/>
              <a:t>Transaction management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EED8AC65-EF33-864C-B7C7-9BDABFEEE0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 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09A6D15-DE52-FA48-95AA-B6C943B52B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1500" y="1114425"/>
            <a:ext cx="7848600" cy="725488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dirty="0"/>
          </a:p>
        </p:txBody>
      </p:sp>
      <p:pic>
        <p:nvPicPr>
          <p:cNvPr id="1026" name="Picture 2" descr="Fundamentals of Database Systems Seventh Edition">
            <a:extLst>
              <a:ext uri="{FF2B5EF4-FFF2-40B4-BE49-F238E27FC236}">
                <a16:creationId xmlns:a16="http://schemas.microsoft.com/office/drawing/2014/main" id="{5CA35162-A0DF-C848-8EE5-4360F28AB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419" y="1114425"/>
            <a:ext cx="4120725" cy="512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64523-C30E-4EF4-87EF-E0550BE48B1D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>
            <a:extLst>
              <a:ext uri="{FF2B5EF4-FFF2-40B4-BE49-F238E27FC236}">
                <a16:creationId xmlns:a16="http://schemas.microsoft.com/office/drawing/2014/main" id="{E12B8281-FBA5-0740-B096-8C50030665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Function: Efficient Storage and Access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A5457D04-F120-C649-B2ED-894B99CD3D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dirty="0"/>
              <a:t>	</a:t>
            </a:r>
          </a:p>
          <a:p>
            <a:pPr>
              <a:buFont typeface="Wingdings" pitchFamily="2" charset="2"/>
              <a:buNone/>
            </a:pPr>
            <a:r>
              <a:rPr lang="en-US" altLang="en-US" dirty="0">
                <a:solidFill>
                  <a:schemeClr val="tx2"/>
                </a:solidFill>
              </a:rPr>
              <a:t>Indexing </a:t>
            </a:r>
            <a:r>
              <a:rPr lang="en-US" altLang="en-US" dirty="0"/>
              <a:t>enables efficiently locating a record based on some unique attribute, called a </a:t>
            </a:r>
            <a:r>
              <a:rPr lang="en-US" altLang="en-US" dirty="0">
                <a:solidFill>
                  <a:schemeClr val="tx2"/>
                </a:solidFill>
              </a:rPr>
              <a:t>key</a:t>
            </a:r>
            <a:r>
              <a:rPr lang="en-US" altLang="en-US" dirty="0"/>
              <a:t>. </a:t>
            </a:r>
          </a:p>
          <a:p>
            <a:pPr lvl="1"/>
            <a:r>
              <a:rPr lang="en-US" altLang="en-US" dirty="0"/>
              <a:t>Example: looking up stocks by their </a:t>
            </a:r>
            <a:r>
              <a:rPr lang="en-US" altLang="en-US" dirty="0">
                <a:latin typeface="Courier New" panose="02070309020205020404" pitchFamily="49" charset="0"/>
              </a:rPr>
              <a:t>symbol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Example: update the record for </a:t>
            </a:r>
            <a:r>
              <a:rPr lang="en-US" altLang="en-US" dirty="0">
                <a:latin typeface="Courier New" panose="02070309020205020404" pitchFamily="49" charset="0"/>
              </a:rPr>
              <a:t>symbol=‘FB’</a:t>
            </a:r>
          </a:p>
          <a:p>
            <a:pPr marL="0" indent="0"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dirty="0"/>
              <a:t>A hash index can make these operations O(n)</a:t>
            </a:r>
          </a:p>
          <a:p>
            <a:pPr marL="0" indent="0">
              <a:buNone/>
            </a:pPr>
            <a:r>
              <a:rPr lang="en-US" altLang="en-US" dirty="0"/>
              <a:t>A b-tree index can make these operations O(log n)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  <p:sp>
        <p:nvSpPr>
          <p:cNvPr id="24578" name="Slide Number Placeholder 5">
            <a:extLst>
              <a:ext uri="{FF2B5EF4-FFF2-40B4-BE49-F238E27FC236}">
                <a16:creationId xmlns:a16="http://schemas.microsoft.com/office/drawing/2014/main" id="{37E7989F-22AA-174A-8FC7-DE786F342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Font typeface="Monotype Sorts" pitchFamily="2" charset="2"/>
              <a:buChar char="ù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000099"/>
              </a:buClr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•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Char char="•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340D41B-2BD3-0049-BEE5-5D311978E5CF}" type="slidenum">
              <a:rPr kumimoji="0" lang="en-US" altLang="en-US" sz="16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kumimoji="0" lang="en-US" altLang="en-US"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>
            <a:extLst>
              <a:ext uri="{FF2B5EF4-FFF2-40B4-BE49-F238E27FC236}">
                <a16:creationId xmlns:a16="http://schemas.microsoft.com/office/drawing/2014/main" id="{E12B8281-FBA5-0740-B096-8C50030665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Function: Logical View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A5457D04-F120-C649-B2ED-894B99CD3D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Abstraction – Representing the data as tables and rows, so programmers (usually) don’t need to think about how the data is physically stored on disk (e.g., in which files?)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  <p:sp>
        <p:nvSpPr>
          <p:cNvPr id="24578" name="Slide Number Placeholder 5">
            <a:extLst>
              <a:ext uri="{FF2B5EF4-FFF2-40B4-BE49-F238E27FC236}">
                <a16:creationId xmlns:a16="http://schemas.microsoft.com/office/drawing/2014/main" id="{37E7989F-22AA-174A-8FC7-DE786F342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Font typeface="Monotype Sorts" pitchFamily="2" charset="2"/>
              <a:buChar char="ù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000099"/>
              </a:buClr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•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Char char="•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340D41B-2BD3-0049-BEE5-5D311978E5CF}" type="slidenum">
              <a:rPr kumimoji="0" lang="en-US" altLang="en-US" sz="16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kumimoji="0" lang="en-US" altLang="en-US" sz="1600"/>
          </a:p>
        </p:txBody>
      </p:sp>
    </p:spTree>
    <p:extLst>
      <p:ext uri="{BB962C8B-B14F-4D97-AF65-F5344CB8AC3E}">
        <p14:creationId xmlns:p14="http://schemas.microsoft.com/office/powerpoint/2010/main" val="2226940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>
            <a:extLst>
              <a:ext uri="{FF2B5EF4-FFF2-40B4-BE49-F238E27FC236}">
                <a16:creationId xmlns:a16="http://schemas.microsoft.com/office/drawing/2014/main" id="{F93D8B5F-8B59-7C41-88AD-CD5DC03D8E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Function: Query Processing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536D12A7-F71A-9C4E-97BD-8E816FC94D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dirty="0"/>
              <a:t>	A </a:t>
            </a:r>
            <a:r>
              <a:rPr lang="en-US" altLang="en-US" dirty="0">
                <a:solidFill>
                  <a:schemeClr val="tx2"/>
                </a:solidFill>
              </a:rPr>
              <a:t>query language </a:t>
            </a:r>
            <a:r>
              <a:rPr lang="en-US" altLang="en-US" dirty="0"/>
              <a:t>is used to access and modify the data.</a:t>
            </a:r>
          </a:p>
          <a:p>
            <a:pPr>
              <a:buFont typeface="Wingdings" pitchFamily="2" charset="2"/>
              <a:buNone/>
            </a:pPr>
            <a:endParaRPr lang="en-US" altLang="en-US" dirty="0"/>
          </a:p>
          <a:p>
            <a:pPr>
              <a:buFont typeface="Wingdings" pitchFamily="2" charset="2"/>
              <a:buNone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chemeClr val="tx2"/>
                </a:solidFill>
              </a:rPr>
              <a:t>SQL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/>
              <a:t>(Structured Query Language) is the standard for relational databases. 	</a:t>
            </a:r>
          </a:p>
          <a:p>
            <a:pPr algn="ctr">
              <a:buFont typeface="Wingdings" pitchFamily="2" charset="2"/>
              <a:buNone/>
            </a:pPr>
            <a:r>
              <a:rPr lang="en-US" altLang="en-US" sz="2800" dirty="0"/>
              <a:t>Many different database vendors support SQL:</a:t>
            </a:r>
          </a:p>
          <a:p>
            <a:pPr lvl="1"/>
            <a:r>
              <a:rPr lang="en-US" altLang="en-US" sz="2400" dirty="0"/>
              <a:t>Oracle, Sybase, IBM DB2, MS SQL Server, MS Access</a:t>
            </a:r>
          </a:p>
          <a:p>
            <a:pPr lvl="1"/>
            <a:r>
              <a:rPr lang="en-US" altLang="en-US" sz="2400" dirty="0"/>
              <a:t>PostgreSQL, MySQL, SQLite (free/open-source)</a:t>
            </a:r>
          </a:p>
        </p:txBody>
      </p:sp>
      <p:sp>
        <p:nvSpPr>
          <p:cNvPr id="25602" name="Slide Number Placeholder 5">
            <a:extLst>
              <a:ext uri="{FF2B5EF4-FFF2-40B4-BE49-F238E27FC236}">
                <a16:creationId xmlns:a16="http://schemas.microsoft.com/office/drawing/2014/main" id="{156E78D5-22F2-6E4A-8AA7-D502D501E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Font typeface="Monotype Sorts" pitchFamily="2" charset="2"/>
              <a:buChar char="ù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000099"/>
              </a:buClr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•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Char char="•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0E3E26C-FFC6-E040-BD96-E350C8F3D169}" type="slidenum">
              <a:rPr kumimoji="0" lang="en-US" altLang="en-US" sz="16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kumimoji="0" lang="en-US" altLang="en-US"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564CA-8E60-3241-8EA3-B3D531EB3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Function: Transaction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11294-E451-EF44-A229-E3B029394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“ACID” properties:</a:t>
            </a:r>
          </a:p>
          <a:p>
            <a:pPr lvl="1"/>
            <a:r>
              <a:rPr lang="en-US" dirty="0"/>
              <a:t>Atomicity</a:t>
            </a:r>
          </a:p>
          <a:p>
            <a:pPr lvl="2"/>
            <a:r>
              <a:rPr lang="en-US" dirty="0"/>
              <a:t>All of a transaction must be completed, or none of it</a:t>
            </a:r>
          </a:p>
          <a:p>
            <a:pPr lvl="1"/>
            <a:r>
              <a:rPr lang="en-US" dirty="0"/>
              <a:t>Consistency (Correctness)</a:t>
            </a:r>
          </a:p>
          <a:p>
            <a:pPr lvl="2"/>
            <a:r>
              <a:rPr lang="en-US" dirty="0"/>
              <a:t>Don’t allow the database to enter a corrupted state</a:t>
            </a:r>
          </a:p>
          <a:p>
            <a:pPr lvl="1"/>
            <a:r>
              <a:rPr lang="en-US" dirty="0"/>
              <a:t>Isolation</a:t>
            </a:r>
          </a:p>
          <a:p>
            <a:pPr lvl="2"/>
            <a:r>
              <a:rPr lang="en-US" dirty="0"/>
              <a:t>Concurrently executed transactions must have the same effects as sequentially executed transactions (since databases usually have multiple users)</a:t>
            </a:r>
          </a:p>
          <a:p>
            <a:pPr lvl="1"/>
            <a:r>
              <a:rPr lang="en-US" dirty="0"/>
              <a:t>Durability</a:t>
            </a:r>
          </a:p>
          <a:p>
            <a:pPr lvl="2"/>
            <a:r>
              <a:rPr lang="en-US" dirty="0"/>
              <a:t>After a transaction completes, it should persist even if the power fails, etc.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64523-C30E-4EF4-87EF-E0550BE48B1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521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DE018352-A3E2-6C45-9BC1-9A7EDD7F39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What is a Database System?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0A1A497F-66C7-704D-8E8C-1C28F0B08D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Database: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/>
              <a:t>		A very large collection of related data</a:t>
            </a:r>
          </a:p>
          <a:p>
            <a:r>
              <a:rPr lang="en-US" altLang="en-US" sz="2400"/>
              <a:t>Models a real world </a:t>
            </a:r>
            <a:r>
              <a:rPr lang="en-US" altLang="en-US" sz="2400" u="sng"/>
              <a:t>enterprise</a:t>
            </a:r>
            <a:r>
              <a:rPr lang="en-US" altLang="en-US" sz="2400"/>
              <a:t>: </a:t>
            </a:r>
          </a:p>
          <a:p>
            <a:pPr lvl="1"/>
            <a:r>
              <a:rPr lang="en-US" altLang="en-US" sz="2000"/>
              <a:t>Entities (e.g., teams, games / students, courses)</a:t>
            </a:r>
          </a:p>
          <a:p>
            <a:pPr lvl="1"/>
            <a:r>
              <a:rPr lang="en-US" altLang="en-US" sz="2000"/>
              <a:t>Relationships (e.g., The Celtics are playing in the Final!)</a:t>
            </a:r>
          </a:p>
          <a:p>
            <a:pPr lvl="1"/>
            <a:r>
              <a:rPr lang="en-US" altLang="en-US" sz="2000"/>
              <a:t>Even active components (e.g. “business logic”)</a:t>
            </a:r>
          </a:p>
          <a:p>
            <a:r>
              <a:rPr lang="en-US" altLang="en-US" sz="2400"/>
              <a:t>DBMS: A software package/system that can be used to store, manage and retrieve data form databases</a:t>
            </a:r>
          </a:p>
          <a:p>
            <a:r>
              <a:rPr lang="en-US" altLang="en-US" sz="2400"/>
              <a:t>Database System: DBMS+data (+ applications)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64523-C30E-4EF4-87EF-E0550BE48B1D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FF2F3C8F-E115-DB40-ADCE-C840B28F18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Why Study Databases?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049B9E48-CF4B-354F-8387-4C74C19CA3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1325" y="1971675"/>
            <a:ext cx="8428038" cy="3206750"/>
          </a:xfrm>
        </p:spPr>
        <p:txBody>
          <a:bodyPr/>
          <a:lstStyle/>
          <a:p>
            <a:r>
              <a:rPr lang="en-US" altLang="en-US" sz="2400"/>
              <a:t>Shift from </a:t>
            </a:r>
            <a:r>
              <a:rPr lang="en-US" altLang="en-US" sz="2400" u="sng"/>
              <a:t>computation</a:t>
            </a:r>
            <a:r>
              <a:rPr lang="en-US" altLang="en-US" sz="2400"/>
              <a:t> to </a:t>
            </a:r>
            <a:r>
              <a:rPr lang="en-US" altLang="en-US" sz="2400" u="sng"/>
              <a:t>information</a:t>
            </a:r>
          </a:p>
          <a:p>
            <a:pPr lvl="1"/>
            <a:r>
              <a:rPr lang="en-US" altLang="en-US" sz="2000"/>
              <a:t>Always true for corporate computing</a:t>
            </a:r>
          </a:p>
          <a:p>
            <a:pPr lvl="1"/>
            <a:r>
              <a:rPr lang="en-US" altLang="en-US" sz="2000"/>
              <a:t>More and more true in the scientific world </a:t>
            </a:r>
          </a:p>
          <a:p>
            <a:pPr lvl="1"/>
            <a:r>
              <a:rPr lang="en-US" altLang="en-US" sz="2000"/>
              <a:t>and of course, Web</a:t>
            </a:r>
          </a:p>
          <a:p>
            <a:pPr lvl="1"/>
            <a:r>
              <a:rPr lang="en-US" altLang="en-US" sz="2000"/>
              <a:t>New trend: social media generate ever increasing amount of data</a:t>
            </a:r>
          </a:p>
          <a:p>
            <a:r>
              <a:rPr lang="en-US" altLang="en-US" sz="2400"/>
              <a:t>DBMS encompasses much of CS in a practical discipline</a:t>
            </a:r>
          </a:p>
          <a:p>
            <a:pPr lvl="1"/>
            <a:r>
              <a:rPr lang="en-US" altLang="en-US" sz="2000"/>
              <a:t>OS, languages, theory, AI, logic</a:t>
            </a:r>
          </a:p>
          <a:p>
            <a:pPr>
              <a:buFont typeface="Monotype Sorts" pitchFamily="2" charset="2"/>
              <a:buNone/>
            </a:pPr>
            <a:endParaRPr lang="en-US" altLang="en-US" sz="2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64523-C30E-4EF4-87EF-E0550BE48B1D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FF2F3C8F-E115-DB40-ADCE-C840B28F18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Why Study Databases?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A26C4F17-B3D0-7142-A33D-523FAF7BD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Data Analytics is an important domain</a:t>
            </a:r>
          </a:p>
          <a:p>
            <a:pPr lvl="1"/>
            <a:r>
              <a:rPr lang="en-US" altLang="en-US" dirty="0"/>
              <a:t>Given large amount of data in the database, how can you use them to help you take business decisions?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Cluster based data analytics:</a:t>
            </a:r>
          </a:p>
          <a:p>
            <a:pPr lvl="1"/>
            <a:r>
              <a:rPr lang="en-US" altLang="en-US" dirty="0"/>
              <a:t>Map-Reduce, shared nothing DBs</a:t>
            </a:r>
          </a:p>
          <a:p>
            <a:endParaRPr lang="en-US" altLang="en-US" dirty="0"/>
          </a:p>
          <a:p>
            <a:r>
              <a:rPr lang="en-US" altLang="en-US" dirty="0"/>
              <a:t>Main memory databases (NVRAM)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64523-C30E-4EF4-87EF-E0550BE48B1D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1- </a:t>
            </a:r>
            <a:fld id="{1DCEC665-B19B-4CEA-8248-7AF62D50F855}" type="slidenum">
              <a:rPr lang="en-US" altLang="en-US"/>
              <a:pPr/>
              <a:t>27</a:t>
            </a:fld>
            <a:endParaRPr lang="en-CA" altLang="en-US"/>
          </a:p>
        </p:txBody>
      </p:sp>
      <p:sp>
        <p:nvSpPr>
          <p:cNvPr id="5775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Databases and Database Applications</a:t>
            </a:r>
          </a:p>
        </p:txBody>
      </p:sp>
      <p:sp>
        <p:nvSpPr>
          <p:cNvPr id="57754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Traditional Applications:</a:t>
            </a:r>
          </a:p>
          <a:p>
            <a:pPr lvl="1"/>
            <a:r>
              <a:rPr lang="en-US" altLang="en-US" sz="2200" dirty="0"/>
              <a:t>Numeric and Textual Databases</a:t>
            </a:r>
          </a:p>
          <a:p>
            <a:r>
              <a:rPr lang="en-US" altLang="en-US" sz="2400" dirty="0"/>
              <a:t>More Recent Applications:</a:t>
            </a:r>
          </a:p>
          <a:p>
            <a:pPr lvl="1"/>
            <a:r>
              <a:rPr lang="en-US" altLang="en-US" sz="2200" dirty="0"/>
              <a:t>Multimedia Databases</a:t>
            </a:r>
          </a:p>
          <a:p>
            <a:pPr lvl="1"/>
            <a:r>
              <a:rPr lang="en-US" altLang="en-US" sz="2200" dirty="0"/>
              <a:t>Geographic Information Systems (GIS)</a:t>
            </a:r>
          </a:p>
          <a:p>
            <a:pPr lvl="1"/>
            <a:r>
              <a:rPr lang="en-US" altLang="en-US" sz="2200" dirty="0"/>
              <a:t>Data Warehouses</a:t>
            </a:r>
          </a:p>
          <a:p>
            <a:pPr lvl="1"/>
            <a:r>
              <a:rPr lang="en-US" altLang="en-US" sz="2200" dirty="0"/>
              <a:t>Real-time and Active Databases</a:t>
            </a:r>
          </a:p>
          <a:p>
            <a:pPr lvl="1"/>
            <a:r>
              <a:rPr lang="en-US" altLang="en-US" sz="2200" dirty="0"/>
              <a:t>Many other </a:t>
            </a:r>
            <a:r>
              <a:rPr lang="en-US" altLang="en-US" sz="2200" dirty="0" smtClean="0"/>
              <a:t>applications</a:t>
            </a: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75762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1- </a:t>
            </a:r>
            <a:fld id="{C98BE898-890A-4EAD-9CFF-DC67DD231F3A}" type="slidenum">
              <a:rPr lang="en-US" altLang="en-US"/>
              <a:pPr/>
              <a:t>28</a:t>
            </a:fld>
            <a:endParaRPr lang="en-CA" altLang="en-US"/>
          </a:p>
        </p:txBody>
      </p:sp>
      <p:sp>
        <p:nvSpPr>
          <p:cNvPr id="5795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Definitions</a:t>
            </a:r>
          </a:p>
        </p:txBody>
      </p:sp>
      <p:sp>
        <p:nvSpPr>
          <p:cNvPr id="57958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b="1"/>
              <a:t>Database: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A collection of related data.</a:t>
            </a:r>
          </a:p>
          <a:p>
            <a:pPr>
              <a:lnSpc>
                <a:spcPct val="90000"/>
              </a:lnSpc>
            </a:pPr>
            <a:r>
              <a:rPr lang="en-US" altLang="en-US" sz="2000" b="1"/>
              <a:t>Data: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Known facts that can be recorded and have an implicit meaning.</a:t>
            </a:r>
          </a:p>
          <a:p>
            <a:pPr>
              <a:lnSpc>
                <a:spcPct val="90000"/>
              </a:lnSpc>
            </a:pPr>
            <a:r>
              <a:rPr lang="en-US" altLang="en-US" sz="2000" b="1"/>
              <a:t>Mini-world: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Some part of the real world about which data is stored in a database. For example, student grades and transcripts at a university.</a:t>
            </a:r>
          </a:p>
          <a:p>
            <a:pPr>
              <a:lnSpc>
                <a:spcPct val="90000"/>
              </a:lnSpc>
            </a:pPr>
            <a:r>
              <a:rPr lang="en-US" altLang="en-US" sz="2000" b="1"/>
              <a:t>Database Management System (DBMS):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A software package/ system to facilitate the creation and maintenance of a computerized database.</a:t>
            </a:r>
          </a:p>
          <a:p>
            <a:pPr>
              <a:lnSpc>
                <a:spcPct val="90000"/>
              </a:lnSpc>
            </a:pPr>
            <a:r>
              <a:rPr lang="en-US" altLang="en-US" sz="2000" b="1"/>
              <a:t>Database System: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The DBMS software together with the data itself.  Sometimes, the applications are also included.</a:t>
            </a:r>
          </a:p>
        </p:txBody>
      </p:sp>
    </p:spTree>
    <p:extLst>
      <p:ext uri="{BB962C8B-B14F-4D97-AF65-F5344CB8AC3E}">
        <p14:creationId xmlns:p14="http://schemas.microsoft.com/office/powerpoint/2010/main" val="54971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1- </a:t>
            </a:r>
            <a:fld id="{369D243D-237D-4660-AD78-A568B00351F3}" type="slidenum">
              <a:rPr lang="en-US" altLang="en-US"/>
              <a:pPr/>
              <a:t>29</a:t>
            </a:fld>
            <a:endParaRPr lang="en-CA" altLang="en-US"/>
          </a:p>
        </p:txBody>
      </p:sp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Simplified database system environment</a:t>
            </a:r>
          </a:p>
        </p:txBody>
      </p:sp>
      <p:pic>
        <p:nvPicPr>
          <p:cNvPr id="628740" name="Picture 4" descr="fig01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1524000"/>
            <a:ext cx="5743575" cy="496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31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58A86-9F5A-064B-A47C-F42202989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5ED893-33A6-4C47-8EFD-5D295977A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32" y="0"/>
            <a:ext cx="8475335" cy="68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64523-C30E-4EF4-87EF-E0550BE48B1D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1- </a:t>
            </a:r>
            <a:fld id="{347ECE8E-3604-4543-A7DF-021219EF210C}" type="slidenum">
              <a:rPr lang="en-US" altLang="en-US"/>
              <a:pPr/>
              <a:t>30</a:t>
            </a:fld>
            <a:endParaRPr lang="en-CA" altLang="en-US"/>
          </a:p>
        </p:txBody>
      </p:sp>
      <p:sp>
        <p:nvSpPr>
          <p:cNvPr id="5816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Typical DBMS Functionality</a:t>
            </a:r>
          </a:p>
        </p:txBody>
      </p:sp>
      <p:sp>
        <p:nvSpPr>
          <p:cNvPr id="58163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i="1"/>
              <a:t>Define</a:t>
            </a:r>
            <a:r>
              <a:rPr lang="en-US" altLang="en-US" sz="2400"/>
              <a:t> a particular database in terms of its data types, structures, and constraints</a:t>
            </a:r>
          </a:p>
          <a:p>
            <a:r>
              <a:rPr lang="en-US" altLang="en-US" sz="2400" i="1"/>
              <a:t>Construct</a:t>
            </a:r>
            <a:r>
              <a:rPr lang="en-US" altLang="en-US" sz="2400"/>
              <a:t> or Load the initial database contents on a secondary storage medium</a:t>
            </a:r>
          </a:p>
          <a:p>
            <a:r>
              <a:rPr lang="en-US" altLang="en-US" sz="2400" i="1"/>
              <a:t>Manipulating</a:t>
            </a:r>
            <a:r>
              <a:rPr lang="en-US" altLang="en-US" sz="2400"/>
              <a:t> the database:</a:t>
            </a:r>
          </a:p>
          <a:p>
            <a:pPr lvl="1"/>
            <a:r>
              <a:rPr lang="en-US" altLang="en-US" sz="2200"/>
              <a:t>Retrieval: Querying, generating reports</a:t>
            </a:r>
          </a:p>
          <a:p>
            <a:pPr lvl="1"/>
            <a:r>
              <a:rPr lang="en-US" altLang="en-US" sz="2200"/>
              <a:t>Modification: Insertions, deletions and updates to its content</a:t>
            </a:r>
          </a:p>
          <a:p>
            <a:pPr lvl="1"/>
            <a:r>
              <a:rPr lang="en-US" altLang="en-US" sz="2200"/>
              <a:t>Accessing the database through Web applications</a:t>
            </a:r>
          </a:p>
          <a:p>
            <a:r>
              <a:rPr lang="en-US" altLang="en-US" sz="2400" i="1"/>
              <a:t>Processing</a:t>
            </a:r>
            <a:r>
              <a:rPr lang="en-US" altLang="en-US" sz="2400"/>
              <a:t> and </a:t>
            </a:r>
            <a:r>
              <a:rPr lang="en-US" altLang="en-US" sz="2400" i="1"/>
              <a:t>Sharing</a:t>
            </a:r>
            <a:r>
              <a:rPr lang="en-US" altLang="en-US" sz="2400"/>
              <a:t> by a set of concurrent users and application programs – yet, keeping all data valid and consistent</a:t>
            </a:r>
          </a:p>
        </p:txBody>
      </p:sp>
    </p:spTree>
    <p:extLst>
      <p:ext uri="{BB962C8B-B14F-4D97-AF65-F5344CB8AC3E}">
        <p14:creationId xmlns:p14="http://schemas.microsoft.com/office/powerpoint/2010/main" val="320456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1- </a:t>
            </a:r>
            <a:fld id="{BA4611AB-6201-46BE-9A7E-906395A45B79}" type="slidenum">
              <a:rPr lang="en-US" altLang="en-US"/>
              <a:pPr/>
              <a:t>31</a:t>
            </a:fld>
            <a:endParaRPr lang="en-CA" altLang="en-US"/>
          </a:p>
        </p:txBody>
      </p:sp>
      <p:sp>
        <p:nvSpPr>
          <p:cNvPr id="5836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Typical DBMS Functionality</a:t>
            </a:r>
          </a:p>
        </p:txBody>
      </p:sp>
      <p:sp>
        <p:nvSpPr>
          <p:cNvPr id="58368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Other features:</a:t>
            </a:r>
          </a:p>
          <a:p>
            <a:pPr lvl="1"/>
            <a:r>
              <a:rPr lang="en-US" altLang="en-US"/>
              <a:t>Protection or Security measures to prevent unauthorized access</a:t>
            </a:r>
          </a:p>
          <a:p>
            <a:pPr lvl="1"/>
            <a:r>
              <a:rPr lang="en-US" altLang="en-US"/>
              <a:t>“Active” processing to take internal actions on data</a:t>
            </a:r>
          </a:p>
          <a:p>
            <a:pPr lvl="1"/>
            <a:r>
              <a:rPr lang="en-US" altLang="en-US"/>
              <a:t>Presentation and Visualization of data</a:t>
            </a:r>
          </a:p>
          <a:p>
            <a:pPr lvl="1"/>
            <a:r>
              <a:rPr lang="en-US" altLang="en-US"/>
              <a:t>Maintaining the database and associated programs over the lifetime of the database application</a:t>
            </a:r>
          </a:p>
          <a:p>
            <a:pPr lvl="2"/>
            <a:r>
              <a:rPr lang="en-US" altLang="en-US"/>
              <a:t>Called database, software, and system maintenance</a:t>
            </a:r>
          </a:p>
        </p:txBody>
      </p:sp>
    </p:spTree>
    <p:extLst>
      <p:ext uri="{BB962C8B-B14F-4D97-AF65-F5344CB8AC3E}">
        <p14:creationId xmlns:p14="http://schemas.microsoft.com/office/powerpoint/2010/main" val="89277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1- </a:t>
            </a:r>
            <a:fld id="{C5472E67-95E6-4E9E-9482-FBC2266810F1}" type="slidenum">
              <a:rPr lang="en-US" altLang="en-US"/>
              <a:pPr/>
              <a:t>32</a:t>
            </a:fld>
            <a:endParaRPr lang="en-CA" altLang="en-US"/>
          </a:p>
        </p:txBody>
      </p:sp>
      <p:sp>
        <p:nvSpPr>
          <p:cNvPr id="5857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a Database</a:t>
            </a:r>
            <a:br>
              <a:rPr lang="en-US" altLang="en-US"/>
            </a:br>
            <a:r>
              <a:rPr lang="en-US" altLang="en-US"/>
              <a:t>(with a Conceptual Data Model)</a:t>
            </a:r>
          </a:p>
        </p:txBody>
      </p:sp>
      <p:sp>
        <p:nvSpPr>
          <p:cNvPr id="58573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/>
              <a:t>Mini-world for the example:</a:t>
            </a:r>
          </a:p>
          <a:p>
            <a:pPr lvl="1"/>
            <a:r>
              <a:rPr lang="en-US" altLang="en-US"/>
              <a:t>Part of a UNIVERSITY environment.</a:t>
            </a:r>
          </a:p>
          <a:p>
            <a:r>
              <a:rPr lang="en-US" altLang="en-US" b="1"/>
              <a:t>Some mini-world </a:t>
            </a:r>
            <a:r>
              <a:rPr lang="en-US" altLang="en-US" b="1" i="1"/>
              <a:t>entities</a:t>
            </a:r>
            <a:r>
              <a:rPr lang="en-US" altLang="en-US" b="1"/>
              <a:t>:</a:t>
            </a:r>
          </a:p>
          <a:p>
            <a:pPr lvl="1"/>
            <a:r>
              <a:rPr lang="en-US" altLang="en-US"/>
              <a:t>STUDENTs</a:t>
            </a:r>
          </a:p>
          <a:p>
            <a:pPr lvl="1"/>
            <a:r>
              <a:rPr lang="en-US" altLang="en-US"/>
              <a:t>COURSEs</a:t>
            </a:r>
          </a:p>
          <a:p>
            <a:pPr lvl="1"/>
            <a:r>
              <a:rPr lang="en-US" altLang="en-US"/>
              <a:t>SECTIONs (of COURSEs)</a:t>
            </a:r>
          </a:p>
          <a:p>
            <a:pPr lvl="1"/>
            <a:r>
              <a:rPr lang="en-US" altLang="en-US"/>
              <a:t>(academic) DEPARTMENTs</a:t>
            </a:r>
          </a:p>
          <a:p>
            <a:pPr lvl="1"/>
            <a:r>
              <a:rPr lang="en-US" altLang="en-US"/>
              <a:t>INSTRUCTORs</a:t>
            </a:r>
          </a:p>
          <a:p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400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1- </a:t>
            </a:r>
            <a:fld id="{36ACAF7B-6F1F-4F14-B6E6-ACDA1C522270}" type="slidenum">
              <a:rPr lang="en-US" altLang="en-US"/>
              <a:pPr/>
              <a:t>33</a:t>
            </a:fld>
            <a:endParaRPr lang="en-CA" altLang="en-US"/>
          </a:p>
        </p:txBody>
      </p:sp>
      <p:sp>
        <p:nvSpPr>
          <p:cNvPr id="5877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a Database</a:t>
            </a:r>
            <a:br>
              <a:rPr lang="en-US" altLang="en-US"/>
            </a:br>
            <a:r>
              <a:rPr lang="en-US" altLang="en-US"/>
              <a:t>(with a Conceptual Data Model)</a:t>
            </a:r>
          </a:p>
        </p:txBody>
      </p:sp>
      <p:sp>
        <p:nvSpPr>
          <p:cNvPr id="5877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b="1"/>
              <a:t>Some mini-world </a:t>
            </a:r>
            <a:r>
              <a:rPr lang="en-US" altLang="en-US" sz="2400" b="1" i="1"/>
              <a:t>relationships</a:t>
            </a:r>
            <a:r>
              <a:rPr lang="en-US" altLang="en-US" sz="2400" b="1"/>
              <a:t>:</a:t>
            </a:r>
          </a:p>
          <a:p>
            <a:pPr lvl="1"/>
            <a:r>
              <a:rPr lang="en-US" altLang="en-US" sz="2200"/>
              <a:t>SECTIONs </a:t>
            </a:r>
            <a:r>
              <a:rPr lang="en-US" altLang="en-US" sz="2200" i="1"/>
              <a:t>are of specific</a:t>
            </a:r>
            <a:r>
              <a:rPr lang="en-US" altLang="en-US" sz="2200"/>
              <a:t> COURSEs</a:t>
            </a:r>
          </a:p>
          <a:p>
            <a:pPr lvl="1"/>
            <a:r>
              <a:rPr lang="en-US" altLang="en-US" sz="2200"/>
              <a:t>STUDENTs </a:t>
            </a:r>
            <a:r>
              <a:rPr lang="en-US" altLang="en-US" sz="2200" i="1"/>
              <a:t>take</a:t>
            </a:r>
            <a:r>
              <a:rPr lang="en-US" altLang="en-US" sz="2200"/>
              <a:t> SECTIONs</a:t>
            </a:r>
          </a:p>
          <a:p>
            <a:pPr lvl="1"/>
            <a:r>
              <a:rPr lang="en-US" altLang="en-US" sz="2200"/>
              <a:t>COURSEs </a:t>
            </a:r>
            <a:r>
              <a:rPr lang="en-US" altLang="en-US" sz="2200" i="1"/>
              <a:t>have  prerequisite</a:t>
            </a:r>
            <a:r>
              <a:rPr lang="en-US" altLang="en-US" sz="2200"/>
              <a:t> COURSEs</a:t>
            </a:r>
          </a:p>
          <a:p>
            <a:pPr lvl="1"/>
            <a:r>
              <a:rPr lang="en-US" altLang="en-US" sz="2200"/>
              <a:t>INSTRUCTORs </a:t>
            </a:r>
            <a:r>
              <a:rPr lang="en-US" altLang="en-US" sz="2200" i="1"/>
              <a:t>teach</a:t>
            </a:r>
            <a:r>
              <a:rPr lang="en-US" altLang="en-US" sz="2200"/>
              <a:t>  SECTIONs</a:t>
            </a:r>
          </a:p>
          <a:p>
            <a:pPr lvl="1"/>
            <a:r>
              <a:rPr lang="en-US" altLang="en-US" sz="2200"/>
              <a:t>COURSEs </a:t>
            </a:r>
            <a:r>
              <a:rPr lang="en-US" altLang="en-US" sz="2200" i="1"/>
              <a:t>are offered by</a:t>
            </a:r>
            <a:r>
              <a:rPr lang="en-US" altLang="en-US" sz="2200"/>
              <a:t>  DEPARTMENTs</a:t>
            </a:r>
          </a:p>
          <a:p>
            <a:pPr lvl="1"/>
            <a:r>
              <a:rPr lang="en-US" altLang="en-US" sz="2200"/>
              <a:t>STUDENTs </a:t>
            </a:r>
            <a:r>
              <a:rPr lang="en-US" altLang="en-US" sz="2200" i="1"/>
              <a:t>major in</a:t>
            </a:r>
            <a:r>
              <a:rPr lang="en-US" altLang="en-US" sz="2200"/>
              <a:t>  DEPARTMENTs</a:t>
            </a:r>
          </a:p>
          <a:p>
            <a:endParaRPr lang="en-US" altLang="en-US" sz="2400"/>
          </a:p>
          <a:p>
            <a:r>
              <a:rPr lang="en-US" altLang="en-US" sz="2400"/>
              <a:t>Note: The above entities and relationships are typically expressed in a conceptual data model, such as the ENTITY-RELATIONSHIP data model (see Chapters 3, 4)</a:t>
            </a:r>
          </a:p>
        </p:txBody>
      </p:sp>
    </p:spTree>
    <p:extLst>
      <p:ext uri="{BB962C8B-B14F-4D97-AF65-F5344CB8AC3E}">
        <p14:creationId xmlns:p14="http://schemas.microsoft.com/office/powerpoint/2010/main" val="418983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1- </a:t>
            </a:r>
            <a:fld id="{42B7BAD4-5DF0-4326-92EF-152D375BA99B}" type="slidenum">
              <a:rPr lang="en-US" altLang="en-US"/>
              <a:pPr/>
              <a:t>34</a:t>
            </a:fld>
            <a:endParaRPr lang="en-CA" altLang="en-US"/>
          </a:p>
        </p:txBody>
      </p:sp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a simple database</a:t>
            </a:r>
          </a:p>
        </p:txBody>
      </p:sp>
      <p:pic>
        <p:nvPicPr>
          <p:cNvPr id="629764" name="Picture 4" descr="fig01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25" y="1524000"/>
            <a:ext cx="4370388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44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1- </a:t>
            </a:r>
            <a:fld id="{A29AA9D2-7810-4E3C-8A36-90A713E2A1CC}" type="slidenum">
              <a:rPr lang="en-US" altLang="en-US"/>
              <a:pPr/>
              <a:t>35</a:t>
            </a:fld>
            <a:endParaRPr lang="en-CA" altLang="en-US"/>
          </a:p>
        </p:txBody>
      </p:sp>
      <p:sp>
        <p:nvSpPr>
          <p:cNvPr id="5898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Main Characteristics of the Database Approach</a:t>
            </a:r>
          </a:p>
        </p:txBody>
      </p:sp>
      <p:sp>
        <p:nvSpPr>
          <p:cNvPr id="58982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b="1"/>
              <a:t>Self-describing nature of a database system:</a:t>
            </a:r>
          </a:p>
          <a:p>
            <a:pPr lvl="1"/>
            <a:r>
              <a:rPr lang="en-US" altLang="en-US" sz="2200"/>
              <a:t>A DBMS </a:t>
            </a:r>
            <a:r>
              <a:rPr lang="en-US" altLang="en-US" sz="2200" b="1"/>
              <a:t>catalog</a:t>
            </a:r>
            <a:r>
              <a:rPr lang="en-US" altLang="en-US" sz="2200"/>
              <a:t> stores the description of a particular database (e.g. data structures, types, and constraints)</a:t>
            </a:r>
          </a:p>
          <a:p>
            <a:pPr lvl="1"/>
            <a:r>
              <a:rPr lang="en-US" altLang="en-US" sz="2200"/>
              <a:t>The description is called </a:t>
            </a:r>
            <a:r>
              <a:rPr lang="en-US" altLang="en-US" sz="2200" b="1"/>
              <a:t>meta-data</a:t>
            </a:r>
            <a:r>
              <a:rPr lang="en-US" altLang="en-US" sz="2200"/>
              <a:t>.</a:t>
            </a:r>
          </a:p>
          <a:p>
            <a:pPr lvl="1"/>
            <a:r>
              <a:rPr lang="en-US" altLang="en-US" sz="2200"/>
              <a:t>This allows the DBMS software to work with different database applications.</a:t>
            </a:r>
          </a:p>
          <a:p>
            <a:r>
              <a:rPr lang="en-US" altLang="en-US" sz="2400" b="1"/>
              <a:t>Insulation between programs and data:</a:t>
            </a:r>
          </a:p>
          <a:p>
            <a:pPr lvl="1"/>
            <a:r>
              <a:rPr lang="en-US" altLang="en-US" sz="2200"/>
              <a:t>Called </a:t>
            </a:r>
            <a:r>
              <a:rPr lang="en-US" altLang="en-US" sz="2200" b="1"/>
              <a:t>program-data independence</a:t>
            </a:r>
            <a:r>
              <a:rPr lang="en-US" altLang="en-US" sz="2200"/>
              <a:t>.</a:t>
            </a:r>
          </a:p>
          <a:p>
            <a:pPr lvl="1"/>
            <a:r>
              <a:rPr lang="en-US" altLang="en-US" sz="2200"/>
              <a:t>Allows changing data structures and storage organization without having to change the DBMS access programs.</a:t>
            </a:r>
          </a:p>
        </p:txBody>
      </p:sp>
    </p:spTree>
    <p:extLst>
      <p:ext uri="{BB962C8B-B14F-4D97-AF65-F5344CB8AC3E}">
        <p14:creationId xmlns:p14="http://schemas.microsoft.com/office/powerpoint/2010/main" val="190406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1- </a:t>
            </a:r>
            <a:fld id="{30512E45-0083-47B0-B824-DFA6D4984EE0}" type="slidenum">
              <a:rPr lang="en-US" altLang="en-US"/>
              <a:pPr/>
              <a:t>36</a:t>
            </a:fld>
            <a:endParaRPr lang="en-CA" altLang="en-US"/>
          </a:p>
        </p:txBody>
      </p:sp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Example of a simplified database catalog</a:t>
            </a:r>
          </a:p>
        </p:txBody>
      </p:sp>
      <p:pic>
        <p:nvPicPr>
          <p:cNvPr id="630788" name="Picture 4" descr="fig01_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00200"/>
            <a:ext cx="6172200" cy="495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50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1- </a:t>
            </a:r>
            <a:fld id="{495C7945-7130-4748-B71E-35CC70AA96DC}" type="slidenum">
              <a:rPr lang="en-US" altLang="en-US"/>
              <a:pPr/>
              <a:t>37</a:t>
            </a:fld>
            <a:endParaRPr lang="en-CA" altLang="en-US"/>
          </a:p>
        </p:txBody>
      </p:sp>
      <p:sp>
        <p:nvSpPr>
          <p:cNvPr id="5918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Main Characteristics of the Database Approach (continued)</a:t>
            </a:r>
          </a:p>
        </p:txBody>
      </p:sp>
      <p:sp>
        <p:nvSpPr>
          <p:cNvPr id="59187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/>
              <a:t>Data Abstraction: </a:t>
            </a:r>
          </a:p>
          <a:p>
            <a:pPr lvl="1"/>
            <a:r>
              <a:rPr lang="en-US" altLang="en-US"/>
              <a:t>A </a:t>
            </a:r>
            <a:r>
              <a:rPr lang="en-US" altLang="en-US" b="1"/>
              <a:t>data model</a:t>
            </a:r>
            <a:r>
              <a:rPr lang="en-US" altLang="en-US"/>
              <a:t> is used to hide storage details and present the users with a conceptual view  of the database.</a:t>
            </a:r>
          </a:p>
          <a:p>
            <a:pPr lvl="1"/>
            <a:r>
              <a:rPr lang="en-US" altLang="en-US"/>
              <a:t>Programs refer to the data model constructs rather than data storage details</a:t>
            </a:r>
          </a:p>
          <a:p>
            <a:r>
              <a:rPr lang="en-US" altLang="en-US" b="1"/>
              <a:t>Support of multiple views of the data:</a:t>
            </a:r>
          </a:p>
          <a:p>
            <a:pPr lvl="1"/>
            <a:r>
              <a:rPr lang="en-US" altLang="en-US"/>
              <a:t>Each user may see a different view of the database, which describes </a:t>
            </a:r>
            <a:r>
              <a:rPr lang="en-US" altLang="en-US" b="1"/>
              <a:t>only</a:t>
            </a:r>
            <a:r>
              <a:rPr lang="en-US" altLang="en-US"/>
              <a:t> the data of interest to that user.</a:t>
            </a:r>
          </a:p>
          <a:p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178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1- </a:t>
            </a:r>
            <a:fld id="{E174915A-9EAE-48C6-938C-185417A94532}" type="slidenum">
              <a:rPr lang="en-US" altLang="en-US"/>
              <a:pPr/>
              <a:t>38</a:t>
            </a:fld>
            <a:endParaRPr lang="en-CA" altLang="en-US"/>
          </a:p>
        </p:txBody>
      </p:sp>
      <p:sp>
        <p:nvSpPr>
          <p:cNvPr id="5939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Main Characteristics of the Database Approach (continued)</a:t>
            </a:r>
          </a:p>
        </p:txBody>
      </p:sp>
      <p:sp>
        <p:nvSpPr>
          <p:cNvPr id="59392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b="1"/>
              <a:t>Sharing of data and multi-user transaction processing:</a:t>
            </a:r>
          </a:p>
          <a:p>
            <a:pPr lvl="1"/>
            <a:r>
              <a:rPr lang="en-US" altLang="en-US" sz="2200"/>
              <a:t>Allowing a set of </a:t>
            </a:r>
            <a:r>
              <a:rPr lang="en-US" altLang="en-US" sz="2200" b="1"/>
              <a:t>concurrent users</a:t>
            </a:r>
            <a:r>
              <a:rPr lang="en-US" altLang="en-US" sz="2200"/>
              <a:t> to retrieve from and to update the database.</a:t>
            </a:r>
          </a:p>
          <a:p>
            <a:pPr lvl="1"/>
            <a:r>
              <a:rPr lang="en-US" altLang="en-US" sz="2200" i="1"/>
              <a:t>Concurrency control</a:t>
            </a:r>
            <a:r>
              <a:rPr lang="en-US" altLang="en-US" sz="2200"/>
              <a:t> within the DBMS guarantees that each </a:t>
            </a:r>
            <a:r>
              <a:rPr lang="en-US" altLang="en-US" sz="2200" b="1"/>
              <a:t>transaction</a:t>
            </a:r>
            <a:r>
              <a:rPr lang="en-US" altLang="en-US" sz="2200"/>
              <a:t> is correctly executed or aborted</a:t>
            </a:r>
          </a:p>
          <a:p>
            <a:pPr lvl="1"/>
            <a:r>
              <a:rPr lang="en-US" altLang="en-US" sz="2200" i="1"/>
              <a:t>Recovery</a:t>
            </a:r>
            <a:r>
              <a:rPr lang="en-US" altLang="en-US" sz="2200"/>
              <a:t> subsystem ensures each completed transaction has its effect permanently recorded in the database</a:t>
            </a:r>
          </a:p>
          <a:p>
            <a:pPr lvl="1"/>
            <a:r>
              <a:rPr lang="en-US" altLang="en-US" sz="2200" b="1"/>
              <a:t>OLTP</a:t>
            </a:r>
            <a:r>
              <a:rPr lang="en-US" altLang="en-US" sz="2200"/>
              <a:t> (Online Transaction Processing) is a major part of database applications. This allows hundreds of concurrent transactions to execute per second.</a:t>
            </a:r>
          </a:p>
        </p:txBody>
      </p:sp>
    </p:spTree>
    <p:extLst>
      <p:ext uri="{BB962C8B-B14F-4D97-AF65-F5344CB8AC3E}">
        <p14:creationId xmlns:p14="http://schemas.microsoft.com/office/powerpoint/2010/main" val="235082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1- </a:t>
            </a:r>
            <a:fld id="{52293C16-C4EA-47F7-8993-8BB111E0F5DE}" type="slidenum">
              <a:rPr lang="en-US" altLang="en-US"/>
              <a:pPr/>
              <a:t>39</a:t>
            </a:fld>
            <a:endParaRPr lang="en-CA" altLang="en-US"/>
          </a:p>
        </p:txBody>
      </p:sp>
      <p:sp>
        <p:nvSpPr>
          <p:cNvPr id="5959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Database Users</a:t>
            </a:r>
          </a:p>
        </p:txBody>
      </p:sp>
      <p:sp>
        <p:nvSpPr>
          <p:cNvPr id="5959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Users may be divided into</a:t>
            </a:r>
          </a:p>
          <a:p>
            <a:pPr lvl="1"/>
            <a:r>
              <a:rPr lang="en-US" altLang="en-US"/>
              <a:t>Those who actually use and control the database content, and those who design, develop and maintain database applications (called “Actors on the Scene”), and</a:t>
            </a:r>
          </a:p>
          <a:p>
            <a:pPr lvl="1"/>
            <a:r>
              <a:rPr lang="en-US" altLang="en-US"/>
              <a:t>Those who design and develop the DBMS software and related tools, and the computer systems operators (called “Workers Behind the Scene”).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414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>
            <a:extLst>
              <a:ext uri="{FF2B5EF4-FFF2-40B4-BE49-F238E27FC236}">
                <a16:creationId xmlns:a16="http://schemas.microsoft.com/office/drawing/2014/main" id="{75CF485A-F297-B549-A0B4-8EB19F69F9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Facebook: Usage Statistics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242" name="Slide Number Placeholder 5">
            <a:extLst>
              <a:ext uri="{FF2B5EF4-FFF2-40B4-BE49-F238E27FC236}">
                <a16:creationId xmlns:a16="http://schemas.microsoft.com/office/drawing/2014/main" id="{D4152518-2FC1-9243-B836-EF46123BE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Font typeface="Monotype Sorts" pitchFamily="2" charset="2"/>
              <a:buChar char="ù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000099"/>
              </a:buClr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•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Char char="•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39C85C-DA93-1643-9DAB-E93C3C654E01}" type="slidenum">
              <a:rPr kumimoji="0" lang="en-US" altLang="en-US" sz="16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en-US" sz="1600"/>
          </a:p>
        </p:txBody>
      </p:sp>
      <p:pic>
        <p:nvPicPr>
          <p:cNvPr id="10245" name="Picture 5" descr="Screen shot 2010-03-14 at 8">
            <a:extLst>
              <a:ext uri="{FF2B5EF4-FFF2-40B4-BE49-F238E27FC236}">
                <a16:creationId xmlns:a16="http://schemas.microsoft.com/office/drawing/2014/main" id="{51643E55-80A8-054E-BF4A-7E2A3E262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8193088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6" descr="Screen shot 2010-03-14 at 8">
            <a:extLst>
              <a:ext uri="{FF2B5EF4-FFF2-40B4-BE49-F238E27FC236}">
                <a16:creationId xmlns:a16="http://schemas.microsoft.com/office/drawing/2014/main" id="{AC3F6DB2-5D7C-9B45-A128-F81687E58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889500"/>
            <a:ext cx="7786688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1- </a:t>
            </a:r>
            <a:fld id="{401388D5-469C-41D1-9C44-3112E6852E49}" type="slidenum">
              <a:rPr lang="en-US" altLang="en-US"/>
              <a:pPr/>
              <a:t>40</a:t>
            </a:fld>
            <a:endParaRPr lang="en-CA" altLang="en-US"/>
          </a:p>
        </p:txBody>
      </p:sp>
      <p:sp>
        <p:nvSpPr>
          <p:cNvPr id="5980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Database Users</a:t>
            </a:r>
          </a:p>
        </p:txBody>
      </p:sp>
      <p:sp>
        <p:nvSpPr>
          <p:cNvPr id="5980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Actors on the scene</a:t>
            </a:r>
          </a:p>
          <a:p>
            <a:pPr lvl="1"/>
            <a:r>
              <a:rPr lang="en-US" altLang="en-US" b="1"/>
              <a:t>Database administrators:</a:t>
            </a:r>
          </a:p>
          <a:p>
            <a:pPr lvl="2"/>
            <a:r>
              <a:rPr lang="en-US" altLang="en-US"/>
              <a:t>Responsible for authorizing access to the database, for coordinating and monitoring its use, acquiring software and hardware resources, controlling its use and monitoring efficiency of operations.</a:t>
            </a:r>
          </a:p>
          <a:p>
            <a:pPr lvl="1"/>
            <a:r>
              <a:rPr lang="en-US" altLang="en-US" b="1"/>
              <a:t>Database Designers:</a:t>
            </a:r>
          </a:p>
          <a:p>
            <a:pPr lvl="2"/>
            <a:r>
              <a:rPr lang="en-US" altLang="en-US"/>
              <a:t>Responsible to define the content, the structure, the constraints, and functions or transactions against the database. They must communicate with the end-users and understand their needs.</a:t>
            </a:r>
          </a:p>
        </p:txBody>
      </p:sp>
    </p:spTree>
    <p:extLst>
      <p:ext uri="{BB962C8B-B14F-4D97-AF65-F5344CB8AC3E}">
        <p14:creationId xmlns:p14="http://schemas.microsoft.com/office/powerpoint/2010/main" val="375579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1- </a:t>
            </a:r>
            <a:fld id="{32D5E6AC-54CD-4774-B4F1-A47F5A529B84}" type="slidenum">
              <a:rPr lang="en-US" altLang="en-US"/>
              <a:pPr/>
              <a:t>41</a:t>
            </a:fld>
            <a:endParaRPr lang="en-CA" altLang="en-US"/>
          </a:p>
        </p:txBody>
      </p:sp>
      <p:sp>
        <p:nvSpPr>
          <p:cNvPr id="6000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Categories of End-users</a:t>
            </a:r>
          </a:p>
        </p:txBody>
      </p:sp>
      <p:sp>
        <p:nvSpPr>
          <p:cNvPr id="6000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Actors on the scene (continued)</a:t>
            </a:r>
          </a:p>
          <a:p>
            <a:pPr lvl="1">
              <a:lnSpc>
                <a:spcPct val="90000"/>
              </a:lnSpc>
            </a:pPr>
            <a:r>
              <a:rPr lang="en-US" altLang="en-US" b="1"/>
              <a:t>End-users: </a:t>
            </a:r>
            <a:r>
              <a:rPr lang="en-US" altLang="en-US"/>
              <a:t>They use the data for queries, reports and some of them update the database content. End-users can be categorized into:</a:t>
            </a:r>
          </a:p>
          <a:p>
            <a:pPr lvl="2">
              <a:lnSpc>
                <a:spcPct val="90000"/>
              </a:lnSpc>
            </a:pPr>
            <a:r>
              <a:rPr lang="en-US" altLang="en-US" b="1"/>
              <a:t>Casual</a:t>
            </a:r>
            <a:r>
              <a:rPr lang="en-US" altLang="en-US"/>
              <a:t>: access database occasionally when needed</a:t>
            </a:r>
          </a:p>
          <a:p>
            <a:pPr lvl="2">
              <a:lnSpc>
                <a:spcPct val="90000"/>
              </a:lnSpc>
            </a:pPr>
            <a:r>
              <a:rPr lang="en-US" altLang="en-US" b="1"/>
              <a:t>Naïve</a:t>
            </a:r>
            <a:r>
              <a:rPr lang="en-US" altLang="en-US"/>
              <a:t> or Parametric: they make up a large section of the end-user population.</a:t>
            </a:r>
          </a:p>
          <a:p>
            <a:pPr lvl="3">
              <a:lnSpc>
                <a:spcPct val="90000"/>
              </a:lnSpc>
            </a:pPr>
            <a:r>
              <a:rPr lang="en-US" altLang="en-US"/>
              <a:t>They use previously well-defined functions in the form of  “canned transactions” against the database.</a:t>
            </a:r>
          </a:p>
          <a:p>
            <a:pPr lvl="3">
              <a:lnSpc>
                <a:spcPct val="90000"/>
              </a:lnSpc>
            </a:pPr>
            <a:r>
              <a:rPr lang="en-US" altLang="en-US"/>
              <a:t>Examples are bank-tellers or reservation clerks who do this activity for an entire shift of operations.</a:t>
            </a:r>
          </a:p>
        </p:txBody>
      </p:sp>
    </p:spTree>
    <p:extLst>
      <p:ext uri="{BB962C8B-B14F-4D97-AF65-F5344CB8AC3E}">
        <p14:creationId xmlns:p14="http://schemas.microsoft.com/office/powerpoint/2010/main" val="166363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1- </a:t>
            </a:r>
            <a:fld id="{03D300A6-FF0C-463C-B951-080B33CB4421}" type="slidenum">
              <a:rPr lang="en-US" altLang="en-US"/>
              <a:pPr/>
              <a:t>42</a:t>
            </a:fld>
            <a:endParaRPr lang="en-CA" altLang="en-US"/>
          </a:p>
        </p:txBody>
      </p:sp>
      <p:sp>
        <p:nvSpPr>
          <p:cNvPr id="6021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Categories of End-users (continued)</a:t>
            </a:r>
          </a:p>
        </p:txBody>
      </p:sp>
      <p:sp>
        <p:nvSpPr>
          <p:cNvPr id="6021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 altLang="en-US" b="1"/>
              <a:t>Sophisticated:</a:t>
            </a:r>
          </a:p>
          <a:p>
            <a:pPr lvl="3"/>
            <a:r>
              <a:rPr lang="en-US" altLang="en-US"/>
              <a:t>These include business analysts, scientists, engineers, others thoroughly familiar with the system capabilities.</a:t>
            </a:r>
          </a:p>
          <a:p>
            <a:pPr lvl="3"/>
            <a:r>
              <a:rPr lang="en-US" altLang="en-US"/>
              <a:t>Many use tools in the form of software packages that work closely with the stored database.</a:t>
            </a:r>
          </a:p>
          <a:p>
            <a:pPr lvl="2"/>
            <a:r>
              <a:rPr lang="en-US" altLang="en-US" b="1"/>
              <a:t>Stand-alone:</a:t>
            </a:r>
          </a:p>
          <a:p>
            <a:pPr lvl="3"/>
            <a:r>
              <a:rPr lang="en-US" altLang="en-US"/>
              <a:t>Mostly maintain personal databases using ready-to-use packaged applications.</a:t>
            </a:r>
          </a:p>
          <a:p>
            <a:pPr lvl="3"/>
            <a:r>
              <a:rPr lang="en-US" altLang="en-US"/>
              <a:t>An example is a tax program user that creates its own internal database.</a:t>
            </a:r>
          </a:p>
          <a:p>
            <a:pPr lvl="3"/>
            <a:r>
              <a:rPr lang="en-US" altLang="en-US"/>
              <a:t>Another example is a user that maintains an address book</a:t>
            </a:r>
          </a:p>
        </p:txBody>
      </p:sp>
    </p:spTree>
    <p:extLst>
      <p:ext uri="{BB962C8B-B14F-4D97-AF65-F5344CB8AC3E}">
        <p14:creationId xmlns:p14="http://schemas.microsoft.com/office/powerpoint/2010/main" val="296545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1- </a:t>
            </a:r>
            <a:fld id="{8B9CF710-FE78-4E8D-96A1-F16BCD0EF541}" type="slidenum">
              <a:rPr lang="en-US" altLang="en-US"/>
              <a:pPr/>
              <a:t>43</a:t>
            </a:fld>
            <a:endParaRPr lang="en-CA" altLang="en-US"/>
          </a:p>
        </p:txBody>
      </p:sp>
      <p:sp>
        <p:nvSpPr>
          <p:cNvPr id="6041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Advantages of Using the Database Approach</a:t>
            </a:r>
          </a:p>
        </p:txBody>
      </p:sp>
      <p:sp>
        <p:nvSpPr>
          <p:cNvPr id="6041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Controlling redundancy in data storage and in development and maintenance efforts.</a:t>
            </a:r>
          </a:p>
          <a:p>
            <a:pPr lvl="1"/>
            <a:r>
              <a:rPr lang="en-US" altLang="en-US"/>
              <a:t>Sharing of data among multiple users.</a:t>
            </a:r>
          </a:p>
          <a:p>
            <a:r>
              <a:rPr lang="en-US" altLang="en-US"/>
              <a:t>Restricting unauthorized access to data.</a:t>
            </a:r>
          </a:p>
          <a:p>
            <a:r>
              <a:rPr lang="en-US" altLang="en-US"/>
              <a:t>Providing persistent storage for program Objects</a:t>
            </a:r>
          </a:p>
          <a:p>
            <a:pPr lvl="1"/>
            <a:r>
              <a:rPr lang="en-US" altLang="en-US"/>
              <a:t>In Object-oriented DBMSs – see Chapters 20-22</a:t>
            </a:r>
          </a:p>
          <a:p>
            <a:r>
              <a:rPr lang="en-US" altLang="en-US"/>
              <a:t>Providing Storage Structures (e.g. indexes) for efficient Query Processing</a:t>
            </a:r>
          </a:p>
        </p:txBody>
      </p:sp>
    </p:spTree>
    <p:extLst>
      <p:ext uri="{BB962C8B-B14F-4D97-AF65-F5344CB8AC3E}">
        <p14:creationId xmlns:p14="http://schemas.microsoft.com/office/powerpoint/2010/main" val="244819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1- </a:t>
            </a:r>
            <a:fld id="{BE6C9099-373F-47A0-AA17-97299A9F7904}" type="slidenum">
              <a:rPr lang="en-US" altLang="en-US"/>
              <a:pPr/>
              <a:t>44</a:t>
            </a:fld>
            <a:endParaRPr lang="en-CA" altLang="en-US"/>
          </a:p>
        </p:txBody>
      </p:sp>
      <p:sp>
        <p:nvSpPr>
          <p:cNvPr id="6062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Advantages of Using the Database Approach (continued)</a:t>
            </a:r>
          </a:p>
        </p:txBody>
      </p:sp>
      <p:sp>
        <p:nvSpPr>
          <p:cNvPr id="60621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Providing backup and recovery services.</a:t>
            </a:r>
          </a:p>
          <a:p>
            <a:r>
              <a:rPr lang="en-US" altLang="en-US"/>
              <a:t>Providing multiple interfaces to different classes of users.</a:t>
            </a:r>
          </a:p>
          <a:p>
            <a:r>
              <a:rPr lang="en-US" altLang="en-US"/>
              <a:t>Representing complex relationships among data.</a:t>
            </a:r>
          </a:p>
          <a:p>
            <a:r>
              <a:rPr lang="en-US" altLang="en-US"/>
              <a:t>Enforcing integrity constraints on the database.</a:t>
            </a:r>
          </a:p>
          <a:p>
            <a:r>
              <a:rPr lang="en-US" altLang="en-US"/>
              <a:t>Drawing inferences and actions from the stored data using deductive and active rules</a:t>
            </a:r>
          </a:p>
        </p:txBody>
      </p:sp>
    </p:spTree>
    <p:extLst>
      <p:ext uri="{BB962C8B-B14F-4D97-AF65-F5344CB8AC3E}">
        <p14:creationId xmlns:p14="http://schemas.microsoft.com/office/powerpoint/2010/main" val="133798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1- </a:t>
            </a:r>
            <a:fld id="{322D22AE-1585-4DE5-8B91-E21AE928CBFC}" type="slidenum">
              <a:rPr lang="en-US" altLang="en-US"/>
              <a:pPr/>
              <a:t>45</a:t>
            </a:fld>
            <a:endParaRPr lang="en-CA" altLang="en-US"/>
          </a:p>
        </p:txBody>
      </p:sp>
      <p:sp>
        <p:nvSpPr>
          <p:cNvPr id="6082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Additional Implications of Using the Database Approach</a:t>
            </a:r>
          </a:p>
        </p:txBody>
      </p:sp>
      <p:sp>
        <p:nvSpPr>
          <p:cNvPr id="60826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Potential for enforcing standards:</a:t>
            </a:r>
          </a:p>
          <a:p>
            <a:pPr lvl="1"/>
            <a:r>
              <a:rPr lang="en-US" altLang="en-US"/>
              <a:t>This is very crucial for the success of database applications in large organizations. </a:t>
            </a:r>
            <a:r>
              <a:rPr lang="en-US" altLang="en-US" b="1"/>
              <a:t>Standards</a:t>
            </a:r>
            <a:r>
              <a:rPr lang="en-US" altLang="en-US"/>
              <a:t> refer to data item names, display formats, screens, report structures, meta-data (description of data), Web page layouts, etc.</a:t>
            </a:r>
          </a:p>
          <a:p>
            <a:r>
              <a:rPr lang="en-US" altLang="en-US"/>
              <a:t>Reduced application development time:</a:t>
            </a:r>
          </a:p>
          <a:p>
            <a:pPr lvl="1"/>
            <a:r>
              <a:rPr lang="en-US" altLang="en-US"/>
              <a:t>Incremental time to add each new application is reduced.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352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1- </a:t>
            </a:r>
            <a:fld id="{12F87D98-1D10-4112-BF16-BFB6FBA8E560}" type="slidenum">
              <a:rPr lang="en-US" altLang="en-US"/>
              <a:pPr/>
              <a:t>46</a:t>
            </a:fld>
            <a:endParaRPr lang="en-CA" altLang="en-US"/>
          </a:p>
        </p:txBody>
      </p:sp>
      <p:sp>
        <p:nvSpPr>
          <p:cNvPr id="6103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Additional Implications of Using the Database Approach (continued)</a:t>
            </a:r>
          </a:p>
        </p:txBody>
      </p:sp>
      <p:sp>
        <p:nvSpPr>
          <p:cNvPr id="61030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Flexibility to change data structures:</a:t>
            </a:r>
          </a:p>
          <a:p>
            <a:pPr lvl="1"/>
            <a:r>
              <a:rPr lang="en-US" altLang="en-US"/>
              <a:t>Database structure may evolve as new requirements are defined. </a:t>
            </a:r>
          </a:p>
          <a:p>
            <a:r>
              <a:rPr lang="en-US" altLang="en-US"/>
              <a:t>Availability of current information:</a:t>
            </a:r>
          </a:p>
          <a:p>
            <a:pPr lvl="1"/>
            <a:r>
              <a:rPr lang="en-US" altLang="en-US"/>
              <a:t>Extremely important for on-line transaction systems such as airline, hotel, car reservations.</a:t>
            </a:r>
          </a:p>
          <a:p>
            <a:r>
              <a:rPr lang="en-US" altLang="en-US"/>
              <a:t>Economies of scale:</a:t>
            </a:r>
          </a:p>
          <a:p>
            <a:pPr lvl="1"/>
            <a:r>
              <a:rPr lang="en-US" altLang="en-US"/>
              <a:t>Wasteful overlap of resources and personnel can be avoided by consolidating data and applications across departments.</a:t>
            </a:r>
          </a:p>
        </p:txBody>
      </p:sp>
    </p:spTree>
    <p:extLst>
      <p:ext uri="{BB962C8B-B14F-4D97-AF65-F5344CB8AC3E}">
        <p14:creationId xmlns:p14="http://schemas.microsoft.com/office/powerpoint/2010/main" val="319147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1- </a:t>
            </a:r>
            <a:fld id="{A58735CF-AA82-4E58-B853-A5453E6703F7}" type="slidenum">
              <a:rPr lang="en-US" altLang="en-US"/>
              <a:pPr/>
              <a:t>47</a:t>
            </a:fld>
            <a:endParaRPr lang="en-CA" altLang="en-US"/>
          </a:p>
        </p:txBody>
      </p:sp>
      <p:sp>
        <p:nvSpPr>
          <p:cNvPr id="6123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Historical Development of Database Technology</a:t>
            </a:r>
          </a:p>
        </p:txBody>
      </p:sp>
      <p:sp>
        <p:nvSpPr>
          <p:cNvPr id="61235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Early Database Applications:</a:t>
            </a:r>
          </a:p>
          <a:p>
            <a:pPr lvl="1"/>
            <a:r>
              <a:rPr lang="en-US" altLang="en-US" sz="2200"/>
              <a:t>The Hierarchical and Network Models were introduced in mid 1960s and dominated during the seventies.</a:t>
            </a:r>
          </a:p>
          <a:p>
            <a:pPr lvl="1"/>
            <a:r>
              <a:rPr lang="en-US" altLang="en-US" sz="2200"/>
              <a:t>A bulk of the worldwide database processing still occurs using these models, particularly, the hierarchical model.</a:t>
            </a:r>
          </a:p>
          <a:p>
            <a:r>
              <a:rPr lang="en-US" altLang="en-US" sz="2400"/>
              <a:t>Relational Model based Systems:</a:t>
            </a:r>
          </a:p>
          <a:p>
            <a:pPr lvl="1"/>
            <a:r>
              <a:rPr lang="en-US" altLang="en-US" sz="2200"/>
              <a:t>Relational model was originally introduced in 1970, was heavily researched and experimented within IBM Research and several universities.</a:t>
            </a:r>
          </a:p>
          <a:p>
            <a:pPr lvl="1"/>
            <a:r>
              <a:rPr lang="en-US" altLang="en-US" sz="2200"/>
              <a:t>Relational DBMS Products emerged in the early 1980s.</a:t>
            </a:r>
          </a:p>
        </p:txBody>
      </p:sp>
    </p:spTree>
    <p:extLst>
      <p:ext uri="{BB962C8B-B14F-4D97-AF65-F5344CB8AC3E}">
        <p14:creationId xmlns:p14="http://schemas.microsoft.com/office/powerpoint/2010/main" val="261774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1- </a:t>
            </a:r>
            <a:fld id="{16BF9533-12CF-4323-AC5C-947D597742E3}" type="slidenum">
              <a:rPr lang="en-US" altLang="en-US"/>
              <a:pPr/>
              <a:t>48</a:t>
            </a:fld>
            <a:endParaRPr lang="en-CA" altLang="en-US"/>
          </a:p>
        </p:txBody>
      </p:sp>
      <p:sp>
        <p:nvSpPr>
          <p:cNvPr id="6144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Historical Development of Database Technology (continued)</a:t>
            </a:r>
          </a:p>
        </p:txBody>
      </p:sp>
      <p:sp>
        <p:nvSpPr>
          <p:cNvPr id="61440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Object-oriented and emerging applications:</a:t>
            </a:r>
          </a:p>
          <a:p>
            <a:pPr lvl="1"/>
            <a:r>
              <a:rPr lang="en-US" altLang="en-US" sz="2200"/>
              <a:t>Object-Oriented Database Management Systems (OODBMSs) were introduced in late 1980s and early 1990s to cater to the need of complex data processing in CAD and other applications.</a:t>
            </a:r>
          </a:p>
          <a:p>
            <a:pPr lvl="2"/>
            <a:r>
              <a:rPr lang="en-US" altLang="en-US" sz="2000"/>
              <a:t>Their use has not taken off much.</a:t>
            </a:r>
          </a:p>
          <a:p>
            <a:pPr lvl="1"/>
            <a:r>
              <a:rPr lang="en-US" altLang="en-US" sz="2200"/>
              <a:t>Many relational DBMSs have incorporated object database concepts, leading to a new category called </a:t>
            </a:r>
            <a:r>
              <a:rPr lang="en-US" altLang="en-US" sz="2200" i="1"/>
              <a:t>object-relationa</a:t>
            </a:r>
            <a:r>
              <a:rPr lang="en-US" altLang="en-US" sz="2200"/>
              <a:t>l DBMSs (ORDBMSs)</a:t>
            </a:r>
          </a:p>
          <a:p>
            <a:pPr lvl="1"/>
            <a:r>
              <a:rPr lang="en-US" altLang="en-US" sz="2200" i="1"/>
              <a:t>Extended relational</a:t>
            </a:r>
            <a:r>
              <a:rPr lang="en-US" altLang="en-US" sz="2200"/>
              <a:t> systems add further capabilities (e.g. for multimedia data, XML, and other data types)</a:t>
            </a:r>
          </a:p>
        </p:txBody>
      </p:sp>
    </p:spTree>
    <p:extLst>
      <p:ext uri="{BB962C8B-B14F-4D97-AF65-F5344CB8AC3E}">
        <p14:creationId xmlns:p14="http://schemas.microsoft.com/office/powerpoint/2010/main" val="271964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1- </a:t>
            </a:r>
            <a:fld id="{11BEE2D5-727B-4191-8A3A-0BBE20DDC909}" type="slidenum">
              <a:rPr lang="en-US" altLang="en-US"/>
              <a:pPr/>
              <a:t>49</a:t>
            </a:fld>
            <a:endParaRPr lang="en-CA" altLang="en-US"/>
          </a:p>
        </p:txBody>
      </p:sp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Historical Development of Database Technology (continued)</a:t>
            </a:r>
          </a:p>
        </p:txBody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Data on the Web and E-commerce Applications: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Web contains data in HTML (Hypertext markup language) with links among pages.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This has given rise to a new set of applications and E-commerce is using new standards like XML (eXtended  Markup Language). (see Ch. 27).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Script programming languages such as PHP and JavaScript allow generation of dynamic Web pages that are partially generated from a database (see Ch. 26).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Also allow database updates through Web pages</a:t>
            </a:r>
          </a:p>
        </p:txBody>
      </p:sp>
    </p:spTree>
    <p:extLst>
      <p:ext uri="{BB962C8B-B14F-4D97-AF65-F5344CB8AC3E}">
        <p14:creationId xmlns:p14="http://schemas.microsoft.com/office/powerpoint/2010/main" val="10842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>
            <a:extLst>
              <a:ext uri="{FF2B5EF4-FFF2-40B4-BE49-F238E27FC236}">
                <a16:creationId xmlns:a16="http://schemas.microsoft.com/office/drawing/2014/main" id="{E3F22DBC-BFD0-3D46-B327-E2BEB205D9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What is Facebook, anyway?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A5A96192-5F32-CF46-B3CA-835231820C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/>
              <a:t>Core Applications</a:t>
            </a:r>
          </a:p>
          <a:p>
            <a:pPr lvl="1"/>
            <a:r>
              <a:rPr lang="en-US" altLang="en-US"/>
              <a:t>Profile, friends, social network, inbox, photos, groups, events, …</a:t>
            </a:r>
            <a:br>
              <a:rPr lang="en-US" altLang="en-US"/>
            </a:br>
            <a:endParaRPr lang="en-US" altLang="en-US"/>
          </a:p>
          <a:p>
            <a:pPr>
              <a:buFont typeface="Wingdings" pitchFamily="2" charset="2"/>
              <a:buNone/>
            </a:pPr>
            <a:r>
              <a:rPr lang="en-US" altLang="en-US"/>
              <a:t>Platform</a:t>
            </a:r>
          </a:p>
          <a:p>
            <a:pPr lvl="1"/>
            <a:r>
              <a:rPr lang="en-US" altLang="en-US"/>
              <a:t>Enables developers to write their own Facebook applications.</a:t>
            </a:r>
          </a:p>
        </p:txBody>
      </p:sp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5A7C9317-3123-424F-88BF-56F7AEB03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Font typeface="Monotype Sorts" pitchFamily="2" charset="2"/>
              <a:buChar char="ù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000099"/>
              </a:buClr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•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Char char="•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46366C-A7BD-DB44-81B0-FC09147D7D11}" type="slidenum">
              <a:rPr kumimoji="0" lang="en-US" altLang="en-US" sz="16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en-US" sz="1600"/>
          </a:p>
        </p:txBody>
      </p:sp>
      <p:pic>
        <p:nvPicPr>
          <p:cNvPr id="11269" name="Picture 4" descr="Screen shot 2010-03-14 at 8">
            <a:extLst>
              <a:ext uri="{FF2B5EF4-FFF2-40B4-BE49-F238E27FC236}">
                <a16:creationId xmlns:a16="http://schemas.microsoft.com/office/drawing/2014/main" id="{3DB7A473-C302-F84D-8595-64AC61A7D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429000"/>
            <a:ext cx="8002588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1- </a:t>
            </a:r>
            <a:fld id="{E578867A-9AE4-4A5C-AF1D-E3CFE45E9872}" type="slidenum">
              <a:rPr lang="en-US" altLang="en-US"/>
              <a:pPr/>
              <a:t>50</a:t>
            </a:fld>
            <a:endParaRPr lang="en-CA" altLang="en-US"/>
          </a:p>
        </p:txBody>
      </p:sp>
      <p:sp>
        <p:nvSpPr>
          <p:cNvPr id="6164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Extending Database Capabilities</a:t>
            </a:r>
          </a:p>
        </p:txBody>
      </p:sp>
      <p:sp>
        <p:nvSpPr>
          <p:cNvPr id="6164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New functionality is being added to DBMSs in the following areas: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Scientific Applications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XML (eXtensible Markup Language)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Image Storage and Management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Audio and Video Data Management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Data Warehousing and Data Mining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Spatial Data Management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Time Series and Historical Data Management</a:t>
            </a:r>
          </a:p>
          <a:p>
            <a:pPr lvl="1">
              <a:lnSpc>
                <a:spcPct val="90000"/>
              </a:lnSpc>
            </a:pP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000"/>
              <a:t>The above gives rise to </a:t>
            </a:r>
            <a:r>
              <a:rPr lang="en-US" altLang="en-US" sz="2000" i="1"/>
              <a:t>new research and development</a:t>
            </a:r>
            <a:r>
              <a:rPr lang="en-US" altLang="en-US" sz="2000"/>
              <a:t> in incorporating new data types, complex data structures, new operations and storage and indexing schemes in database systems. </a:t>
            </a:r>
          </a:p>
        </p:txBody>
      </p:sp>
    </p:spTree>
    <p:extLst>
      <p:ext uri="{BB962C8B-B14F-4D97-AF65-F5344CB8AC3E}">
        <p14:creationId xmlns:p14="http://schemas.microsoft.com/office/powerpoint/2010/main" val="227458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1- </a:t>
            </a:r>
            <a:fld id="{17D6C2E6-56BE-4A62-863F-4C407BB99E51}" type="slidenum">
              <a:rPr lang="en-US" altLang="en-US"/>
              <a:pPr/>
              <a:t>51</a:t>
            </a:fld>
            <a:endParaRPr lang="en-CA" altLang="en-US"/>
          </a:p>
        </p:txBody>
      </p:sp>
      <p:sp>
        <p:nvSpPr>
          <p:cNvPr id="6185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 When not to use a DBMS</a:t>
            </a:r>
          </a:p>
        </p:txBody>
      </p:sp>
      <p:sp>
        <p:nvSpPr>
          <p:cNvPr id="6185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Main inhibitors (costs) of using a DBMS:</a:t>
            </a:r>
          </a:p>
          <a:p>
            <a:pPr lvl="1"/>
            <a:r>
              <a:rPr lang="en-US" altLang="en-US" sz="2200"/>
              <a:t>High initial investment and possible need for additional hardware.</a:t>
            </a:r>
          </a:p>
          <a:p>
            <a:pPr lvl="1"/>
            <a:r>
              <a:rPr lang="en-US" altLang="en-US" sz="2200"/>
              <a:t>Overhead for providing generality, security, concurrency control, recovery, and  integrity functions.</a:t>
            </a:r>
          </a:p>
          <a:p>
            <a:r>
              <a:rPr lang="en-US" altLang="en-US" sz="2400"/>
              <a:t>When a DBMS may be unnecessary:</a:t>
            </a:r>
          </a:p>
          <a:p>
            <a:pPr lvl="1"/>
            <a:r>
              <a:rPr lang="en-US" altLang="en-US" sz="2200"/>
              <a:t>If the database and applications are simple, well defined, and not expected to change.</a:t>
            </a:r>
          </a:p>
          <a:p>
            <a:pPr lvl="1"/>
            <a:r>
              <a:rPr lang="en-US" altLang="en-US" sz="2200"/>
              <a:t>If there are stringent real-time requirements that may not be met because of DBMS overhead.</a:t>
            </a:r>
          </a:p>
          <a:p>
            <a:pPr lvl="1"/>
            <a:r>
              <a:rPr lang="en-US" altLang="en-US" sz="2200"/>
              <a:t>If access to data by multiple users is not required.</a:t>
            </a:r>
          </a:p>
        </p:txBody>
      </p:sp>
    </p:spTree>
    <p:extLst>
      <p:ext uri="{BB962C8B-B14F-4D97-AF65-F5344CB8AC3E}">
        <p14:creationId xmlns:p14="http://schemas.microsoft.com/office/powerpoint/2010/main" val="382969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1- </a:t>
            </a:r>
            <a:fld id="{5817838C-654E-45A7-9AF2-252BC3ED1EA5}" type="slidenum">
              <a:rPr lang="en-US" altLang="en-US"/>
              <a:pPr/>
              <a:t>52</a:t>
            </a:fld>
            <a:endParaRPr lang="en-CA" altLang="en-US"/>
          </a:p>
        </p:txBody>
      </p:sp>
      <p:sp>
        <p:nvSpPr>
          <p:cNvPr id="6205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 When not to use a DBMS</a:t>
            </a:r>
          </a:p>
        </p:txBody>
      </p:sp>
      <p:sp>
        <p:nvSpPr>
          <p:cNvPr id="6205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When no DBMS may suffice:</a:t>
            </a:r>
          </a:p>
          <a:p>
            <a:pPr lvl="1"/>
            <a:r>
              <a:rPr lang="en-US" altLang="en-US"/>
              <a:t>If the database system is not able to handle the complexity of data because of modeling limitations</a:t>
            </a:r>
          </a:p>
          <a:p>
            <a:pPr lvl="1"/>
            <a:r>
              <a:rPr lang="en-US" altLang="en-US"/>
              <a:t>If the database users need special operations not supported by the DBMS.</a:t>
            </a:r>
          </a:p>
        </p:txBody>
      </p:sp>
    </p:spTree>
    <p:extLst>
      <p:ext uri="{BB962C8B-B14F-4D97-AF65-F5344CB8AC3E}">
        <p14:creationId xmlns:p14="http://schemas.microsoft.com/office/powerpoint/2010/main" val="386299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04C2AF4D-ACFA-44EE-9CBE-101907B90712}" type="slidenum">
              <a:rPr lang="en-US" altLang="en-US"/>
              <a:pPr/>
              <a:t>53</a:t>
            </a:fld>
            <a:endParaRPr lang="en-CA" altLang="en-US"/>
          </a:p>
        </p:txBody>
      </p:sp>
      <p:sp>
        <p:nvSpPr>
          <p:cNvPr id="8192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Entity Relationship Diagram (ERD)</a:t>
            </a:r>
            <a:endParaRPr lang="en-US" altLang="en-US" dirty="0"/>
          </a:p>
        </p:txBody>
      </p:sp>
      <p:sp>
        <p:nvSpPr>
          <p:cNvPr id="8192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60439" y="2005013"/>
            <a:ext cx="7886700" cy="43513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Overview of Database Design Process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Example Database Application (COMPANY)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ER Model Concepts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Entities and Attributes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Entity Types, Value Sets, and Key Attributes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Relationships and Relationship Types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Weak Entity Types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Roles and Attributes in Relationship Types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ER Diagrams - Notation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ER Diagram for COMPANY Schema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Alternative Notations – UML class diagrams, others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63544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B61A507C-52CB-4A5A-A653-FA221529EBB6}" type="slidenum">
              <a:rPr lang="en-US" altLang="en-US"/>
              <a:pPr/>
              <a:t>54</a:t>
            </a:fld>
            <a:endParaRPr lang="en-CA" altLang="en-US"/>
          </a:p>
        </p:txBody>
      </p:sp>
      <p:sp>
        <p:nvSpPr>
          <p:cNvPr id="90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Overview of Database Design Process</a:t>
            </a:r>
          </a:p>
        </p:txBody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Two main activities:</a:t>
            </a:r>
          </a:p>
          <a:p>
            <a:pPr lvl="1"/>
            <a:r>
              <a:rPr lang="en-US" altLang="en-US"/>
              <a:t>Database design</a:t>
            </a:r>
          </a:p>
          <a:p>
            <a:pPr lvl="1"/>
            <a:r>
              <a:rPr lang="en-US" altLang="en-US"/>
              <a:t>Applications design</a:t>
            </a:r>
          </a:p>
          <a:p>
            <a:r>
              <a:rPr lang="en-US" altLang="en-US"/>
              <a:t>Focus in this chapter on database design</a:t>
            </a:r>
          </a:p>
          <a:p>
            <a:pPr lvl="1"/>
            <a:r>
              <a:rPr lang="en-US" altLang="en-US"/>
              <a:t>To design the conceptual schema for a database application</a:t>
            </a:r>
          </a:p>
          <a:p>
            <a:r>
              <a:rPr lang="en-US" altLang="en-US"/>
              <a:t>Applications design focuses on the programs and interfaces that access the database</a:t>
            </a:r>
          </a:p>
          <a:p>
            <a:pPr lvl="1"/>
            <a:r>
              <a:rPr lang="en-US" altLang="en-US"/>
              <a:t>Generally considered part of 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3576550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4535E885-49B4-4EDB-97E1-E24E32D0883D}" type="slidenum">
              <a:rPr lang="en-US" altLang="en-US"/>
              <a:pPr/>
              <a:t>55</a:t>
            </a:fld>
            <a:endParaRPr lang="en-CA" altLang="en-US"/>
          </a:p>
        </p:txBody>
      </p:sp>
      <p:sp>
        <p:nvSpPr>
          <p:cNvPr id="91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Overview of Database Design Process</a:t>
            </a:r>
          </a:p>
        </p:txBody>
      </p:sp>
      <p:pic>
        <p:nvPicPr>
          <p:cNvPr id="910340" name="Picture 4" descr="fig03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524000"/>
            <a:ext cx="5272088" cy="506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483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71EFB450-D4BD-481C-8EF8-B3DA194A7050}" type="slidenum">
              <a:rPr lang="en-US" altLang="en-US"/>
              <a:pPr/>
              <a:t>56</a:t>
            </a:fld>
            <a:endParaRPr lang="en-CA" altLang="en-US"/>
          </a:p>
        </p:txBody>
      </p:sp>
      <p:sp>
        <p:nvSpPr>
          <p:cNvPr id="8212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COMPANY Database</a:t>
            </a:r>
          </a:p>
        </p:txBody>
      </p:sp>
      <p:sp>
        <p:nvSpPr>
          <p:cNvPr id="8212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We need to create a database schema design based on the following (simplified) </a:t>
            </a:r>
            <a:r>
              <a:rPr lang="en-US" altLang="en-US" b="1"/>
              <a:t>requirements</a:t>
            </a:r>
            <a:r>
              <a:rPr lang="en-US" altLang="en-US"/>
              <a:t> of the COMPANY Database: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The company is organized into DEPARTMENTs. Each department has a name, number and an employee who </a:t>
            </a:r>
            <a:r>
              <a:rPr lang="en-US" altLang="en-US" i="1"/>
              <a:t>manages</a:t>
            </a:r>
            <a:r>
              <a:rPr lang="en-US" altLang="en-US"/>
              <a:t> the department. We keep track of the start date of the department manager. A department may have several locations.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Each department </a:t>
            </a:r>
            <a:r>
              <a:rPr lang="en-US" altLang="en-US" i="1"/>
              <a:t>controls</a:t>
            </a:r>
            <a:r>
              <a:rPr lang="en-US" altLang="en-US"/>
              <a:t> a number of PROJECTs. Each project has a unique name, unique number and is located at a single location.</a:t>
            </a:r>
          </a:p>
        </p:txBody>
      </p:sp>
    </p:spTree>
    <p:extLst>
      <p:ext uri="{BB962C8B-B14F-4D97-AF65-F5344CB8AC3E}">
        <p14:creationId xmlns:p14="http://schemas.microsoft.com/office/powerpoint/2010/main" val="800084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DF01A465-9834-47CF-B815-263AB6DD08C8}" type="slidenum">
              <a:rPr lang="en-US" altLang="en-US"/>
              <a:pPr/>
              <a:t>57</a:t>
            </a:fld>
            <a:endParaRPr lang="en-CA" altLang="en-US"/>
          </a:p>
        </p:txBody>
      </p:sp>
      <p:sp>
        <p:nvSpPr>
          <p:cNvPr id="8233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COMPANY Database (Contd.)</a:t>
            </a:r>
          </a:p>
        </p:txBody>
      </p:sp>
      <p:sp>
        <p:nvSpPr>
          <p:cNvPr id="8233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en-US"/>
              <a:t>We store each EMPLOYEE’s social security number, address, salary, sex, and birthdate. 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Each employee </a:t>
            </a:r>
            <a:r>
              <a:rPr lang="en-US" altLang="en-US" i="1"/>
              <a:t>works for</a:t>
            </a:r>
            <a:r>
              <a:rPr lang="en-US" altLang="en-US"/>
              <a:t> one department but may </a:t>
            </a:r>
            <a:r>
              <a:rPr lang="en-US" altLang="en-US" i="1"/>
              <a:t>work on</a:t>
            </a:r>
            <a:r>
              <a:rPr lang="en-US" altLang="en-US"/>
              <a:t> several projects.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We keep track of the number of hours per week that an employee currently works on each project.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We also keep track of the </a:t>
            </a:r>
            <a:r>
              <a:rPr lang="en-US" altLang="en-US" i="1"/>
              <a:t>direct supervisor</a:t>
            </a:r>
            <a:r>
              <a:rPr lang="en-US" altLang="en-US"/>
              <a:t> of each employee.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Each employee may </a:t>
            </a:r>
            <a:r>
              <a:rPr lang="en-US" altLang="en-US" i="1"/>
              <a:t>have</a:t>
            </a:r>
            <a:r>
              <a:rPr lang="en-US" altLang="en-US"/>
              <a:t> a number of DEPENDENTs.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For each dependent, we keep track of their name, sex, birthdate, and relationship to the employee.</a:t>
            </a:r>
          </a:p>
        </p:txBody>
      </p:sp>
    </p:spTree>
    <p:extLst>
      <p:ext uri="{BB962C8B-B14F-4D97-AF65-F5344CB8AC3E}">
        <p14:creationId xmlns:p14="http://schemas.microsoft.com/office/powerpoint/2010/main" val="72471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F2A90325-5A14-4C4E-ACF7-D54E66F3C180}" type="slidenum">
              <a:rPr lang="en-US" altLang="en-US"/>
              <a:pPr/>
              <a:t>58</a:t>
            </a:fld>
            <a:endParaRPr lang="en-CA" altLang="en-US"/>
          </a:p>
        </p:txBody>
      </p:sp>
      <p:sp>
        <p:nvSpPr>
          <p:cNvPr id="82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ER Model Concepts</a:t>
            </a:r>
          </a:p>
        </p:txBody>
      </p:sp>
      <p:sp>
        <p:nvSpPr>
          <p:cNvPr id="8253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Entities and Attributes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Entities are specific objects or things in the mini-world that are represented in the database.</a:t>
            </a:r>
          </a:p>
          <a:p>
            <a:pPr lvl="2">
              <a:lnSpc>
                <a:spcPct val="80000"/>
              </a:lnSpc>
            </a:pPr>
            <a:r>
              <a:rPr lang="en-US" altLang="en-US" sz="2000"/>
              <a:t>For example the EMPLOYEE John Smith, the Research DEPARTMENT, the ProductX PROJECT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Attributes are properties used to describe an entity.</a:t>
            </a:r>
          </a:p>
          <a:p>
            <a:pPr lvl="2">
              <a:lnSpc>
                <a:spcPct val="80000"/>
              </a:lnSpc>
            </a:pPr>
            <a:r>
              <a:rPr lang="en-US" altLang="en-US" sz="2000"/>
              <a:t>For example an EMPLOYEE entity may have the attributes Name, SSN, Address, Sex, BirthDate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A specific entity will have a value for each of its attributes.</a:t>
            </a:r>
          </a:p>
          <a:p>
            <a:pPr lvl="2">
              <a:lnSpc>
                <a:spcPct val="80000"/>
              </a:lnSpc>
            </a:pPr>
            <a:r>
              <a:rPr lang="en-US" altLang="en-US" sz="2000"/>
              <a:t>For example a specific employee entity may have Name='John Smith', SSN='123456789', Address ='731, Fondren, Houston, TX', Sex='M', BirthDate='09-JAN-55‘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Each attribute has a </a:t>
            </a:r>
            <a:r>
              <a:rPr lang="en-US" altLang="en-US" sz="2200" i="1"/>
              <a:t>value set</a:t>
            </a:r>
            <a:r>
              <a:rPr lang="en-US" altLang="en-US" sz="2200"/>
              <a:t> (or data type) associated with it – e.g. integer, string, subrange, enumerated type, …</a:t>
            </a:r>
          </a:p>
        </p:txBody>
      </p:sp>
    </p:spTree>
    <p:extLst>
      <p:ext uri="{BB962C8B-B14F-4D97-AF65-F5344CB8AC3E}">
        <p14:creationId xmlns:p14="http://schemas.microsoft.com/office/powerpoint/2010/main" val="772796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46E82F59-7775-4C07-AD65-3A9AA7AE8173}" type="slidenum">
              <a:rPr lang="en-US" altLang="en-US"/>
              <a:pPr/>
              <a:t>59</a:t>
            </a:fld>
            <a:endParaRPr lang="en-CA" altLang="en-US"/>
          </a:p>
        </p:txBody>
      </p:sp>
      <p:sp>
        <p:nvSpPr>
          <p:cNvPr id="8273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Attributes (1)</a:t>
            </a:r>
          </a:p>
        </p:txBody>
      </p:sp>
      <p:sp>
        <p:nvSpPr>
          <p:cNvPr id="8273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Simple</a:t>
            </a:r>
          </a:p>
          <a:p>
            <a:pPr lvl="1">
              <a:lnSpc>
                <a:spcPct val="80000"/>
              </a:lnSpc>
            </a:pPr>
            <a:r>
              <a:rPr lang="en-US" altLang="en-US" sz="2100"/>
              <a:t>Each entity has a single atomic value for the attribute. For example, SSN or Sex.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Composite</a:t>
            </a:r>
          </a:p>
          <a:p>
            <a:pPr lvl="1">
              <a:lnSpc>
                <a:spcPct val="80000"/>
              </a:lnSpc>
            </a:pPr>
            <a:r>
              <a:rPr lang="en-US" altLang="en-US" sz="2100"/>
              <a:t>The attribute may be composed of several components. For example:</a:t>
            </a:r>
          </a:p>
          <a:p>
            <a:pPr lvl="2">
              <a:lnSpc>
                <a:spcPct val="80000"/>
              </a:lnSpc>
            </a:pPr>
            <a:r>
              <a:rPr lang="en-US" altLang="en-US" sz="1900"/>
              <a:t>Address(Apt#, House#, Street, City, State, ZipCode, Country), or</a:t>
            </a:r>
          </a:p>
          <a:p>
            <a:pPr lvl="2">
              <a:lnSpc>
                <a:spcPct val="80000"/>
              </a:lnSpc>
            </a:pPr>
            <a:r>
              <a:rPr lang="en-US" altLang="en-US" sz="1900"/>
              <a:t>Name(FirstName, MiddleName, LastName).</a:t>
            </a:r>
          </a:p>
          <a:p>
            <a:pPr lvl="2">
              <a:lnSpc>
                <a:spcPct val="80000"/>
              </a:lnSpc>
            </a:pPr>
            <a:r>
              <a:rPr lang="en-US" altLang="en-US" sz="2000"/>
              <a:t>Composition may form a hierarchy where some components are themselves composite.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Multi-valued</a:t>
            </a:r>
          </a:p>
          <a:p>
            <a:pPr lvl="1">
              <a:lnSpc>
                <a:spcPct val="80000"/>
              </a:lnSpc>
            </a:pPr>
            <a:r>
              <a:rPr lang="en-US" altLang="en-US" sz="2100"/>
              <a:t>An entity may have multiple values for that attribute. For example, Color of a CAR or PreviousDegrees of a STUDENT.</a:t>
            </a:r>
          </a:p>
          <a:p>
            <a:pPr lvl="2">
              <a:lnSpc>
                <a:spcPct val="80000"/>
              </a:lnSpc>
            </a:pPr>
            <a:r>
              <a:rPr lang="en-US" altLang="en-US" sz="2000"/>
              <a:t>Denoted as {Color} or {PreviousDegrees}.</a:t>
            </a:r>
          </a:p>
        </p:txBody>
      </p:sp>
    </p:spTree>
    <p:extLst>
      <p:ext uri="{BB962C8B-B14F-4D97-AF65-F5344CB8AC3E}">
        <p14:creationId xmlns:p14="http://schemas.microsoft.com/office/powerpoint/2010/main" val="2375664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845C5-0491-6340-A111-9341E83DE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A5D84-FFDC-6647-B418-55DE88C50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ABAD92-522F-954D-9C1B-00D14E0A1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37" y="0"/>
            <a:ext cx="8484326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64523-C30E-4EF4-87EF-E0550BE48B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163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6D53E2AB-F372-4093-94F0-280BE2EBC911}" type="slidenum">
              <a:rPr lang="en-US" altLang="en-US"/>
              <a:pPr/>
              <a:t>60</a:t>
            </a:fld>
            <a:endParaRPr lang="en-CA" altLang="en-US"/>
          </a:p>
        </p:txBody>
      </p:sp>
      <p:sp>
        <p:nvSpPr>
          <p:cNvPr id="8294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Attributes (2)</a:t>
            </a:r>
          </a:p>
        </p:txBody>
      </p:sp>
      <p:sp>
        <p:nvSpPr>
          <p:cNvPr id="82944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 general, composite and multi-valued attributes may be nested arbitrarily to any number of levels, although this is rare.</a:t>
            </a:r>
          </a:p>
          <a:p>
            <a:pPr lvl="1"/>
            <a:r>
              <a:rPr lang="en-US" altLang="en-US"/>
              <a:t>For example, PreviousDegrees of a STUDENT is a composite multi-valued attribute denoted by {PreviousDegrees (College, Year, Degree, Field)}</a:t>
            </a:r>
          </a:p>
          <a:p>
            <a:pPr lvl="1"/>
            <a:r>
              <a:rPr lang="en-US" altLang="en-US"/>
              <a:t>Multiple PreviousDegrees values can exist</a:t>
            </a:r>
          </a:p>
          <a:p>
            <a:pPr lvl="1"/>
            <a:r>
              <a:rPr lang="en-US" altLang="en-US"/>
              <a:t>Each has four subcomponent attributes:</a:t>
            </a:r>
          </a:p>
          <a:p>
            <a:pPr lvl="2"/>
            <a:r>
              <a:rPr lang="en-US" altLang="en-US"/>
              <a:t>College, Year, Degree, Field</a:t>
            </a:r>
          </a:p>
        </p:txBody>
      </p:sp>
    </p:spTree>
    <p:extLst>
      <p:ext uri="{BB962C8B-B14F-4D97-AF65-F5344CB8AC3E}">
        <p14:creationId xmlns:p14="http://schemas.microsoft.com/office/powerpoint/2010/main" val="3178232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AE250FFF-C6C5-489F-AF9A-927ABA480F46}" type="slidenum">
              <a:rPr lang="en-US" altLang="en-US"/>
              <a:pPr/>
              <a:t>61</a:t>
            </a:fld>
            <a:endParaRPr lang="en-CA" altLang="en-US"/>
          </a:p>
        </p:txBody>
      </p:sp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a composite attribute</a:t>
            </a:r>
          </a:p>
        </p:txBody>
      </p:sp>
      <p:pic>
        <p:nvPicPr>
          <p:cNvPr id="901124" name="Picture 4" descr="fig03_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2362200"/>
            <a:ext cx="8061325" cy="329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234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3FABE5C5-7558-4A2E-87F1-B936E66F2B5A}" type="slidenum">
              <a:rPr lang="en-US" altLang="en-US"/>
              <a:pPr/>
              <a:t>62</a:t>
            </a:fld>
            <a:endParaRPr lang="en-CA" altLang="en-US"/>
          </a:p>
        </p:txBody>
      </p:sp>
      <p:sp>
        <p:nvSpPr>
          <p:cNvPr id="8314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Entity Types and Key Attributes (1)</a:t>
            </a:r>
          </a:p>
        </p:txBody>
      </p:sp>
      <p:sp>
        <p:nvSpPr>
          <p:cNvPr id="8314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200"/>
              <a:t>Entities with the same basic attributes are grouped or typed into an entity type. </a:t>
            </a:r>
          </a:p>
          <a:p>
            <a:pPr lvl="1"/>
            <a:r>
              <a:rPr lang="en-US" altLang="en-US" sz="3000"/>
              <a:t>For example, the entity type EMPLOYEE and PROJECT.</a:t>
            </a:r>
          </a:p>
          <a:p>
            <a:r>
              <a:rPr lang="en-US" altLang="en-US" sz="3200"/>
              <a:t>An attribute of an entity type for which each entity must have a unique value is called a key attribute of the entity type. </a:t>
            </a:r>
          </a:p>
          <a:p>
            <a:pPr lvl="1"/>
            <a:r>
              <a:rPr lang="en-US" altLang="en-US" sz="3000"/>
              <a:t>For example, SSN of EMPLOYEE.</a:t>
            </a:r>
          </a:p>
        </p:txBody>
      </p:sp>
    </p:spTree>
    <p:extLst>
      <p:ext uri="{BB962C8B-B14F-4D97-AF65-F5344CB8AC3E}">
        <p14:creationId xmlns:p14="http://schemas.microsoft.com/office/powerpoint/2010/main" val="1842135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03A2AA5A-1764-4EE4-BBB2-47462AD4D6A2}" type="slidenum">
              <a:rPr lang="en-US" altLang="en-US"/>
              <a:pPr/>
              <a:t>63</a:t>
            </a:fld>
            <a:endParaRPr lang="en-CA" altLang="en-US"/>
          </a:p>
        </p:txBody>
      </p:sp>
      <p:sp>
        <p:nvSpPr>
          <p:cNvPr id="89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Entity Types and Key Attributes (2)</a:t>
            </a:r>
          </a:p>
        </p:txBody>
      </p:sp>
      <p:sp>
        <p:nvSpPr>
          <p:cNvPr id="89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key attribute may be composite. </a:t>
            </a:r>
          </a:p>
          <a:p>
            <a:pPr lvl="1"/>
            <a:r>
              <a:rPr lang="en-US" altLang="en-US" sz="2800"/>
              <a:t>VehicleTagNumber is a key of the CAR entity type with components (Number, State).</a:t>
            </a:r>
          </a:p>
          <a:p>
            <a:r>
              <a:rPr lang="en-US" altLang="en-US"/>
              <a:t>An entity type may have more than one key. </a:t>
            </a:r>
          </a:p>
          <a:p>
            <a:pPr lvl="1"/>
            <a:r>
              <a:rPr lang="en-US" altLang="en-US" sz="2800"/>
              <a:t>The CAR entity type may have two keys:</a:t>
            </a:r>
          </a:p>
          <a:p>
            <a:pPr lvl="2"/>
            <a:r>
              <a:rPr lang="en-US" altLang="en-US"/>
              <a:t>VehicleIdentificationNumber (popularly called VIN)</a:t>
            </a:r>
          </a:p>
          <a:p>
            <a:pPr lvl="2"/>
            <a:r>
              <a:rPr lang="en-US" altLang="en-US"/>
              <a:t>VehicleTagNumber (Number, State), aka license plate number.</a:t>
            </a:r>
          </a:p>
          <a:p>
            <a:r>
              <a:rPr lang="en-US" altLang="en-US"/>
              <a:t>Each key is </a:t>
            </a:r>
            <a:r>
              <a:rPr lang="en-US" altLang="en-US" u="sng"/>
              <a:t>underlined</a:t>
            </a:r>
          </a:p>
        </p:txBody>
      </p:sp>
    </p:spTree>
    <p:extLst>
      <p:ext uri="{BB962C8B-B14F-4D97-AF65-F5344CB8AC3E}">
        <p14:creationId xmlns:p14="http://schemas.microsoft.com/office/powerpoint/2010/main" val="11242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390178F7-63B7-40CA-BA51-F5F27A42138D}" type="slidenum">
              <a:rPr lang="en-US" altLang="en-US"/>
              <a:pPr/>
              <a:t>64</a:t>
            </a:fld>
            <a:endParaRPr lang="en-CA" altLang="en-US"/>
          </a:p>
        </p:txBody>
      </p:sp>
      <p:sp>
        <p:nvSpPr>
          <p:cNvPr id="91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Displaying an Entity type</a:t>
            </a:r>
          </a:p>
        </p:txBody>
      </p:sp>
      <p:sp>
        <p:nvSpPr>
          <p:cNvPr id="91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In ER diagrams, an entity type is displayed in a rectangular box</a:t>
            </a:r>
          </a:p>
          <a:p>
            <a:pPr>
              <a:lnSpc>
                <a:spcPct val="90000"/>
              </a:lnSpc>
            </a:pPr>
            <a:r>
              <a:rPr lang="en-US" altLang="en-US"/>
              <a:t>Attributes are displayed in ovals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Each attribute is connected to its entity type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Components of a composite attribute are connected to the oval representing the composite attribute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Each key attribute is underlined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Multivalued attributes displayed in double ovals</a:t>
            </a:r>
          </a:p>
          <a:p>
            <a:pPr>
              <a:lnSpc>
                <a:spcPct val="90000"/>
              </a:lnSpc>
            </a:pPr>
            <a:r>
              <a:rPr lang="en-US" altLang="en-US"/>
              <a:t>See CAR example on next slide</a:t>
            </a:r>
          </a:p>
        </p:txBody>
      </p:sp>
    </p:spTree>
    <p:extLst>
      <p:ext uri="{BB962C8B-B14F-4D97-AF65-F5344CB8AC3E}">
        <p14:creationId xmlns:p14="http://schemas.microsoft.com/office/powerpoint/2010/main" val="2929672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8B5849C8-550A-414E-9441-1BDA78DFC2CC}" type="slidenum">
              <a:rPr lang="en-US" altLang="en-US"/>
              <a:pPr/>
              <a:t>65</a:t>
            </a:fld>
            <a:endParaRPr lang="en-CA" altLang="en-US"/>
          </a:p>
        </p:txBody>
      </p:sp>
      <p:sp>
        <p:nvSpPr>
          <p:cNvPr id="9134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Entity Type CAR with two keys and a corresponding Entity Set</a:t>
            </a:r>
          </a:p>
        </p:txBody>
      </p:sp>
      <p:pic>
        <p:nvPicPr>
          <p:cNvPr id="913412" name="Picture 1028" descr="fig03_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0200"/>
            <a:ext cx="7010400" cy="490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413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0AECBBE5-977F-426C-8B7A-EE3002F32BA9}" type="slidenum">
              <a:rPr lang="en-US" altLang="en-US"/>
              <a:pPr/>
              <a:t>66</a:t>
            </a:fld>
            <a:endParaRPr lang="en-CA" altLang="en-US"/>
          </a:p>
        </p:txBody>
      </p:sp>
      <p:sp>
        <p:nvSpPr>
          <p:cNvPr id="91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Entity Set</a:t>
            </a:r>
          </a:p>
        </p:txBody>
      </p:sp>
      <p:sp>
        <p:nvSpPr>
          <p:cNvPr id="91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Each entity type will have a collection of entities stored in the database</a:t>
            </a:r>
          </a:p>
          <a:p>
            <a:pPr lvl="1"/>
            <a:r>
              <a:rPr lang="en-US" altLang="en-US"/>
              <a:t>Called the </a:t>
            </a:r>
            <a:r>
              <a:rPr lang="en-US" altLang="en-US" b="1"/>
              <a:t>entity set</a:t>
            </a:r>
          </a:p>
          <a:p>
            <a:r>
              <a:rPr lang="en-US" altLang="en-US"/>
              <a:t>Previous slide shows three CAR entity instances in the entity set for CAR</a:t>
            </a:r>
          </a:p>
          <a:p>
            <a:r>
              <a:rPr lang="en-US" altLang="en-US"/>
              <a:t>Same name (CAR) used to refer to both the entity type and the entity set</a:t>
            </a:r>
          </a:p>
          <a:p>
            <a:r>
              <a:rPr lang="en-US" altLang="en-US"/>
              <a:t>Entity set is the current </a:t>
            </a:r>
            <a:r>
              <a:rPr lang="en-US" altLang="en-US" i="1"/>
              <a:t>state</a:t>
            </a:r>
            <a:r>
              <a:rPr lang="en-US" altLang="en-US"/>
              <a:t> of the entities of that type that are stored in the database</a:t>
            </a:r>
          </a:p>
        </p:txBody>
      </p:sp>
    </p:spTree>
    <p:extLst>
      <p:ext uri="{BB962C8B-B14F-4D97-AF65-F5344CB8AC3E}">
        <p14:creationId xmlns:p14="http://schemas.microsoft.com/office/powerpoint/2010/main" val="2165229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05097338-EE6A-4025-A0FD-B62AE909A26B}" type="slidenum">
              <a:rPr lang="en-US" altLang="en-US"/>
              <a:pPr/>
              <a:t>67</a:t>
            </a:fld>
            <a:endParaRPr lang="en-CA" altLang="en-US"/>
          </a:p>
        </p:txBody>
      </p:sp>
      <p:sp>
        <p:nvSpPr>
          <p:cNvPr id="91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Initial Design of Entity Types for the </a:t>
            </a:r>
            <a:r>
              <a:rPr lang="en-US" altLang="en-US" sz="2400"/>
              <a:t>COMPANY </a:t>
            </a:r>
            <a:r>
              <a:rPr lang="en-US" altLang="en-US"/>
              <a:t>Database Schema</a:t>
            </a:r>
          </a:p>
        </p:txBody>
      </p:sp>
      <p:sp>
        <p:nvSpPr>
          <p:cNvPr id="91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Based on the requirements, we can identify four initial entity types in the COMPANY database:</a:t>
            </a:r>
          </a:p>
          <a:p>
            <a:pPr lvl="1"/>
            <a:r>
              <a:rPr lang="en-US" altLang="en-US"/>
              <a:t>DEPARTMENT</a:t>
            </a:r>
          </a:p>
          <a:p>
            <a:pPr lvl="1"/>
            <a:r>
              <a:rPr lang="en-US" altLang="en-US"/>
              <a:t>PROJECT</a:t>
            </a:r>
          </a:p>
          <a:p>
            <a:pPr lvl="1"/>
            <a:r>
              <a:rPr lang="en-US" altLang="en-US"/>
              <a:t>EMPLOYEE</a:t>
            </a:r>
          </a:p>
          <a:p>
            <a:pPr lvl="1"/>
            <a:r>
              <a:rPr lang="en-US" altLang="en-US"/>
              <a:t>DEPENDENT</a:t>
            </a:r>
          </a:p>
          <a:p>
            <a:r>
              <a:rPr lang="en-US" altLang="en-US"/>
              <a:t>Their initial design is shown on the following slide</a:t>
            </a:r>
          </a:p>
          <a:p>
            <a:r>
              <a:rPr lang="en-US" altLang="en-US"/>
              <a:t>The initial attributes shown are derived from the requirements description</a:t>
            </a:r>
          </a:p>
        </p:txBody>
      </p:sp>
    </p:spTree>
    <p:extLst>
      <p:ext uri="{BB962C8B-B14F-4D97-AF65-F5344CB8AC3E}">
        <p14:creationId xmlns:p14="http://schemas.microsoft.com/office/powerpoint/2010/main" val="1586915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277FD0C5-108A-4014-ABCF-3EC3592E1ED4}" type="slidenum">
              <a:rPr lang="en-US" altLang="en-US"/>
              <a:pPr/>
              <a:t>68</a:t>
            </a:fld>
            <a:endParaRPr lang="en-CA" altLang="en-US"/>
          </a:p>
        </p:txBody>
      </p:sp>
      <p:sp>
        <p:nvSpPr>
          <p:cNvPr id="91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Initial Design of Entity Types:</a:t>
            </a:r>
            <a:br>
              <a:rPr lang="en-US" altLang="en-US"/>
            </a:br>
            <a:r>
              <a:rPr lang="en-US" altLang="en-US" sz="2400"/>
              <a:t>EMPLOYEE, DEPARTMENT, PROJECT, DEPENDENT</a:t>
            </a:r>
          </a:p>
        </p:txBody>
      </p:sp>
      <p:pic>
        <p:nvPicPr>
          <p:cNvPr id="916484" name="Picture 4" descr="fig03_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00200"/>
            <a:ext cx="4859338" cy="479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204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033B8C35-FBDB-434D-A9D6-32E12A845150}" type="slidenum">
              <a:rPr lang="en-US" altLang="en-US"/>
              <a:pPr/>
              <a:t>69</a:t>
            </a:fld>
            <a:endParaRPr lang="en-CA" altLang="en-US"/>
          </a:p>
        </p:txBody>
      </p:sp>
      <p:sp>
        <p:nvSpPr>
          <p:cNvPr id="91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Refining the initial design by introducing </a:t>
            </a:r>
            <a:r>
              <a:rPr lang="en-US" altLang="en-US" sz="3200" b="1"/>
              <a:t>relationships</a:t>
            </a:r>
          </a:p>
        </p:txBody>
      </p:sp>
      <p:sp>
        <p:nvSpPr>
          <p:cNvPr id="91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initial design is typically not complete</a:t>
            </a:r>
          </a:p>
          <a:p>
            <a:r>
              <a:rPr lang="en-US" altLang="en-US"/>
              <a:t>Some aspects in the requirements will be represented as </a:t>
            </a:r>
            <a:r>
              <a:rPr lang="en-US" altLang="en-US" b="1"/>
              <a:t>relationships</a:t>
            </a:r>
            <a:endParaRPr lang="en-US" altLang="en-US"/>
          </a:p>
          <a:p>
            <a:r>
              <a:rPr lang="en-US" altLang="en-US"/>
              <a:t>ER model has three main concepts:</a:t>
            </a:r>
          </a:p>
          <a:p>
            <a:pPr lvl="1"/>
            <a:r>
              <a:rPr lang="en-US" altLang="en-US"/>
              <a:t>Entities (and their entity types and entity sets)</a:t>
            </a:r>
          </a:p>
          <a:p>
            <a:pPr lvl="1"/>
            <a:r>
              <a:rPr lang="en-US" altLang="en-US"/>
              <a:t>Attributes (simple, composite, multivalued)</a:t>
            </a:r>
          </a:p>
          <a:p>
            <a:pPr lvl="1"/>
            <a:r>
              <a:rPr lang="en-US" altLang="en-US"/>
              <a:t>Relationships (and their relationship types and relationship sets)</a:t>
            </a:r>
          </a:p>
          <a:p>
            <a:r>
              <a:rPr lang="en-US" altLang="en-US"/>
              <a:t>We introduce relationship concepts next</a:t>
            </a:r>
          </a:p>
        </p:txBody>
      </p:sp>
    </p:spTree>
    <p:extLst>
      <p:ext uri="{BB962C8B-B14F-4D97-AF65-F5344CB8AC3E}">
        <p14:creationId xmlns:p14="http://schemas.microsoft.com/office/powerpoint/2010/main" val="766328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Video of Cambridge </a:t>
            </a:r>
            <a:r>
              <a:rPr lang="en-US" dirty="0" err="1" smtClean="0"/>
              <a:t>Analytica</a:t>
            </a:r>
            <a:r>
              <a:rPr lang="en-US" dirty="0" smtClean="0"/>
              <a:t> Scandal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64523-C30E-4EF4-87EF-E0550BE48B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0198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2E385848-009E-4F65-B10B-11FE04E0BC75}" type="slidenum">
              <a:rPr lang="en-US" altLang="en-US"/>
              <a:pPr/>
              <a:t>70</a:t>
            </a:fld>
            <a:endParaRPr lang="en-CA" altLang="en-US"/>
          </a:p>
        </p:txBody>
      </p:sp>
      <p:sp>
        <p:nvSpPr>
          <p:cNvPr id="8396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Relationships and Relationship Types (1)</a:t>
            </a:r>
          </a:p>
        </p:txBody>
      </p:sp>
      <p:sp>
        <p:nvSpPr>
          <p:cNvPr id="83968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A </a:t>
            </a:r>
            <a:r>
              <a:rPr lang="en-US" altLang="en-US" sz="2400" b="1"/>
              <a:t>relationship</a:t>
            </a:r>
            <a:r>
              <a:rPr lang="en-US" altLang="en-US" sz="2400"/>
              <a:t> relates two or more distinct entities with a specific meaning.</a:t>
            </a:r>
          </a:p>
          <a:p>
            <a:pPr lvl="1">
              <a:lnSpc>
                <a:spcPct val="80000"/>
              </a:lnSpc>
            </a:pPr>
            <a:r>
              <a:rPr lang="en-US" altLang="en-US" sz="2100"/>
              <a:t>For example, EMPLOYEE John Smith </a:t>
            </a:r>
            <a:r>
              <a:rPr lang="en-US" altLang="en-US" sz="2100" i="1"/>
              <a:t>works on</a:t>
            </a:r>
            <a:r>
              <a:rPr lang="en-US" altLang="en-US" sz="2100"/>
              <a:t> the ProductX PROJECT, or EMPLOYEE Franklin Wong </a:t>
            </a:r>
            <a:r>
              <a:rPr lang="en-US" altLang="en-US" sz="2100" i="1"/>
              <a:t>manages</a:t>
            </a:r>
            <a:r>
              <a:rPr lang="en-US" altLang="en-US" sz="2100"/>
              <a:t> the Research DEPARTMENT.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Relationships of the same type are grouped or typed into a </a:t>
            </a:r>
            <a:r>
              <a:rPr lang="en-US" altLang="en-US" sz="2400" b="1"/>
              <a:t>relationship type</a:t>
            </a:r>
            <a:r>
              <a:rPr lang="en-US" altLang="en-US" sz="2400"/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en-US" sz="2100"/>
              <a:t>For example, the WORKS_ON relationship type in which EMPLOYEEs and PROJECTs participate, or the MANAGES relationship type in which EMPLOYEEs and DEPARTMENTs participate.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The degree of a relationship type is the number of participating entity types. </a:t>
            </a:r>
          </a:p>
          <a:p>
            <a:pPr lvl="1">
              <a:lnSpc>
                <a:spcPct val="80000"/>
              </a:lnSpc>
            </a:pPr>
            <a:r>
              <a:rPr lang="en-US" altLang="en-US" sz="2100"/>
              <a:t>Both MANAGES and WORKS_ON are </a:t>
            </a:r>
            <a:r>
              <a:rPr lang="en-US" altLang="en-US" sz="2100" i="1"/>
              <a:t>binary</a:t>
            </a:r>
            <a:r>
              <a:rPr lang="en-US" altLang="en-US" sz="2100"/>
              <a:t> relationships.</a:t>
            </a:r>
          </a:p>
        </p:txBody>
      </p:sp>
    </p:spTree>
    <p:extLst>
      <p:ext uri="{BB962C8B-B14F-4D97-AF65-F5344CB8AC3E}">
        <p14:creationId xmlns:p14="http://schemas.microsoft.com/office/powerpoint/2010/main" val="1099553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C7A65B72-1A9E-4580-B958-0EDAB0A666DA}" type="slidenum">
              <a:rPr lang="en-US" altLang="en-US"/>
              <a:pPr/>
              <a:t>71</a:t>
            </a:fld>
            <a:endParaRPr lang="en-CA" altLang="en-US"/>
          </a:p>
        </p:txBody>
      </p:sp>
      <p:sp>
        <p:nvSpPr>
          <p:cNvPr id="841743" name="Rectangle 15"/>
          <p:cNvSpPr>
            <a:spLocks noGrp="1" noChangeArrowheads="1"/>
          </p:cNvSpPr>
          <p:nvPr>
            <p:ph type="title"/>
          </p:nvPr>
        </p:nvSpPr>
        <p:spPr>
          <a:xfrm>
            <a:off x="152400" y="290513"/>
            <a:ext cx="8763000" cy="776287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r>
              <a:rPr lang="en-US" altLang="en-US" sz="2800"/>
              <a:t>Relationship instances of the WORKS_FOR N:1 relationship between EMPLOYEE and DEPARTMENT</a:t>
            </a:r>
          </a:p>
        </p:txBody>
      </p:sp>
      <p:pic>
        <p:nvPicPr>
          <p:cNvPr id="841759" name="Picture 31" descr="fig03_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8138"/>
            <a:ext cx="79248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050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1ADBC6F0-18C8-4479-9B8E-182B2324CDB9}" type="slidenum">
              <a:rPr lang="en-US" altLang="en-US"/>
              <a:pPr/>
              <a:t>72</a:t>
            </a:fld>
            <a:endParaRPr lang="en-CA" altLang="en-US"/>
          </a:p>
        </p:txBody>
      </p:sp>
      <p:sp>
        <p:nvSpPr>
          <p:cNvPr id="843796" name="Rectangle 20"/>
          <p:cNvSpPr>
            <a:spLocks noGrp="1" noChangeArrowheads="1"/>
          </p:cNvSpPr>
          <p:nvPr>
            <p:ph type="title"/>
          </p:nvPr>
        </p:nvSpPr>
        <p:spPr>
          <a:xfrm>
            <a:off x="296863" y="85725"/>
            <a:ext cx="84963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/>
              <a:t>Relationship instances of the M:N  WORKS_ON relationship between EMPLOYEE and PROJECT</a:t>
            </a:r>
          </a:p>
        </p:txBody>
      </p:sp>
      <p:sp>
        <p:nvSpPr>
          <p:cNvPr id="843797" name="Text Box 21"/>
          <p:cNvSpPr txBox="1">
            <a:spLocks noChangeArrowheads="1"/>
          </p:cNvSpPr>
          <p:nvPr/>
        </p:nvSpPr>
        <p:spPr bwMode="auto">
          <a:xfrm>
            <a:off x="685800" y="1822450"/>
            <a:ext cx="8099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altLang="en-US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843814" name="Picture 38" descr="fig03_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3" y="1644650"/>
            <a:ext cx="6948487" cy="478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612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40A91BC1-88CD-4CF2-B00B-F44CBC1D47CA}" type="slidenum">
              <a:rPr lang="en-US" altLang="en-US"/>
              <a:pPr/>
              <a:t>73</a:t>
            </a:fld>
            <a:endParaRPr lang="en-CA" altLang="en-US"/>
          </a:p>
        </p:txBody>
      </p:sp>
      <p:sp>
        <p:nvSpPr>
          <p:cNvPr id="91853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Relationship type vs. relationship set (1)</a:t>
            </a:r>
          </a:p>
        </p:txBody>
      </p:sp>
      <p:sp>
        <p:nvSpPr>
          <p:cNvPr id="918531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Relationship Type:</a:t>
            </a:r>
          </a:p>
          <a:p>
            <a:pPr lvl="1"/>
            <a:r>
              <a:rPr lang="en-US" altLang="en-US"/>
              <a:t>Is the schema description of a relationship</a:t>
            </a:r>
          </a:p>
          <a:p>
            <a:pPr lvl="1"/>
            <a:r>
              <a:rPr lang="en-US" altLang="en-US"/>
              <a:t>Identifies the relationship name and the participating entity types</a:t>
            </a:r>
          </a:p>
          <a:p>
            <a:pPr lvl="1"/>
            <a:r>
              <a:rPr lang="en-US" altLang="en-US"/>
              <a:t>Also identifies certain relationship constraints</a:t>
            </a:r>
          </a:p>
          <a:p>
            <a:r>
              <a:rPr lang="en-US" altLang="en-US"/>
              <a:t>Relationship Set:</a:t>
            </a:r>
          </a:p>
          <a:p>
            <a:pPr lvl="1"/>
            <a:r>
              <a:rPr lang="en-US" altLang="en-US"/>
              <a:t>The current set of relationship instances represented in the database</a:t>
            </a:r>
          </a:p>
          <a:p>
            <a:pPr lvl="1"/>
            <a:r>
              <a:rPr lang="en-US" altLang="en-US"/>
              <a:t>The current </a:t>
            </a:r>
            <a:r>
              <a:rPr lang="en-US" altLang="en-US" i="1"/>
              <a:t>state</a:t>
            </a:r>
            <a:r>
              <a:rPr lang="en-US" altLang="en-US"/>
              <a:t> of a relationship type</a:t>
            </a:r>
          </a:p>
        </p:txBody>
      </p:sp>
    </p:spTree>
    <p:extLst>
      <p:ext uri="{BB962C8B-B14F-4D97-AF65-F5344CB8AC3E}">
        <p14:creationId xmlns:p14="http://schemas.microsoft.com/office/powerpoint/2010/main" val="153452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A132DFD2-7211-46EF-B197-7A551C0120F3}" type="slidenum">
              <a:rPr lang="en-US" altLang="en-US"/>
              <a:pPr/>
              <a:t>74</a:t>
            </a:fld>
            <a:endParaRPr lang="en-CA" altLang="en-US"/>
          </a:p>
        </p:txBody>
      </p:sp>
      <p:sp>
        <p:nvSpPr>
          <p:cNvPr id="91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Relationship type vs. relationship set (2)</a:t>
            </a:r>
          </a:p>
        </p:txBody>
      </p:sp>
      <p:sp>
        <p:nvSpPr>
          <p:cNvPr id="91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Previous figures displayed the relationship sets</a:t>
            </a:r>
          </a:p>
          <a:p>
            <a:r>
              <a:rPr lang="en-US" altLang="en-US"/>
              <a:t>Each instance in the set relates individual participating entities – one from each participating entity type</a:t>
            </a:r>
          </a:p>
          <a:p>
            <a:r>
              <a:rPr lang="en-US" altLang="en-US"/>
              <a:t>In ER diagrams, we represent the </a:t>
            </a:r>
            <a:r>
              <a:rPr lang="en-US" altLang="en-US" i="1"/>
              <a:t>relationship type </a:t>
            </a:r>
            <a:r>
              <a:rPr lang="en-US" altLang="en-US"/>
              <a:t>as follows:</a:t>
            </a:r>
          </a:p>
          <a:p>
            <a:pPr lvl="1"/>
            <a:r>
              <a:rPr lang="en-US" altLang="en-US"/>
              <a:t>Diamond-shaped box is used to display a relationship type</a:t>
            </a:r>
          </a:p>
          <a:p>
            <a:pPr lvl="1"/>
            <a:r>
              <a:rPr lang="en-US" altLang="en-US"/>
              <a:t>Connected to the participating entity types via straight lines</a:t>
            </a:r>
          </a:p>
        </p:txBody>
      </p:sp>
    </p:spTree>
    <p:extLst>
      <p:ext uri="{BB962C8B-B14F-4D97-AF65-F5344CB8AC3E}">
        <p14:creationId xmlns:p14="http://schemas.microsoft.com/office/powerpoint/2010/main" val="2899152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BCDD4E98-1F51-4CA2-ADD9-6EE1F9F40EF5}" type="slidenum">
              <a:rPr lang="en-US" altLang="en-US"/>
              <a:pPr/>
              <a:t>75</a:t>
            </a:fld>
            <a:endParaRPr lang="en-CA" altLang="en-US"/>
          </a:p>
        </p:txBody>
      </p:sp>
      <p:sp>
        <p:nvSpPr>
          <p:cNvPr id="92262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Refining the COMPANY database schema by introducing relationships</a:t>
            </a:r>
          </a:p>
        </p:txBody>
      </p:sp>
      <p:sp>
        <p:nvSpPr>
          <p:cNvPr id="9226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By examining the requirements, six relationship types are identified</a:t>
            </a:r>
          </a:p>
          <a:p>
            <a:r>
              <a:rPr lang="en-US" altLang="en-US" sz="2400"/>
              <a:t>All are </a:t>
            </a:r>
            <a:r>
              <a:rPr lang="en-US" altLang="en-US" sz="2400" i="1"/>
              <a:t>binary</a:t>
            </a:r>
            <a:r>
              <a:rPr lang="en-US" altLang="en-US" sz="2400"/>
              <a:t> relationships( degree 2)</a:t>
            </a:r>
          </a:p>
          <a:p>
            <a:r>
              <a:rPr lang="en-US" altLang="en-US" sz="2400"/>
              <a:t>Listed below with their participating entity types:</a:t>
            </a:r>
          </a:p>
          <a:p>
            <a:pPr lvl="1"/>
            <a:r>
              <a:rPr lang="en-US" altLang="en-US" sz="2200"/>
              <a:t>WORKS_FOR (between EMPLOYEE, DEPARTMENT)</a:t>
            </a:r>
          </a:p>
          <a:p>
            <a:pPr lvl="1"/>
            <a:r>
              <a:rPr lang="en-US" altLang="en-US" sz="2200"/>
              <a:t>MANAGES (also between EMPLOYEE, DEPARTMENT)</a:t>
            </a:r>
          </a:p>
          <a:p>
            <a:pPr lvl="1"/>
            <a:r>
              <a:rPr lang="en-US" altLang="en-US" sz="2200"/>
              <a:t>CONTROLS (between DEPARTMENT, PROJECT)</a:t>
            </a:r>
          </a:p>
          <a:p>
            <a:pPr lvl="1"/>
            <a:r>
              <a:rPr lang="en-US" altLang="en-US" sz="2200"/>
              <a:t>WORKS_ON (between EMPLOYEE, PROJECT)</a:t>
            </a:r>
          </a:p>
          <a:p>
            <a:pPr lvl="1"/>
            <a:r>
              <a:rPr lang="en-US" altLang="en-US" sz="2200"/>
              <a:t>SUPERVISION (between EMPLOYEE (as subordinate), EMPLOYEE (as supervisor))</a:t>
            </a:r>
          </a:p>
          <a:p>
            <a:pPr lvl="1"/>
            <a:r>
              <a:rPr lang="en-US" altLang="en-US" sz="2200"/>
              <a:t>DEPENDENTS_OF (between EMPLOYEE, DEPENDENT)</a:t>
            </a:r>
          </a:p>
          <a:p>
            <a:pPr lvl="1"/>
            <a:endParaRPr lang="en-US" altLang="en-US" sz="2200"/>
          </a:p>
        </p:txBody>
      </p:sp>
    </p:spTree>
    <p:extLst>
      <p:ext uri="{BB962C8B-B14F-4D97-AF65-F5344CB8AC3E}">
        <p14:creationId xmlns:p14="http://schemas.microsoft.com/office/powerpoint/2010/main" val="474390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51E8387B-F626-4A77-93F5-C91D691E2B15}" type="slidenum">
              <a:rPr lang="en-US" altLang="en-US"/>
              <a:pPr/>
              <a:t>76</a:t>
            </a:fld>
            <a:endParaRPr lang="en-CA" altLang="en-US"/>
          </a:p>
        </p:txBody>
      </p:sp>
      <p:sp>
        <p:nvSpPr>
          <p:cNvPr id="92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22300" y="215900"/>
            <a:ext cx="7940675" cy="768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3200"/>
              <a:t>ER DIAGRAM – Relationship Types are:</a:t>
            </a:r>
            <a:br>
              <a:rPr lang="en-US" altLang="en-US" sz="3200"/>
            </a:br>
            <a:r>
              <a:rPr lang="en-US" altLang="en-US" sz="1400" b="1"/>
              <a:t>WORKS_FOR, MANAGES, WORKS_ON, CONTROLS, SUPERVISION, DEPENDENTS_OF</a:t>
            </a:r>
          </a:p>
        </p:txBody>
      </p:sp>
      <p:pic>
        <p:nvPicPr>
          <p:cNvPr id="920580" name="Picture 4" descr="fig03_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65275"/>
            <a:ext cx="5181600" cy="499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251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C1EC9686-5D41-4B7A-B12C-37E8A9EC4B6D}" type="slidenum">
              <a:rPr lang="en-US" altLang="en-US"/>
              <a:pPr/>
              <a:t>77</a:t>
            </a:fld>
            <a:endParaRPr lang="en-CA" altLang="en-US"/>
          </a:p>
        </p:txBody>
      </p:sp>
      <p:sp>
        <p:nvSpPr>
          <p:cNvPr id="8458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Discussion on Relationship Types</a:t>
            </a:r>
          </a:p>
        </p:txBody>
      </p:sp>
      <p:sp>
        <p:nvSpPr>
          <p:cNvPr id="84582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In the refined design, some attributes from the initial entity types are refined into relationships:</a:t>
            </a:r>
          </a:p>
          <a:p>
            <a:pPr lvl="1"/>
            <a:r>
              <a:rPr lang="en-US" altLang="en-US" sz="2200"/>
              <a:t>Manager of DEPARTMENT -&gt; MANAGES</a:t>
            </a:r>
          </a:p>
          <a:p>
            <a:pPr lvl="1"/>
            <a:r>
              <a:rPr lang="en-US" altLang="en-US" sz="2200"/>
              <a:t>Works_on of EMPLOYEE -&gt; WORKS_ON</a:t>
            </a:r>
          </a:p>
          <a:p>
            <a:pPr lvl="1"/>
            <a:r>
              <a:rPr lang="en-US" altLang="en-US" sz="2200"/>
              <a:t>Department of EMPLOYEE -&gt; WORKS_FOR</a:t>
            </a:r>
          </a:p>
          <a:p>
            <a:pPr lvl="1"/>
            <a:r>
              <a:rPr lang="en-US" altLang="en-US" sz="2200"/>
              <a:t>etc</a:t>
            </a:r>
          </a:p>
          <a:p>
            <a:r>
              <a:rPr lang="en-US" altLang="en-US" sz="2400"/>
              <a:t>In general, more than one relationship type can exist between the same participating entity types </a:t>
            </a:r>
          </a:p>
          <a:p>
            <a:pPr lvl="1"/>
            <a:r>
              <a:rPr lang="en-US" altLang="en-US" sz="2200"/>
              <a:t>MANAGES and WORKS_FOR are distinct relationship types between EMPLOYEE and DEPARTMENT</a:t>
            </a:r>
          </a:p>
          <a:p>
            <a:pPr lvl="1"/>
            <a:r>
              <a:rPr lang="en-US" altLang="en-US" sz="2200"/>
              <a:t>Different meanings and different relationship instances.</a:t>
            </a:r>
          </a:p>
        </p:txBody>
      </p:sp>
    </p:spTree>
    <p:extLst>
      <p:ext uri="{BB962C8B-B14F-4D97-AF65-F5344CB8AC3E}">
        <p14:creationId xmlns:p14="http://schemas.microsoft.com/office/powerpoint/2010/main" val="946310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B533A53A-D6F3-447E-A89B-812405682426}" type="slidenum">
              <a:rPr lang="en-US" altLang="en-US"/>
              <a:pPr/>
              <a:t>78</a:t>
            </a:fld>
            <a:endParaRPr lang="en-CA" altLang="en-US"/>
          </a:p>
        </p:txBody>
      </p:sp>
      <p:sp>
        <p:nvSpPr>
          <p:cNvPr id="849924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Recursive Relationship Type</a:t>
            </a:r>
          </a:p>
        </p:txBody>
      </p:sp>
      <p:sp>
        <p:nvSpPr>
          <p:cNvPr id="849925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An relationship type whose with the same participating entity type in </a:t>
            </a:r>
            <a:r>
              <a:rPr lang="en-US" altLang="en-US" sz="2400" b="1"/>
              <a:t>distinct roles</a:t>
            </a:r>
          </a:p>
          <a:p>
            <a:r>
              <a:rPr lang="en-US" altLang="en-US" sz="2400"/>
              <a:t>Example: the SUPERVISION relationship</a:t>
            </a:r>
          </a:p>
          <a:p>
            <a:r>
              <a:rPr lang="en-US" altLang="en-US" sz="2400"/>
              <a:t>EMPLOYEE participates twice in two distinct roles:</a:t>
            </a:r>
          </a:p>
          <a:p>
            <a:pPr lvl="1"/>
            <a:r>
              <a:rPr lang="en-US" altLang="en-US" sz="2200"/>
              <a:t>supervisor (or boss) role</a:t>
            </a:r>
          </a:p>
          <a:p>
            <a:pPr lvl="1"/>
            <a:r>
              <a:rPr lang="en-US" altLang="en-US" sz="2200"/>
              <a:t>supervisee (or subordinate) role</a:t>
            </a:r>
          </a:p>
          <a:p>
            <a:r>
              <a:rPr lang="en-US" altLang="en-US" sz="2400"/>
              <a:t>Each relationship instance relates two distinct EMPLOYEE entities:</a:t>
            </a:r>
          </a:p>
          <a:p>
            <a:pPr lvl="1"/>
            <a:r>
              <a:rPr lang="en-US" altLang="en-US" sz="2200"/>
              <a:t>One employee in </a:t>
            </a:r>
            <a:r>
              <a:rPr lang="en-US" altLang="en-US" sz="2200" i="1"/>
              <a:t>supervisor</a:t>
            </a:r>
            <a:r>
              <a:rPr lang="en-US" altLang="en-US" sz="2200"/>
              <a:t> role</a:t>
            </a:r>
          </a:p>
          <a:p>
            <a:pPr lvl="1"/>
            <a:r>
              <a:rPr lang="en-US" altLang="en-US" sz="2200"/>
              <a:t>One employee in </a:t>
            </a:r>
            <a:r>
              <a:rPr lang="en-US" altLang="en-US" sz="2200" i="1"/>
              <a:t>supervisee</a:t>
            </a:r>
            <a:r>
              <a:rPr lang="en-US" altLang="en-US" sz="2200"/>
              <a:t> role</a:t>
            </a:r>
          </a:p>
        </p:txBody>
      </p:sp>
    </p:spTree>
    <p:extLst>
      <p:ext uri="{BB962C8B-B14F-4D97-AF65-F5344CB8AC3E}">
        <p14:creationId xmlns:p14="http://schemas.microsoft.com/office/powerpoint/2010/main" val="3102971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96A6C5FE-601D-4AE2-AE24-53A1855D8E12}" type="slidenum">
              <a:rPr lang="en-US" altLang="en-US"/>
              <a:pPr/>
              <a:t>79</a:t>
            </a:fld>
            <a:endParaRPr lang="en-CA" altLang="en-US"/>
          </a:p>
        </p:txBody>
      </p:sp>
      <p:sp>
        <p:nvSpPr>
          <p:cNvPr id="92365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Weak Entity Types</a:t>
            </a:r>
          </a:p>
        </p:txBody>
      </p:sp>
      <p:sp>
        <p:nvSpPr>
          <p:cNvPr id="923651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An entity that does not have a key attribute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A weak entity must participate in an identifying relationship type with an owner or identifying entity type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Entities are identified by the combination of: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A partial key of the weak entity type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The particular entity they are related to in the identifying entity type</a:t>
            </a:r>
          </a:p>
          <a:p>
            <a:pPr>
              <a:lnSpc>
                <a:spcPct val="90000"/>
              </a:lnSpc>
            </a:pPr>
            <a:r>
              <a:rPr lang="en-US" altLang="en-US" sz="2000" b="1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A DEPENDENT entity is identified by the dependent’s first name, </a:t>
            </a:r>
            <a:r>
              <a:rPr lang="en-US" altLang="en-US" sz="2000" i="1"/>
              <a:t>and</a:t>
            </a:r>
            <a:r>
              <a:rPr lang="en-US" altLang="en-US" sz="2000"/>
              <a:t> the specific EMPLOYEE with whom the dependent is related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Name of DEPENDENT is the </a:t>
            </a:r>
            <a:r>
              <a:rPr lang="en-US" altLang="en-US" sz="2000" i="1"/>
              <a:t>partial key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DEPENDENT is a </a:t>
            </a:r>
            <a:r>
              <a:rPr lang="en-US" altLang="en-US" sz="2000" i="1"/>
              <a:t>weak entity type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EMPLOYEE is its identifying entity type via the identifying relationship type DEPENDENT_OF</a:t>
            </a:r>
          </a:p>
        </p:txBody>
      </p:sp>
    </p:spTree>
    <p:extLst>
      <p:ext uri="{BB962C8B-B14F-4D97-AF65-F5344CB8AC3E}">
        <p14:creationId xmlns:p14="http://schemas.microsoft.com/office/powerpoint/2010/main" val="3539239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>
            <a:extLst>
              <a:ext uri="{FF2B5EF4-FFF2-40B4-BE49-F238E27FC236}">
                <a16:creationId xmlns:a16="http://schemas.microsoft.com/office/drawing/2014/main" id="{D6E16813-A905-6043-A552-1F6E087E74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2450" y="371475"/>
            <a:ext cx="8077200" cy="609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How does Facebook </a:t>
            </a:r>
            <a:r>
              <a:rPr lang="en-US" altLang="en-US" dirty="0" smtClean="0"/>
              <a:t>generate </a:t>
            </a:r>
            <a:r>
              <a:rPr lang="en-US" altLang="en-US" u="sng" dirty="0"/>
              <a:t>your</a:t>
            </a:r>
            <a:r>
              <a:rPr lang="en-US" altLang="en-US" dirty="0"/>
              <a:t> page?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C803FA79-8BA5-2942-8239-7BC6EA5659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en-US" altLang="en-US" dirty="0"/>
          </a:p>
          <a:p>
            <a:pPr>
              <a:buFont typeface="Wingdings" pitchFamily="2" charset="2"/>
              <a:buNone/>
            </a:pPr>
            <a:r>
              <a:rPr lang="en-US" altLang="en-US" dirty="0"/>
              <a:t>Facebook is a data-driven application. </a:t>
            </a:r>
          </a:p>
          <a:p>
            <a:pPr>
              <a:buFont typeface="Wingdings" pitchFamily="2" charset="2"/>
              <a:buNone/>
            </a:pPr>
            <a:r>
              <a:rPr lang="en-US" altLang="en-US" dirty="0"/>
              <a:t>What kind of data?</a:t>
            </a:r>
          </a:p>
          <a:p>
            <a:pPr lvl="1"/>
            <a:r>
              <a:rPr lang="en-US" altLang="en-US" dirty="0"/>
              <a:t>Profiles, Status, Friends, Groups, Friends, Events, Photos, etc.</a:t>
            </a:r>
          </a:p>
          <a:p>
            <a:pPr lvl="1"/>
            <a:endParaRPr lang="en-US" altLang="en-US" dirty="0"/>
          </a:p>
          <a:p>
            <a:pPr>
              <a:buFont typeface="Wingdings" pitchFamily="2" charset="2"/>
              <a:buNone/>
            </a:pPr>
            <a:r>
              <a:rPr lang="en-US" altLang="en-US" dirty="0"/>
              <a:t>All of this data is stored in a database.</a:t>
            </a:r>
          </a:p>
          <a:p>
            <a:pPr>
              <a:buFont typeface="Wingdings" pitchFamily="2" charset="2"/>
              <a:buNone/>
            </a:pPr>
            <a:r>
              <a:rPr lang="en-US" altLang="en-US" i="1" dirty="0"/>
              <a:t>What’s a database?</a:t>
            </a:r>
            <a:endParaRPr lang="en-US" altLang="en-US" dirty="0"/>
          </a:p>
        </p:txBody>
      </p:sp>
      <p:sp>
        <p:nvSpPr>
          <p:cNvPr id="12290" name="Slide Number Placeholder 5">
            <a:extLst>
              <a:ext uri="{FF2B5EF4-FFF2-40B4-BE49-F238E27FC236}">
                <a16:creationId xmlns:a16="http://schemas.microsoft.com/office/drawing/2014/main" id="{899E2F89-0F0D-EA40-86C7-87182954E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Font typeface="Monotype Sorts" pitchFamily="2" charset="2"/>
              <a:buChar char="ù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000099"/>
              </a:buClr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•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Char char="•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354E727-AE87-2B49-9781-25F1BCD29705}" type="slidenum">
              <a:rPr kumimoji="0" lang="en-US" altLang="en-US" sz="16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en-US" sz="160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73D89790-A666-4FBC-A52F-4F281EB02162}" type="slidenum">
              <a:rPr lang="en-US" altLang="en-US"/>
              <a:pPr/>
              <a:t>80</a:t>
            </a:fld>
            <a:endParaRPr lang="en-CA" altLang="en-US"/>
          </a:p>
        </p:txBody>
      </p:sp>
      <p:sp>
        <p:nvSpPr>
          <p:cNvPr id="854020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Constraints on Relationships</a:t>
            </a:r>
          </a:p>
        </p:txBody>
      </p:sp>
      <p:sp>
        <p:nvSpPr>
          <p:cNvPr id="854021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Constraints on Relationship Types</a:t>
            </a:r>
          </a:p>
          <a:p>
            <a:pPr lvl="1"/>
            <a:r>
              <a:rPr lang="en-US" altLang="en-US" sz="2200"/>
              <a:t>(Also known as ratio constraints)</a:t>
            </a:r>
          </a:p>
          <a:p>
            <a:pPr lvl="1"/>
            <a:r>
              <a:rPr lang="en-US" altLang="en-US" sz="2200"/>
              <a:t>Cardinality Ratio (specifies </a:t>
            </a:r>
            <a:r>
              <a:rPr lang="en-US" altLang="en-US" sz="2200" i="1"/>
              <a:t>maximum</a:t>
            </a:r>
            <a:r>
              <a:rPr lang="en-US" altLang="en-US" sz="2200"/>
              <a:t> participation) </a:t>
            </a:r>
          </a:p>
          <a:p>
            <a:pPr lvl="2"/>
            <a:r>
              <a:rPr lang="en-US" altLang="en-US" sz="2000"/>
              <a:t>One-to-one (1:1)</a:t>
            </a:r>
          </a:p>
          <a:p>
            <a:pPr lvl="2"/>
            <a:r>
              <a:rPr lang="en-US" altLang="en-US" sz="2000"/>
              <a:t>One-to-many (1:N) or Many-to-one (N:1)</a:t>
            </a:r>
          </a:p>
          <a:p>
            <a:pPr lvl="2"/>
            <a:r>
              <a:rPr lang="en-US" altLang="en-US" sz="2000"/>
              <a:t>Many-to-many (M:N)</a:t>
            </a:r>
          </a:p>
          <a:p>
            <a:pPr lvl="1"/>
            <a:r>
              <a:rPr lang="en-US" altLang="en-US" sz="2200"/>
              <a:t>Existence Dependency Constraint (specifies </a:t>
            </a:r>
            <a:r>
              <a:rPr lang="en-US" altLang="en-US" sz="2200" i="1"/>
              <a:t>minimum</a:t>
            </a:r>
            <a:r>
              <a:rPr lang="en-US" altLang="en-US" sz="2200"/>
              <a:t> participation) (also called participation constraint)</a:t>
            </a:r>
          </a:p>
          <a:p>
            <a:pPr lvl="2"/>
            <a:r>
              <a:rPr lang="en-US" altLang="en-US" sz="2000"/>
              <a:t>zero (optional participation, not existence-dependent)</a:t>
            </a:r>
          </a:p>
          <a:p>
            <a:pPr lvl="2"/>
            <a:r>
              <a:rPr lang="en-US" altLang="en-US" sz="2000"/>
              <a:t>one or more (mandatory participation, existence-dependent)</a:t>
            </a:r>
          </a:p>
        </p:txBody>
      </p:sp>
    </p:spTree>
    <p:extLst>
      <p:ext uri="{BB962C8B-B14F-4D97-AF65-F5344CB8AC3E}">
        <p14:creationId xmlns:p14="http://schemas.microsoft.com/office/powerpoint/2010/main" val="2121163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A5288F6E-CF0D-4232-8C4F-E41E701DCD79}" type="slidenum">
              <a:rPr lang="en-US" altLang="en-US"/>
              <a:pPr/>
              <a:t>81</a:t>
            </a:fld>
            <a:endParaRPr lang="en-CA" altLang="en-US"/>
          </a:p>
        </p:txBody>
      </p:sp>
      <p:sp>
        <p:nvSpPr>
          <p:cNvPr id="856079" name="Rectangle 1039"/>
          <p:cNvSpPr>
            <a:spLocks noGrp="1" noChangeArrowheads="1"/>
          </p:cNvSpPr>
          <p:nvPr>
            <p:ph type="title"/>
          </p:nvPr>
        </p:nvSpPr>
        <p:spPr>
          <a:xfrm>
            <a:off x="228600" y="325438"/>
            <a:ext cx="8418513" cy="5334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r>
              <a:rPr lang="en-US" altLang="en-US"/>
              <a:t>Many-to-one (N:1) Relationship</a:t>
            </a:r>
          </a:p>
        </p:txBody>
      </p:sp>
      <p:pic>
        <p:nvPicPr>
          <p:cNvPr id="856094" name="Picture 1054" descr="fig03_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92275"/>
            <a:ext cx="7772400" cy="463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537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6C2E41D1-2437-42FB-9C79-1B4CC02572C1}" type="slidenum">
              <a:rPr lang="en-US" altLang="en-US"/>
              <a:pPr/>
              <a:t>82</a:t>
            </a:fld>
            <a:endParaRPr lang="en-CA" altLang="en-US"/>
          </a:p>
        </p:txBody>
      </p:sp>
      <p:sp>
        <p:nvSpPr>
          <p:cNvPr id="858132" name="Rectangle 1044"/>
          <p:cNvSpPr>
            <a:spLocks noGrp="1" noChangeArrowheads="1"/>
          </p:cNvSpPr>
          <p:nvPr>
            <p:ph type="title"/>
          </p:nvPr>
        </p:nvSpPr>
        <p:spPr>
          <a:xfrm>
            <a:off x="296863" y="85725"/>
            <a:ext cx="84963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4000"/>
              <a:t>Many-to-many (M:N) Relationship</a:t>
            </a:r>
          </a:p>
        </p:txBody>
      </p:sp>
      <p:pic>
        <p:nvPicPr>
          <p:cNvPr id="858150" name="Picture 1062" descr="fig03_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76400"/>
            <a:ext cx="6781800" cy="466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681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C686547A-1375-4DE3-8CD2-FEFDDCE78549}" type="slidenum">
              <a:rPr lang="en-US" altLang="en-US"/>
              <a:pPr/>
              <a:t>83</a:t>
            </a:fld>
            <a:endParaRPr lang="en-CA" altLang="en-US"/>
          </a:p>
        </p:txBody>
      </p:sp>
      <p:sp>
        <p:nvSpPr>
          <p:cNvPr id="860164" name="Rectangle 1028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4000"/>
              <a:t>Displaying a recursive relationship</a:t>
            </a:r>
          </a:p>
        </p:txBody>
      </p:sp>
      <p:sp>
        <p:nvSpPr>
          <p:cNvPr id="860165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In a recursive relationship type.</a:t>
            </a:r>
          </a:p>
          <a:p>
            <a:pPr lvl="1">
              <a:lnSpc>
                <a:spcPct val="80000"/>
              </a:lnSpc>
            </a:pPr>
            <a:r>
              <a:rPr lang="en-US" altLang="en-US" sz="2800"/>
              <a:t>Both participations are same entity type in different roles.</a:t>
            </a:r>
          </a:p>
          <a:p>
            <a:pPr lvl="1">
              <a:lnSpc>
                <a:spcPct val="80000"/>
              </a:lnSpc>
            </a:pPr>
            <a:r>
              <a:rPr lang="en-US" altLang="en-US" sz="2800"/>
              <a:t>For example, SUPERVISION relationships between EMPLOYEE (in role of supervisor or boss) and (another) EMPLOYEE (in role of subordinate or worker).</a:t>
            </a:r>
          </a:p>
          <a:p>
            <a:pPr>
              <a:lnSpc>
                <a:spcPct val="80000"/>
              </a:lnSpc>
            </a:pPr>
            <a:r>
              <a:rPr lang="en-US" altLang="en-US"/>
              <a:t>In following figure, first role participation labeled with 1 and second role participation labeled with 2.</a:t>
            </a:r>
          </a:p>
          <a:p>
            <a:pPr>
              <a:lnSpc>
                <a:spcPct val="80000"/>
              </a:lnSpc>
            </a:pPr>
            <a:r>
              <a:rPr lang="en-US" altLang="en-US"/>
              <a:t>In ER diagram, need to display role names to distinguish participations.</a:t>
            </a:r>
          </a:p>
        </p:txBody>
      </p:sp>
    </p:spTree>
    <p:extLst>
      <p:ext uri="{BB962C8B-B14F-4D97-AF65-F5344CB8AC3E}">
        <p14:creationId xmlns:p14="http://schemas.microsoft.com/office/powerpoint/2010/main" val="1414826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59FCE39F-268F-4F67-A87E-0CB9477822B8}" type="slidenum">
              <a:rPr lang="en-US" altLang="en-US"/>
              <a:pPr/>
              <a:t>84</a:t>
            </a:fld>
            <a:endParaRPr lang="en-CA" altLang="en-US"/>
          </a:p>
        </p:txBody>
      </p:sp>
      <p:sp>
        <p:nvSpPr>
          <p:cNvPr id="862221" name="Rectangle 1037"/>
          <p:cNvSpPr>
            <a:spLocks noGrp="1" noChangeArrowheads="1"/>
          </p:cNvSpPr>
          <p:nvPr>
            <p:ph type="title"/>
          </p:nvPr>
        </p:nvSpPr>
        <p:spPr>
          <a:xfrm>
            <a:off x="474663" y="-76200"/>
            <a:ext cx="8364537" cy="1052513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A Recursive Relationship Supervision`</a:t>
            </a:r>
          </a:p>
        </p:txBody>
      </p:sp>
      <p:pic>
        <p:nvPicPr>
          <p:cNvPr id="862258" name="Picture 1074" descr="fig03_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1752600"/>
            <a:ext cx="7754937" cy="457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437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F559590E-8EF2-4B36-A45E-E9CA9F4DDE43}" type="slidenum">
              <a:rPr lang="en-US" altLang="en-US"/>
              <a:pPr/>
              <a:t>85</a:t>
            </a:fld>
            <a:endParaRPr lang="en-CA" altLang="en-US"/>
          </a:p>
        </p:txBody>
      </p:sp>
      <p:sp>
        <p:nvSpPr>
          <p:cNvPr id="86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22300" y="215900"/>
            <a:ext cx="7940675" cy="768350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altLang="en-US" sz="2800" b="1"/>
              <a:t>Recursive Relationship Type is: </a:t>
            </a:r>
            <a:r>
              <a:rPr lang="en-US" altLang="en-US" sz="2400" b="1"/>
              <a:t>SUPERVISION</a:t>
            </a:r>
            <a:br>
              <a:rPr lang="en-US" altLang="en-US" sz="2400" b="1"/>
            </a:br>
            <a:r>
              <a:rPr lang="en-US" altLang="en-US" sz="2800" b="1"/>
              <a:t>(participation role names are shown)</a:t>
            </a:r>
            <a:endParaRPr lang="en-US" altLang="en-US" sz="2400" b="1"/>
          </a:p>
        </p:txBody>
      </p:sp>
      <p:pic>
        <p:nvPicPr>
          <p:cNvPr id="864260" name="Picture 4" descr="fig03_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24000"/>
            <a:ext cx="5156200" cy="497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656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57217A0E-A91E-493E-994A-4404AE02FD62}" type="slidenum">
              <a:rPr lang="en-US" altLang="en-US"/>
              <a:pPr/>
              <a:t>86</a:t>
            </a:fld>
            <a:endParaRPr lang="en-CA" altLang="en-US"/>
          </a:p>
        </p:txBody>
      </p:sp>
      <p:sp>
        <p:nvSpPr>
          <p:cNvPr id="86631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Attributes of Relationship types</a:t>
            </a:r>
          </a:p>
        </p:txBody>
      </p:sp>
      <p:sp>
        <p:nvSpPr>
          <p:cNvPr id="86631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 relationship type can have attributes: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For example, HoursPerWeek of WORKS_ON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Its value for each relationship instance describes the number of hours per week that an EMPLOYEE works on a PROJECT.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A value of HoursPerWeek depends on a particular (employee, project) combination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Most relationship attributes are used with M:N relationships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In 1:N relationships, they can be transferred to the entity type on the N-side of the relationship</a:t>
            </a:r>
          </a:p>
        </p:txBody>
      </p:sp>
    </p:spTree>
    <p:extLst>
      <p:ext uri="{BB962C8B-B14F-4D97-AF65-F5344CB8AC3E}">
        <p14:creationId xmlns:p14="http://schemas.microsoft.com/office/powerpoint/2010/main" val="407361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16C1C5E1-75E9-4253-903F-DFB80ECA8146}" type="slidenum">
              <a:rPr lang="en-US" altLang="en-US"/>
              <a:pPr/>
              <a:t>87</a:t>
            </a:fld>
            <a:endParaRPr lang="en-CA" altLang="en-US"/>
          </a:p>
        </p:txBody>
      </p:sp>
      <p:sp>
        <p:nvSpPr>
          <p:cNvPr id="86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Example Attribute of a Relationship Type: </a:t>
            </a:r>
            <a:br>
              <a:rPr lang="en-US" altLang="en-US"/>
            </a:br>
            <a:r>
              <a:rPr lang="en-US" altLang="en-US"/>
              <a:t>Hours of WORKS_ON</a:t>
            </a:r>
          </a:p>
        </p:txBody>
      </p:sp>
      <p:pic>
        <p:nvPicPr>
          <p:cNvPr id="868356" name="Picture 4" descr="fig03_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579563"/>
            <a:ext cx="5080000" cy="489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045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DBEEBAF1-7BE5-483D-B25D-A5D707842F7E}" type="slidenum">
              <a:rPr lang="en-US" altLang="en-US"/>
              <a:pPr/>
              <a:t>88</a:t>
            </a:fld>
            <a:endParaRPr lang="en-CA" altLang="en-US"/>
          </a:p>
        </p:txBody>
      </p:sp>
      <p:sp>
        <p:nvSpPr>
          <p:cNvPr id="8704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Notation for Constraints on Relationships</a:t>
            </a:r>
          </a:p>
        </p:txBody>
      </p:sp>
      <p:sp>
        <p:nvSpPr>
          <p:cNvPr id="87040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Cardinality ratio (of a binary relationship): 1:1, 1:N, N:1, or M:N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Shown by placing appropriate numbers on the relationship edges.</a:t>
            </a:r>
          </a:p>
          <a:p>
            <a:pPr>
              <a:lnSpc>
                <a:spcPct val="90000"/>
              </a:lnSpc>
            </a:pPr>
            <a:r>
              <a:rPr lang="en-US" altLang="en-US"/>
              <a:t>Participation constraint (on each participating entity type): total (called existence dependency) or partial.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Total shown by double line, partial by single line.</a:t>
            </a:r>
          </a:p>
          <a:p>
            <a:pPr>
              <a:lnSpc>
                <a:spcPct val="90000"/>
              </a:lnSpc>
            </a:pPr>
            <a:r>
              <a:rPr lang="en-US" altLang="en-US"/>
              <a:t>NOTE: These are easy to specify for Binary Relationship Types.</a:t>
            </a:r>
          </a:p>
        </p:txBody>
      </p:sp>
    </p:spTree>
    <p:extLst>
      <p:ext uri="{BB962C8B-B14F-4D97-AF65-F5344CB8AC3E}">
        <p14:creationId xmlns:p14="http://schemas.microsoft.com/office/powerpoint/2010/main" val="1941657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35005157-A5C2-4E51-B309-0774B89F8CE8}" type="slidenum">
              <a:rPr lang="en-US" altLang="en-US"/>
              <a:pPr/>
              <a:t>89</a:t>
            </a:fld>
            <a:endParaRPr lang="en-CA" altLang="en-US"/>
          </a:p>
        </p:txBody>
      </p:sp>
      <p:sp>
        <p:nvSpPr>
          <p:cNvPr id="8724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Alternative (min, max) notation for relationship structural constraints:</a:t>
            </a:r>
          </a:p>
        </p:txBody>
      </p:sp>
      <p:sp>
        <p:nvSpPr>
          <p:cNvPr id="8724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000"/>
              <a:t>Specified on each participation of an entity type E in a relationship type R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Specifies that each entity e in E participates in at least </a:t>
            </a:r>
            <a:r>
              <a:rPr lang="en-US" altLang="en-US" sz="2000" i="1"/>
              <a:t>min</a:t>
            </a:r>
            <a:r>
              <a:rPr lang="en-US" altLang="en-US" sz="2000"/>
              <a:t> and at most </a:t>
            </a:r>
            <a:r>
              <a:rPr lang="en-US" altLang="en-US" sz="2000" i="1"/>
              <a:t>max</a:t>
            </a:r>
            <a:r>
              <a:rPr lang="en-US" altLang="en-US" sz="2000"/>
              <a:t> relationship instances in R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Default(no constraint): min</a:t>
            </a:r>
            <a:r>
              <a:rPr lang="en-US" altLang="en-US" sz="2000">
                <a:sym typeface="Symbol" panose="05050102010706020507" pitchFamily="18" charset="2"/>
              </a:rPr>
              <a:t>=0, max=n (signifying no limit)</a:t>
            </a:r>
          </a:p>
          <a:p>
            <a:pPr>
              <a:lnSpc>
                <a:spcPct val="80000"/>
              </a:lnSpc>
            </a:pPr>
            <a:r>
              <a:rPr lang="en-US" altLang="en-US" sz="2000">
                <a:sym typeface="Symbol" panose="05050102010706020507" pitchFamily="18" charset="2"/>
              </a:rPr>
              <a:t>Must have minmax, min0, max 1</a:t>
            </a:r>
          </a:p>
          <a:p>
            <a:pPr>
              <a:lnSpc>
                <a:spcPct val="80000"/>
              </a:lnSpc>
            </a:pPr>
            <a:r>
              <a:rPr lang="en-US" altLang="en-US" sz="2000">
                <a:sym typeface="Symbol" panose="05050102010706020507" pitchFamily="18" charset="2"/>
              </a:rPr>
              <a:t>Derived from the knowledge of mini-world constraints</a:t>
            </a:r>
          </a:p>
          <a:p>
            <a:pPr>
              <a:lnSpc>
                <a:spcPct val="80000"/>
              </a:lnSpc>
            </a:pPr>
            <a:r>
              <a:rPr lang="en-US" altLang="en-US" sz="2000">
                <a:sym typeface="Symbol" panose="05050102010706020507" pitchFamily="18" charset="2"/>
              </a:rPr>
              <a:t>Examples: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sym typeface="Symbol" panose="05050102010706020507" pitchFamily="18" charset="2"/>
              </a:rPr>
              <a:t>A department has exactly one manager and an employee can manage at most one department.</a:t>
            </a:r>
          </a:p>
          <a:p>
            <a:pPr lvl="2">
              <a:lnSpc>
                <a:spcPct val="80000"/>
              </a:lnSpc>
            </a:pPr>
            <a:r>
              <a:rPr lang="en-US" altLang="en-US" sz="1800">
                <a:sym typeface="Symbol" panose="05050102010706020507" pitchFamily="18" charset="2"/>
              </a:rPr>
              <a:t>Specify (0,1) for participation of EMPLOYEE in MANAGES</a:t>
            </a:r>
          </a:p>
          <a:p>
            <a:pPr lvl="2">
              <a:lnSpc>
                <a:spcPct val="80000"/>
              </a:lnSpc>
            </a:pPr>
            <a:r>
              <a:rPr lang="en-US" altLang="en-US" sz="1800">
                <a:sym typeface="Symbol" panose="05050102010706020507" pitchFamily="18" charset="2"/>
              </a:rPr>
              <a:t>Specify (1,1) for participation of DEPARTMENT in MANAGES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sym typeface="Symbol" panose="05050102010706020507" pitchFamily="18" charset="2"/>
              </a:rPr>
              <a:t>An employee can work for exactly one department but a department can have any number of employees.</a:t>
            </a:r>
          </a:p>
          <a:p>
            <a:pPr lvl="2">
              <a:lnSpc>
                <a:spcPct val="80000"/>
              </a:lnSpc>
            </a:pPr>
            <a:r>
              <a:rPr lang="en-US" altLang="en-US" sz="1800">
                <a:sym typeface="Symbol" panose="05050102010706020507" pitchFamily="18" charset="2"/>
              </a:rPr>
              <a:t>Specify (1,1) for participation of EMPLOYEE in WORKS_FOR</a:t>
            </a:r>
          </a:p>
          <a:p>
            <a:pPr lvl="2">
              <a:lnSpc>
                <a:spcPct val="80000"/>
              </a:lnSpc>
            </a:pPr>
            <a:r>
              <a:rPr lang="en-US" altLang="en-US" sz="1800">
                <a:sym typeface="Symbol" panose="05050102010706020507" pitchFamily="18" charset="2"/>
              </a:rPr>
              <a:t>Specify (0,n) for participation of DEPARTMENT in WORKS_FOR</a:t>
            </a:r>
          </a:p>
        </p:txBody>
      </p:sp>
    </p:spTree>
    <p:extLst>
      <p:ext uri="{BB962C8B-B14F-4D97-AF65-F5344CB8AC3E}">
        <p14:creationId xmlns:p14="http://schemas.microsoft.com/office/powerpoint/2010/main" val="1219593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>
            <a:extLst>
              <a:ext uri="{FF2B5EF4-FFF2-40B4-BE49-F238E27FC236}">
                <a16:creationId xmlns:a16="http://schemas.microsoft.com/office/drawing/2014/main" id="{256B07E6-5383-854E-8AC5-5BBCD8DCD6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Storing Data: Memory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FAF417F4-045D-6D46-BCDB-AA2A7073E73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67056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400" dirty="0"/>
              <a:t>	Memory is used to store programs and other data that are currently in use.</a:t>
            </a:r>
          </a:p>
          <a:p>
            <a:pPr lvl="1"/>
            <a:r>
              <a:rPr lang="en-US" altLang="en-US" dirty="0"/>
              <a:t>LOAD, </a:t>
            </a:r>
            <a:r>
              <a:rPr lang="en-US" altLang="en-US" dirty="0" smtClean="0"/>
              <a:t>STORE </a:t>
            </a:r>
            <a:r>
              <a:rPr lang="en-US" altLang="en-US" dirty="0"/>
              <a:t>operations	</a:t>
            </a:r>
          </a:p>
          <a:p>
            <a:pPr lvl="1"/>
            <a:endParaRPr lang="en-US" altLang="en-US" dirty="0"/>
          </a:p>
          <a:p>
            <a:pPr>
              <a:buFont typeface="Wingdings" pitchFamily="2" charset="2"/>
              <a:buNone/>
            </a:pPr>
            <a:r>
              <a:rPr lang="en-US" altLang="en-US" dirty="0"/>
              <a:t>	Advantage of memory: short </a:t>
            </a:r>
            <a:r>
              <a:rPr lang="en-US" altLang="en-US" i="1" dirty="0"/>
              <a:t>access times</a:t>
            </a:r>
          </a:p>
          <a:p>
            <a:pPr lvl="1"/>
            <a:r>
              <a:rPr lang="en-US" altLang="en-US" dirty="0"/>
              <a:t>Read/write times in nanoseconds (10</a:t>
            </a:r>
            <a:r>
              <a:rPr lang="en-US" altLang="en-US" baseline="30000" dirty="0"/>
              <a:t>-9</a:t>
            </a:r>
            <a:r>
              <a:rPr lang="en-US" altLang="en-US" dirty="0"/>
              <a:t> sec) </a:t>
            </a:r>
          </a:p>
          <a:p>
            <a:pPr>
              <a:buFont typeface="Wingdings" pitchFamily="2" charset="2"/>
              <a:buNone/>
            </a:pPr>
            <a:r>
              <a:rPr lang="en-US" altLang="en-US" dirty="0"/>
              <a:t>	Disadvantages of memory:</a:t>
            </a:r>
          </a:p>
          <a:p>
            <a:pPr lvl="1"/>
            <a:r>
              <a:rPr lang="en-US" altLang="en-US" dirty="0"/>
              <a:t>relatively expensive </a:t>
            </a:r>
          </a:p>
          <a:p>
            <a:pPr lvl="1"/>
            <a:r>
              <a:rPr lang="en-US" altLang="en-US" dirty="0"/>
              <a:t>“volatile”</a:t>
            </a:r>
          </a:p>
        </p:txBody>
      </p:sp>
      <p:pic>
        <p:nvPicPr>
          <p:cNvPr id="13317" name="Picture 4">
            <a:extLst>
              <a:ext uri="{FF2B5EF4-FFF2-40B4-BE49-F238E27FC236}">
                <a16:creationId xmlns:a16="http://schemas.microsoft.com/office/drawing/2014/main" id="{4665C7EB-1BFE-9C4D-AEB1-302DAE8623E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81800" y="2438400"/>
            <a:ext cx="2051050" cy="2438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13314" name="Slide Number Placeholder 6">
            <a:extLst>
              <a:ext uri="{FF2B5EF4-FFF2-40B4-BE49-F238E27FC236}">
                <a16:creationId xmlns:a16="http://schemas.microsoft.com/office/drawing/2014/main" id="{D7BB1558-032B-8B4F-8527-182391534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Font typeface="Monotype Sorts" pitchFamily="2" charset="2"/>
              <a:buChar char="ù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000099"/>
              </a:buClr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•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Char char="•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63A84F-D132-4A40-8C3B-457D801C1755}" type="slidenum">
              <a:rPr kumimoji="0" lang="en-US" altLang="en-US" sz="16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en-US" sz="160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0A8484E7-E4DB-4190-B520-E439492B0300}" type="slidenum">
              <a:rPr lang="en-US" altLang="en-US"/>
              <a:pPr/>
              <a:t>90</a:t>
            </a:fld>
            <a:endParaRPr lang="en-CA" altLang="en-US"/>
          </a:p>
        </p:txBody>
      </p:sp>
      <p:sp>
        <p:nvSpPr>
          <p:cNvPr id="874520" name="Rectangle 2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The (min,max) notation for relationship constraints</a:t>
            </a:r>
          </a:p>
        </p:txBody>
      </p:sp>
      <p:pic>
        <p:nvPicPr>
          <p:cNvPr id="874523" name="Picture 27" descr="Slide3-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2209800"/>
            <a:ext cx="7773987" cy="286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4524" name="Text Box 28" descr="Pink tissue paper"/>
          <p:cNvSpPr txBox="1">
            <a:spLocks noChangeArrowheads="1"/>
          </p:cNvSpPr>
          <p:nvPr/>
        </p:nvSpPr>
        <p:spPr bwMode="auto">
          <a:xfrm>
            <a:off x="1295400" y="5410200"/>
            <a:ext cx="6477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Read the min,max numbers next to the entity type and looking </a:t>
            </a:r>
            <a:r>
              <a:rPr lang="en-US" altLang="en-US" b="1"/>
              <a:t>away from </a:t>
            </a:r>
            <a:r>
              <a:rPr lang="en-US" altLang="en-US"/>
              <a:t>the entity type</a:t>
            </a:r>
          </a:p>
        </p:txBody>
      </p:sp>
    </p:spTree>
    <p:extLst>
      <p:ext uri="{BB962C8B-B14F-4D97-AF65-F5344CB8AC3E}">
        <p14:creationId xmlns:p14="http://schemas.microsoft.com/office/powerpoint/2010/main" val="1754116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821F3C69-1E30-4617-9B07-DDBAA2BA2472}" type="slidenum">
              <a:rPr lang="en-US" altLang="en-US"/>
              <a:pPr/>
              <a:t>91</a:t>
            </a:fld>
            <a:endParaRPr lang="en-CA" altLang="en-US"/>
          </a:p>
        </p:txBody>
      </p:sp>
      <p:sp>
        <p:nvSpPr>
          <p:cNvPr id="87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303213"/>
            <a:ext cx="8534400" cy="842962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r>
              <a:rPr lang="en-US" altLang="en-US" sz="3200"/>
              <a:t>COMPANY ER Schema Diagram using (min, max) notation</a:t>
            </a:r>
          </a:p>
        </p:txBody>
      </p:sp>
      <p:pic>
        <p:nvPicPr>
          <p:cNvPr id="876548" name="Picture 4" descr="fig03_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13" y="1600200"/>
            <a:ext cx="4586287" cy="486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674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DFC61715-0993-477B-B542-7B8B1AB56DE0}" type="slidenum">
              <a:rPr lang="en-US" altLang="en-US"/>
              <a:pPr/>
              <a:t>92</a:t>
            </a:fld>
            <a:endParaRPr lang="en-CA" altLang="en-US"/>
          </a:p>
        </p:txBody>
      </p:sp>
      <p:sp>
        <p:nvSpPr>
          <p:cNvPr id="90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Alternative diagrammatic notation</a:t>
            </a:r>
          </a:p>
        </p:txBody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ER diagrams is one popular example for displaying database schemas</a:t>
            </a:r>
          </a:p>
          <a:p>
            <a:r>
              <a:rPr lang="en-US" altLang="en-US"/>
              <a:t>Many other notations exist in the literature and in various database design and modeling tools</a:t>
            </a:r>
          </a:p>
          <a:p>
            <a:r>
              <a:rPr lang="en-US" altLang="en-US"/>
              <a:t>Appendix A illustrates some of the alternative notations that have been used</a:t>
            </a:r>
          </a:p>
          <a:p>
            <a:r>
              <a:rPr lang="en-US" altLang="en-US"/>
              <a:t>UML class diagrams is representative of another way of displaying ER concepts that is used in several commercial design tools</a:t>
            </a:r>
          </a:p>
        </p:txBody>
      </p:sp>
    </p:spTree>
    <p:extLst>
      <p:ext uri="{BB962C8B-B14F-4D97-AF65-F5344CB8AC3E}">
        <p14:creationId xmlns:p14="http://schemas.microsoft.com/office/powerpoint/2010/main" val="637495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6C859FEB-5796-4A6B-BA5C-4B7FB3601F28}" type="slidenum">
              <a:rPr lang="en-US" altLang="en-US"/>
              <a:pPr/>
              <a:t>93</a:t>
            </a:fld>
            <a:endParaRPr lang="en-CA" altLang="en-US"/>
          </a:p>
        </p:txBody>
      </p:sp>
      <p:sp>
        <p:nvSpPr>
          <p:cNvPr id="92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Summary of notation for ER diagrams</a:t>
            </a:r>
          </a:p>
        </p:txBody>
      </p:sp>
      <p:pic>
        <p:nvPicPr>
          <p:cNvPr id="925700" name="Picture 4" descr="fig03_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163" y="1600200"/>
            <a:ext cx="3754437" cy="499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187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86D7F6BE-156C-4E7D-90A4-44FE94D60812}" type="slidenum">
              <a:rPr lang="en-US" altLang="en-US"/>
              <a:pPr/>
              <a:t>94</a:t>
            </a:fld>
            <a:endParaRPr lang="en-CA" altLang="en-US"/>
          </a:p>
        </p:txBody>
      </p:sp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UML class diagrams</a:t>
            </a:r>
          </a:p>
        </p:txBody>
      </p:sp>
      <p:sp>
        <p:nvSpPr>
          <p:cNvPr id="90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Represent classes (similar to entity types) as large rounded boxes with three sections: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Top section includes entity type (class) name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Second section includes attributes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Third section includes class operations (operations are not in basic ER model)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Relationships (called associations) represented as lines connecting the classes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Other UML terminology also differs from ER terminology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Used in database design and object-oriented software design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UML has many other types of diagrams for software design (see Chapter 12)</a:t>
            </a:r>
          </a:p>
          <a:p>
            <a:pPr>
              <a:lnSpc>
                <a:spcPct val="80000"/>
              </a:lnSpc>
            </a:pPr>
            <a:endParaRPr lang="en-US" altLang="en-US" sz="2400"/>
          </a:p>
          <a:p>
            <a:pPr>
              <a:lnSpc>
                <a:spcPct val="80000"/>
              </a:lnSpc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849579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A794F477-9DBD-4724-A758-F42EF6BDFA52}" type="slidenum">
              <a:rPr lang="en-US" altLang="en-US"/>
              <a:pPr/>
              <a:t>95</a:t>
            </a:fld>
            <a:endParaRPr lang="en-CA" altLang="en-US"/>
          </a:p>
        </p:txBody>
      </p:sp>
      <p:sp>
        <p:nvSpPr>
          <p:cNvPr id="92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UML class diagram for COMPANY database schema</a:t>
            </a:r>
          </a:p>
        </p:txBody>
      </p:sp>
      <p:pic>
        <p:nvPicPr>
          <p:cNvPr id="926724" name="Picture 4" descr="fig03_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988" y="1600200"/>
            <a:ext cx="6854825" cy="489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86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F113728B-30E3-4B41-9C81-F516FEDB54D4}" type="slidenum">
              <a:rPr lang="en-US" altLang="en-US"/>
              <a:pPr/>
              <a:t>96</a:t>
            </a:fld>
            <a:endParaRPr lang="en-CA" altLang="en-US"/>
          </a:p>
        </p:txBody>
      </p:sp>
      <p:sp>
        <p:nvSpPr>
          <p:cNvPr id="90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Other alternative diagrammatic notations</a:t>
            </a:r>
          </a:p>
        </p:txBody>
      </p:sp>
      <p:pic>
        <p:nvPicPr>
          <p:cNvPr id="904196" name="Picture 4" descr="figA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25" y="1524000"/>
            <a:ext cx="4041775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492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5BB37592-5DE7-4BEC-9141-9C9C9D009D2E}" type="slidenum">
              <a:rPr lang="en-US" altLang="en-US"/>
              <a:pPr/>
              <a:t>97</a:t>
            </a:fld>
            <a:endParaRPr lang="en-CA" altLang="en-US"/>
          </a:p>
        </p:txBody>
      </p:sp>
      <p:sp>
        <p:nvSpPr>
          <p:cNvPr id="8785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Relationships of Higher Degree</a:t>
            </a:r>
          </a:p>
        </p:txBody>
      </p:sp>
      <p:sp>
        <p:nvSpPr>
          <p:cNvPr id="8785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Relationship types of degree 2 are called binary</a:t>
            </a:r>
          </a:p>
          <a:p>
            <a:r>
              <a:rPr lang="en-US" altLang="en-US"/>
              <a:t>Relationship types of degree 3 are called ternary and of degree n are called n-ary</a:t>
            </a:r>
          </a:p>
          <a:p>
            <a:r>
              <a:rPr lang="en-US" altLang="en-US"/>
              <a:t>In general, an n-ary relationship is not equivalent to n binary relationships</a:t>
            </a:r>
          </a:p>
          <a:p>
            <a:r>
              <a:rPr lang="en-US" altLang="en-US"/>
              <a:t>Constraints are harder to specify for higher-degree relationships (n &gt; 2) than for binary relationships</a:t>
            </a:r>
          </a:p>
        </p:txBody>
      </p:sp>
    </p:spTree>
    <p:extLst>
      <p:ext uri="{BB962C8B-B14F-4D97-AF65-F5344CB8AC3E}">
        <p14:creationId xmlns:p14="http://schemas.microsoft.com/office/powerpoint/2010/main" val="456905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081C8B49-D47F-41AA-9BB6-3C473611A469}" type="slidenum">
              <a:rPr lang="en-US" altLang="en-US"/>
              <a:pPr/>
              <a:t>98</a:t>
            </a:fld>
            <a:endParaRPr lang="en-CA" altLang="en-US"/>
          </a:p>
        </p:txBody>
      </p:sp>
      <p:sp>
        <p:nvSpPr>
          <p:cNvPr id="90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Discussion of n-ary relationships (n &gt; 2)</a:t>
            </a:r>
          </a:p>
        </p:txBody>
      </p:sp>
      <p:sp>
        <p:nvSpPr>
          <p:cNvPr id="90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In general, 3 binary relationships can represent different information than a single ternary relationship (see Figure 3.17a and b on next slide)</a:t>
            </a:r>
          </a:p>
          <a:p>
            <a:r>
              <a:rPr lang="en-US" altLang="en-US" sz="2400"/>
              <a:t>If needed, the binary and n-ary relationships can all be included in the schema design (see Figure 3.17a and b, where all relationships convey different meanings)</a:t>
            </a:r>
          </a:p>
          <a:p>
            <a:r>
              <a:rPr lang="en-US" altLang="en-US" sz="2400"/>
              <a:t>In some cases, a ternary relationship can be represented as a weak entity if the data model allows a weak entity type to have multiple identifying relationships (and hence multiple owner entity types) (see Figure 3.17c)</a:t>
            </a:r>
          </a:p>
        </p:txBody>
      </p:sp>
    </p:spTree>
    <p:extLst>
      <p:ext uri="{BB962C8B-B14F-4D97-AF65-F5344CB8AC3E}">
        <p14:creationId xmlns:p14="http://schemas.microsoft.com/office/powerpoint/2010/main" val="2781771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40DF47C3-E4C2-469E-9B4E-F31669CF69B8}" type="slidenum">
              <a:rPr lang="en-US" altLang="en-US"/>
              <a:pPr/>
              <a:t>99</a:t>
            </a:fld>
            <a:endParaRPr lang="en-CA" altLang="en-US"/>
          </a:p>
        </p:txBody>
      </p:sp>
      <p:sp>
        <p:nvSpPr>
          <p:cNvPr id="9093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a ternary relationship</a:t>
            </a:r>
          </a:p>
        </p:txBody>
      </p:sp>
      <p:pic>
        <p:nvPicPr>
          <p:cNvPr id="909317" name="Picture 1029" descr="fig03_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524000"/>
            <a:ext cx="4195763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821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6105</TotalTime>
  <Words>5325</Words>
  <Application>Microsoft Office PowerPoint</Application>
  <PresentationFormat>On-screen Show (4:3)</PresentationFormat>
  <Paragraphs>847</Paragraphs>
  <Slides>105</Slides>
  <Notes>75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105</vt:i4>
      </vt:variant>
    </vt:vector>
  </HeadingPairs>
  <TitlesOfParts>
    <vt:vector size="118" baseType="lpstr">
      <vt:lpstr>Arial</vt:lpstr>
      <vt:lpstr>Arial Narrow</vt:lpstr>
      <vt:lpstr>Calibri</vt:lpstr>
      <vt:lpstr>Calibri Light</vt:lpstr>
      <vt:lpstr>Courier</vt:lpstr>
      <vt:lpstr>Courier New</vt:lpstr>
      <vt:lpstr>Helvetica</vt:lpstr>
      <vt:lpstr>Monotype Sorts</vt:lpstr>
      <vt:lpstr>Symbol</vt:lpstr>
      <vt:lpstr>Tahoma</vt:lpstr>
      <vt:lpstr>Times New Roman</vt:lpstr>
      <vt:lpstr>Wingdings</vt:lpstr>
      <vt:lpstr>Office Theme</vt:lpstr>
      <vt:lpstr>Unit 1 Fundamental Concept of DBMS</vt:lpstr>
      <vt:lpstr> </vt:lpstr>
      <vt:lpstr>PowerPoint Presentation</vt:lpstr>
      <vt:lpstr>Facebook: Usage Statistics</vt:lpstr>
      <vt:lpstr>What is Facebook, anyway?</vt:lpstr>
      <vt:lpstr>PowerPoint Presentation</vt:lpstr>
      <vt:lpstr>PowerPoint Presentation</vt:lpstr>
      <vt:lpstr>How does Facebook generate your page?</vt:lpstr>
      <vt:lpstr>Storing Data: Memory</vt:lpstr>
      <vt:lpstr>Storing Data: Secondary Storage</vt:lpstr>
      <vt:lpstr>Secondary Storage</vt:lpstr>
      <vt:lpstr>Example: Facebook Profile</vt:lpstr>
      <vt:lpstr>What’s a Table?</vt:lpstr>
      <vt:lpstr>Primary Key</vt:lpstr>
      <vt:lpstr>Example: Status Updates</vt:lpstr>
      <vt:lpstr>Example: Status Table</vt:lpstr>
      <vt:lpstr>Example: Friends</vt:lpstr>
      <vt:lpstr>Databases</vt:lpstr>
      <vt:lpstr>Database Management Systems</vt:lpstr>
      <vt:lpstr>Function: Efficient Storage and Access</vt:lpstr>
      <vt:lpstr>Function: Logical View</vt:lpstr>
      <vt:lpstr>Function: Query Processing</vt:lpstr>
      <vt:lpstr>Function: Transaction Management</vt:lpstr>
      <vt:lpstr>What is a Database System?</vt:lpstr>
      <vt:lpstr>Why Study Databases?</vt:lpstr>
      <vt:lpstr>Why Study Databases?</vt:lpstr>
      <vt:lpstr>Types of Databases and Database Applications</vt:lpstr>
      <vt:lpstr>Basic Definitions</vt:lpstr>
      <vt:lpstr>Simplified database system environment</vt:lpstr>
      <vt:lpstr>Typical DBMS Functionality</vt:lpstr>
      <vt:lpstr>Typical DBMS Functionality</vt:lpstr>
      <vt:lpstr>Example of a Database (with a Conceptual Data Model)</vt:lpstr>
      <vt:lpstr>Example of a Database (with a Conceptual Data Model)</vt:lpstr>
      <vt:lpstr>Example of a simple database</vt:lpstr>
      <vt:lpstr>Main Characteristics of the Database Approach</vt:lpstr>
      <vt:lpstr>Example of a simplified database catalog</vt:lpstr>
      <vt:lpstr>Main Characteristics of the Database Approach (continued)</vt:lpstr>
      <vt:lpstr>Main Characteristics of the Database Approach (continued)</vt:lpstr>
      <vt:lpstr>Database Users</vt:lpstr>
      <vt:lpstr>Database Users</vt:lpstr>
      <vt:lpstr>Categories of End-users</vt:lpstr>
      <vt:lpstr>Categories of End-users (continued)</vt:lpstr>
      <vt:lpstr>Advantages of Using the Database Approach</vt:lpstr>
      <vt:lpstr>Advantages of Using the Database Approach (continued)</vt:lpstr>
      <vt:lpstr>Additional Implications of Using the Database Approach</vt:lpstr>
      <vt:lpstr>Additional Implications of Using the Database Approach (continued)</vt:lpstr>
      <vt:lpstr>Historical Development of Database Technology</vt:lpstr>
      <vt:lpstr>Historical Development of Database Technology (continued)</vt:lpstr>
      <vt:lpstr>Historical Development of Database Technology (continued)</vt:lpstr>
      <vt:lpstr>Extending Database Capabilities</vt:lpstr>
      <vt:lpstr> When not to use a DBMS</vt:lpstr>
      <vt:lpstr> When not to use a DBMS</vt:lpstr>
      <vt:lpstr>Entity Relationship Diagram (ERD)</vt:lpstr>
      <vt:lpstr>Overview of Database Design Process</vt:lpstr>
      <vt:lpstr>Overview of Database Design Process</vt:lpstr>
      <vt:lpstr>Example COMPANY Database</vt:lpstr>
      <vt:lpstr>Example COMPANY Database (Contd.)</vt:lpstr>
      <vt:lpstr>ER Model Concepts</vt:lpstr>
      <vt:lpstr>Types of Attributes (1)</vt:lpstr>
      <vt:lpstr>Types of Attributes (2)</vt:lpstr>
      <vt:lpstr>Example of a composite attribute</vt:lpstr>
      <vt:lpstr>Entity Types and Key Attributes (1)</vt:lpstr>
      <vt:lpstr>Entity Types and Key Attributes (2)</vt:lpstr>
      <vt:lpstr>Displaying an Entity type</vt:lpstr>
      <vt:lpstr>Entity Type CAR with two keys and a corresponding Entity Set</vt:lpstr>
      <vt:lpstr>Entity Set</vt:lpstr>
      <vt:lpstr>Initial Design of Entity Types for the COMPANY Database Schema</vt:lpstr>
      <vt:lpstr>Initial Design of Entity Types: EMPLOYEE, DEPARTMENT, PROJECT, DEPENDENT</vt:lpstr>
      <vt:lpstr>Refining the initial design by introducing relationships</vt:lpstr>
      <vt:lpstr>Relationships and Relationship Types (1)</vt:lpstr>
      <vt:lpstr>Relationship instances of the WORKS_FOR N:1 relationship between EMPLOYEE and DEPARTMENT</vt:lpstr>
      <vt:lpstr>Relationship instances of the M:N  WORKS_ON relationship between EMPLOYEE and PROJECT</vt:lpstr>
      <vt:lpstr>Relationship type vs. relationship set (1)</vt:lpstr>
      <vt:lpstr>Relationship type vs. relationship set (2)</vt:lpstr>
      <vt:lpstr>Refining the COMPANY database schema by introducing relationships</vt:lpstr>
      <vt:lpstr>ER DIAGRAM – Relationship Types are: WORKS_FOR, MANAGES, WORKS_ON, CONTROLS, SUPERVISION, DEPENDENTS_OF</vt:lpstr>
      <vt:lpstr>Discussion on Relationship Types</vt:lpstr>
      <vt:lpstr>Recursive Relationship Type</vt:lpstr>
      <vt:lpstr>Weak Entity Types</vt:lpstr>
      <vt:lpstr>Constraints on Relationships</vt:lpstr>
      <vt:lpstr>Many-to-one (N:1) Relationship</vt:lpstr>
      <vt:lpstr>Many-to-many (M:N) Relationship</vt:lpstr>
      <vt:lpstr>Displaying a recursive relationship</vt:lpstr>
      <vt:lpstr>A Recursive Relationship Supervision`</vt:lpstr>
      <vt:lpstr>Recursive Relationship Type is: SUPERVISION (participation role names are shown)</vt:lpstr>
      <vt:lpstr>Attributes of Relationship types</vt:lpstr>
      <vt:lpstr>Example Attribute of a Relationship Type:  Hours of WORKS_ON</vt:lpstr>
      <vt:lpstr>Notation for Constraints on Relationships</vt:lpstr>
      <vt:lpstr>Alternative (min, max) notation for relationship structural constraints:</vt:lpstr>
      <vt:lpstr>The (min,max) notation for relationship constraints</vt:lpstr>
      <vt:lpstr>COMPANY ER Schema Diagram using (min, max) notation</vt:lpstr>
      <vt:lpstr>Alternative diagrammatic notation</vt:lpstr>
      <vt:lpstr>Summary of notation for ER diagrams</vt:lpstr>
      <vt:lpstr>UML class diagrams</vt:lpstr>
      <vt:lpstr>UML class diagram for COMPANY database schema</vt:lpstr>
      <vt:lpstr>Other alternative diagrammatic notations</vt:lpstr>
      <vt:lpstr>Relationships of Higher Degree</vt:lpstr>
      <vt:lpstr>Discussion of n-ary relationships (n &gt; 2)</vt:lpstr>
      <vt:lpstr>Example of a ternary relationship</vt:lpstr>
      <vt:lpstr>Discussion of n-ary relationships (n &gt; 2)</vt:lpstr>
      <vt:lpstr>Another example of a ternary relationship</vt:lpstr>
      <vt:lpstr>Displaying constraints on higher-degree relationships</vt:lpstr>
      <vt:lpstr>Data Modeling Tools</vt:lpstr>
      <vt:lpstr>PowerPoint Presentation</vt:lpstr>
      <vt:lpstr>Extended Entity-Relationship (EER)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John</dc:creator>
  <cp:lastModifiedBy>Windows User</cp:lastModifiedBy>
  <cp:revision>127</cp:revision>
  <cp:lastPrinted>2001-02-09T15:35:27Z</cp:lastPrinted>
  <dcterms:created xsi:type="dcterms:W3CDTF">1999-11-04T20:50:09Z</dcterms:created>
  <dcterms:modified xsi:type="dcterms:W3CDTF">2025-02-14T01:37:27Z</dcterms:modified>
</cp:coreProperties>
</file>