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09"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D:\SUVATHI%20NMS.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D:\SUVATHI%20NMS.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[SUVATHI NMS.xlsx]SUVATHI NMS!PivotTable1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'SUVATHI NMS'!$B$3:$B$4</c:f>
              <c:strCache>
                <c:ptCount val="1"/>
                <c:pt idx="0">
                  <c:v>HIGH</c:v>
                </c:pt>
              </c:strCache>
            </c:strRef>
          </c:tx>
          <c:spPr>
            <a:solidFill>
              <a:schemeClr val="accent1"/>
            </a:solidFill>
            <a:ln>
              <a:noFill/>
            </a:ln>
            <a:effectLst/>
          </c:spPr>
          <c:invertIfNegative val="0"/>
          <c:cat>
            <c:strRef>
              <c:f>'SUVATHI NMS'!$A$5:$A$15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'SUVATHI NMS'!$B$5:$B$15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D8E-E049-9916-828483C910E1}"/>
            </c:ext>
          </c:extLst>
        </c:ser>
        <c:ser>
          <c:idx val="1"/>
          <c:order val="1"/>
          <c:tx>
            <c:strRef>
              <c:f>'SUVATHI NMS'!$C$3:$C$4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'SUVATHI NMS'!$A$5:$A$15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'SUVATHI NMS'!$C$5:$C$15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D8E-E049-9916-828483C910E1}"/>
            </c:ext>
          </c:extLst>
        </c:ser>
        <c:ser>
          <c:idx val="2"/>
          <c:order val="2"/>
          <c:tx>
            <c:strRef>
              <c:f>'SUVATHI NMS'!$D$3:$D$4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'SUVATHI NMS'!$A$5:$A$15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'SUVATHI NMS'!$D$5:$D$15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D8E-E049-9916-828483C910E1}"/>
            </c:ext>
          </c:extLst>
        </c:ser>
        <c:ser>
          <c:idx val="3"/>
          <c:order val="3"/>
          <c:tx>
            <c:strRef>
              <c:f>'SUVATHI NMS'!$E$3:$E$4</c:f>
              <c:strCache>
                <c:ptCount val="1"/>
                <c:pt idx="0">
                  <c:v>VERY HIGH</c:v>
                </c:pt>
              </c:strCache>
            </c:strRef>
          </c:tx>
          <c:spPr>
            <a:solidFill>
              <a:schemeClr val="accent4"/>
            </a:solidFill>
            <a:ln>
              <a:noFill/>
            </a:ln>
            <a:effectLst/>
          </c:spPr>
          <c:invertIfNegative val="0"/>
          <c:cat>
            <c:strRef>
              <c:f>'SUVATHI NMS'!$A$5:$A$15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'SUVATHI NMS'!$E$5:$E$15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D8E-E049-9916-828483C910E1}"/>
            </c:ext>
          </c:extLst>
        </c:ser>
        <c:dLbls>
          <c:showLegendKey val="0"/>
          <c:showVal val="0"/>
          <c:showCatName val="0"/>
          <c:showSerName val="0"/>
          <c:showPercent val="0"/>
          <c:showBubbleSize val="0"/>
        </c:dLbls>
        <c:gapWidth val="219"/>
        <c:overlap val="-27"/>
        <c:axId val="415981848"/>
        <c:axId val="415982240"/>
      </c:barChart>
      <c:catAx>
        <c:axId val="415981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982240"/>
        <c:crosses val="autoZero"/>
        <c:auto val="1"/>
        <c:lblAlgn val="ctr"/>
        <c:lblOffset val="100"/>
        <c:noMultiLvlLbl val="0"/>
      </c:catAx>
      <c:valAx>
        <c:axId val="41598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5981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[SUVATHI NMS.xlsx]SUVATHI NMS!PivotTable1</c:name>
    <c:fmtId val="1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'SUVATHI NMS'!$B$3:$B$4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'SUVATHI NMS'!$A$5:$A$15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'SUVATHI NMS'!$B$5:$B$15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E39-0C4A-A5E1-1C44C4A7340A}"/>
            </c:ext>
          </c:extLst>
        </c:ser>
        <c:ser>
          <c:idx val="1"/>
          <c:order val="1"/>
          <c:tx>
            <c:strRef>
              <c:f>'SUVATHI NMS'!$C$3:$C$4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'SUVATHI NMS'!$A$5:$A$15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'SUVATHI NMS'!$C$5:$C$15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CE39-0C4A-A5E1-1C44C4A7340A}"/>
            </c:ext>
          </c:extLst>
        </c:ser>
        <c:ser>
          <c:idx val="2"/>
          <c:order val="2"/>
          <c:tx>
            <c:strRef>
              <c:f>'SUVATHI NMS'!$D$3:$D$4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'SUVATHI NMS'!$A$5:$A$15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'SUVATHI NMS'!$D$5:$D$15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CE39-0C4A-A5E1-1C44C4A7340A}"/>
            </c:ext>
          </c:extLst>
        </c:ser>
        <c:ser>
          <c:idx val="3"/>
          <c:order val="3"/>
          <c:tx>
            <c:strRef>
              <c:f>'SUVATHI NMS'!$E$3:$E$4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'SUVATHI NMS'!$A$5:$A$15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'SUVATHI NMS'!$E$5:$E$15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CE39-0C4A-A5E1-1C44C4A7340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604060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621412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722563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9457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68237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07687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81586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18583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91939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75118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3369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1517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03461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9653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7468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604169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5113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4002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020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73622239"/>
      </p:ext>
    </p:extLst>
  </p:cSld>
  <p:clrMap bg1="dk1" tx1="lt1" bg2="dk2" tx2="lt2" accent1="accent1" accent2="accent2" accent3="accent3" accent4="accent4" accent5="accent5" accent6="accent6" hlink="hlink" folHlink="folHlink"/>
  <p:sldLayoutIdLst>
    <p:sldLayoutId id="2147484110" r:id="rId1"/>
    <p:sldLayoutId id="2147484111" r:id="rId2"/>
    <p:sldLayoutId id="214748411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 id="2147484121" r:id="rId12"/>
    <p:sldLayoutId id="2147484122" r:id="rId13"/>
    <p:sldLayoutId id="2147484123" r:id="rId14"/>
    <p:sldLayoutId id="2147484124" r:id="rId15"/>
    <p:sldLayoutId id="2147484125" r:id="rId16"/>
    <p:sldLayoutId id="214748412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14064" y="895613"/>
            <a:ext cx="10668336" cy="1124667"/>
          </a:xfrm>
          <a:prstGeom prst="rect">
            <a:avLst/>
          </a:prstGeom>
        </p:spPr>
        <p:txBody>
          <a:bodyPr vert="horz" wrap="square" lIns="0" tIns="16510" rIns="0" bIns="0" rtlCol="0">
            <a:spAutoFit/>
          </a:bodyPr>
          <a:lstStyle/>
          <a:p>
            <a:pPr marL="3213735">
              <a:spcBef>
                <a:spcPts val="130"/>
              </a:spcBef>
            </a:pPr>
            <a:r>
              <a:rPr lang="en-US" sz="3600" b="1" dirty="0">
                <a:latin typeface="Times New Roman" panose="02020603050405020304" pitchFamily="18" charset="0"/>
                <a:cs typeface="Times New Roman" panose="02020603050405020304" pitchFamily="18" charset="0"/>
              </a:rPr>
              <a:t>EMPLOYEE  DATA   ANALYSIS USING  EXCEL      </a:t>
            </a:r>
            <a:endParaRPr sz="36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581400" y="3562251"/>
            <a:ext cx="8610600" cy="2308324"/>
          </a:xfrm>
          <a:prstGeom prst="rect">
            <a:avLst/>
          </a:prstGeom>
          <a:noFill/>
        </p:spPr>
        <p:txBody>
          <a:bodyPr wrap="square" rtlCol="0">
            <a:spAutoFit/>
          </a:bodyPr>
          <a:lstStyle/>
          <a:p>
            <a:r>
              <a:rPr lang="en-US" sz="2400" dirty="0"/>
              <a:t>STUDENT NAME   :   R.SUVATHI</a:t>
            </a:r>
          </a:p>
          <a:p>
            <a:r>
              <a:rPr lang="en-US" sz="2400" dirty="0"/>
              <a:t>REGISTER NO        :   312209022</a:t>
            </a:r>
          </a:p>
          <a:p>
            <a:r>
              <a:rPr lang="en-US" sz="2400" dirty="0"/>
              <a:t>DEPARTMENT       :   BACHELOR OF COMMERCE (GENERAL)</a:t>
            </a:r>
          </a:p>
          <a:p>
            <a:r>
              <a:rPr lang="en-US" sz="2400" dirty="0"/>
              <a:t>COLLEGE                :   CHEVALIER T. THOMAS ELIZABETH </a:t>
            </a:r>
          </a:p>
          <a:p>
            <a:r>
              <a:rPr lang="en-US" sz="2400" dirty="0"/>
              <a:t>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39774" y="291147"/>
            <a:ext cx="5889625" cy="758190"/>
          </a:xfrm>
          <a:prstGeom prst="rect">
            <a:avLst/>
          </a:prstGeom>
        </p:spPr>
        <p:txBody>
          <a:bodyPr vert="horz" wrap="square" lIns="0" tIns="13335" rIns="0" bIns="0" rtlCol="0">
            <a:spAutoFit/>
          </a:bodyPr>
          <a:lstStyle/>
          <a:p>
            <a:pPr marL="12700">
              <a:lnSpc>
                <a:spcPct val="100000"/>
              </a:lnSpc>
              <a:spcBef>
                <a:spcPts val="105"/>
              </a:spcBef>
            </a:pPr>
            <a:r>
              <a:rPr sz="4800" u="sng" spc="15" dirty="0">
                <a:latin typeface="Comic Sans MS" panose="030F0702030302020204" pitchFamily="66" charset="0"/>
                <a:cs typeface="Trebuchet MS"/>
              </a:rPr>
              <a:t>M</a:t>
            </a:r>
            <a:r>
              <a:rPr sz="4800" u="sng" dirty="0">
                <a:latin typeface="Comic Sans MS" panose="030F0702030302020204" pitchFamily="66" charset="0"/>
                <a:cs typeface="Trebuchet MS"/>
              </a:rPr>
              <a:t>O</a:t>
            </a:r>
            <a:r>
              <a:rPr sz="4800" u="sng" spc="-15" dirty="0">
                <a:latin typeface="Comic Sans MS" panose="030F0702030302020204" pitchFamily="66" charset="0"/>
                <a:cs typeface="Trebuchet MS"/>
              </a:rPr>
              <a:t>D</a:t>
            </a:r>
            <a:r>
              <a:rPr sz="4800" u="sng" spc="-35" dirty="0">
                <a:latin typeface="Comic Sans MS" panose="030F0702030302020204" pitchFamily="66" charset="0"/>
                <a:cs typeface="Trebuchet MS"/>
              </a:rPr>
              <a:t>E</a:t>
            </a:r>
            <a:r>
              <a:rPr sz="4800" u="sng" spc="-30" dirty="0">
                <a:latin typeface="Comic Sans MS" panose="030F0702030302020204" pitchFamily="66" charset="0"/>
                <a:cs typeface="Trebuchet MS"/>
              </a:rPr>
              <a:t>LL</a:t>
            </a:r>
            <a:r>
              <a:rPr sz="4800" u="sng" spc="-5" dirty="0">
                <a:latin typeface="Comic Sans MS" panose="030F0702030302020204" pitchFamily="66" charset="0"/>
                <a:cs typeface="Trebuchet MS"/>
              </a:rPr>
              <a:t>I</a:t>
            </a:r>
            <a:r>
              <a:rPr sz="4800" u="sng" spc="30" dirty="0">
                <a:latin typeface="Comic Sans MS" panose="030F0702030302020204" pitchFamily="66" charset="0"/>
                <a:cs typeface="Trebuchet MS"/>
              </a:rPr>
              <a:t>N</a:t>
            </a:r>
            <a:r>
              <a:rPr sz="4800" u="sng" spc="5" dirty="0">
                <a:latin typeface="Comic Sans MS" panose="030F0702030302020204" pitchFamily="66" charset="0"/>
                <a:cs typeface="Trebuchet MS"/>
              </a:rPr>
              <a:t>G</a:t>
            </a:r>
            <a:r>
              <a:rPr lang="en-US" sz="4800" u="sng" spc="5" dirty="0">
                <a:latin typeface="Comic Sans MS" panose="030F0702030302020204" pitchFamily="66" charset="0"/>
                <a:cs typeface="Trebuchet MS"/>
              </a:rPr>
              <a:t> :</a:t>
            </a:r>
            <a:endParaRPr sz="4800" u="sng" dirty="0">
              <a:latin typeface="Comic Sans MS" panose="030F0702030302020204" pitchFamily="66" charset="0"/>
              <a:cs typeface="Trebuchet MS"/>
            </a:endParaRPr>
          </a:p>
        </p:txBody>
      </p:sp>
      <p:sp>
        <p:nvSpPr>
          <p:cNvPr id="14" name="object 3"/>
          <p:cNvSpPr/>
          <p:nvPr/>
        </p:nvSpPr>
        <p:spPr>
          <a:xfrm>
            <a:off x="2438400" y="1219200"/>
            <a:ext cx="9067800" cy="5029200"/>
          </a:xfrm>
          <a:custGeom>
            <a:avLst/>
            <a:gdLst/>
            <a:ahLst/>
            <a:cxnLst/>
            <a:rect l="l" t="t" r="r" b="b"/>
            <a:pathLst>
              <a:path w="457200" h="457200">
                <a:moveTo>
                  <a:pt x="457200" y="0"/>
                </a:moveTo>
                <a:lnTo>
                  <a:pt x="0" y="0"/>
                </a:lnTo>
                <a:lnTo>
                  <a:pt x="0" y="457200"/>
                </a:lnTo>
                <a:lnTo>
                  <a:pt x="457200" y="457200"/>
                </a:lnTo>
                <a:lnTo>
                  <a:pt x="457200" y="0"/>
                </a:lnTo>
                <a:close/>
              </a:path>
            </a:pathLst>
          </a:custGeom>
          <a:noFill/>
        </p:spPr>
        <p:txBody>
          <a:bodyPr wrap="square" lIns="0" tIns="0" rIns="0" bIns="0" rtlCol="0"/>
          <a:lstStyle/>
          <a:p>
            <a:r>
              <a:rPr lang="en-US" sz="2400" dirty="0"/>
              <a:t> DATA COLLECTION :</a:t>
            </a:r>
          </a:p>
          <a:p>
            <a:r>
              <a:rPr lang="en-US" sz="2000" dirty="0"/>
              <a:t>              1)  </a:t>
            </a:r>
            <a:r>
              <a:rPr lang="en-US" sz="2000" dirty="0" err="1"/>
              <a:t>Kaggle</a:t>
            </a:r>
            <a:r>
              <a:rPr lang="en-US" sz="2000" dirty="0"/>
              <a:t> downloaded</a:t>
            </a:r>
          </a:p>
          <a:p>
            <a:r>
              <a:rPr lang="en-US" sz="2000" dirty="0"/>
              <a:t>              2)  Gather data from relevant sources like </a:t>
            </a:r>
            <a:r>
              <a:rPr lang="en-US" sz="2000" dirty="0" err="1"/>
              <a:t>hr</a:t>
            </a:r>
            <a:r>
              <a:rPr lang="en-US" sz="2000" dirty="0"/>
              <a:t> database, performance reviews, attendance records, and project outcomes.</a:t>
            </a:r>
          </a:p>
          <a:p>
            <a:r>
              <a:rPr lang="en-US" sz="2000" dirty="0"/>
              <a:t>              3)  Include metrics such as work hours, task completion rates, feedback scores, and sales numbers. </a:t>
            </a:r>
          </a:p>
          <a:p>
            <a:endParaRPr lang="en-US" sz="2000" dirty="0"/>
          </a:p>
          <a:p>
            <a:r>
              <a:rPr lang="en-US" sz="2000" dirty="0"/>
              <a:t> </a:t>
            </a:r>
            <a:r>
              <a:rPr lang="en-US" sz="2400" dirty="0"/>
              <a:t>FEATURE COLLECTION :</a:t>
            </a:r>
          </a:p>
          <a:p>
            <a:r>
              <a:rPr lang="en-US" sz="2000" dirty="0"/>
              <a:t>                 1</a:t>
            </a:r>
            <a:r>
              <a:rPr lang="en-US" sz="2400" dirty="0"/>
              <a:t>)  </a:t>
            </a:r>
            <a:r>
              <a:rPr lang="en-US" sz="2000" dirty="0"/>
              <a:t>Identify key performance indi</a:t>
            </a:r>
            <a:r>
              <a:rPr lang="en-US" sz="2400" dirty="0"/>
              <a:t>cators </a:t>
            </a:r>
            <a:r>
              <a:rPr lang="en-US" sz="2000" dirty="0"/>
              <a:t>( KPIs) that are critical to assessing employee performance.  these may include:</a:t>
            </a:r>
          </a:p>
          <a:p>
            <a:r>
              <a:rPr lang="en-US" sz="2000" dirty="0"/>
              <a:t>                 2)  </a:t>
            </a:r>
            <a:r>
              <a:rPr lang="en-US" sz="2000" dirty="0">
                <a:sym typeface="Wingdings" panose="05000000000000000000" pitchFamily="2" charset="2"/>
              </a:rPr>
              <a:t> Productivity  ( </a:t>
            </a:r>
            <a:r>
              <a:rPr lang="en-US" sz="2000" dirty="0" err="1">
                <a:sym typeface="Wingdings" panose="05000000000000000000" pitchFamily="2" charset="2"/>
              </a:rPr>
              <a:t>eg</a:t>
            </a:r>
            <a:r>
              <a:rPr lang="en-US" sz="2000" dirty="0">
                <a:sym typeface="Wingdings" panose="05000000000000000000" pitchFamily="2" charset="2"/>
              </a:rPr>
              <a:t>., number of tasks completed )</a:t>
            </a:r>
          </a:p>
          <a:p>
            <a:r>
              <a:rPr lang="en-US" sz="2000" dirty="0">
                <a:sym typeface="Wingdings" panose="05000000000000000000" pitchFamily="2" charset="2"/>
              </a:rPr>
              <a:t>                        Quality of work ( </a:t>
            </a:r>
            <a:r>
              <a:rPr lang="en-US" sz="2000" dirty="0" err="1">
                <a:sym typeface="Wingdings" panose="05000000000000000000" pitchFamily="2" charset="2"/>
              </a:rPr>
              <a:t>eg</a:t>
            </a:r>
            <a:r>
              <a:rPr lang="en-US" sz="2000" dirty="0">
                <a:sym typeface="Wingdings" panose="05000000000000000000" pitchFamily="2" charset="2"/>
              </a:rPr>
              <a:t>, error rates )</a:t>
            </a:r>
          </a:p>
          <a:p>
            <a:r>
              <a:rPr lang="en-US" sz="2000" dirty="0">
                <a:sym typeface="Wingdings" panose="05000000000000000000" pitchFamily="2" charset="2"/>
              </a:rPr>
              <a:t>                        Punctuality ( </a:t>
            </a:r>
            <a:r>
              <a:rPr lang="en-US" sz="2000" dirty="0" err="1">
                <a:sym typeface="Wingdings" panose="05000000000000000000" pitchFamily="2" charset="2"/>
              </a:rPr>
              <a:t>eg</a:t>
            </a:r>
            <a:r>
              <a:rPr lang="en-US" sz="2000" dirty="0">
                <a:sym typeface="Wingdings" panose="05000000000000000000" pitchFamily="2" charset="2"/>
              </a:rPr>
              <a:t>., attendance and timeliness )</a:t>
            </a:r>
          </a:p>
          <a:p>
            <a:r>
              <a:rPr lang="en-US" sz="2000" dirty="0">
                <a:sym typeface="Wingdings" panose="05000000000000000000" pitchFamily="2" charset="2"/>
              </a:rPr>
              <a:t>                        Collaboration  ( </a:t>
            </a:r>
            <a:r>
              <a:rPr lang="en-US" sz="2000" dirty="0" err="1">
                <a:sym typeface="Wingdings" panose="05000000000000000000" pitchFamily="2" charset="2"/>
              </a:rPr>
              <a:t>eg</a:t>
            </a:r>
            <a:r>
              <a:rPr lang="en-US" sz="2000" dirty="0">
                <a:sym typeface="Wingdings" panose="05000000000000000000" pitchFamily="2" charset="2"/>
              </a:rPr>
              <a:t>, team feedback )</a:t>
            </a:r>
          </a:p>
          <a:p>
            <a:endParaRPr lang="en-US" sz="2000" dirty="0">
              <a:sym typeface="Wingdings" panose="05000000000000000000" pitchFamily="2" charset="2"/>
            </a:endParaRPr>
          </a:p>
          <a:p>
            <a:r>
              <a:rPr lang="en-US" sz="2400" dirty="0">
                <a:sym typeface="Wingdings" panose="05000000000000000000" pitchFamily="2" charset="2"/>
              </a:rPr>
              <a:t> DATA CLEANING :</a:t>
            </a:r>
          </a:p>
          <a:p>
            <a:r>
              <a:rPr lang="en-US" sz="2400" dirty="0">
                <a:sym typeface="Wingdings" panose="05000000000000000000" pitchFamily="2" charset="2"/>
              </a:rPr>
              <a:t>               1)  </a:t>
            </a:r>
            <a:r>
              <a:rPr lang="en-US" sz="2000" dirty="0">
                <a:sym typeface="Wingdings" panose="05000000000000000000" pitchFamily="2" charset="2"/>
              </a:rPr>
              <a:t>Clean the data by removing duplicates, handling missing values, and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3000" y="1981200"/>
            <a:ext cx="10439400" cy="4572000"/>
          </a:xfrm>
        </p:spPr>
        <p:txBody>
          <a:bodyPr>
            <a:normAutofit fontScale="90000"/>
          </a:bodyPr>
          <a:lstStyle/>
          <a:p>
            <a:r>
              <a:rPr lang="en-US" sz="2200" cap="none" dirty="0"/>
              <a:t>                     correcting any data entry errors.</a:t>
            </a:r>
            <a:br>
              <a:rPr lang="en-US" sz="2200" cap="none" dirty="0"/>
            </a:br>
            <a:r>
              <a:rPr lang="en-US" sz="2200" cap="none" dirty="0"/>
              <a:t>                2)  Standardize data formats ( </a:t>
            </a:r>
            <a:r>
              <a:rPr lang="en-US" sz="2200" cap="none" dirty="0" err="1"/>
              <a:t>eg</a:t>
            </a:r>
            <a:r>
              <a:rPr lang="en-US" sz="2200" cap="none" dirty="0"/>
              <a:t>., date formats, numerical values )</a:t>
            </a:r>
            <a:br>
              <a:rPr lang="en-US" sz="2200" cap="none" dirty="0"/>
            </a:br>
            <a:br>
              <a:rPr lang="en-US" sz="2000" cap="none" dirty="0"/>
            </a:br>
            <a:r>
              <a:rPr lang="en-US" sz="2000" cap="none" dirty="0"/>
              <a:t>  </a:t>
            </a:r>
            <a:r>
              <a:rPr lang="en-US" sz="2700" b="1" cap="none" dirty="0"/>
              <a:t>PERFORMANCE LEVEL CLASSIFICATION </a:t>
            </a:r>
            <a:r>
              <a:rPr lang="en-US" sz="2000" cap="none" dirty="0"/>
              <a:t>:</a:t>
            </a:r>
            <a:br>
              <a:rPr lang="en-US" sz="2000" cap="none" dirty="0"/>
            </a:br>
            <a:r>
              <a:rPr lang="en-US" sz="2200" cap="none" dirty="0"/>
              <a:t>                  1)  Categorize employees into different performance levels ( </a:t>
            </a:r>
            <a:r>
              <a:rPr lang="en-US" sz="2200" cap="none" dirty="0" err="1"/>
              <a:t>eg</a:t>
            </a:r>
            <a:r>
              <a:rPr lang="en-US" sz="2200" cap="none" dirty="0"/>
              <a:t>., High, Medium, Low ) based on the selected KPIs.</a:t>
            </a:r>
            <a:br>
              <a:rPr lang="en-US" sz="2200" cap="none" dirty="0"/>
            </a:br>
            <a:r>
              <a:rPr lang="en-US" sz="2200" cap="none" dirty="0"/>
              <a:t>                   2)  Use Excel functions like IF,  VLOOKUP, or INDEX and MATCH to automate this classification.</a:t>
            </a:r>
            <a:br>
              <a:rPr lang="en-US" sz="2200" cap="none" dirty="0"/>
            </a:br>
            <a:br>
              <a:rPr lang="en-US" sz="2200" cap="none" dirty="0"/>
            </a:br>
            <a:r>
              <a:rPr lang="en-US" sz="2700" b="1" cap="none" dirty="0"/>
              <a:t>SUMMARY :</a:t>
            </a:r>
            <a:br>
              <a:rPr lang="en-US" sz="2000" cap="none" dirty="0"/>
            </a:br>
            <a:r>
              <a:rPr lang="en-US" sz="2200" cap="none" dirty="0"/>
              <a:t>                  1)  Create summary </a:t>
            </a:r>
            <a:r>
              <a:rPr lang="en-US" sz="2200" cap="none" dirty="0" err="1"/>
              <a:t>tablrs</a:t>
            </a:r>
            <a:r>
              <a:rPr lang="en-US" sz="2200" cap="none" dirty="0"/>
              <a:t> that provide an overview of performance across different teams, departments, or time periods.</a:t>
            </a:r>
            <a:br>
              <a:rPr lang="en-US" sz="2200" cap="none" dirty="0"/>
            </a:br>
            <a:r>
              <a:rPr lang="en-US" sz="2200" cap="none" dirty="0"/>
              <a:t>                   2)  Use Excel’s PivotTables to quickly aggregate and summarize data by category.</a:t>
            </a:r>
            <a:br>
              <a:rPr lang="en-US" sz="2200" cap="none" dirty="0"/>
            </a:br>
            <a:br>
              <a:rPr lang="en-US" sz="2200" cap="none" dirty="0"/>
            </a:br>
            <a:r>
              <a:rPr lang="en-US" sz="2700" b="1" cap="none" dirty="0"/>
              <a:t>VISUALIZATION :</a:t>
            </a:r>
            <a:br>
              <a:rPr lang="en-US" sz="2000" cap="none" dirty="0"/>
            </a:br>
            <a:r>
              <a:rPr lang="en-US" sz="2200" cap="none" dirty="0"/>
              <a:t>                 1)  Develop visual representation of the data using Excel charts and </a:t>
            </a:r>
            <a:r>
              <a:rPr lang="en-US" sz="2200" cap="none" dirty="0" err="1"/>
              <a:t>grapghs</a:t>
            </a:r>
            <a:r>
              <a:rPr lang="en-US" sz="2200" cap="none" dirty="0"/>
              <a:t>.</a:t>
            </a:r>
            <a:br>
              <a:rPr lang="en-US" sz="2200" cap="none" dirty="0"/>
            </a:br>
            <a:r>
              <a:rPr lang="en-US" sz="2200" cap="none" dirty="0"/>
              <a:t>                 2)  Use bar charts, line graphs, and heat mas, to illustrate </a:t>
            </a:r>
            <a:r>
              <a:rPr lang="en-US" sz="2200" cap="none" dirty="0" err="1"/>
              <a:t>performace</a:t>
            </a:r>
            <a:r>
              <a:rPr lang="en-US" sz="2200" cap="none" dirty="0"/>
              <a:t> trends, comparison among different groups, and highlight key areas for improvement.</a:t>
            </a:r>
            <a:br>
              <a:rPr lang="en-US" sz="2200" cap="none" dirty="0"/>
            </a:br>
            <a:br>
              <a:rPr lang="en-US" sz="2200" cap="none" dirty="0"/>
            </a:br>
            <a:br>
              <a:rPr lang="en-US" sz="2000" cap="none" dirty="0"/>
            </a:br>
            <a:br>
              <a:rPr lang="en-US" sz="2000" cap="none" dirty="0"/>
            </a:br>
            <a:br>
              <a:rPr lang="en-US" sz="2000" cap="none" dirty="0"/>
            </a:br>
            <a:br>
              <a:rPr lang="en-US" sz="2000" cap="none" dirty="0"/>
            </a:br>
            <a:br>
              <a:rPr lang="en-US" sz="2000" cap="none" dirty="0"/>
            </a:br>
            <a:endParaRPr lang="en-US" sz="2000" cap="none" dirty="0"/>
          </a:p>
        </p:txBody>
      </p:sp>
    </p:spTree>
    <p:extLst>
      <p:ext uri="{BB962C8B-B14F-4D97-AF65-F5344CB8AC3E}">
        <p14:creationId xmlns:p14="http://schemas.microsoft.com/office/powerpoint/2010/main" val="1111485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55332" y="480807"/>
            <a:ext cx="2437130" cy="567463"/>
          </a:xfrm>
          <a:prstGeom prst="rect">
            <a:avLst/>
          </a:prstGeom>
        </p:spPr>
        <p:txBody>
          <a:bodyPr vert="horz" wrap="square" lIns="0" tIns="13335" rIns="0" bIns="0" rtlCol="0">
            <a:spAutoFit/>
          </a:bodyPr>
          <a:lstStyle/>
          <a:p>
            <a:pPr marL="12700">
              <a:lnSpc>
                <a:spcPct val="100000"/>
              </a:lnSpc>
              <a:spcBef>
                <a:spcPts val="105"/>
              </a:spcBef>
            </a:pPr>
            <a:r>
              <a:rPr u="sng" dirty="0">
                <a:latin typeface="Comic Sans MS" panose="030F0702030302020204" pitchFamily="66" charset="0"/>
              </a:rPr>
              <a:t>R</a:t>
            </a:r>
            <a:r>
              <a:rPr u="sng" spc="-40" dirty="0">
                <a:latin typeface="Comic Sans MS" panose="030F0702030302020204" pitchFamily="66" charset="0"/>
              </a:rPr>
              <a:t>E</a:t>
            </a:r>
            <a:r>
              <a:rPr u="sng" spc="15" dirty="0">
                <a:latin typeface="Comic Sans MS" panose="030F0702030302020204" pitchFamily="66" charset="0"/>
              </a:rPr>
              <a:t>S</a:t>
            </a:r>
            <a:r>
              <a:rPr u="sng" spc="-30" dirty="0">
                <a:latin typeface="Comic Sans MS" panose="030F0702030302020204" pitchFamily="66" charset="0"/>
              </a:rPr>
              <a:t>U</a:t>
            </a:r>
            <a:r>
              <a:rPr u="sng" spc="-405" dirty="0">
                <a:latin typeface="Comic Sans MS" panose="030F0702030302020204" pitchFamily="66" charset="0"/>
              </a:rPr>
              <a:t>L</a:t>
            </a:r>
            <a:r>
              <a:rPr u="sng" dirty="0">
                <a:latin typeface="Comic Sans MS" panose="030F0702030302020204" pitchFamily="66" charset="0"/>
              </a:rPr>
              <a:t>TS</a:t>
            </a:r>
            <a:r>
              <a:rPr lang="en-US" u="sng" dirty="0">
                <a:latin typeface="Comic Sans MS" panose="030F0702030302020204" pitchFamily="66" charset="0"/>
              </a:rPr>
              <a:t> :</a:t>
            </a:r>
            <a:endParaRPr u="sng" dirty="0">
              <a:latin typeface="Comic Sans MS" panose="030F0702030302020204" pitchFamily="66" charset="0"/>
            </a:endParaRPr>
          </a:p>
        </p:txBody>
      </p:sp>
      <p:graphicFrame>
        <p:nvGraphicFramePr>
          <p:cNvPr id="10" name="Chart 9"/>
          <p:cNvGraphicFramePr>
            <a:graphicFrameLocks/>
          </p:cNvGraphicFramePr>
          <p:nvPr>
            <p:extLst>
              <p:ext uri="{D42A27DB-BD31-4B8C-83A1-F6EECF244321}">
                <p14:modId xmlns:p14="http://schemas.microsoft.com/office/powerpoint/2010/main" val="2527937942"/>
              </p:ext>
            </p:extLst>
          </p:nvPr>
        </p:nvGraphicFramePr>
        <p:xfrm>
          <a:off x="2286000" y="1295400"/>
          <a:ext cx="9296400" cy="5105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mic Sans MS" panose="030F0702030302020204" pitchFamily="66" charset="0"/>
              </a:rPr>
              <a:t>Results :</a:t>
            </a:r>
          </a:p>
        </p:txBody>
      </p:sp>
      <p:graphicFrame>
        <p:nvGraphicFramePr>
          <p:cNvPr id="4" name="Chart 3"/>
          <p:cNvGraphicFramePr>
            <a:graphicFrameLocks/>
          </p:cNvGraphicFramePr>
          <p:nvPr>
            <p:extLst>
              <p:ext uri="{D42A27DB-BD31-4B8C-83A1-F6EECF244321}">
                <p14:modId xmlns:p14="http://schemas.microsoft.com/office/powerpoint/2010/main" val="1816663044"/>
              </p:ext>
            </p:extLst>
          </p:nvPr>
        </p:nvGraphicFramePr>
        <p:xfrm>
          <a:off x="3810000" y="1828800"/>
          <a:ext cx="61722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371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1" y="609600"/>
            <a:ext cx="10131425" cy="5791200"/>
          </a:xfrm>
        </p:spPr>
        <p:txBody>
          <a:bodyPr>
            <a:normAutofit fontScale="90000"/>
          </a:bodyPr>
          <a:lstStyle/>
          <a:p>
            <a:br>
              <a:rPr lang="en-US" u="sng" dirty="0">
                <a:latin typeface="Comic Sans MS" panose="030F0702030302020204" pitchFamily="66" charset="0"/>
                <a:cs typeface="Times New Roman" panose="02020603050405020304" pitchFamily="18" charset="0"/>
              </a:rPr>
            </a:br>
            <a:br>
              <a:rPr lang="en-US" u="sng" dirty="0">
                <a:latin typeface="Comic Sans MS" panose="030F0702030302020204" pitchFamily="66" charset="0"/>
                <a:cs typeface="Times New Roman" panose="02020603050405020304" pitchFamily="18" charset="0"/>
              </a:rPr>
            </a:br>
            <a:r>
              <a:rPr lang="en-US" u="sng" dirty="0">
                <a:latin typeface="Comic Sans MS" panose="030F0702030302020204" pitchFamily="66" charset="0"/>
                <a:cs typeface="Times New Roman" panose="02020603050405020304" pitchFamily="18" charset="0"/>
              </a:rPr>
              <a:t>Conclusion : </a:t>
            </a:r>
            <a:br>
              <a:rPr lang="en-US" u="sng" dirty="0">
                <a:latin typeface="Comic Sans MS" panose="030F0702030302020204" pitchFamily="66" charset="0"/>
                <a:cs typeface="Times New Roman" panose="02020603050405020304" pitchFamily="18" charset="0"/>
              </a:rPr>
            </a:br>
            <a:r>
              <a:rPr lang="en-US" sz="2200" dirty="0">
                <a:cs typeface="Times New Roman" panose="02020603050405020304" pitchFamily="18" charset="0"/>
              </a:rPr>
              <a:t>                 </a:t>
            </a:r>
            <a:r>
              <a:rPr lang="en-US" sz="2200" dirty="0">
                <a:latin typeface="+mn-lt"/>
                <a:cs typeface="Times New Roman" panose="02020603050405020304" pitchFamily="18" charset="0"/>
              </a:rPr>
              <a:t> </a:t>
            </a:r>
            <a:br>
              <a:rPr lang="en-US" sz="2200" dirty="0">
                <a:latin typeface="+mn-lt"/>
                <a:cs typeface="Times New Roman" panose="02020603050405020304" pitchFamily="18" charset="0"/>
              </a:rPr>
            </a:br>
            <a:br>
              <a:rPr lang="en-US" sz="2200" dirty="0">
                <a:latin typeface="+mn-lt"/>
                <a:cs typeface="Times New Roman" panose="02020603050405020304" pitchFamily="18" charset="0"/>
              </a:rPr>
            </a:br>
            <a:r>
              <a:rPr lang="en-US" sz="2700" cap="none" dirty="0">
                <a:latin typeface="+mn-lt"/>
                <a:cs typeface="Times New Roman" panose="02020603050405020304" pitchFamily="18" charset="0"/>
              </a:rPr>
              <a:t>The employee performance analysis  using   Excel indicates that medium-level employees are consistently performing at a high level, contributing significantly to overall productivity.  However, there is a noticeable gap between their performance and that of other employee groups.  To achieve better outcomes across the board, it is crucial to motivate and support lower-performing employees.  Purple color indicates high , blue color indicates low , green color indicates medium , yellow color  indicates very high  . in the chart,  medium is in first position, low is in second position , high is in third position,  very high is in fourth position . by addressing this gap, w can create a more balanced and high-performing team that drives greater overall success for the organization.</a:t>
            </a:r>
            <a:br>
              <a:rPr lang="en-US" sz="2700" u="sng" cap="none" dirty="0">
                <a:latin typeface="+mn-lt"/>
                <a:cs typeface="Times New Roman" panose="02020603050405020304" pitchFamily="18" charset="0"/>
              </a:rPr>
            </a:br>
            <a:r>
              <a:rPr lang="en-US" sz="2200" u="sng" cap="none" dirty="0">
                <a:latin typeface="+mn-lt"/>
                <a:cs typeface="Times New Roman" panose="02020603050405020304" pitchFamily="18" charset="0"/>
              </a:rPr>
              <a:t>                      </a:t>
            </a:r>
            <a:br>
              <a:rPr lang="en-US" sz="2200" u="sng" cap="none" dirty="0">
                <a:latin typeface="+mn-lt"/>
                <a:cs typeface="Times New Roman" panose="02020603050405020304" pitchFamily="18" charset="0"/>
              </a:rPr>
            </a:br>
            <a:br>
              <a:rPr lang="en-US" sz="2200" u="sng" cap="none" dirty="0">
                <a:latin typeface="+mn-lt"/>
                <a:cs typeface="Times New Roman" panose="02020603050405020304" pitchFamily="18" charset="0"/>
              </a:rPr>
            </a:br>
            <a:br>
              <a:rPr lang="en-US" sz="2200" u="sng" cap="none" dirty="0">
                <a:latin typeface="+mn-lt"/>
                <a:cs typeface="Times New Roman" panose="02020603050405020304" pitchFamily="18" charset="0"/>
              </a:rPr>
            </a:br>
            <a:br>
              <a:rPr lang="en-US" sz="2200" u="sng" cap="none" dirty="0">
                <a:latin typeface="+mn-lt"/>
                <a:cs typeface="Times New Roman" panose="02020603050405020304" pitchFamily="18" charset="0"/>
              </a:rPr>
            </a:br>
            <a:br>
              <a:rPr lang="en-US" sz="2200" u="sng" cap="none" dirty="0">
                <a:latin typeface="+mn-lt"/>
                <a:cs typeface="Times New Roman" panose="02020603050405020304" pitchFamily="18" charset="0"/>
              </a:rPr>
            </a:br>
            <a:br>
              <a:rPr lang="en-US" sz="2200" u="sng" cap="none" dirty="0">
                <a:latin typeface="+mn-lt"/>
                <a:cs typeface="Times New Roman" panose="02020603050405020304" pitchFamily="18" charset="0"/>
              </a:rPr>
            </a:br>
            <a:endParaRPr lang="en-IN" sz="1400" u="sng" cap="none"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1622638" y="807423"/>
            <a:ext cx="4778162" cy="632224"/>
          </a:xfrm>
          <a:prstGeom prst="rect">
            <a:avLst/>
          </a:prstGeom>
        </p:spPr>
        <p:txBody>
          <a:bodyPr vert="horz" wrap="square" lIns="0" tIns="16510" rIns="0" bIns="0" rtlCol="0">
            <a:spAutoFit/>
          </a:bodyPr>
          <a:lstStyle/>
          <a:p>
            <a:pPr marL="12700">
              <a:lnSpc>
                <a:spcPct val="100000"/>
              </a:lnSpc>
              <a:spcBef>
                <a:spcPts val="130"/>
              </a:spcBef>
            </a:pPr>
            <a:r>
              <a:rPr u="sng" spc="5" dirty="0">
                <a:latin typeface="Comic Sans MS" panose="030F0702030302020204" pitchFamily="66" charset="0"/>
              </a:rPr>
              <a:t>PROJECT</a:t>
            </a:r>
            <a:r>
              <a:rPr lang="en-US" u="sng" spc="5" dirty="0">
                <a:latin typeface="Comic Sans MS" panose="030F0702030302020204" pitchFamily="66" charset="0"/>
              </a:rPr>
              <a:t> </a:t>
            </a:r>
            <a:r>
              <a:rPr u="sng" spc="-85" dirty="0">
                <a:latin typeface="Comic Sans MS" panose="030F0702030302020204" pitchFamily="66" charset="0"/>
              </a:rPr>
              <a:t> </a:t>
            </a:r>
            <a:r>
              <a:rPr sz="4000" u="sng" spc="25" dirty="0">
                <a:latin typeface="Comic Sans MS" panose="030F0702030302020204" pitchFamily="66" charset="0"/>
              </a:rPr>
              <a:t>TITLE</a:t>
            </a:r>
            <a:r>
              <a:rPr lang="en-US" u="sng" spc="25" dirty="0">
                <a:latin typeface="Comic Sans MS" panose="030F0702030302020204" pitchFamily="66" charset="0"/>
              </a:rPr>
              <a:t> :</a:t>
            </a:r>
            <a:endParaRPr u="sng" dirty="0">
              <a:latin typeface="Comic Sans MS" panose="030F0702030302020204" pitchFamily="66" charset="0"/>
            </a:endParaRPr>
          </a:p>
        </p:txBody>
      </p:sp>
      <p:sp>
        <p:nvSpPr>
          <p:cNvPr id="23" name="TextBox 22">
            <a:extLst>
              <a:ext uri="{FF2B5EF4-FFF2-40B4-BE49-F238E27FC236}">
                <a16:creationId xmlns:a16="http://schemas.microsoft.com/office/drawing/2014/main" id="{F691EEC8-E83B-8506-163B-F39E906CCC0A}"/>
              </a:ext>
            </a:extLst>
          </p:cNvPr>
          <p:cNvSpPr txBox="1"/>
          <p:nvPr/>
        </p:nvSpPr>
        <p:spPr>
          <a:xfrm>
            <a:off x="1828800" y="2133600"/>
            <a:ext cx="8593228" cy="1323439"/>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Employee Performance Analysis            using Excel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object 21"/>
          <p:cNvSpPr txBox="1">
            <a:spLocks noGrp="1"/>
          </p:cNvSpPr>
          <p:nvPr>
            <p:ph type="title"/>
          </p:nvPr>
        </p:nvSpPr>
        <p:spPr>
          <a:xfrm>
            <a:off x="1869440" y="914400"/>
            <a:ext cx="2357120" cy="567463"/>
          </a:xfrm>
          <a:prstGeom prst="rect">
            <a:avLst/>
          </a:prstGeom>
        </p:spPr>
        <p:txBody>
          <a:bodyPr vert="horz" wrap="square" lIns="0" tIns="13335" rIns="0" bIns="0" rtlCol="0">
            <a:spAutoFit/>
          </a:bodyPr>
          <a:lstStyle/>
          <a:p>
            <a:pPr marL="12700">
              <a:lnSpc>
                <a:spcPct val="100000"/>
              </a:lnSpc>
              <a:spcBef>
                <a:spcPts val="105"/>
              </a:spcBef>
            </a:pPr>
            <a:r>
              <a:rPr u="sng" spc="25" dirty="0">
                <a:latin typeface="Comic Sans MS" panose="030F0702030302020204" pitchFamily="66" charset="0"/>
              </a:rPr>
              <a:t>A</a:t>
            </a:r>
            <a:r>
              <a:rPr u="sng" spc="-5" dirty="0">
                <a:latin typeface="Comic Sans MS" panose="030F0702030302020204" pitchFamily="66" charset="0"/>
              </a:rPr>
              <a:t>G</a:t>
            </a:r>
            <a:r>
              <a:rPr u="sng" spc="-35" dirty="0">
                <a:latin typeface="Comic Sans MS" panose="030F0702030302020204" pitchFamily="66" charset="0"/>
              </a:rPr>
              <a:t>E</a:t>
            </a:r>
            <a:r>
              <a:rPr u="sng" spc="15" dirty="0">
                <a:latin typeface="Comic Sans MS" panose="030F0702030302020204" pitchFamily="66" charset="0"/>
              </a:rPr>
              <a:t>N</a:t>
            </a:r>
            <a:r>
              <a:rPr u="sng" dirty="0">
                <a:latin typeface="Comic Sans MS" panose="030F0702030302020204" pitchFamily="66" charset="0"/>
              </a:rPr>
              <a:t>DA</a:t>
            </a:r>
            <a:r>
              <a:rPr lang="en-US" u="sng" dirty="0">
                <a:latin typeface="Comic Sans MS" panose="030F0702030302020204" pitchFamily="66" charset="0"/>
              </a:rPr>
              <a:t> :</a:t>
            </a:r>
            <a:endParaRPr u="sng" dirty="0">
              <a:latin typeface="Comic Sans MS" panose="030F0702030302020204" pitchFamily="66" charset="0"/>
            </a:endParaRPr>
          </a:p>
        </p:txBody>
      </p:sp>
      <p:sp>
        <p:nvSpPr>
          <p:cNvPr id="23" name="TextBox 22">
            <a:extLst>
              <a:ext uri="{FF2B5EF4-FFF2-40B4-BE49-F238E27FC236}">
                <a16:creationId xmlns:a16="http://schemas.microsoft.com/office/drawing/2014/main" id="{D0827FA3-A9D4-0FE5-45BE-664C8C920E82}"/>
              </a:ext>
            </a:extLst>
          </p:cNvPr>
          <p:cNvSpPr txBox="1"/>
          <p:nvPr/>
        </p:nvSpPr>
        <p:spPr>
          <a:xfrm>
            <a:off x="3352800" y="1600200"/>
            <a:ext cx="5029200" cy="4401205"/>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latin typeface="Times New Roman" panose="02020603050405020304" pitchFamily="18" charset="0"/>
                <a:cs typeface="Times New Roman" panose="02020603050405020304" pitchFamily="18" charset="0"/>
              </a:rPr>
              <a:t>Dataset Description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Discussion</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84935" y="3962400"/>
            <a:ext cx="2762250" cy="26479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2514600" y="1695450"/>
            <a:ext cx="6781800" cy="226695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r>
              <a:rPr lang="en-US" sz="3200" dirty="0"/>
              <a:t>Analyze employee performance using Excel by evaluating key performance indicators (KPIs) such as productivity, punctuality, and quality of work.  Identify patterns, trends, and outliners in employee data to determine high and low performers.</a:t>
            </a:r>
            <a:endParaRPr sz="3200" dirty="0"/>
          </a:p>
        </p:txBody>
      </p:sp>
      <p:sp>
        <p:nvSpPr>
          <p:cNvPr id="7" name="object 7"/>
          <p:cNvSpPr txBox="1">
            <a:spLocks noGrp="1"/>
          </p:cNvSpPr>
          <p:nvPr>
            <p:ph type="title"/>
          </p:nvPr>
        </p:nvSpPr>
        <p:spPr>
          <a:xfrm>
            <a:off x="834072" y="628811"/>
            <a:ext cx="6633528"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u="sng" spc="-20" dirty="0">
                <a:latin typeface="Comic Sans MS" panose="030F0702030302020204" pitchFamily="66" charset="0"/>
              </a:rPr>
              <a:t>P</a:t>
            </a:r>
            <a:r>
              <a:rPr u="sng" spc="15" dirty="0">
                <a:latin typeface="Comic Sans MS" panose="030F0702030302020204" pitchFamily="66" charset="0"/>
              </a:rPr>
              <a:t>ROB</a:t>
            </a:r>
            <a:r>
              <a:rPr u="sng" spc="55" dirty="0">
                <a:latin typeface="Comic Sans MS" panose="030F0702030302020204" pitchFamily="66" charset="0"/>
              </a:rPr>
              <a:t>L</a:t>
            </a:r>
            <a:r>
              <a:rPr u="sng" spc="-20" dirty="0">
                <a:latin typeface="Comic Sans MS" panose="030F0702030302020204" pitchFamily="66" charset="0"/>
              </a:rPr>
              <a:t>E</a:t>
            </a:r>
            <a:r>
              <a:rPr u="sng" spc="20" dirty="0">
                <a:latin typeface="Comic Sans MS" panose="030F0702030302020204" pitchFamily="66" charset="0"/>
              </a:rPr>
              <a:t>M</a:t>
            </a:r>
            <a:r>
              <a:rPr u="sng" dirty="0">
                <a:latin typeface="Comic Sans MS" panose="030F0702030302020204" pitchFamily="66" charset="0"/>
              </a:rPr>
              <a:t>	</a:t>
            </a:r>
            <a:r>
              <a:rPr u="sng" spc="10" dirty="0">
                <a:latin typeface="Comic Sans MS" panose="030F0702030302020204" pitchFamily="66" charset="0"/>
              </a:rPr>
              <a:t>S</a:t>
            </a:r>
            <a:r>
              <a:rPr u="sng" spc="-370" dirty="0">
                <a:latin typeface="Comic Sans MS" panose="030F0702030302020204" pitchFamily="66" charset="0"/>
              </a:rPr>
              <a:t>T</a:t>
            </a:r>
            <a:r>
              <a:rPr u="sng" spc="-375" dirty="0">
                <a:latin typeface="Comic Sans MS" panose="030F0702030302020204" pitchFamily="66" charset="0"/>
              </a:rPr>
              <a:t>A</a:t>
            </a:r>
            <a:r>
              <a:rPr u="sng" spc="15" dirty="0">
                <a:latin typeface="Comic Sans MS" panose="030F0702030302020204" pitchFamily="66" charset="0"/>
              </a:rPr>
              <a:t>T</a:t>
            </a:r>
            <a:r>
              <a:rPr u="sng" spc="-10" dirty="0">
                <a:latin typeface="Comic Sans MS" panose="030F0702030302020204" pitchFamily="66" charset="0"/>
              </a:rPr>
              <a:t>E</a:t>
            </a:r>
            <a:r>
              <a:rPr u="sng" spc="-20" dirty="0">
                <a:latin typeface="Comic Sans MS" panose="030F0702030302020204" pitchFamily="66" charset="0"/>
              </a:rPr>
              <a:t>ME</a:t>
            </a:r>
            <a:r>
              <a:rPr u="sng" spc="10" dirty="0">
                <a:latin typeface="Comic Sans MS" panose="030F0702030302020204" pitchFamily="66" charset="0"/>
              </a:rPr>
              <a:t>NT</a:t>
            </a:r>
            <a:r>
              <a:rPr lang="en-US" u="sng" spc="10" dirty="0">
                <a:latin typeface="Comic Sans MS" panose="030F0702030302020204" pitchFamily="66" charset="0"/>
              </a:rPr>
              <a:t> :</a:t>
            </a:r>
            <a:endParaRPr u="sng" dirty="0">
              <a:latin typeface="Comic Sans MS" panose="030F0702030302020204" pitchFamily="66"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8991600" y="4114800"/>
            <a:ext cx="3533775" cy="2876550"/>
          </a:xfrm>
          <a:prstGeom prst="rect">
            <a:avLst/>
          </a:prstGeom>
        </p:spPr>
      </p:pic>
      <p:sp>
        <p:nvSpPr>
          <p:cNvPr id="6" name="object 6"/>
          <p:cNvSpPr/>
          <p:nvPr/>
        </p:nvSpPr>
        <p:spPr>
          <a:xfrm>
            <a:off x="1600200" y="2057400"/>
            <a:ext cx="7772400" cy="41910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r>
              <a:rPr lang="en-US" sz="2400" dirty="0"/>
              <a:t>This project aims to analyze employee performance using Excel by comparing gender differences in performance scores, achievements, and target attainment.  The analysis will identify trends and disparities, providing insights for improving  equality ad productivity.  A summary of the findings will be presented in an Excel dashboard.  Key metrics like average performance scores, achievements rates, and target fulfillment will be compared across genders.  The analysis will utilize various Excel tools, such as pivot tables, filter, slicers,  charts, and statistical functions, to explore and visualize the data </a:t>
            </a:r>
            <a:endParaRPr sz="2400" dirty="0"/>
          </a:p>
        </p:txBody>
      </p:sp>
      <p:sp>
        <p:nvSpPr>
          <p:cNvPr id="7" name="object 7"/>
          <p:cNvSpPr txBox="1">
            <a:spLocks noGrp="1"/>
          </p:cNvSpPr>
          <p:nvPr>
            <p:ph type="title"/>
          </p:nvPr>
        </p:nvSpPr>
        <p:spPr>
          <a:xfrm>
            <a:off x="739775" y="852606"/>
            <a:ext cx="611822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u="sng" spc="5" dirty="0">
                <a:latin typeface="Comic Sans MS" panose="030F0702030302020204" pitchFamily="66" charset="0"/>
              </a:rPr>
              <a:t>PROJECT	</a:t>
            </a:r>
            <a:r>
              <a:rPr sz="4000" u="sng" spc="-20" dirty="0">
                <a:latin typeface="Comic Sans MS" panose="030F0702030302020204" pitchFamily="66" charset="0"/>
              </a:rPr>
              <a:t>OVERVIEW</a:t>
            </a:r>
            <a:r>
              <a:rPr lang="en-US" sz="4000" u="sng" spc="-20" dirty="0">
                <a:latin typeface="Comic Sans MS" panose="030F0702030302020204" pitchFamily="66" charset="0"/>
              </a:rPr>
              <a:t> : </a:t>
            </a:r>
            <a:endParaRPr sz="4000" u="sng" dirty="0">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57400" y="2057400"/>
            <a:ext cx="3657600" cy="40386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pPr lvl="2"/>
            <a:endParaRPr lang="en-US" sz="2400" dirty="0"/>
          </a:p>
          <a:p>
            <a:pPr marL="285750" indent="-285750">
              <a:buFont typeface="Wingdings" panose="05000000000000000000" pitchFamily="2" charset="2"/>
              <a:buChar char="v"/>
            </a:pPr>
            <a:r>
              <a:rPr lang="en-US" sz="2400" dirty="0"/>
              <a:t>Executive Management</a:t>
            </a:r>
          </a:p>
          <a:p>
            <a:pPr marL="285750" indent="-285750">
              <a:buFont typeface="Wingdings" panose="05000000000000000000" pitchFamily="2" charset="2"/>
              <a:buChar char="v"/>
            </a:pPr>
            <a:r>
              <a:rPr lang="en-US" sz="2400" dirty="0"/>
              <a:t>HR Managers and HR Analysts</a:t>
            </a:r>
          </a:p>
          <a:p>
            <a:pPr marL="285750" indent="-285750">
              <a:buFont typeface="Wingdings" panose="05000000000000000000" pitchFamily="2" charset="2"/>
              <a:buChar char="v"/>
            </a:pPr>
            <a:r>
              <a:rPr lang="en-US" sz="2400" dirty="0"/>
              <a:t>Team Leaders and Department Heads</a:t>
            </a:r>
          </a:p>
          <a:p>
            <a:pPr marL="285750" indent="-285750">
              <a:buFont typeface="Wingdings" panose="05000000000000000000" pitchFamily="2" charset="2"/>
              <a:buChar char="v"/>
            </a:pPr>
            <a:r>
              <a:rPr lang="en-US" sz="2400" dirty="0"/>
              <a:t>HR Business Partners</a:t>
            </a:r>
          </a:p>
          <a:p>
            <a:pPr marL="285750" indent="-285750">
              <a:buFont typeface="Wingdings" panose="05000000000000000000" pitchFamily="2" charset="2"/>
              <a:buChar char="v"/>
            </a:pPr>
            <a:r>
              <a:rPr lang="en-US" sz="2400" dirty="0"/>
              <a:t>Employees</a:t>
            </a:r>
          </a:p>
          <a:p>
            <a:pPr marL="285750" indent="-285750">
              <a:buFont typeface="Wingdings" panose="05000000000000000000" pitchFamily="2" charset="2"/>
              <a:buChar char="v"/>
            </a:pPr>
            <a:endParaRPr sz="2400" dirty="0"/>
          </a:p>
        </p:txBody>
      </p:sp>
      <p:sp>
        <p:nvSpPr>
          <p:cNvPr id="5" name="object 5"/>
          <p:cNvSpPr txBox="1">
            <a:spLocks noGrp="1"/>
          </p:cNvSpPr>
          <p:nvPr>
            <p:ph type="title"/>
          </p:nvPr>
        </p:nvSpPr>
        <p:spPr>
          <a:xfrm>
            <a:off x="699452" y="865538"/>
            <a:ext cx="6844348" cy="570669"/>
          </a:xfrm>
          <a:prstGeom prst="rect">
            <a:avLst/>
          </a:prstGeom>
        </p:spPr>
        <p:txBody>
          <a:bodyPr vert="horz" wrap="square" lIns="0" tIns="16510" rIns="0" bIns="0" rtlCol="0">
            <a:spAutoFit/>
          </a:bodyPr>
          <a:lstStyle/>
          <a:p>
            <a:pPr marL="12700">
              <a:lnSpc>
                <a:spcPct val="100000"/>
              </a:lnSpc>
              <a:spcBef>
                <a:spcPts val="130"/>
              </a:spcBef>
            </a:pPr>
            <a:r>
              <a:rPr u="sng" spc="25" dirty="0">
                <a:latin typeface="Comic Sans MS" panose="030F0702030302020204" pitchFamily="66" charset="0"/>
              </a:rPr>
              <a:t>W</a:t>
            </a:r>
            <a:r>
              <a:rPr u="sng" spc="-20" dirty="0">
                <a:latin typeface="Comic Sans MS" panose="030F0702030302020204" pitchFamily="66" charset="0"/>
              </a:rPr>
              <a:t>H</a:t>
            </a:r>
            <a:r>
              <a:rPr u="sng" spc="20" dirty="0">
                <a:latin typeface="Comic Sans MS" panose="030F0702030302020204" pitchFamily="66" charset="0"/>
              </a:rPr>
              <a:t>O</a:t>
            </a:r>
            <a:r>
              <a:rPr u="sng" spc="-235" dirty="0">
                <a:latin typeface="Comic Sans MS" panose="030F0702030302020204" pitchFamily="66" charset="0"/>
              </a:rPr>
              <a:t> </a:t>
            </a:r>
            <a:r>
              <a:rPr u="sng" spc="-10" dirty="0">
                <a:latin typeface="Comic Sans MS" panose="030F0702030302020204" pitchFamily="66" charset="0"/>
              </a:rPr>
              <a:t>AR</a:t>
            </a:r>
            <a:r>
              <a:rPr u="sng" spc="15" dirty="0">
                <a:latin typeface="Comic Sans MS" panose="030F0702030302020204" pitchFamily="66" charset="0"/>
              </a:rPr>
              <a:t>E</a:t>
            </a:r>
            <a:r>
              <a:rPr u="sng" spc="-35" dirty="0">
                <a:latin typeface="Comic Sans MS" panose="030F0702030302020204" pitchFamily="66" charset="0"/>
              </a:rPr>
              <a:t> </a:t>
            </a:r>
            <a:r>
              <a:rPr u="sng" spc="-10" dirty="0">
                <a:latin typeface="Comic Sans MS" panose="030F0702030302020204" pitchFamily="66" charset="0"/>
              </a:rPr>
              <a:t>T</a:t>
            </a:r>
            <a:r>
              <a:rPr u="sng" spc="-15" dirty="0">
                <a:latin typeface="Comic Sans MS" panose="030F0702030302020204" pitchFamily="66" charset="0"/>
              </a:rPr>
              <a:t>H</a:t>
            </a:r>
            <a:r>
              <a:rPr u="sng" spc="15" dirty="0">
                <a:latin typeface="Comic Sans MS" panose="030F0702030302020204" pitchFamily="66" charset="0"/>
              </a:rPr>
              <a:t>E</a:t>
            </a:r>
            <a:r>
              <a:rPr u="sng" spc="-35" dirty="0">
                <a:latin typeface="Comic Sans MS" panose="030F0702030302020204" pitchFamily="66" charset="0"/>
              </a:rPr>
              <a:t> </a:t>
            </a:r>
            <a:r>
              <a:rPr u="sng" spc="-20" dirty="0">
                <a:latin typeface="Comic Sans MS" panose="030F0702030302020204" pitchFamily="66" charset="0"/>
              </a:rPr>
              <a:t>E</a:t>
            </a:r>
            <a:r>
              <a:rPr u="sng" spc="30" dirty="0">
                <a:latin typeface="Comic Sans MS" panose="030F0702030302020204" pitchFamily="66" charset="0"/>
              </a:rPr>
              <a:t>N</a:t>
            </a:r>
            <a:r>
              <a:rPr u="sng" spc="15" dirty="0">
                <a:latin typeface="Comic Sans MS" panose="030F0702030302020204" pitchFamily="66" charset="0"/>
              </a:rPr>
              <a:t>D</a:t>
            </a:r>
            <a:r>
              <a:rPr u="sng" spc="-45" dirty="0">
                <a:latin typeface="Comic Sans MS" panose="030F0702030302020204" pitchFamily="66" charset="0"/>
              </a:rPr>
              <a:t> </a:t>
            </a:r>
            <a:r>
              <a:rPr u="sng" dirty="0">
                <a:latin typeface="Comic Sans MS" panose="030F0702030302020204" pitchFamily="66" charset="0"/>
              </a:rPr>
              <a:t>U</a:t>
            </a:r>
            <a:r>
              <a:rPr u="sng" spc="10" dirty="0">
                <a:latin typeface="Comic Sans MS" panose="030F0702030302020204" pitchFamily="66" charset="0"/>
              </a:rPr>
              <a:t>S</a:t>
            </a:r>
            <a:r>
              <a:rPr u="sng" spc="-25" dirty="0">
                <a:latin typeface="Comic Sans MS" panose="030F0702030302020204" pitchFamily="66" charset="0"/>
              </a:rPr>
              <a:t>E</a:t>
            </a:r>
            <a:r>
              <a:rPr u="sng" spc="-10" dirty="0">
                <a:latin typeface="Comic Sans MS" panose="030F0702030302020204" pitchFamily="66" charset="0"/>
              </a:rPr>
              <a:t>R</a:t>
            </a:r>
            <a:r>
              <a:rPr u="sng" spc="5" dirty="0">
                <a:latin typeface="Comic Sans MS" panose="030F0702030302020204" pitchFamily="66" charset="0"/>
              </a:rPr>
              <a:t>S</a:t>
            </a:r>
            <a:r>
              <a:rPr lang="en-US" u="sng" spc="5" dirty="0">
                <a:latin typeface="Comic Sans MS" panose="030F0702030302020204" pitchFamily="66" charset="0"/>
              </a:rPr>
              <a:t> </a:t>
            </a:r>
            <a:r>
              <a:rPr u="sng" spc="5" dirty="0">
                <a:latin typeface="Comic Sans MS" panose="030F0702030302020204" pitchFamily="66" charset="0"/>
              </a:rPr>
              <a:t>?</a:t>
            </a:r>
            <a:endParaRPr u="sng" dirty="0">
              <a:latin typeface="Comic Sans MS" panose="030F0702030302020204" pitchFamily="66" charset="0"/>
            </a:endParaRPr>
          </a:p>
        </p:txBody>
      </p:sp>
      <p:pic>
        <p:nvPicPr>
          <p:cNvPr id="7" name="Picture 6"/>
          <p:cNvPicPr>
            <a:picLocks noChangeAspect="1"/>
          </p:cNvPicPr>
          <p:nvPr/>
        </p:nvPicPr>
        <p:blipFill>
          <a:blip r:embed="rId2"/>
          <a:stretch>
            <a:fillRect/>
          </a:stretch>
        </p:blipFill>
        <p:spPr>
          <a:xfrm>
            <a:off x="5943600" y="1828800"/>
            <a:ext cx="5967484" cy="480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505200" y="2286000"/>
            <a:ext cx="5181600" cy="289560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pPr marL="285750" indent="-285750">
              <a:buFont typeface="Wingdings" panose="05000000000000000000" pitchFamily="2" charset="2"/>
              <a:buChar char="Ø"/>
            </a:pPr>
            <a:r>
              <a:rPr lang="en-US" sz="2800" dirty="0"/>
              <a:t> Conditional formatting – Missing</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 Filter – Remove</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 Formula – Performance</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 Pivot table and chart – Summary</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 Graph – Data visualization </a:t>
            </a:r>
          </a:p>
          <a:p>
            <a:pPr marL="285750" indent="-285750">
              <a:buFont typeface="Wingdings" panose="05000000000000000000" pitchFamily="2" charset="2"/>
              <a:buChar char="Ø"/>
            </a:pPr>
            <a:endParaRPr sz="2800" dirty="0"/>
          </a:p>
        </p:txBody>
      </p:sp>
      <p:sp>
        <p:nvSpPr>
          <p:cNvPr id="6" name="object 6"/>
          <p:cNvSpPr txBox="1">
            <a:spLocks noGrp="1"/>
          </p:cNvSpPr>
          <p:nvPr>
            <p:ph type="title"/>
          </p:nvPr>
        </p:nvSpPr>
        <p:spPr>
          <a:xfrm>
            <a:off x="558165" y="584809"/>
            <a:ext cx="9763125" cy="1121461"/>
          </a:xfrm>
          <a:prstGeom prst="rect">
            <a:avLst/>
          </a:prstGeom>
        </p:spPr>
        <p:txBody>
          <a:bodyPr vert="horz" wrap="square" lIns="0" tIns="13335" rIns="0" bIns="0" rtlCol="0">
            <a:spAutoFit/>
          </a:bodyPr>
          <a:lstStyle/>
          <a:p>
            <a:pPr marL="12700">
              <a:lnSpc>
                <a:spcPct val="100000"/>
              </a:lnSpc>
              <a:spcBef>
                <a:spcPts val="105"/>
              </a:spcBef>
            </a:pPr>
            <a:r>
              <a:rPr u="sng" spc="10" dirty="0">
                <a:latin typeface="Comic Sans MS" panose="030F0702030302020204" pitchFamily="66" charset="0"/>
              </a:rPr>
              <a:t>O</a:t>
            </a:r>
            <a:r>
              <a:rPr u="sng" spc="25" dirty="0">
                <a:latin typeface="Comic Sans MS" panose="030F0702030302020204" pitchFamily="66" charset="0"/>
              </a:rPr>
              <a:t>U</a:t>
            </a:r>
            <a:r>
              <a:rPr u="sng" dirty="0">
                <a:latin typeface="Comic Sans MS" panose="030F0702030302020204" pitchFamily="66" charset="0"/>
              </a:rPr>
              <a:t>R</a:t>
            </a:r>
            <a:r>
              <a:rPr u="sng" spc="5" dirty="0">
                <a:latin typeface="Comic Sans MS" panose="030F0702030302020204" pitchFamily="66" charset="0"/>
              </a:rPr>
              <a:t> </a:t>
            </a:r>
            <a:r>
              <a:rPr u="sng" spc="25" dirty="0">
                <a:latin typeface="Comic Sans MS" panose="030F0702030302020204" pitchFamily="66" charset="0"/>
              </a:rPr>
              <a:t>S</a:t>
            </a:r>
            <a:r>
              <a:rPr u="sng" spc="10" dirty="0">
                <a:latin typeface="Comic Sans MS" panose="030F0702030302020204" pitchFamily="66" charset="0"/>
              </a:rPr>
              <a:t>O</a:t>
            </a:r>
            <a:r>
              <a:rPr u="sng" spc="25" dirty="0">
                <a:latin typeface="Comic Sans MS" panose="030F0702030302020204" pitchFamily="66" charset="0"/>
              </a:rPr>
              <a:t>LU</a:t>
            </a:r>
            <a:r>
              <a:rPr u="sng" spc="-35" dirty="0">
                <a:latin typeface="Comic Sans MS" panose="030F0702030302020204" pitchFamily="66" charset="0"/>
              </a:rPr>
              <a:t>T</a:t>
            </a:r>
            <a:r>
              <a:rPr u="sng" spc="-30" dirty="0">
                <a:latin typeface="Comic Sans MS" panose="030F0702030302020204" pitchFamily="66" charset="0"/>
              </a:rPr>
              <a:t>I</a:t>
            </a:r>
            <a:r>
              <a:rPr u="sng" spc="10" dirty="0">
                <a:latin typeface="Comic Sans MS" panose="030F0702030302020204" pitchFamily="66" charset="0"/>
              </a:rPr>
              <a:t>O</a:t>
            </a:r>
            <a:r>
              <a:rPr u="sng" dirty="0">
                <a:latin typeface="Comic Sans MS" panose="030F0702030302020204" pitchFamily="66" charset="0"/>
              </a:rPr>
              <a:t>N</a:t>
            </a:r>
            <a:r>
              <a:rPr u="sng" spc="-345" dirty="0">
                <a:latin typeface="Comic Sans MS" panose="030F0702030302020204" pitchFamily="66" charset="0"/>
              </a:rPr>
              <a:t> </a:t>
            </a:r>
            <a:r>
              <a:rPr u="sng" spc="-35" dirty="0">
                <a:latin typeface="Comic Sans MS" panose="030F0702030302020204" pitchFamily="66" charset="0"/>
              </a:rPr>
              <a:t>A</a:t>
            </a:r>
            <a:r>
              <a:rPr u="sng" spc="-5" dirty="0">
                <a:latin typeface="Comic Sans MS" panose="030F0702030302020204" pitchFamily="66" charset="0"/>
              </a:rPr>
              <a:t>N</a:t>
            </a:r>
            <a:r>
              <a:rPr u="sng" dirty="0">
                <a:latin typeface="Comic Sans MS" panose="030F0702030302020204" pitchFamily="66" charset="0"/>
              </a:rPr>
              <a:t>D</a:t>
            </a:r>
            <a:r>
              <a:rPr u="sng" spc="35" dirty="0">
                <a:latin typeface="Comic Sans MS" panose="030F0702030302020204" pitchFamily="66" charset="0"/>
              </a:rPr>
              <a:t> </a:t>
            </a:r>
            <a:r>
              <a:rPr u="sng" spc="-30" dirty="0">
                <a:latin typeface="Comic Sans MS" panose="030F0702030302020204" pitchFamily="66" charset="0"/>
              </a:rPr>
              <a:t>I</a:t>
            </a:r>
            <a:r>
              <a:rPr u="sng" spc="-35" dirty="0">
                <a:latin typeface="Comic Sans MS" panose="030F0702030302020204" pitchFamily="66" charset="0"/>
              </a:rPr>
              <a:t>T</a:t>
            </a:r>
            <a:r>
              <a:rPr u="sng" dirty="0">
                <a:latin typeface="Comic Sans MS" panose="030F0702030302020204" pitchFamily="66" charset="0"/>
              </a:rPr>
              <a:t>S</a:t>
            </a:r>
            <a:r>
              <a:rPr u="sng" spc="60" dirty="0">
                <a:latin typeface="Comic Sans MS" panose="030F0702030302020204" pitchFamily="66" charset="0"/>
              </a:rPr>
              <a:t> </a:t>
            </a:r>
            <a:r>
              <a:rPr u="sng" spc="-295" dirty="0">
                <a:latin typeface="Comic Sans MS" panose="030F0702030302020204" pitchFamily="66" charset="0"/>
              </a:rPr>
              <a:t>V</a:t>
            </a:r>
            <a:r>
              <a:rPr u="sng" spc="-35" dirty="0">
                <a:latin typeface="Comic Sans MS" panose="030F0702030302020204" pitchFamily="66" charset="0"/>
              </a:rPr>
              <a:t>A</a:t>
            </a:r>
            <a:r>
              <a:rPr u="sng" spc="25" dirty="0">
                <a:latin typeface="Comic Sans MS" panose="030F0702030302020204" pitchFamily="66" charset="0"/>
              </a:rPr>
              <a:t>LU</a:t>
            </a:r>
            <a:r>
              <a:rPr u="sng" dirty="0">
                <a:latin typeface="Comic Sans MS" panose="030F0702030302020204" pitchFamily="66" charset="0"/>
              </a:rPr>
              <a:t>E</a:t>
            </a:r>
            <a:r>
              <a:rPr u="sng" spc="-65" dirty="0">
                <a:latin typeface="Comic Sans MS" panose="030F0702030302020204" pitchFamily="66" charset="0"/>
              </a:rPr>
              <a:t> </a:t>
            </a:r>
            <a:r>
              <a:rPr u="sng" spc="-15" dirty="0">
                <a:latin typeface="Comic Sans MS" panose="030F0702030302020204" pitchFamily="66" charset="0"/>
              </a:rPr>
              <a:t>P</a:t>
            </a:r>
            <a:r>
              <a:rPr u="sng" spc="-30" dirty="0">
                <a:latin typeface="Comic Sans MS" panose="030F0702030302020204" pitchFamily="66" charset="0"/>
              </a:rPr>
              <a:t>R</a:t>
            </a:r>
            <a:r>
              <a:rPr u="sng" spc="10" dirty="0">
                <a:latin typeface="Comic Sans MS" panose="030F0702030302020204" pitchFamily="66" charset="0"/>
              </a:rPr>
              <a:t>O</a:t>
            </a:r>
            <a:r>
              <a:rPr u="sng" spc="-15" dirty="0">
                <a:latin typeface="Comic Sans MS" panose="030F0702030302020204" pitchFamily="66" charset="0"/>
              </a:rPr>
              <a:t>P</a:t>
            </a:r>
            <a:r>
              <a:rPr u="sng" spc="10" dirty="0">
                <a:latin typeface="Comic Sans MS" panose="030F0702030302020204" pitchFamily="66" charset="0"/>
              </a:rPr>
              <a:t>O</a:t>
            </a:r>
            <a:r>
              <a:rPr u="sng" spc="25" dirty="0">
                <a:latin typeface="Comic Sans MS" panose="030F0702030302020204" pitchFamily="66" charset="0"/>
              </a:rPr>
              <a:t>S</a:t>
            </a:r>
            <a:r>
              <a:rPr u="sng" spc="-30" dirty="0">
                <a:latin typeface="Comic Sans MS" panose="030F0702030302020204" pitchFamily="66" charset="0"/>
              </a:rPr>
              <a:t>I</a:t>
            </a:r>
            <a:r>
              <a:rPr u="sng" spc="-35" dirty="0">
                <a:latin typeface="Comic Sans MS" panose="030F0702030302020204" pitchFamily="66" charset="0"/>
              </a:rPr>
              <a:t>T</a:t>
            </a:r>
            <a:r>
              <a:rPr u="sng" spc="-30" dirty="0">
                <a:latin typeface="Comic Sans MS" panose="030F0702030302020204" pitchFamily="66" charset="0"/>
              </a:rPr>
              <a:t>I</a:t>
            </a:r>
            <a:r>
              <a:rPr u="sng" spc="10" dirty="0">
                <a:latin typeface="Comic Sans MS" panose="030F0702030302020204" pitchFamily="66" charset="0"/>
              </a:rPr>
              <a:t>O</a:t>
            </a:r>
            <a:r>
              <a:rPr u="sng" dirty="0">
                <a:latin typeface="Comic Sans MS" panose="030F0702030302020204" pitchFamily="66" charset="0"/>
              </a:rPr>
              <a:t>N</a:t>
            </a:r>
            <a:r>
              <a:rPr lang="en-US" u="sng" dirty="0">
                <a:latin typeface="Comic Sans MS" panose="030F0702030302020204" pitchFamily="66" charset="0"/>
              </a:rPr>
              <a:t> :</a:t>
            </a:r>
            <a:endParaRPr u="sng" dirty="0">
              <a:latin typeface="Comic Sans MS" panose="030F0702030302020204" pitchFamily="66"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838200" y="3200400"/>
            <a:ext cx="10131425" cy="3886200"/>
          </a:xfrm>
        </p:spPr>
        <p:txBody>
          <a:bodyPr>
            <a:normAutofit fontScale="90000"/>
          </a:bodyPr>
          <a:lstStyle/>
          <a:p>
            <a:r>
              <a:rPr lang="en-IN" u="sng" dirty="0">
                <a:latin typeface="Comic Sans MS" panose="030F0702030302020204" pitchFamily="66" charset="0"/>
              </a:rPr>
              <a:t>Dataset Description :</a:t>
            </a:r>
            <a:br>
              <a:rPr lang="en-IN" u="sng" dirty="0">
                <a:latin typeface="Comic Sans MS" panose="030F0702030302020204" pitchFamily="66" charset="0"/>
              </a:rPr>
            </a:br>
            <a:br>
              <a:rPr lang="en-IN" u="sng" dirty="0">
                <a:latin typeface="Comic Sans MS" panose="030F0702030302020204" pitchFamily="66" charset="0"/>
              </a:rPr>
            </a:br>
            <a:r>
              <a:rPr lang="en-IN" dirty="0">
                <a:latin typeface="Comic Sans MS" panose="030F0702030302020204" pitchFamily="66" charset="0"/>
              </a:rPr>
              <a:t>                  </a:t>
            </a:r>
            <a:r>
              <a:rPr lang="en-IN" cap="none" dirty="0">
                <a:latin typeface="+mn-lt"/>
              </a:rPr>
              <a:t>Employee                       </a:t>
            </a:r>
            <a:r>
              <a:rPr lang="en-IN" cap="none" dirty="0">
                <a:latin typeface="+mn-lt"/>
                <a:sym typeface="Wingdings" panose="05000000000000000000" pitchFamily="2" charset="2"/>
              </a:rPr>
              <a:t>   </a:t>
            </a:r>
            <a:r>
              <a:rPr lang="en-IN" cap="none" dirty="0" err="1">
                <a:latin typeface="+mn-lt"/>
                <a:sym typeface="Wingdings" panose="05000000000000000000" pitchFamily="2" charset="2"/>
              </a:rPr>
              <a:t>Kaggle</a:t>
            </a:r>
            <a:br>
              <a:rPr lang="en-IN" cap="none" dirty="0">
                <a:latin typeface="+mn-lt"/>
                <a:sym typeface="Wingdings" panose="05000000000000000000" pitchFamily="2" charset="2"/>
              </a:rPr>
            </a:br>
            <a:r>
              <a:rPr lang="en-IN" cap="none" dirty="0">
                <a:latin typeface="+mn-lt"/>
                <a:sym typeface="Wingdings" panose="05000000000000000000" pitchFamily="2" charset="2"/>
              </a:rPr>
              <a:t>                        26                                       Features</a:t>
            </a:r>
            <a:br>
              <a:rPr lang="en-IN" cap="none" dirty="0">
                <a:latin typeface="+mn-lt"/>
                <a:sym typeface="Wingdings" panose="05000000000000000000" pitchFamily="2" charset="2"/>
              </a:rPr>
            </a:br>
            <a:r>
              <a:rPr lang="en-IN" cap="none" dirty="0">
                <a:latin typeface="+mn-lt"/>
                <a:sym typeface="Wingdings" panose="05000000000000000000" pitchFamily="2" charset="2"/>
              </a:rPr>
              <a:t>                        9                                         Features</a:t>
            </a:r>
            <a:br>
              <a:rPr lang="en-IN" cap="none" dirty="0">
                <a:latin typeface="+mn-lt"/>
                <a:sym typeface="Wingdings" panose="05000000000000000000" pitchFamily="2" charset="2"/>
              </a:rPr>
            </a:br>
            <a:r>
              <a:rPr lang="en-IN" cap="none" dirty="0">
                <a:latin typeface="+mn-lt"/>
                <a:sym typeface="Wingdings" panose="05000000000000000000" pitchFamily="2" charset="2"/>
              </a:rPr>
              <a:t>                        Employee id                     Number</a:t>
            </a:r>
            <a:br>
              <a:rPr lang="en-IN" cap="none" dirty="0">
                <a:latin typeface="+mn-lt"/>
                <a:sym typeface="Wingdings" panose="05000000000000000000" pitchFamily="2" charset="2"/>
              </a:rPr>
            </a:br>
            <a:r>
              <a:rPr lang="en-IN" cap="none" dirty="0">
                <a:latin typeface="+mn-lt"/>
                <a:sym typeface="Wingdings" panose="05000000000000000000" pitchFamily="2" charset="2"/>
              </a:rPr>
              <a:t>                        Name                                Text</a:t>
            </a:r>
            <a:br>
              <a:rPr lang="en-IN" cap="none" dirty="0">
                <a:latin typeface="+mn-lt"/>
                <a:sym typeface="Wingdings" panose="05000000000000000000" pitchFamily="2" charset="2"/>
              </a:rPr>
            </a:br>
            <a:r>
              <a:rPr lang="en-IN" cap="none" dirty="0">
                <a:latin typeface="+mn-lt"/>
                <a:sym typeface="Wingdings" panose="05000000000000000000" pitchFamily="2" charset="2"/>
              </a:rPr>
              <a:t>                        Employee type</a:t>
            </a:r>
            <a:br>
              <a:rPr lang="en-IN" cap="none" dirty="0">
                <a:latin typeface="+mn-lt"/>
                <a:sym typeface="Wingdings" panose="05000000000000000000" pitchFamily="2" charset="2"/>
              </a:rPr>
            </a:br>
            <a:r>
              <a:rPr lang="en-IN" cap="none" dirty="0">
                <a:latin typeface="+mn-lt"/>
                <a:sym typeface="Wingdings" panose="05000000000000000000" pitchFamily="2" charset="2"/>
              </a:rPr>
              <a:t>                        Performance level</a:t>
            </a:r>
            <a:br>
              <a:rPr lang="en-IN" cap="none" dirty="0">
                <a:latin typeface="+mn-lt"/>
                <a:sym typeface="Wingdings" panose="05000000000000000000" pitchFamily="2" charset="2"/>
              </a:rPr>
            </a:br>
            <a:r>
              <a:rPr lang="en-IN" cap="none" dirty="0">
                <a:latin typeface="+mn-lt"/>
                <a:sym typeface="Wingdings" panose="05000000000000000000" pitchFamily="2" charset="2"/>
              </a:rPr>
              <a:t>                        Gender                             Male, Female</a:t>
            </a:r>
            <a:br>
              <a:rPr lang="en-IN" cap="none" dirty="0">
                <a:latin typeface="+mn-lt"/>
                <a:sym typeface="Wingdings" panose="05000000000000000000" pitchFamily="2" charset="2"/>
              </a:rPr>
            </a:br>
            <a:r>
              <a:rPr lang="en-IN" cap="none" dirty="0">
                <a:latin typeface="+mn-lt"/>
                <a:sym typeface="Wingdings" panose="05000000000000000000" pitchFamily="2" charset="2"/>
              </a:rPr>
              <a:t>                        Employee rating             Number</a:t>
            </a:r>
            <a:br>
              <a:rPr lang="en-IN" cap="none" dirty="0">
                <a:latin typeface="+mn-lt"/>
                <a:sym typeface="Wingdings" panose="05000000000000000000" pitchFamily="2" charset="2"/>
              </a:rPr>
            </a:br>
            <a:br>
              <a:rPr lang="en-IN" dirty="0">
                <a:latin typeface="+mn-lt"/>
              </a:rPr>
            </a:br>
            <a:br>
              <a:rPr lang="en-IN" dirty="0">
                <a:latin typeface="+mn-lt"/>
              </a:rPr>
            </a:br>
            <a:br>
              <a:rPr lang="en-IN" dirty="0">
                <a:latin typeface="+mn-lt"/>
              </a:rPr>
            </a:br>
            <a:br>
              <a:rPr lang="en-IN" u="sng" dirty="0">
                <a:latin typeface="Comic Sans MS" panose="030F0702030302020204" pitchFamily="66" charset="0"/>
              </a:rPr>
            </a:br>
            <a:br>
              <a:rPr lang="en-IN" u="sng" dirty="0">
                <a:latin typeface="Comic Sans MS" panose="030F0702030302020204" pitchFamily="66" charset="0"/>
              </a:rPr>
            </a:br>
            <a:br>
              <a:rPr lang="en-IN" u="sng" dirty="0">
                <a:latin typeface="Comic Sans MS" panose="030F0702030302020204" pitchFamily="66" charset="0"/>
              </a:rPr>
            </a:br>
            <a:endParaRPr lang="en-IN" u="sng" dirty="0">
              <a:latin typeface="Comic Sans MS" panose="030F0702030302020204" pitchFamily="66"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3581401" y="2524222"/>
            <a:ext cx="6705600" cy="2123978"/>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pPr marL="285750" indent="-285750">
              <a:buFont typeface="Wingdings" panose="05000000000000000000" pitchFamily="2" charset="2"/>
              <a:buChar char="§"/>
            </a:pPr>
            <a:r>
              <a:rPr lang="en-US" sz="3200" dirty="0"/>
              <a:t>Performance level =  IFS(Z8&gt;=5,”very high”,Z8&gt;4,”HIGH”,Z8&gt;=3,”MED”,TRUE,”LOW”)</a:t>
            </a:r>
          </a:p>
        </p:txBody>
      </p:sp>
      <p:pic>
        <p:nvPicPr>
          <p:cNvPr id="6" name="object 6"/>
          <p:cNvPicPr/>
          <p:nvPr/>
        </p:nvPicPr>
        <p:blipFill>
          <a:blip r:embed="rId2" cstate="print"/>
          <a:stretch>
            <a:fillRect/>
          </a:stretch>
        </p:blipFill>
        <p:spPr>
          <a:xfrm>
            <a:off x="605789" y="3606683"/>
            <a:ext cx="2066925" cy="2762248"/>
          </a:xfrm>
          <a:prstGeom prst="rect">
            <a:avLst/>
          </a:prstGeom>
        </p:spPr>
      </p:pic>
      <p:sp>
        <p:nvSpPr>
          <p:cNvPr id="7" name="object 7"/>
          <p:cNvSpPr txBox="1">
            <a:spLocks noGrp="1"/>
          </p:cNvSpPr>
          <p:nvPr>
            <p:ph type="title"/>
          </p:nvPr>
        </p:nvSpPr>
        <p:spPr>
          <a:xfrm>
            <a:off x="739776" y="984392"/>
            <a:ext cx="9547225" cy="632224"/>
          </a:xfrm>
          <a:prstGeom prst="rect">
            <a:avLst/>
          </a:prstGeom>
        </p:spPr>
        <p:txBody>
          <a:bodyPr vert="horz" wrap="square" lIns="0" tIns="16510" rIns="0" bIns="0" rtlCol="0">
            <a:spAutoFit/>
          </a:bodyPr>
          <a:lstStyle/>
          <a:p>
            <a:pPr marL="12700">
              <a:lnSpc>
                <a:spcPct val="100000"/>
              </a:lnSpc>
              <a:spcBef>
                <a:spcPts val="130"/>
              </a:spcBef>
            </a:pPr>
            <a:r>
              <a:rPr sz="4000" u="sng" spc="15" dirty="0">
                <a:latin typeface="Comic Sans MS" panose="030F0702030302020204" pitchFamily="66" charset="0"/>
              </a:rPr>
              <a:t>THE</a:t>
            </a:r>
            <a:r>
              <a:rPr sz="4000" u="sng" spc="20" dirty="0">
                <a:latin typeface="Comic Sans MS" panose="030F0702030302020204" pitchFamily="66" charset="0"/>
              </a:rPr>
              <a:t> </a:t>
            </a:r>
            <a:r>
              <a:rPr lang="en-US" sz="4000" u="sng" spc="20" dirty="0">
                <a:latin typeface="Comic Sans MS" panose="030F0702030302020204" pitchFamily="66" charset="0"/>
              </a:rPr>
              <a:t>"</a:t>
            </a:r>
            <a:r>
              <a:rPr sz="4000" u="sng" spc="10" dirty="0">
                <a:latin typeface="Comic Sans MS" panose="030F0702030302020204" pitchFamily="66" charset="0"/>
              </a:rPr>
              <a:t>WOW</a:t>
            </a:r>
            <a:r>
              <a:rPr lang="en-US" sz="4000" u="sng" spc="10" dirty="0">
                <a:latin typeface="Comic Sans MS" panose="030F0702030302020204" pitchFamily="66" charset="0"/>
              </a:rPr>
              <a:t>"</a:t>
            </a:r>
            <a:r>
              <a:rPr sz="4000" u="sng" spc="85" dirty="0">
                <a:latin typeface="Comic Sans MS" panose="030F0702030302020204" pitchFamily="66" charset="0"/>
              </a:rPr>
              <a:t> </a:t>
            </a:r>
            <a:r>
              <a:rPr sz="4000" u="sng" spc="10" dirty="0">
                <a:latin typeface="Comic Sans MS" panose="030F0702030302020204" pitchFamily="66" charset="0"/>
              </a:rPr>
              <a:t>IN</a:t>
            </a:r>
            <a:r>
              <a:rPr sz="4000" u="sng" spc="-5" dirty="0">
                <a:latin typeface="Comic Sans MS" panose="030F0702030302020204" pitchFamily="66" charset="0"/>
              </a:rPr>
              <a:t> </a:t>
            </a:r>
            <a:r>
              <a:rPr sz="4000" u="sng" spc="15" dirty="0">
                <a:latin typeface="Comic Sans MS" panose="030F0702030302020204" pitchFamily="66" charset="0"/>
              </a:rPr>
              <a:t>OUR</a:t>
            </a:r>
            <a:r>
              <a:rPr sz="4000" u="sng" spc="-10" dirty="0">
                <a:latin typeface="Comic Sans MS" panose="030F0702030302020204" pitchFamily="66" charset="0"/>
              </a:rPr>
              <a:t> </a:t>
            </a:r>
            <a:r>
              <a:rPr sz="4000" u="sng" spc="20" dirty="0">
                <a:latin typeface="Comic Sans MS" panose="030F0702030302020204" pitchFamily="66" charset="0"/>
              </a:rPr>
              <a:t>SOLUTION</a:t>
            </a:r>
            <a:r>
              <a:rPr lang="en-US" sz="4000" u="sng" spc="20" dirty="0">
                <a:latin typeface="Comic Sans MS" panose="030F0702030302020204" pitchFamily="66" charset="0"/>
              </a:rPr>
              <a:t> :</a:t>
            </a:r>
            <a:endParaRPr sz="4000" u="sng" dirty="0">
              <a:latin typeface="Comic Sans MS" panose="030F0702030302020204" pitchFamily="66" charset="0"/>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05000" y="101530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1023</TotalTime>
  <Words>458</Words>
  <Application>Microsoft Office PowerPoint</Application>
  <PresentationFormat>Widescreen</PresentationFormat>
  <Paragraphs>70</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EMPLOYEE  DATA   ANALYSIS USING  EXCEL      </vt:lpstr>
      <vt:lpstr>PROJECT  TITLE :</vt:lpstr>
      <vt:lpstr>AGENDA :</vt:lpstr>
      <vt:lpstr>PROBLEM STATEMENT :</vt:lpstr>
      <vt:lpstr>PROJECT OVERVIEW : </vt:lpstr>
      <vt:lpstr>WHO ARE THE END USERS ?</vt:lpstr>
      <vt:lpstr>OUR SOLUTION AND ITS VALUE PROPOSITION :</vt:lpstr>
      <vt:lpstr>Dataset Description :                    Employee                          Kaggle                         26                                       Features                         9                                         Features                         Employee id                     Number                         Name                                Text                         Employee type                         Performance level                         Gender                             Male, Female                         Employee rating             Number       </vt:lpstr>
      <vt:lpstr>THE "WOW" IN OUR SOLUTION :</vt:lpstr>
      <vt:lpstr>PowerPoint Presentation</vt:lpstr>
      <vt:lpstr>                     correcting any data entry errors.                 2)  Standardize data formats ( eg., date formats, numerical values )    PERFORMANCE LEVEL CLASSIFICATION :                   1)  Categorize employees into different performance levels ( eg., High, Medium, Low ) based on the selected KPIs.                    2)  Use Excel functions like IF,  VLOOKUP, or INDEX and MATCH to automate this classification.  SUMMARY :                   1)  Create summary tablrs that provide an overview of performance across different teams, departments, or time periods.                    2)  Use Excel’s PivotTables to quickly aggregate and summarize data by category.  VISUALIZATION :                  1)  Develop visual representation of the data using Excel charts and grapghs.                  2)  Use bar charts, line graphs, and heat mas, to illustrate performace trends, comparison among different groups, and highlight key areas for improvement.       </vt:lpstr>
      <vt:lpstr>RESULTS :</vt:lpstr>
      <vt:lpstr>Results :</vt:lpstr>
      <vt:lpstr>  Conclusion :                      The employee performance analysis  using   Excel indicates that medium-level employees are consistently performing at a high level, contributing significantly to overall productivity.  However, there is a noticeable gap between their performance and that of other employee groups.  To achieve better outcomes across the board, it is crucial to motivate and support lower-performing employees.  Purple color indicates high , blue color indicates low , green color indicates medium , yellow color  indicates very high  . in the chart,  medium is in first position, low is in second position , high is in third position,  very high is in fourth position . by addressing this gap, w can create a more balanced and high-performing team that drives greater overall success for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suvathir684@gmail.com</cp:lastModifiedBy>
  <cp:revision>39</cp:revision>
  <dcterms:created xsi:type="dcterms:W3CDTF">2024-03-29T15:07:22Z</dcterms:created>
  <dcterms:modified xsi:type="dcterms:W3CDTF">2024-09-01T08:25:33Z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