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Public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43.jpeg" Type="http://schemas.openxmlformats.org/officeDocument/2006/relationships/image"/><Relationship Id="rId4" Target="../media/image4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51DBD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6546" y="0"/>
            <a:ext cx="10417552" cy="10417552"/>
          </a:xfrm>
          <a:custGeom>
            <a:avLst/>
            <a:gdLst/>
            <a:ahLst/>
            <a:cxnLst/>
            <a:rect r="r" b="b" t="t" l="l"/>
            <a:pathLst>
              <a:path h="10417552" w="10417552">
                <a:moveTo>
                  <a:pt x="0" y="0"/>
                </a:moveTo>
                <a:lnTo>
                  <a:pt x="10417552" y="0"/>
                </a:lnTo>
                <a:lnTo>
                  <a:pt x="10417552" y="10417552"/>
                </a:lnTo>
                <a:lnTo>
                  <a:pt x="0" y="10417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870" y="2904947"/>
            <a:ext cx="8982717" cy="176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9"/>
              </a:lnSpc>
            </a:pPr>
            <a:r>
              <a:rPr lang="en-US" sz="584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Healthcare Management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9841" y="6125383"/>
            <a:ext cx="5686705" cy="231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Group 1 Final Project:</a:t>
            </a:r>
          </a:p>
          <a:p>
            <a:pPr algn="ctr">
              <a:lnSpc>
                <a:spcPts val="3676"/>
              </a:lnSpc>
            </a:pPr>
          </a:p>
          <a:p>
            <a:pPr algn="ctr">
              <a:lnSpc>
                <a:spcPts val="3676"/>
              </a:lnSpc>
            </a:pPr>
            <a:r>
              <a:rPr lang="en-US" sz="2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Suveena Save   : 002334793</a:t>
            </a:r>
          </a:p>
          <a:p>
            <a:pPr algn="ctr">
              <a:lnSpc>
                <a:spcPts val="3676"/>
              </a:lnSpc>
            </a:pPr>
            <a:r>
              <a:rPr lang="en-US" sz="2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Krisha Lakhani : 002334794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Nikhila B R : 002088992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27071" y="808602"/>
            <a:ext cx="7730220" cy="7628507"/>
          </a:xfrm>
          <a:custGeom>
            <a:avLst/>
            <a:gdLst/>
            <a:ahLst/>
            <a:cxnLst/>
            <a:rect r="r" b="b" t="t" l="l"/>
            <a:pathLst>
              <a:path h="7628507" w="7730220">
                <a:moveTo>
                  <a:pt x="0" y="0"/>
                </a:moveTo>
                <a:lnTo>
                  <a:pt x="7730219" y="0"/>
                </a:lnTo>
                <a:lnTo>
                  <a:pt x="7730219" y="7628508"/>
                </a:lnTo>
                <a:lnTo>
                  <a:pt x="0" y="762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-666" r="0" b="-666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3C9DC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8933" y="1028700"/>
            <a:ext cx="7385873" cy="98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64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11730"/>
            <a:ext cx="10939490" cy="75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Role-Based Access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Tailored tools and permissions for each stakeholder.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Centralized Data Management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Secure, unified storage for healthcare data.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Workflows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Streamlined task assignments and communication.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Integrated Billing and Insurance: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Simplified financial operations and claims processing.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 Portals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Access to medical histories, prescriptions, and appointments.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 and Interoperability</a:t>
            </a: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Supports growth and connects with external systems.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1968190" y="2963581"/>
            <a:ext cx="6319810" cy="5695872"/>
            <a:chOff x="0" y="0"/>
            <a:chExt cx="8426413" cy="759449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12938" t="0" r="12938" b="0"/>
            <a:stretch>
              <a:fillRect/>
            </a:stretch>
          </p:blipFill>
          <p:spPr>
            <a:xfrm flipH="false" flipV="false">
              <a:off x="0" y="0"/>
              <a:ext cx="4111606" cy="3695648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12938" t="0" r="12938" b="0"/>
            <a:stretch>
              <a:fillRect/>
            </a:stretch>
          </p:blipFill>
          <p:spPr>
            <a:xfrm flipH="false" flipV="false">
              <a:off x="0" y="3898848"/>
              <a:ext cx="4111606" cy="3695648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9446" t="0" r="9446" b="0"/>
            <a:stretch>
              <a:fillRect/>
            </a:stretch>
          </p:blipFill>
          <p:spPr>
            <a:xfrm flipH="false" flipV="false">
              <a:off x="4314806" y="0"/>
              <a:ext cx="4111606" cy="7594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489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428512"/>
            <a:ext cx="12304857" cy="711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Analytics: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Predictive tools for diagnosis, resource allocation, and risk assessment.</a:t>
            </a:r>
          </a:p>
          <a:p>
            <a:pPr algn="l">
              <a:lnSpc>
                <a:spcPts val="3539"/>
              </a:lnSpc>
            </a:pPr>
          </a:p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 Integration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Real-time health monitoring through wearable devices.</a:t>
            </a:r>
          </a:p>
          <a:p>
            <a:pPr algn="l">
              <a:lnSpc>
                <a:spcPts val="3539"/>
              </a:lnSpc>
            </a:pPr>
          </a:p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Telemedicine Support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Virtual consultations and remote prescription management.</a:t>
            </a:r>
          </a:p>
          <a:p>
            <a:pPr algn="l">
              <a:lnSpc>
                <a:spcPts val="3539"/>
              </a:lnSpc>
            </a:pPr>
          </a:p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Blockchain Security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Enhanced data transparency and secure record sharing.</a:t>
            </a:r>
          </a:p>
          <a:p>
            <a:pPr algn="l">
              <a:lnSpc>
                <a:spcPts val="3539"/>
              </a:lnSpc>
            </a:pPr>
          </a:p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Healthcare Collaboration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Cross-border integration with international health systems.</a:t>
            </a:r>
          </a:p>
          <a:p>
            <a:pPr algn="l">
              <a:lnSpc>
                <a:spcPts val="3539"/>
              </a:lnSpc>
            </a:pPr>
          </a:p>
          <a:p>
            <a:pPr algn="l" marL="545848" indent="-272924" lvl="1">
              <a:lnSpc>
                <a:spcPts val="3539"/>
              </a:lnSpc>
              <a:buFont typeface="Arial"/>
              <a:buChar char="•"/>
            </a:pPr>
            <a:r>
              <a:rPr lang="en-US" b="true" sz="25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Customized Modules</a:t>
            </a:r>
            <a:r>
              <a:rPr lang="en-US" sz="25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Tailored solutions for specialized healthcare services.</a:t>
            </a:r>
          </a:p>
          <a:p>
            <a:pPr algn="ctr">
              <a:lnSpc>
                <a:spcPts val="324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80981" y="3086100"/>
            <a:ext cx="4863332" cy="4114800"/>
          </a:xfrm>
          <a:custGeom>
            <a:avLst/>
            <a:gdLst/>
            <a:ahLst/>
            <a:cxnLst/>
            <a:rect r="r" b="b" t="t" l="l"/>
            <a:pathLst>
              <a:path h="4114800" w="4863332">
                <a:moveTo>
                  <a:pt x="0" y="0"/>
                </a:moveTo>
                <a:lnTo>
                  <a:pt x="4863332" y="0"/>
                </a:lnTo>
                <a:lnTo>
                  <a:pt x="48633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0437" y="1180222"/>
            <a:ext cx="6331128" cy="86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1"/>
              </a:lnSpc>
            </a:pPr>
            <a:r>
              <a:rPr lang="en-US" sz="579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Future Scope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51DBD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6546" y="0"/>
            <a:ext cx="10417552" cy="10417552"/>
          </a:xfrm>
          <a:custGeom>
            <a:avLst/>
            <a:gdLst/>
            <a:ahLst/>
            <a:cxnLst/>
            <a:rect r="r" b="b" t="t" l="l"/>
            <a:pathLst>
              <a:path h="10417552" w="10417552">
                <a:moveTo>
                  <a:pt x="0" y="0"/>
                </a:moveTo>
                <a:lnTo>
                  <a:pt x="10417552" y="0"/>
                </a:lnTo>
                <a:lnTo>
                  <a:pt x="10417552" y="10417552"/>
                </a:lnTo>
                <a:lnTo>
                  <a:pt x="0" y="10417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2428" y="4011092"/>
            <a:ext cx="8975201" cy="130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0"/>
              </a:lnSpc>
            </a:pPr>
            <a:r>
              <a:rPr lang="en-US" sz="860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714251" y="1299512"/>
            <a:ext cx="9073142" cy="7687976"/>
          </a:xfrm>
          <a:custGeom>
            <a:avLst/>
            <a:gdLst/>
            <a:ahLst/>
            <a:cxnLst/>
            <a:rect r="r" b="b" t="t" l="l"/>
            <a:pathLst>
              <a:path h="7687976" w="9073142">
                <a:moveTo>
                  <a:pt x="0" y="0"/>
                </a:moveTo>
                <a:lnTo>
                  <a:pt x="9073142" y="0"/>
                </a:lnTo>
                <a:lnTo>
                  <a:pt x="9073142" y="7687976"/>
                </a:lnTo>
                <a:lnTo>
                  <a:pt x="0" y="7687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51DBD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478581" y="3465326"/>
            <a:ext cx="2884642" cy="4728922"/>
          </a:xfrm>
          <a:custGeom>
            <a:avLst/>
            <a:gdLst/>
            <a:ahLst/>
            <a:cxnLst/>
            <a:rect r="r" b="b" t="t" l="l"/>
            <a:pathLst>
              <a:path h="4728922" w="2884642">
                <a:moveTo>
                  <a:pt x="2884643" y="0"/>
                </a:moveTo>
                <a:lnTo>
                  <a:pt x="0" y="0"/>
                </a:lnTo>
                <a:lnTo>
                  <a:pt x="0" y="4728922"/>
                </a:lnTo>
                <a:lnTo>
                  <a:pt x="2884643" y="4728922"/>
                </a:lnTo>
                <a:lnTo>
                  <a:pt x="2884643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512" y="389524"/>
            <a:ext cx="1949852" cy="1747671"/>
          </a:xfrm>
          <a:custGeom>
            <a:avLst/>
            <a:gdLst/>
            <a:ahLst/>
            <a:cxnLst/>
            <a:rect r="r" b="b" t="t" l="l"/>
            <a:pathLst>
              <a:path h="1747671" w="1949852">
                <a:moveTo>
                  <a:pt x="0" y="0"/>
                </a:moveTo>
                <a:lnTo>
                  <a:pt x="1949852" y="0"/>
                </a:lnTo>
                <a:lnTo>
                  <a:pt x="1949852" y="1747671"/>
                </a:lnTo>
                <a:lnTo>
                  <a:pt x="0" y="1747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0592" y="1700409"/>
            <a:ext cx="5602433" cy="4114800"/>
          </a:xfrm>
          <a:custGeom>
            <a:avLst/>
            <a:gdLst/>
            <a:ahLst/>
            <a:cxnLst/>
            <a:rect r="r" b="b" t="t" l="l"/>
            <a:pathLst>
              <a:path h="4114800" w="5602433">
                <a:moveTo>
                  <a:pt x="0" y="0"/>
                </a:moveTo>
                <a:lnTo>
                  <a:pt x="5602433" y="0"/>
                </a:lnTo>
                <a:lnTo>
                  <a:pt x="5602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2364" y="816786"/>
            <a:ext cx="4091386" cy="88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1"/>
              </a:lnSpc>
              <a:spcBef>
                <a:spcPct val="0"/>
              </a:spcBef>
            </a:pPr>
            <a:r>
              <a:rPr lang="en-US" sz="57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Index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2663" y="3408176"/>
            <a:ext cx="6867298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Approach and Solution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UML diagram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High-level diagram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Ecosystem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489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701727"/>
            <a:ext cx="14118699" cy="655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healthcare industry faces significant challenges in achieving seamless integration and collaboration among its stakeholders, including doctors, patients, labs, pharmacies, administrators, insurers, and government bodies. 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issues include: </a:t>
            </a:r>
          </a:p>
          <a:p>
            <a:pPr algn="l">
              <a:lnSpc>
                <a:spcPts val="3489"/>
              </a:lnSpc>
            </a:pPr>
          </a:p>
          <a:p>
            <a:pPr algn="l" marL="538069" indent="-269034" lvl="1">
              <a:lnSpc>
                <a:spcPts val="3489"/>
              </a:lnSpc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Fragmented Stakeholder Interaction</a:t>
            </a: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Inefficient communication among stakeholders disrupts coordination.</a:t>
            </a:r>
          </a:p>
          <a:p>
            <a:pPr algn="l" marL="538069" indent="-269034" lvl="1">
              <a:lnSpc>
                <a:spcPts val="3489"/>
              </a:lnSpc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 Issues:</a:t>
            </a: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Errors and delays in handling patient data hinder workflows.</a:t>
            </a:r>
          </a:p>
          <a:p>
            <a:pPr algn="l" marL="538069" indent="-269034" lvl="1">
              <a:lnSpc>
                <a:spcPts val="3489"/>
              </a:lnSpc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Inefficiencies</a:t>
            </a: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Outdated systems cause discrepancies in billing and insurance claims.</a:t>
            </a:r>
          </a:p>
          <a:p>
            <a:pPr algn="l" marL="538069" indent="-269034" lvl="1">
              <a:lnSpc>
                <a:spcPts val="3489"/>
              </a:lnSpc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Administrative Burdens:</a:t>
            </a: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Managing employees and cross-network data is complex and error-prone.</a:t>
            </a:r>
          </a:p>
          <a:p>
            <a:pPr algn="l" marL="538069" indent="-269034" lvl="1">
              <a:lnSpc>
                <a:spcPts val="3489"/>
              </a:lnSpc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Fund Allocation Challenges:</a:t>
            </a: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Inefficient processes hinder transparent and effective fund utilization.</a:t>
            </a:r>
          </a:p>
          <a:p>
            <a:pPr algn="l">
              <a:lnSpc>
                <a:spcPts val="348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854476" y="0"/>
            <a:ext cx="4433524" cy="3296930"/>
          </a:xfrm>
          <a:custGeom>
            <a:avLst/>
            <a:gdLst/>
            <a:ahLst/>
            <a:cxnLst/>
            <a:rect r="r" b="b" t="t" l="l"/>
            <a:pathLst>
              <a:path h="3296930" w="4433524">
                <a:moveTo>
                  <a:pt x="0" y="0"/>
                </a:moveTo>
                <a:lnTo>
                  <a:pt x="4433524" y="0"/>
                </a:lnTo>
                <a:lnTo>
                  <a:pt x="4433524" y="3296930"/>
                </a:lnTo>
                <a:lnTo>
                  <a:pt x="0" y="3296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861" y="169861"/>
            <a:ext cx="1717677" cy="1717677"/>
          </a:xfrm>
          <a:custGeom>
            <a:avLst/>
            <a:gdLst/>
            <a:ahLst/>
            <a:cxnLst/>
            <a:rect r="r" b="b" t="t" l="l"/>
            <a:pathLst>
              <a:path h="1717677" w="1717677">
                <a:moveTo>
                  <a:pt x="0" y="0"/>
                </a:moveTo>
                <a:lnTo>
                  <a:pt x="1717678" y="0"/>
                </a:lnTo>
                <a:lnTo>
                  <a:pt x="1717678" y="1717678"/>
                </a:lnTo>
                <a:lnTo>
                  <a:pt x="0" y="1717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75754" y="803165"/>
            <a:ext cx="6557593" cy="84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3"/>
              </a:lnSpc>
            </a:pPr>
            <a:r>
              <a:rPr lang="en-US" sz="559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48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4569" y="3607759"/>
            <a:ext cx="16058863" cy="565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Fragmented Systems: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Poor integration among stakeholders leads to inefficiencies and delays.</a:t>
            </a:r>
          </a:p>
          <a:p>
            <a:pPr algn="l">
              <a:lnSpc>
                <a:spcPts val="3758"/>
              </a:lnSpc>
            </a:pPr>
          </a:p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 Issues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Scattered patient data causes errors and hinders secure access.</a:t>
            </a:r>
          </a:p>
          <a:p>
            <a:pPr algn="l">
              <a:lnSpc>
                <a:spcPts val="3758"/>
              </a:lnSpc>
            </a:pPr>
          </a:p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 Gaps: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Manual processes and poor communication create bottlenecks.</a:t>
            </a:r>
          </a:p>
          <a:p>
            <a:pPr algn="l">
              <a:lnSpc>
                <a:spcPts val="3758"/>
              </a:lnSpc>
            </a:pPr>
          </a:p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Complexity: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Inefficient billing and claims processes delay reimbursements.</a:t>
            </a:r>
          </a:p>
          <a:p>
            <a:pPr algn="l">
              <a:lnSpc>
                <a:spcPts val="3758"/>
              </a:lnSpc>
            </a:pPr>
          </a:p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Risks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Weak authentication and non-compliance expose sensitive data.</a:t>
            </a:r>
          </a:p>
          <a:p>
            <a:pPr algn="l">
              <a:lnSpc>
                <a:spcPts val="3758"/>
              </a:lnSpc>
            </a:pPr>
          </a:p>
          <a:p>
            <a:pPr algn="l" marL="579581" indent="-289791" lvl="1">
              <a:lnSpc>
                <a:spcPts val="3758"/>
              </a:lnSpc>
              <a:buFont typeface="Arial"/>
              <a:buChar char="•"/>
            </a:pPr>
            <a:r>
              <a:rPr lang="en-US" b="true" sz="26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Scalability</a:t>
            </a:r>
            <a:r>
              <a:rPr lang="en-US" sz="26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Systems struggle with growing demands and lack advanced technology.</a:t>
            </a:r>
          </a:p>
          <a:p>
            <a:pPr algn="l">
              <a:lnSpc>
                <a:spcPts val="334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42982" y="600559"/>
            <a:ext cx="2105669" cy="2160668"/>
          </a:xfrm>
          <a:custGeom>
            <a:avLst/>
            <a:gdLst/>
            <a:ahLst/>
            <a:cxnLst/>
            <a:rect r="r" b="b" t="t" l="l"/>
            <a:pathLst>
              <a:path h="2160668" w="2105669">
                <a:moveTo>
                  <a:pt x="0" y="0"/>
                </a:moveTo>
                <a:lnTo>
                  <a:pt x="2105669" y="0"/>
                </a:lnTo>
                <a:lnTo>
                  <a:pt x="2105669" y="2160668"/>
                </a:lnTo>
                <a:lnTo>
                  <a:pt x="0" y="216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63329" y="1028700"/>
            <a:ext cx="6080671" cy="98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64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Challenges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3C9DC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766" y="230983"/>
            <a:ext cx="2046178" cy="2057400"/>
          </a:xfrm>
          <a:custGeom>
            <a:avLst/>
            <a:gdLst/>
            <a:ahLst/>
            <a:cxnLst/>
            <a:rect r="r" b="b" t="t" l="l"/>
            <a:pathLst>
              <a:path h="2057400" w="2046178">
                <a:moveTo>
                  <a:pt x="0" y="0"/>
                </a:moveTo>
                <a:lnTo>
                  <a:pt x="2046178" y="0"/>
                </a:lnTo>
                <a:lnTo>
                  <a:pt x="204617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227" y="5974181"/>
            <a:ext cx="2427294" cy="2688326"/>
          </a:xfrm>
          <a:custGeom>
            <a:avLst/>
            <a:gdLst/>
            <a:ahLst/>
            <a:cxnLst/>
            <a:rect r="r" b="b" t="t" l="l"/>
            <a:pathLst>
              <a:path h="2688326" w="2427294">
                <a:moveTo>
                  <a:pt x="0" y="0"/>
                </a:moveTo>
                <a:lnTo>
                  <a:pt x="2427294" y="0"/>
                </a:lnTo>
                <a:lnTo>
                  <a:pt x="2427294" y="2688325"/>
                </a:lnTo>
                <a:lnTo>
                  <a:pt x="0" y="2688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93697" y="6721381"/>
            <a:ext cx="1782858" cy="1774644"/>
          </a:xfrm>
          <a:custGeom>
            <a:avLst/>
            <a:gdLst/>
            <a:ahLst/>
            <a:cxnLst/>
            <a:rect r="r" b="b" t="t" l="l"/>
            <a:pathLst>
              <a:path h="1774644" w="1782858">
                <a:moveTo>
                  <a:pt x="0" y="0"/>
                </a:moveTo>
                <a:lnTo>
                  <a:pt x="1782858" y="0"/>
                </a:lnTo>
                <a:lnTo>
                  <a:pt x="1782858" y="1774644"/>
                </a:lnTo>
                <a:lnTo>
                  <a:pt x="0" y="17746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12351" y="6529520"/>
            <a:ext cx="2893620" cy="2151801"/>
          </a:xfrm>
          <a:custGeom>
            <a:avLst/>
            <a:gdLst/>
            <a:ahLst/>
            <a:cxnLst/>
            <a:rect r="r" b="b" t="t" l="l"/>
            <a:pathLst>
              <a:path h="2151801" w="2893620">
                <a:moveTo>
                  <a:pt x="0" y="0"/>
                </a:moveTo>
                <a:lnTo>
                  <a:pt x="2893621" y="0"/>
                </a:lnTo>
                <a:lnTo>
                  <a:pt x="2893621" y="2151801"/>
                </a:lnTo>
                <a:lnTo>
                  <a:pt x="0" y="2151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9721" y="6721381"/>
            <a:ext cx="2517969" cy="1941125"/>
          </a:xfrm>
          <a:custGeom>
            <a:avLst/>
            <a:gdLst/>
            <a:ahLst/>
            <a:cxnLst/>
            <a:rect r="r" b="b" t="t" l="l"/>
            <a:pathLst>
              <a:path h="1941125" w="2517969">
                <a:moveTo>
                  <a:pt x="0" y="0"/>
                </a:moveTo>
                <a:lnTo>
                  <a:pt x="2517969" y="0"/>
                </a:lnTo>
                <a:lnTo>
                  <a:pt x="2517969" y="1941125"/>
                </a:lnTo>
                <a:lnTo>
                  <a:pt x="0" y="1941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2781" y="5992995"/>
            <a:ext cx="2708895" cy="2908161"/>
          </a:xfrm>
          <a:custGeom>
            <a:avLst/>
            <a:gdLst/>
            <a:ahLst/>
            <a:cxnLst/>
            <a:rect r="r" b="b" t="t" l="l"/>
            <a:pathLst>
              <a:path h="2908161" w="2708895">
                <a:moveTo>
                  <a:pt x="0" y="0"/>
                </a:moveTo>
                <a:lnTo>
                  <a:pt x="2708896" y="0"/>
                </a:lnTo>
                <a:lnTo>
                  <a:pt x="2708896" y="2908161"/>
                </a:lnTo>
                <a:lnTo>
                  <a:pt x="0" y="29081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8060" y="490219"/>
            <a:ext cx="8521661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Our Approach &amp;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4831" y="2468822"/>
            <a:ext cx="15998670" cy="363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6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NEED AND COMPONENTS FOR A CENTRALIZED SOLUTION</a:t>
            </a:r>
          </a:p>
          <a:p>
            <a:pPr algn="just">
              <a:lnSpc>
                <a:spcPts val="2856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Unified Database</a:t>
            </a: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A secure, real-time platform for all Administrator to manage and access data.</a:t>
            </a:r>
          </a:p>
          <a:p>
            <a:pPr algn="just">
              <a:lnSpc>
                <a:spcPts val="2856"/>
              </a:lnSpc>
            </a:pPr>
          </a:p>
          <a:p>
            <a:pPr algn="just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Streamlined Workflows</a:t>
            </a: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Automated processes for scheduling, prescriptions, billing, and fund allocation.</a:t>
            </a:r>
          </a:p>
          <a:p>
            <a:pPr algn="just">
              <a:lnSpc>
                <a:spcPts val="2856"/>
              </a:lnSpc>
            </a:pPr>
          </a:p>
          <a:p>
            <a:pPr algn="just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Enhanced Collaboration</a:t>
            </a: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Seamless communication for coordinated healthcare delivery.</a:t>
            </a:r>
          </a:p>
          <a:p>
            <a:pPr algn="just">
              <a:lnSpc>
                <a:spcPts val="2856"/>
              </a:lnSpc>
            </a:pPr>
          </a:p>
          <a:p>
            <a:pPr algn="just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Privacy and Security:</a:t>
            </a: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Advanced measures to safeguard sensitive information.</a:t>
            </a:r>
          </a:p>
          <a:p>
            <a:pPr algn="just">
              <a:lnSpc>
                <a:spcPts val="285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60630" y="9099867"/>
            <a:ext cx="1260038" cy="3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Unified 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17051" y="9099867"/>
            <a:ext cx="2536150" cy="3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Automated Workflow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67233" y="9099867"/>
            <a:ext cx="2222897" cy="3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Fund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14129" y="9099867"/>
            <a:ext cx="2427803" cy="3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Privacy and Security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32781" y="9099867"/>
            <a:ext cx="2626519" cy="3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Analytics and 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3C9DC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81151"/>
            <a:ext cx="1182222" cy="1182222"/>
          </a:xfrm>
          <a:custGeom>
            <a:avLst/>
            <a:gdLst/>
            <a:ahLst/>
            <a:cxnLst/>
            <a:rect r="r" b="b" t="t" l="l"/>
            <a:pathLst>
              <a:path h="1182222" w="1182222">
                <a:moveTo>
                  <a:pt x="0" y="0"/>
                </a:moveTo>
                <a:lnTo>
                  <a:pt x="1182222" y="0"/>
                </a:lnTo>
                <a:lnTo>
                  <a:pt x="1182222" y="1182222"/>
                </a:lnTo>
                <a:lnTo>
                  <a:pt x="0" y="118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073125" y="5137977"/>
            <a:ext cx="7385873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System Admin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990318" y="1819027"/>
            <a:ext cx="854519" cy="854519"/>
          </a:xfrm>
          <a:custGeom>
            <a:avLst/>
            <a:gdLst/>
            <a:ahLst/>
            <a:cxnLst/>
            <a:rect r="r" b="b" t="t" l="l"/>
            <a:pathLst>
              <a:path h="854519" w="854519">
                <a:moveTo>
                  <a:pt x="0" y="0"/>
                </a:moveTo>
                <a:lnTo>
                  <a:pt x="854518" y="0"/>
                </a:lnTo>
                <a:lnTo>
                  <a:pt x="854518" y="854519"/>
                </a:lnTo>
                <a:lnTo>
                  <a:pt x="0" y="854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90318" y="3662568"/>
            <a:ext cx="891724" cy="891724"/>
          </a:xfrm>
          <a:custGeom>
            <a:avLst/>
            <a:gdLst/>
            <a:ahLst/>
            <a:cxnLst/>
            <a:rect r="r" b="b" t="t" l="l"/>
            <a:pathLst>
              <a:path h="891724" w="891724">
                <a:moveTo>
                  <a:pt x="0" y="0"/>
                </a:moveTo>
                <a:lnTo>
                  <a:pt x="891724" y="0"/>
                </a:lnTo>
                <a:lnTo>
                  <a:pt x="891724" y="891725"/>
                </a:lnTo>
                <a:lnTo>
                  <a:pt x="0" y="89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22086" y="5471352"/>
            <a:ext cx="873957" cy="873957"/>
          </a:xfrm>
          <a:custGeom>
            <a:avLst/>
            <a:gdLst/>
            <a:ahLst/>
            <a:cxnLst/>
            <a:rect r="r" b="b" t="t" l="l"/>
            <a:pathLst>
              <a:path h="873957" w="873957">
                <a:moveTo>
                  <a:pt x="0" y="0"/>
                </a:moveTo>
                <a:lnTo>
                  <a:pt x="873957" y="0"/>
                </a:lnTo>
                <a:lnTo>
                  <a:pt x="873957" y="873957"/>
                </a:lnTo>
                <a:lnTo>
                  <a:pt x="0" y="87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22086" y="7266319"/>
            <a:ext cx="915232" cy="915232"/>
          </a:xfrm>
          <a:custGeom>
            <a:avLst/>
            <a:gdLst/>
            <a:ahLst/>
            <a:cxnLst/>
            <a:rect r="r" b="b" t="t" l="l"/>
            <a:pathLst>
              <a:path h="915232" w="915232">
                <a:moveTo>
                  <a:pt x="0" y="0"/>
                </a:moveTo>
                <a:lnTo>
                  <a:pt x="915232" y="0"/>
                </a:lnTo>
                <a:lnTo>
                  <a:pt x="915232" y="915232"/>
                </a:lnTo>
                <a:lnTo>
                  <a:pt x="0" y="915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14573" y="1256883"/>
            <a:ext cx="1416663" cy="1416663"/>
          </a:xfrm>
          <a:custGeom>
            <a:avLst/>
            <a:gdLst/>
            <a:ahLst/>
            <a:cxnLst/>
            <a:rect r="r" b="b" t="t" l="l"/>
            <a:pathLst>
              <a:path h="1416663" w="1416663">
                <a:moveTo>
                  <a:pt x="0" y="0"/>
                </a:moveTo>
                <a:lnTo>
                  <a:pt x="1416663" y="0"/>
                </a:lnTo>
                <a:lnTo>
                  <a:pt x="1416663" y="1416663"/>
                </a:lnTo>
                <a:lnTo>
                  <a:pt x="0" y="1416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26867" y="3462146"/>
            <a:ext cx="1351546" cy="1292569"/>
          </a:xfrm>
          <a:custGeom>
            <a:avLst/>
            <a:gdLst/>
            <a:ahLst/>
            <a:cxnLst/>
            <a:rect r="r" b="b" t="t" l="l"/>
            <a:pathLst>
              <a:path h="1292569" w="1351546">
                <a:moveTo>
                  <a:pt x="0" y="0"/>
                </a:moveTo>
                <a:lnTo>
                  <a:pt x="1351545" y="0"/>
                </a:lnTo>
                <a:lnTo>
                  <a:pt x="1351545" y="1292569"/>
                </a:lnTo>
                <a:lnTo>
                  <a:pt x="0" y="1292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19180" y="5334827"/>
            <a:ext cx="1397717" cy="1082595"/>
          </a:xfrm>
          <a:custGeom>
            <a:avLst/>
            <a:gdLst/>
            <a:ahLst/>
            <a:cxnLst/>
            <a:rect r="r" b="b" t="t" l="l"/>
            <a:pathLst>
              <a:path h="1082595" w="1397717">
                <a:moveTo>
                  <a:pt x="0" y="0"/>
                </a:moveTo>
                <a:lnTo>
                  <a:pt x="1397717" y="0"/>
                </a:lnTo>
                <a:lnTo>
                  <a:pt x="1397717" y="1082596"/>
                </a:lnTo>
                <a:lnTo>
                  <a:pt x="0" y="1082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19180" y="7060803"/>
            <a:ext cx="1120748" cy="1120748"/>
          </a:xfrm>
          <a:custGeom>
            <a:avLst/>
            <a:gdLst/>
            <a:ahLst/>
            <a:cxnLst/>
            <a:rect r="r" b="b" t="t" l="l"/>
            <a:pathLst>
              <a:path h="1120748" w="1120748">
                <a:moveTo>
                  <a:pt x="0" y="0"/>
                </a:moveTo>
                <a:lnTo>
                  <a:pt x="1120748" y="0"/>
                </a:lnTo>
                <a:lnTo>
                  <a:pt x="1120748" y="1120748"/>
                </a:lnTo>
                <a:lnTo>
                  <a:pt x="0" y="1120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76358" y="7142494"/>
            <a:ext cx="2070749" cy="869715"/>
          </a:xfrm>
          <a:custGeom>
            <a:avLst/>
            <a:gdLst/>
            <a:ahLst/>
            <a:cxnLst/>
            <a:rect r="r" b="b" t="t" l="l"/>
            <a:pathLst>
              <a:path h="869715" w="2070749">
                <a:moveTo>
                  <a:pt x="0" y="0"/>
                </a:moveTo>
                <a:lnTo>
                  <a:pt x="2070749" y="0"/>
                </a:lnTo>
                <a:lnTo>
                  <a:pt x="2070749" y="869715"/>
                </a:lnTo>
                <a:lnTo>
                  <a:pt x="0" y="86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994205" y="5367489"/>
            <a:ext cx="1894868" cy="795844"/>
          </a:xfrm>
          <a:custGeom>
            <a:avLst/>
            <a:gdLst/>
            <a:ahLst/>
            <a:cxnLst/>
            <a:rect r="r" b="b" t="t" l="l"/>
            <a:pathLst>
              <a:path h="795844" w="1894868">
                <a:moveTo>
                  <a:pt x="0" y="0"/>
                </a:moveTo>
                <a:lnTo>
                  <a:pt x="1894868" y="0"/>
                </a:lnTo>
                <a:lnTo>
                  <a:pt x="1894868" y="795844"/>
                </a:lnTo>
                <a:lnTo>
                  <a:pt x="0" y="7958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94205" y="3681151"/>
            <a:ext cx="1928871" cy="810126"/>
          </a:xfrm>
          <a:custGeom>
            <a:avLst/>
            <a:gdLst/>
            <a:ahLst/>
            <a:cxnLst/>
            <a:rect r="r" b="b" t="t" l="l"/>
            <a:pathLst>
              <a:path h="810126" w="1928871">
                <a:moveTo>
                  <a:pt x="0" y="0"/>
                </a:moveTo>
                <a:lnTo>
                  <a:pt x="1928871" y="0"/>
                </a:lnTo>
                <a:lnTo>
                  <a:pt x="1928871" y="810126"/>
                </a:lnTo>
                <a:lnTo>
                  <a:pt x="0" y="8101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94205" y="1880904"/>
            <a:ext cx="1835055" cy="770723"/>
          </a:xfrm>
          <a:custGeom>
            <a:avLst/>
            <a:gdLst/>
            <a:ahLst/>
            <a:cxnLst/>
            <a:rect r="r" b="b" t="t" l="l"/>
            <a:pathLst>
              <a:path h="770723" w="1835055">
                <a:moveTo>
                  <a:pt x="0" y="0"/>
                </a:moveTo>
                <a:lnTo>
                  <a:pt x="1835055" y="0"/>
                </a:lnTo>
                <a:lnTo>
                  <a:pt x="1835055" y="770723"/>
                </a:lnTo>
                <a:lnTo>
                  <a:pt x="0" y="7707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96389" y="1819027"/>
            <a:ext cx="1894868" cy="795844"/>
          </a:xfrm>
          <a:custGeom>
            <a:avLst/>
            <a:gdLst/>
            <a:ahLst/>
            <a:cxnLst/>
            <a:rect r="r" b="b" t="t" l="l"/>
            <a:pathLst>
              <a:path h="795844" w="1894868">
                <a:moveTo>
                  <a:pt x="0" y="0"/>
                </a:moveTo>
                <a:lnTo>
                  <a:pt x="1894867" y="0"/>
                </a:lnTo>
                <a:lnTo>
                  <a:pt x="1894867" y="795845"/>
                </a:lnTo>
                <a:lnTo>
                  <a:pt x="0" y="795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82903" y="7326013"/>
            <a:ext cx="1894868" cy="795844"/>
          </a:xfrm>
          <a:custGeom>
            <a:avLst/>
            <a:gdLst/>
            <a:ahLst/>
            <a:cxnLst/>
            <a:rect r="r" b="b" t="t" l="l"/>
            <a:pathLst>
              <a:path h="795844" w="1894868">
                <a:moveTo>
                  <a:pt x="0" y="0"/>
                </a:moveTo>
                <a:lnTo>
                  <a:pt x="1894867" y="0"/>
                </a:lnTo>
                <a:lnTo>
                  <a:pt x="1894867" y="795844"/>
                </a:lnTo>
                <a:lnTo>
                  <a:pt x="0" y="7958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04010" y="3710508"/>
            <a:ext cx="1894868" cy="795844"/>
          </a:xfrm>
          <a:custGeom>
            <a:avLst/>
            <a:gdLst/>
            <a:ahLst/>
            <a:cxnLst/>
            <a:rect r="r" b="b" t="t" l="l"/>
            <a:pathLst>
              <a:path h="795844" w="1894868">
                <a:moveTo>
                  <a:pt x="0" y="0"/>
                </a:moveTo>
                <a:lnTo>
                  <a:pt x="1894867" y="0"/>
                </a:lnTo>
                <a:lnTo>
                  <a:pt x="1894867" y="795845"/>
                </a:lnTo>
                <a:lnTo>
                  <a:pt x="0" y="795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580630" y="5492315"/>
            <a:ext cx="1894868" cy="795844"/>
          </a:xfrm>
          <a:custGeom>
            <a:avLst/>
            <a:gdLst/>
            <a:ahLst/>
            <a:cxnLst/>
            <a:rect r="r" b="b" t="t" l="l"/>
            <a:pathLst>
              <a:path h="795844" w="1894868">
                <a:moveTo>
                  <a:pt x="0" y="0"/>
                </a:moveTo>
                <a:lnTo>
                  <a:pt x="1894867" y="0"/>
                </a:lnTo>
                <a:lnTo>
                  <a:pt x="1894867" y="795844"/>
                </a:lnTo>
                <a:lnTo>
                  <a:pt x="0" y="7958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618143"/>
            <a:ext cx="7385873" cy="98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64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42318" y="2865332"/>
            <a:ext cx="3165363" cy="3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0"/>
              </a:lnSpc>
              <a:spcBef>
                <a:spcPct val="0"/>
              </a:spcBef>
            </a:pPr>
            <a:r>
              <a:rPr lang="en-US" sz="254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Healthcare Admin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01200" y="4683125"/>
            <a:ext cx="3106481" cy="38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  <a:spcBef>
                <a:spcPct val="0"/>
              </a:spcBef>
            </a:pPr>
            <a:r>
              <a:rPr lang="en-US" sz="249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Government Admin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78154" y="8314901"/>
            <a:ext cx="3116051" cy="38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2"/>
              </a:lnSpc>
              <a:spcBef>
                <a:spcPct val="0"/>
              </a:spcBef>
            </a:pPr>
            <a:r>
              <a:rPr lang="en-US" sz="250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Pharmacy Admin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76415" y="6478659"/>
            <a:ext cx="3101825" cy="38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Insurance Admin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10414" y="2968970"/>
            <a:ext cx="3811609" cy="39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  <a:spcBef>
                <a:spcPct val="0"/>
              </a:spcBef>
            </a:pPr>
            <a:r>
              <a:rPr lang="en-US" sz="256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Healthcare Enterprise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92513" y="4792815"/>
            <a:ext cx="3651052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Enterprise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28889" y="6383409"/>
            <a:ext cx="3233499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Insurance Enterprise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88872" y="8286326"/>
            <a:ext cx="3254693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Pharmacy Enterprise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77770" y="1802189"/>
            <a:ext cx="2992807" cy="77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0"/>
              </a:lnSpc>
              <a:spcBef>
                <a:spcPct val="0"/>
              </a:spcBef>
            </a:pPr>
            <a:r>
              <a:rPr lang="en-US" sz="258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Lab, Accountant, Doctor, Patient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16255" y="3798643"/>
            <a:ext cx="253615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Government Officer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96142" y="5531897"/>
            <a:ext cx="2538653" cy="75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Insurance Agent and Manager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03569" y="7611652"/>
            <a:ext cx="2523799" cy="38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45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Pharmacist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48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4641" y="1028700"/>
            <a:ext cx="14515334" cy="9100112"/>
          </a:xfrm>
          <a:custGeom>
            <a:avLst/>
            <a:gdLst/>
            <a:ahLst/>
            <a:cxnLst/>
            <a:rect r="r" b="b" t="t" l="l"/>
            <a:pathLst>
              <a:path h="9100112" w="14515334">
                <a:moveTo>
                  <a:pt x="0" y="0"/>
                </a:moveTo>
                <a:lnTo>
                  <a:pt x="14515334" y="0"/>
                </a:lnTo>
                <a:lnTo>
                  <a:pt x="14515334" y="9100112"/>
                </a:lnTo>
                <a:lnTo>
                  <a:pt x="0" y="910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78436" y="159698"/>
            <a:ext cx="6331128" cy="86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1"/>
              </a:lnSpc>
            </a:pPr>
            <a:r>
              <a:rPr lang="en-US" sz="579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UML Diagram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418F">
                <a:alpha val="100000"/>
              </a:srgbClr>
            </a:gs>
            <a:gs pos="100000">
              <a:srgbClr val="3C9DC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88907" y="0"/>
            <a:ext cx="11144909" cy="10287000"/>
          </a:xfrm>
          <a:custGeom>
            <a:avLst/>
            <a:gdLst/>
            <a:ahLst/>
            <a:cxnLst/>
            <a:rect r="r" b="b" t="t" l="l"/>
            <a:pathLst>
              <a:path h="10287000" w="11144909">
                <a:moveTo>
                  <a:pt x="0" y="0"/>
                </a:moveTo>
                <a:lnTo>
                  <a:pt x="11144909" y="0"/>
                </a:lnTo>
                <a:lnTo>
                  <a:pt x="111449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3" t="0" r="-263" b="-8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980432"/>
            <a:ext cx="7385873" cy="85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55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High-level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489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48655" y="3661710"/>
            <a:ext cx="4915640" cy="4114800"/>
          </a:xfrm>
          <a:custGeom>
            <a:avLst/>
            <a:gdLst/>
            <a:ahLst/>
            <a:cxnLst/>
            <a:rect r="r" b="b" t="t" l="l"/>
            <a:pathLst>
              <a:path h="4114800" w="4915640">
                <a:moveTo>
                  <a:pt x="0" y="0"/>
                </a:moveTo>
                <a:lnTo>
                  <a:pt x="4915639" y="0"/>
                </a:lnTo>
                <a:lnTo>
                  <a:pt x="49156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0653" y="1028700"/>
            <a:ext cx="7385873" cy="98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646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Our Ecosystem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05283"/>
            <a:ext cx="11719955" cy="5234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140" indent="-269070" lvl="1">
              <a:lnSpc>
                <a:spcPts val="29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Integration</a:t>
            </a:r>
            <a:r>
              <a:rPr lang="en-US" sz="249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Connects doctors, patients, lab assistants, pharmacists, accountants, and external entities like insurance agents and government bodies.</a:t>
            </a:r>
          </a:p>
          <a:p>
            <a:pPr algn="l">
              <a:lnSpc>
                <a:spcPts val="2966"/>
              </a:lnSpc>
              <a:spcBef>
                <a:spcPct val="0"/>
              </a:spcBef>
            </a:pPr>
          </a:p>
          <a:p>
            <a:pPr algn="l" marL="538140" indent="-269070" lvl="1">
              <a:lnSpc>
                <a:spcPts val="29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Centralized Database:</a:t>
            </a:r>
            <a:r>
              <a:rPr lang="en-US" sz="249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Secure and unified storage for healthcare data.</a:t>
            </a:r>
          </a:p>
          <a:p>
            <a:pPr algn="l">
              <a:lnSpc>
                <a:spcPts val="2966"/>
              </a:lnSpc>
              <a:spcBef>
                <a:spcPct val="0"/>
              </a:spcBef>
            </a:pPr>
          </a:p>
          <a:p>
            <a:pPr algn="l" marL="538140" indent="-269070" lvl="1">
              <a:lnSpc>
                <a:spcPts val="29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Interoperability</a:t>
            </a:r>
            <a:r>
              <a:rPr lang="en-US" sz="249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Seamless integration with external platforms like insurance and government programs.</a:t>
            </a:r>
          </a:p>
          <a:p>
            <a:pPr algn="l">
              <a:lnSpc>
                <a:spcPts val="2966"/>
              </a:lnSpc>
              <a:spcBef>
                <a:spcPct val="0"/>
              </a:spcBef>
            </a:pPr>
          </a:p>
          <a:p>
            <a:pPr algn="l" marL="538140" indent="-269070" lvl="1">
              <a:lnSpc>
                <a:spcPts val="29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Modules:</a:t>
            </a:r>
            <a:r>
              <a:rPr lang="en-US" sz="249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Includes appointment scheduling, lab/pharmacy management, and billing/claims processing.</a:t>
            </a:r>
          </a:p>
          <a:p>
            <a:pPr algn="l">
              <a:lnSpc>
                <a:spcPts val="2966"/>
              </a:lnSpc>
              <a:spcBef>
                <a:spcPct val="0"/>
              </a:spcBef>
            </a:pPr>
          </a:p>
          <a:p>
            <a:pPr algn="l" marL="538140" indent="-269070" lvl="1">
              <a:lnSpc>
                <a:spcPts val="29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Collaboration &amp; Efficiency:</a:t>
            </a:r>
            <a:r>
              <a:rPr lang="en-US" sz="249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Streamlines workflows and enhances healthcare delivery.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DAGYFVMe7CM</dc:identifier>
  <dcterms:modified xsi:type="dcterms:W3CDTF">2011-08-01T06:04:30Z</dcterms:modified>
  <cp:revision>1</cp:revision>
  <dc:title>Healthcare</dc:title>
</cp:coreProperties>
</file>