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6" r:id="rId3"/>
    <p:sldId id="278" r:id="rId4"/>
    <p:sldId id="270" r:id="rId5"/>
    <p:sldId id="272" r:id="rId6"/>
    <p:sldId id="274" r:id="rId7"/>
    <p:sldId id="276" r:id="rId8"/>
    <p:sldId id="264" r:id="rId9"/>
    <p:sldId id="283" r:id="rId10"/>
    <p:sldId id="282" r:id="rId11"/>
    <p:sldId id="293" r:id="rId12"/>
    <p:sldId id="289" r:id="rId13"/>
    <p:sldId id="295" r:id="rId14"/>
    <p:sldId id="294" r:id="rId15"/>
    <p:sldId id="287" r:id="rId16"/>
    <p:sldId id="291" r:id="rId17"/>
    <p:sldId id="288" r:id="rId18"/>
    <p:sldId id="285" r:id="rId19"/>
    <p:sldId id="280" r:id="rId20"/>
    <p:sldId id="286" r:id="rId21"/>
    <p:sldId id="279" r:id="rId22"/>
    <p:sldId id="29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F2BF4E-8E36-4BB5-A4A2-CD86490E51DF}" v="512" dt="2024-04-25T20:05:42.556"/>
    <p1510:client id="{5ADBB1B8-F804-4AF0-9063-F6495ACD147F}" v="279" dt="2024-04-25T20:46:02.386"/>
    <p1510:client id="{5B7F55F8-0F3A-42B1-9FC2-2978873C0F5F}" v="1029" dt="2024-04-25T20:51:18.879"/>
    <p1510:client id="{8F4E083F-B170-41A3-AF57-D2A9F3C57F1C}" v="75" dt="2024-04-26T04:00:39.742"/>
    <p1510:client id="{B0BF0BC8-7E7A-4FFA-AA41-6858D1ABABBF}" v="122" dt="2024-04-26T04:02:01.0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ADB258-5A92-44F4-A726-881B9746E2F1}" type="doc">
      <dgm:prSet loTypeId="urn:microsoft.com/office/officeart/2005/8/layout/hList1" loCatId="list" qsTypeId="urn:microsoft.com/office/officeart/2005/8/quickstyle/3d2" qsCatId="3D" csTypeId="urn:microsoft.com/office/officeart/2005/8/colors/accent1_2" csCatId="accent1" phldr="1"/>
      <dgm:spPr/>
      <dgm:t>
        <a:bodyPr/>
        <a:lstStyle/>
        <a:p>
          <a:endParaRPr lang="en-IN"/>
        </a:p>
      </dgm:t>
    </dgm:pt>
    <dgm:pt modelId="{5F201602-C64C-4A31-9355-84E64889D3BB}">
      <dgm:prSet phldrT="[Text]"/>
      <dgm:spPr/>
      <dgm:t>
        <a:bodyPr/>
        <a:lstStyle/>
        <a:p>
          <a:r>
            <a:rPr lang="en-IN" b="1"/>
            <a:t>Smallholder Farmers</a:t>
          </a:r>
          <a:endParaRPr lang="en-IN"/>
        </a:p>
      </dgm:t>
    </dgm:pt>
    <dgm:pt modelId="{66362781-BE2D-47DA-BC7B-EB64551325B4}" type="parTrans" cxnId="{CCB302DB-B429-45F0-A435-8D9EAD057191}">
      <dgm:prSet/>
      <dgm:spPr/>
      <dgm:t>
        <a:bodyPr/>
        <a:lstStyle/>
        <a:p>
          <a:endParaRPr lang="en-IN"/>
        </a:p>
      </dgm:t>
    </dgm:pt>
    <dgm:pt modelId="{F5228A87-E0B7-4FFC-BBBD-2EB9AFBDA8F1}" type="sibTrans" cxnId="{CCB302DB-B429-45F0-A435-8D9EAD057191}">
      <dgm:prSet/>
      <dgm:spPr/>
      <dgm:t>
        <a:bodyPr/>
        <a:lstStyle/>
        <a:p>
          <a:endParaRPr lang="en-IN"/>
        </a:p>
      </dgm:t>
    </dgm:pt>
    <dgm:pt modelId="{AFA84AF6-6F35-4E1E-BB7E-34FF0744FA6F}">
      <dgm:prSet phldrT="[Text]" custT="1"/>
      <dgm:spPr/>
      <dgm:t>
        <a:bodyPr/>
        <a:lstStyle/>
        <a:p>
          <a:r>
            <a:rPr lang="en-IN" sz="2000"/>
            <a:t>Gain access to sophisticated tools for informed decision-making, improved yields, and increased profitability</a:t>
          </a:r>
        </a:p>
      </dgm:t>
    </dgm:pt>
    <dgm:pt modelId="{B53D8550-F2A5-4628-B023-3276B680C427}" type="parTrans" cxnId="{87D0E1B5-B9D9-4FE7-A382-5FC6D86C1D39}">
      <dgm:prSet/>
      <dgm:spPr/>
      <dgm:t>
        <a:bodyPr/>
        <a:lstStyle/>
        <a:p>
          <a:endParaRPr lang="en-IN"/>
        </a:p>
      </dgm:t>
    </dgm:pt>
    <dgm:pt modelId="{C229905F-BE43-44FF-98C6-1BC12C008295}" type="sibTrans" cxnId="{87D0E1B5-B9D9-4FE7-A382-5FC6D86C1D39}">
      <dgm:prSet/>
      <dgm:spPr/>
      <dgm:t>
        <a:bodyPr/>
        <a:lstStyle/>
        <a:p>
          <a:endParaRPr lang="en-IN"/>
        </a:p>
      </dgm:t>
    </dgm:pt>
    <dgm:pt modelId="{BBEFC5A8-0F34-42C2-8CF2-2EC282948147}">
      <dgm:prSet phldrT="[Text]"/>
      <dgm:spPr/>
      <dgm:t>
        <a:bodyPr/>
        <a:lstStyle/>
        <a:p>
          <a:r>
            <a:rPr lang="en-IN" b="1"/>
            <a:t>Agricultural Policymakers</a:t>
          </a:r>
          <a:endParaRPr lang="en-IN"/>
        </a:p>
      </dgm:t>
    </dgm:pt>
    <dgm:pt modelId="{EA02447D-B09B-4B77-BB73-CA9C68FBB6CA}" type="parTrans" cxnId="{9E1DE72B-2D54-4072-B4C5-E473D58FC338}">
      <dgm:prSet/>
      <dgm:spPr/>
      <dgm:t>
        <a:bodyPr/>
        <a:lstStyle/>
        <a:p>
          <a:endParaRPr lang="en-IN"/>
        </a:p>
      </dgm:t>
    </dgm:pt>
    <dgm:pt modelId="{9C7425B5-95AE-464D-9D86-00CF86383D71}" type="sibTrans" cxnId="{9E1DE72B-2D54-4072-B4C5-E473D58FC338}">
      <dgm:prSet/>
      <dgm:spPr/>
      <dgm:t>
        <a:bodyPr/>
        <a:lstStyle/>
        <a:p>
          <a:endParaRPr lang="en-IN"/>
        </a:p>
      </dgm:t>
    </dgm:pt>
    <dgm:pt modelId="{641AD694-0A17-4A8B-AB64-6B87BE684273}">
      <dgm:prSet phldrT="[Text]"/>
      <dgm:spPr/>
      <dgm:t>
        <a:bodyPr/>
        <a:lstStyle/>
        <a:p>
          <a:r>
            <a:rPr lang="en-IN" b="1"/>
            <a:t>The Environment</a:t>
          </a:r>
          <a:endParaRPr lang="en-IN"/>
        </a:p>
      </dgm:t>
    </dgm:pt>
    <dgm:pt modelId="{AC7D284D-3B9F-4A93-83E4-EF1B5228D087}" type="parTrans" cxnId="{1217989D-2FAA-4B48-A142-E467CBEF8E2C}">
      <dgm:prSet/>
      <dgm:spPr/>
      <dgm:t>
        <a:bodyPr/>
        <a:lstStyle/>
        <a:p>
          <a:endParaRPr lang="en-IN"/>
        </a:p>
      </dgm:t>
    </dgm:pt>
    <dgm:pt modelId="{C68D2077-1D28-4F1C-94A2-5AC830ECE50D}" type="sibTrans" cxnId="{1217989D-2FAA-4B48-A142-E467CBEF8E2C}">
      <dgm:prSet/>
      <dgm:spPr/>
      <dgm:t>
        <a:bodyPr/>
        <a:lstStyle/>
        <a:p>
          <a:endParaRPr lang="en-IN"/>
        </a:p>
      </dgm:t>
    </dgm:pt>
    <dgm:pt modelId="{4C58BE18-8340-4069-A237-03154EFE9598}">
      <dgm:prSet phldrT="[Text]" custT="1"/>
      <dgm:spPr/>
      <dgm:t>
        <a:bodyPr/>
        <a:lstStyle/>
        <a:p>
          <a:r>
            <a:rPr lang="en-IN" sz="1800"/>
            <a:t>In other words ALL OF US are stakeholders, because the safer the environment is, the healthier all of us are. Promote water conservation and soil health, ensuring long-term agricultural sustainability</a:t>
          </a:r>
        </a:p>
      </dgm:t>
    </dgm:pt>
    <dgm:pt modelId="{F52F4F9D-2CAB-44A3-A4BE-89C049094599}" type="parTrans" cxnId="{C1C3D2F6-03E8-47B2-AFAD-381577F7BAAA}">
      <dgm:prSet/>
      <dgm:spPr/>
      <dgm:t>
        <a:bodyPr/>
        <a:lstStyle/>
        <a:p>
          <a:endParaRPr lang="en-IN"/>
        </a:p>
      </dgm:t>
    </dgm:pt>
    <dgm:pt modelId="{1D57A8A1-83D8-4F92-BEA9-CD6E2682C54B}" type="sibTrans" cxnId="{C1C3D2F6-03E8-47B2-AFAD-381577F7BAAA}">
      <dgm:prSet/>
      <dgm:spPr/>
      <dgm:t>
        <a:bodyPr/>
        <a:lstStyle/>
        <a:p>
          <a:endParaRPr lang="en-IN"/>
        </a:p>
      </dgm:t>
    </dgm:pt>
    <dgm:pt modelId="{F8ECC288-C2FA-415D-ABD3-7583C5E4C3C4}">
      <dgm:prSet phldrT="[Text]" custT="1"/>
      <dgm:spPr/>
      <dgm:t>
        <a:bodyPr/>
        <a:lstStyle/>
        <a:p>
          <a:r>
            <a:rPr lang="en-IN" sz="2000"/>
            <a:t>Develop data-driven policies to promote sustainable agricultural practices.</a:t>
          </a:r>
        </a:p>
      </dgm:t>
    </dgm:pt>
    <dgm:pt modelId="{D38F95EE-F0DF-4214-9E11-26DDD15D59E5}" type="sibTrans" cxnId="{DB2AB938-211D-48C1-9EAD-2DEC9993A237}">
      <dgm:prSet/>
      <dgm:spPr/>
      <dgm:t>
        <a:bodyPr/>
        <a:lstStyle/>
        <a:p>
          <a:endParaRPr lang="en-IN"/>
        </a:p>
      </dgm:t>
    </dgm:pt>
    <dgm:pt modelId="{651C1BBE-34BC-49F9-98C0-F0B272574734}" type="parTrans" cxnId="{DB2AB938-211D-48C1-9EAD-2DEC9993A237}">
      <dgm:prSet/>
      <dgm:spPr/>
      <dgm:t>
        <a:bodyPr/>
        <a:lstStyle/>
        <a:p>
          <a:endParaRPr lang="en-IN"/>
        </a:p>
      </dgm:t>
    </dgm:pt>
    <dgm:pt modelId="{B4A04AC8-CA43-4205-81E4-9B1D5E37FD19}" type="pres">
      <dgm:prSet presAssocID="{9EADB258-5A92-44F4-A726-881B9746E2F1}" presName="Name0" presStyleCnt="0">
        <dgm:presLayoutVars>
          <dgm:dir/>
          <dgm:animLvl val="lvl"/>
          <dgm:resizeHandles val="exact"/>
        </dgm:presLayoutVars>
      </dgm:prSet>
      <dgm:spPr/>
    </dgm:pt>
    <dgm:pt modelId="{9DE39962-648C-4476-A98F-5B7240223F7A}" type="pres">
      <dgm:prSet presAssocID="{5F201602-C64C-4A31-9355-84E64889D3BB}" presName="composite" presStyleCnt="0"/>
      <dgm:spPr/>
    </dgm:pt>
    <dgm:pt modelId="{16A0F457-344C-47FD-8C98-A0F6108B9534}" type="pres">
      <dgm:prSet presAssocID="{5F201602-C64C-4A31-9355-84E64889D3BB}" presName="parTx" presStyleLbl="alignNode1" presStyleIdx="0" presStyleCnt="3">
        <dgm:presLayoutVars>
          <dgm:chMax val="0"/>
          <dgm:chPref val="0"/>
          <dgm:bulletEnabled val="1"/>
        </dgm:presLayoutVars>
      </dgm:prSet>
      <dgm:spPr/>
    </dgm:pt>
    <dgm:pt modelId="{2A1A7AB2-789B-484D-BE35-5A00B210D493}" type="pres">
      <dgm:prSet presAssocID="{5F201602-C64C-4A31-9355-84E64889D3BB}" presName="desTx" presStyleLbl="alignAccFollowNode1" presStyleIdx="0" presStyleCnt="3">
        <dgm:presLayoutVars>
          <dgm:bulletEnabled val="1"/>
        </dgm:presLayoutVars>
      </dgm:prSet>
      <dgm:spPr/>
    </dgm:pt>
    <dgm:pt modelId="{9AC3475E-16BA-4AA3-9D0F-2CCDA1E6211D}" type="pres">
      <dgm:prSet presAssocID="{F5228A87-E0B7-4FFC-BBBD-2EB9AFBDA8F1}" presName="space" presStyleCnt="0"/>
      <dgm:spPr/>
    </dgm:pt>
    <dgm:pt modelId="{6BFBC62D-0018-4E6C-A49E-88A28713267A}" type="pres">
      <dgm:prSet presAssocID="{BBEFC5A8-0F34-42C2-8CF2-2EC282948147}" presName="composite" presStyleCnt="0"/>
      <dgm:spPr/>
    </dgm:pt>
    <dgm:pt modelId="{3954A975-3D84-4C85-8C0E-EBA434D70231}" type="pres">
      <dgm:prSet presAssocID="{BBEFC5A8-0F34-42C2-8CF2-2EC282948147}" presName="parTx" presStyleLbl="alignNode1" presStyleIdx="1" presStyleCnt="3">
        <dgm:presLayoutVars>
          <dgm:chMax val="0"/>
          <dgm:chPref val="0"/>
          <dgm:bulletEnabled val="1"/>
        </dgm:presLayoutVars>
      </dgm:prSet>
      <dgm:spPr/>
    </dgm:pt>
    <dgm:pt modelId="{0DD47171-A7B2-47DF-86A3-5946D87486A8}" type="pres">
      <dgm:prSet presAssocID="{BBEFC5A8-0F34-42C2-8CF2-2EC282948147}" presName="desTx" presStyleLbl="alignAccFollowNode1" presStyleIdx="1" presStyleCnt="3">
        <dgm:presLayoutVars>
          <dgm:bulletEnabled val="1"/>
        </dgm:presLayoutVars>
      </dgm:prSet>
      <dgm:spPr/>
    </dgm:pt>
    <dgm:pt modelId="{A9E3B7C0-8133-4795-8D4E-50E9B158AF63}" type="pres">
      <dgm:prSet presAssocID="{9C7425B5-95AE-464D-9D86-00CF86383D71}" presName="space" presStyleCnt="0"/>
      <dgm:spPr/>
    </dgm:pt>
    <dgm:pt modelId="{1A8CA79D-54E5-4744-8913-8952D11DC5C3}" type="pres">
      <dgm:prSet presAssocID="{641AD694-0A17-4A8B-AB64-6B87BE684273}" presName="composite" presStyleCnt="0"/>
      <dgm:spPr/>
    </dgm:pt>
    <dgm:pt modelId="{47729F31-DF39-4311-8C74-72212AA11E11}" type="pres">
      <dgm:prSet presAssocID="{641AD694-0A17-4A8B-AB64-6B87BE684273}" presName="parTx" presStyleLbl="alignNode1" presStyleIdx="2" presStyleCnt="3">
        <dgm:presLayoutVars>
          <dgm:chMax val="0"/>
          <dgm:chPref val="0"/>
          <dgm:bulletEnabled val="1"/>
        </dgm:presLayoutVars>
      </dgm:prSet>
      <dgm:spPr/>
    </dgm:pt>
    <dgm:pt modelId="{8E0B67EB-0460-4726-AA0A-6C1753FA75A0}" type="pres">
      <dgm:prSet presAssocID="{641AD694-0A17-4A8B-AB64-6B87BE684273}" presName="desTx" presStyleLbl="alignAccFollowNode1" presStyleIdx="2" presStyleCnt="3">
        <dgm:presLayoutVars>
          <dgm:bulletEnabled val="1"/>
        </dgm:presLayoutVars>
      </dgm:prSet>
      <dgm:spPr/>
    </dgm:pt>
  </dgm:ptLst>
  <dgm:cxnLst>
    <dgm:cxn modelId="{BB55C41D-E811-4A19-A282-C4380BB73C31}" type="presOf" srcId="{4C58BE18-8340-4069-A237-03154EFE9598}" destId="{8E0B67EB-0460-4726-AA0A-6C1753FA75A0}" srcOrd="0" destOrd="0" presId="urn:microsoft.com/office/officeart/2005/8/layout/hList1"/>
    <dgm:cxn modelId="{A7145225-1669-4671-9F71-C8D2E12D8818}" type="presOf" srcId="{641AD694-0A17-4A8B-AB64-6B87BE684273}" destId="{47729F31-DF39-4311-8C74-72212AA11E11}" srcOrd="0" destOrd="0" presId="urn:microsoft.com/office/officeart/2005/8/layout/hList1"/>
    <dgm:cxn modelId="{9E1DE72B-2D54-4072-B4C5-E473D58FC338}" srcId="{9EADB258-5A92-44F4-A726-881B9746E2F1}" destId="{BBEFC5A8-0F34-42C2-8CF2-2EC282948147}" srcOrd="1" destOrd="0" parTransId="{EA02447D-B09B-4B77-BB73-CA9C68FBB6CA}" sibTransId="{9C7425B5-95AE-464D-9D86-00CF86383D71}"/>
    <dgm:cxn modelId="{DB2AB938-211D-48C1-9EAD-2DEC9993A237}" srcId="{BBEFC5A8-0F34-42C2-8CF2-2EC282948147}" destId="{F8ECC288-C2FA-415D-ABD3-7583C5E4C3C4}" srcOrd="0" destOrd="0" parTransId="{651C1BBE-34BC-49F9-98C0-F0B272574734}" sibTransId="{D38F95EE-F0DF-4214-9E11-26DDD15D59E5}"/>
    <dgm:cxn modelId="{E850C668-73A0-4A72-B375-39C2490D5E9D}" type="presOf" srcId="{AFA84AF6-6F35-4E1E-BB7E-34FF0744FA6F}" destId="{2A1A7AB2-789B-484D-BE35-5A00B210D493}" srcOrd="0" destOrd="0" presId="urn:microsoft.com/office/officeart/2005/8/layout/hList1"/>
    <dgm:cxn modelId="{1217989D-2FAA-4B48-A142-E467CBEF8E2C}" srcId="{9EADB258-5A92-44F4-A726-881B9746E2F1}" destId="{641AD694-0A17-4A8B-AB64-6B87BE684273}" srcOrd="2" destOrd="0" parTransId="{AC7D284D-3B9F-4A93-83E4-EF1B5228D087}" sibTransId="{C68D2077-1D28-4F1C-94A2-5AC830ECE50D}"/>
    <dgm:cxn modelId="{87D0E1B5-B9D9-4FE7-A382-5FC6D86C1D39}" srcId="{5F201602-C64C-4A31-9355-84E64889D3BB}" destId="{AFA84AF6-6F35-4E1E-BB7E-34FF0744FA6F}" srcOrd="0" destOrd="0" parTransId="{B53D8550-F2A5-4628-B023-3276B680C427}" sibTransId="{C229905F-BE43-44FF-98C6-1BC12C008295}"/>
    <dgm:cxn modelId="{6D0FF8BA-9738-496E-BF23-841D67490F0A}" type="presOf" srcId="{5F201602-C64C-4A31-9355-84E64889D3BB}" destId="{16A0F457-344C-47FD-8C98-A0F6108B9534}" srcOrd="0" destOrd="0" presId="urn:microsoft.com/office/officeart/2005/8/layout/hList1"/>
    <dgm:cxn modelId="{D6311BBC-1256-4488-B4EB-E14DC2B513D5}" type="presOf" srcId="{9EADB258-5A92-44F4-A726-881B9746E2F1}" destId="{B4A04AC8-CA43-4205-81E4-9B1D5E37FD19}" srcOrd="0" destOrd="0" presId="urn:microsoft.com/office/officeart/2005/8/layout/hList1"/>
    <dgm:cxn modelId="{CCB302DB-B429-45F0-A435-8D9EAD057191}" srcId="{9EADB258-5A92-44F4-A726-881B9746E2F1}" destId="{5F201602-C64C-4A31-9355-84E64889D3BB}" srcOrd="0" destOrd="0" parTransId="{66362781-BE2D-47DA-BC7B-EB64551325B4}" sibTransId="{F5228A87-E0B7-4FFC-BBBD-2EB9AFBDA8F1}"/>
    <dgm:cxn modelId="{1785E9E1-B376-44E4-8F45-74213D9E6AA6}" type="presOf" srcId="{BBEFC5A8-0F34-42C2-8CF2-2EC282948147}" destId="{3954A975-3D84-4C85-8C0E-EBA434D70231}" srcOrd="0" destOrd="0" presId="urn:microsoft.com/office/officeart/2005/8/layout/hList1"/>
    <dgm:cxn modelId="{C1C3D2F6-03E8-47B2-AFAD-381577F7BAAA}" srcId="{641AD694-0A17-4A8B-AB64-6B87BE684273}" destId="{4C58BE18-8340-4069-A237-03154EFE9598}" srcOrd="0" destOrd="0" parTransId="{F52F4F9D-2CAB-44A3-A4BE-89C049094599}" sibTransId="{1D57A8A1-83D8-4F92-BEA9-CD6E2682C54B}"/>
    <dgm:cxn modelId="{D5D763F8-6B65-4833-8DB0-7AC48911FB49}" type="presOf" srcId="{F8ECC288-C2FA-415D-ABD3-7583C5E4C3C4}" destId="{0DD47171-A7B2-47DF-86A3-5946D87486A8}" srcOrd="0" destOrd="0" presId="urn:microsoft.com/office/officeart/2005/8/layout/hList1"/>
    <dgm:cxn modelId="{CD1F3A69-8DC1-4377-B35A-8AE1EEDBEACB}" type="presParOf" srcId="{B4A04AC8-CA43-4205-81E4-9B1D5E37FD19}" destId="{9DE39962-648C-4476-A98F-5B7240223F7A}" srcOrd="0" destOrd="0" presId="urn:microsoft.com/office/officeart/2005/8/layout/hList1"/>
    <dgm:cxn modelId="{A3F37207-B0A3-4D6D-BB24-B25B7AEFA81C}" type="presParOf" srcId="{9DE39962-648C-4476-A98F-5B7240223F7A}" destId="{16A0F457-344C-47FD-8C98-A0F6108B9534}" srcOrd="0" destOrd="0" presId="urn:microsoft.com/office/officeart/2005/8/layout/hList1"/>
    <dgm:cxn modelId="{6E6B38BD-54ED-41DA-A969-FD002C9CFCFA}" type="presParOf" srcId="{9DE39962-648C-4476-A98F-5B7240223F7A}" destId="{2A1A7AB2-789B-484D-BE35-5A00B210D493}" srcOrd="1" destOrd="0" presId="urn:microsoft.com/office/officeart/2005/8/layout/hList1"/>
    <dgm:cxn modelId="{436339FC-78AA-419B-9734-172AE0C02C3A}" type="presParOf" srcId="{B4A04AC8-CA43-4205-81E4-9B1D5E37FD19}" destId="{9AC3475E-16BA-4AA3-9D0F-2CCDA1E6211D}" srcOrd="1" destOrd="0" presId="urn:microsoft.com/office/officeart/2005/8/layout/hList1"/>
    <dgm:cxn modelId="{E42FB3D6-DBB4-40D3-BE16-2DCC4FE3810A}" type="presParOf" srcId="{B4A04AC8-CA43-4205-81E4-9B1D5E37FD19}" destId="{6BFBC62D-0018-4E6C-A49E-88A28713267A}" srcOrd="2" destOrd="0" presId="urn:microsoft.com/office/officeart/2005/8/layout/hList1"/>
    <dgm:cxn modelId="{100EBB69-F344-40CB-B586-3CBAB3F0A085}" type="presParOf" srcId="{6BFBC62D-0018-4E6C-A49E-88A28713267A}" destId="{3954A975-3D84-4C85-8C0E-EBA434D70231}" srcOrd="0" destOrd="0" presId="urn:microsoft.com/office/officeart/2005/8/layout/hList1"/>
    <dgm:cxn modelId="{48A2C275-0D72-46D1-9BAE-F4EDC52D55BB}" type="presParOf" srcId="{6BFBC62D-0018-4E6C-A49E-88A28713267A}" destId="{0DD47171-A7B2-47DF-86A3-5946D87486A8}" srcOrd="1" destOrd="0" presId="urn:microsoft.com/office/officeart/2005/8/layout/hList1"/>
    <dgm:cxn modelId="{59BBE7F8-C45B-49CE-B298-10667D85933B}" type="presParOf" srcId="{B4A04AC8-CA43-4205-81E4-9B1D5E37FD19}" destId="{A9E3B7C0-8133-4795-8D4E-50E9B158AF63}" srcOrd="3" destOrd="0" presId="urn:microsoft.com/office/officeart/2005/8/layout/hList1"/>
    <dgm:cxn modelId="{9F13E333-63BA-4D53-9A2F-5F85C3A46486}" type="presParOf" srcId="{B4A04AC8-CA43-4205-81E4-9B1D5E37FD19}" destId="{1A8CA79D-54E5-4744-8913-8952D11DC5C3}" srcOrd="4" destOrd="0" presId="urn:microsoft.com/office/officeart/2005/8/layout/hList1"/>
    <dgm:cxn modelId="{685DCE40-8500-473F-B0C6-BD1319098149}" type="presParOf" srcId="{1A8CA79D-54E5-4744-8913-8952D11DC5C3}" destId="{47729F31-DF39-4311-8C74-72212AA11E11}" srcOrd="0" destOrd="0" presId="urn:microsoft.com/office/officeart/2005/8/layout/hList1"/>
    <dgm:cxn modelId="{7B671EAD-721A-4065-803B-66016D2DC5B0}" type="presParOf" srcId="{1A8CA79D-54E5-4744-8913-8952D11DC5C3}" destId="{8E0B67EB-0460-4726-AA0A-6C1753FA75A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4FC89B-A2A4-4F42-9987-22CAF09A9F0B}" type="doc">
      <dgm:prSet loTypeId="urn:microsoft.com/office/officeart/2005/8/layout/radial6" loCatId="relationship" qsTypeId="urn:microsoft.com/office/officeart/2009/2/quickstyle/3d8" qsCatId="3D" csTypeId="urn:microsoft.com/office/officeart/2005/8/colors/accent1_2" csCatId="accent1" phldr="1"/>
      <dgm:spPr/>
      <dgm:t>
        <a:bodyPr/>
        <a:lstStyle/>
        <a:p>
          <a:endParaRPr lang="en-IN"/>
        </a:p>
      </dgm:t>
    </dgm:pt>
    <dgm:pt modelId="{42DFDA3A-0349-4FAD-9358-4D9AF8AEE99C}">
      <dgm:prSet phldrT="[Text]"/>
      <dgm:spPr/>
      <dgm:t>
        <a:bodyPr/>
        <a:lstStyle/>
        <a:p>
          <a:r>
            <a:rPr lang="en-IN"/>
            <a:t>PROBLEMS</a:t>
          </a:r>
        </a:p>
      </dgm:t>
    </dgm:pt>
    <dgm:pt modelId="{FF0178AF-90C2-466B-BD5A-787BD40104A9}" type="parTrans" cxnId="{A275992C-179E-4F1B-8024-FFC123BADAB0}">
      <dgm:prSet/>
      <dgm:spPr/>
      <dgm:t>
        <a:bodyPr/>
        <a:lstStyle/>
        <a:p>
          <a:endParaRPr lang="en-IN"/>
        </a:p>
      </dgm:t>
    </dgm:pt>
    <dgm:pt modelId="{F89A8677-48AE-493E-BE3F-D7B520E9C23E}" type="sibTrans" cxnId="{A275992C-179E-4F1B-8024-FFC123BADAB0}">
      <dgm:prSet/>
      <dgm:spPr/>
      <dgm:t>
        <a:bodyPr/>
        <a:lstStyle/>
        <a:p>
          <a:endParaRPr lang="en-IN"/>
        </a:p>
      </dgm:t>
    </dgm:pt>
    <dgm:pt modelId="{6CB0DE3E-D1C0-48D5-9DF1-B195F611C307}">
      <dgm:prSet phldrT="[Text]"/>
      <dgm:spPr/>
      <dgm:t>
        <a:bodyPr/>
        <a:lstStyle/>
        <a:p>
          <a:r>
            <a:rPr lang="en-IN"/>
            <a:t>WATER SHORTAGE</a:t>
          </a:r>
        </a:p>
      </dgm:t>
    </dgm:pt>
    <dgm:pt modelId="{5BD942E4-7B37-4750-AC7C-C58F74BB3BDF}" type="parTrans" cxnId="{2BE1B612-73F1-4683-9EC5-088DAFB1FAE7}">
      <dgm:prSet/>
      <dgm:spPr/>
      <dgm:t>
        <a:bodyPr/>
        <a:lstStyle/>
        <a:p>
          <a:endParaRPr lang="en-IN"/>
        </a:p>
      </dgm:t>
    </dgm:pt>
    <dgm:pt modelId="{F6A038EE-1F02-49CE-B78A-107DDE58CF30}" type="sibTrans" cxnId="{2BE1B612-73F1-4683-9EC5-088DAFB1FAE7}">
      <dgm:prSet/>
      <dgm:spPr/>
      <dgm:t>
        <a:bodyPr/>
        <a:lstStyle/>
        <a:p>
          <a:endParaRPr lang="en-IN"/>
        </a:p>
      </dgm:t>
    </dgm:pt>
    <dgm:pt modelId="{A13E3A92-B53C-49E3-9BAE-5228D75E510D}">
      <dgm:prSet phldrT="[Text]"/>
      <dgm:spPr/>
      <dgm:t>
        <a:bodyPr/>
        <a:lstStyle/>
        <a:p>
          <a:r>
            <a:rPr lang="en-IN"/>
            <a:t>SOIL EROSION</a:t>
          </a:r>
        </a:p>
      </dgm:t>
    </dgm:pt>
    <dgm:pt modelId="{AAC36E8F-45F1-4062-B35F-684BBCC8C2C1}" type="parTrans" cxnId="{CD2F4E66-3E9D-4452-9C94-4151D43B81C1}">
      <dgm:prSet/>
      <dgm:spPr/>
      <dgm:t>
        <a:bodyPr/>
        <a:lstStyle/>
        <a:p>
          <a:endParaRPr lang="en-IN"/>
        </a:p>
      </dgm:t>
    </dgm:pt>
    <dgm:pt modelId="{946861FA-4126-4D2A-8F2B-ED0F7920E413}" type="sibTrans" cxnId="{CD2F4E66-3E9D-4452-9C94-4151D43B81C1}">
      <dgm:prSet/>
      <dgm:spPr/>
      <dgm:t>
        <a:bodyPr/>
        <a:lstStyle/>
        <a:p>
          <a:endParaRPr lang="en-IN"/>
        </a:p>
      </dgm:t>
    </dgm:pt>
    <dgm:pt modelId="{7D5CD8CA-F62F-4B9B-96AF-E34D9BFE6D53}">
      <dgm:prSet phldrT="[Text]"/>
      <dgm:spPr/>
      <dgm:t>
        <a:bodyPr/>
        <a:lstStyle/>
        <a:p>
          <a:r>
            <a:rPr lang="en-IN"/>
            <a:t>PESTS</a:t>
          </a:r>
        </a:p>
      </dgm:t>
    </dgm:pt>
    <dgm:pt modelId="{5E2D3583-608E-4974-9608-9C1DD2650D10}" type="parTrans" cxnId="{8C7F051B-B5BD-46CA-AF78-0EE5806B2AF3}">
      <dgm:prSet/>
      <dgm:spPr/>
      <dgm:t>
        <a:bodyPr/>
        <a:lstStyle/>
        <a:p>
          <a:endParaRPr lang="en-IN"/>
        </a:p>
      </dgm:t>
    </dgm:pt>
    <dgm:pt modelId="{673261F6-814B-4010-AD34-6CA7B200D81C}" type="sibTrans" cxnId="{8C7F051B-B5BD-46CA-AF78-0EE5806B2AF3}">
      <dgm:prSet/>
      <dgm:spPr/>
      <dgm:t>
        <a:bodyPr/>
        <a:lstStyle/>
        <a:p>
          <a:endParaRPr lang="en-IN"/>
        </a:p>
      </dgm:t>
    </dgm:pt>
    <dgm:pt modelId="{DA77418E-C870-498F-B909-37518BF4429E}">
      <dgm:prSet phldrT="[Text]"/>
      <dgm:spPr/>
      <dgm:t>
        <a:bodyPr/>
        <a:lstStyle/>
        <a:p>
          <a:r>
            <a:rPr lang="en-IN"/>
            <a:t>CLIMATE</a:t>
          </a:r>
        </a:p>
      </dgm:t>
    </dgm:pt>
    <dgm:pt modelId="{E3BBD0E3-9245-4CA4-8DFD-2EC76FB2F78D}" type="parTrans" cxnId="{4B813458-3849-49A1-8BDE-2DC6AB7B17F2}">
      <dgm:prSet/>
      <dgm:spPr/>
      <dgm:t>
        <a:bodyPr/>
        <a:lstStyle/>
        <a:p>
          <a:endParaRPr lang="en-IN"/>
        </a:p>
      </dgm:t>
    </dgm:pt>
    <dgm:pt modelId="{CC28F21E-96E9-4B3F-B693-5FE95C86C5D4}" type="sibTrans" cxnId="{4B813458-3849-49A1-8BDE-2DC6AB7B17F2}">
      <dgm:prSet/>
      <dgm:spPr/>
      <dgm:t>
        <a:bodyPr/>
        <a:lstStyle/>
        <a:p>
          <a:endParaRPr lang="en-IN"/>
        </a:p>
      </dgm:t>
    </dgm:pt>
    <dgm:pt modelId="{7E8D7AE2-FC8B-481F-BD3A-1CF009CCAE9A}" type="pres">
      <dgm:prSet presAssocID="{ED4FC89B-A2A4-4F42-9987-22CAF09A9F0B}" presName="Name0" presStyleCnt="0">
        <dgm:presLayoutVars>
          <dgm:chMax val="1"/>
          <dgm:dir/>
          <dgm:animLvl val="ctr"/>
          <dgm:resizeHandles val="exact"/>
        </dgm:presLayoutVars>
      </dgm:prSet>
      <dgm:spPr/>
    </dgm:pt>
    <dgm:pt modelId="{EC92943C-48F2-4593-AE4C-425CF315B174}" type="pres">
      <dgm:prSet presAssocID="{42DFDA3A-0349-4FAD-9358-4D9AF8AEE99C}" presName="centerShape" presStyleLbl="node0" presStyleIdx="0" presStyleCnt="1"/>
      <dgm:spPr/>
    </dgm:pt>
    <dgm:pt modelId="{6163E055-0CC6-47F3-93F2-5A914E6387EA}" type="pres">
      <dgm:prSet presAssocID="{6CB0DE3E-D1C0-48D5-9DF1-B195F611C307}" presName="node" presStyleLbl="node1" presStyleIdx="0" presStyleCnt="4">
        <dgm:presLayoutVars>
          <dgm:bulletEnabled val="1"/>
        </dgm:presLayoutVars>
      </dgm:prSet>
      <dgm:spPr/>
    </dgm:pt>
    <dgm:pt modelId="{167961FA-96A5-42F8-8B96-6EC4AFB43E1D}" type="pres">
      <dgm:prSet presAssocID="{6CB0DE3E-D1C0-48D5-9DF1-B195F611C307}" presName="dummy" presStyleCnt="0"/>
      <dgm:spPr/>
    </dgm:pt>
    <dgm:pt modelId="{6A756AB0-5C3C-497D-AE30-29C92D558581}" type="pres">
      <dgm:prSet presAssocID="{F6A038EE-1F02-49CE-B78A-107DDE58CF30}" presName="sibTrans" presStyleLbl="sibTrans2D1" presStyleIdx="0" presStyleCnt="4"/>
      <dgm:spPr/>
    </dgm:pt>
    <dgm:pt modelId="{C05485C0-5F9D-431A-9B2E-93C8CCCBA4B5}" type="pres">
      <dgm:prSet presAssocID="{A13E3A92-B53C-49E3-9BAE-5228D75E510D}" presName="node" presStyleLbl="node1" presStyleIdx="1" presStyleCnt="4">
        <dgm:presLayoutVars>
          <dgm:bulletEnabled val="1"/>
        </dgm:presLayoutVars>
      </dgm:prSet>
      <dgm:spPr/>
    </dgm:pt>
    <dgm:pt modelId="{49D9B7AD-00ED-47EA-A1A8-CD374C454BE9}" type="pres">
      <dgm:prSet presAssocID="{A13E3A92-B53C-49E3-9BAE-5228D75E510D}" presName="dummy" presStyleCnt="0"/>
      <dgm:spPr/>
    </dgm:pt>
    <dgm:pt modelId="{0CAFA49A-3BE3-4F55-B97B-442B29DA39AF}" type="pres">
      <dgm:prSet presAssocID="{946861FA-4126-4D2A-8F2B-ED0F7920E413}" presName="sibTrans" presStyleLbl="sibTrans2D1" presStyleIdx="1" presStyleCnt="4"/>
      <dgm:spPr/>
    </dgm:pt>
    <dgm:pt modelId="{71A913F5-55B6-4EFD-A1CF-56075C70B26A}" type="pres">
      <dgm:prSet presAssocID="{7D5CD8CA-F62F-4B9B-96AF-E34D9BFE6D53}" presName="node" presStyleLbl="node1" presStyleIdx="2" presStyleCnt="4">
        <dgm:presLayoutVars>
          <dgm:bulletEnabled val="1"/>
        </dgm:presLayoutVars>
      </dgm:prSet>
      <dgm:spPr/>
    </dgm:pt>
    <dgm:pt modelId="{CE29D537-D849-458D-A07F-3FD17E3EC71A}" type="pres">
      <dgm:prSet presAssocID="{7D5CD8CA-F62F-4B9B-96AF-E34D9BFE6D53}" presName="dummy" presStyleCnt="0"/>
      <dgm:spPr/>
    </dgm:pt>
    <dgm:pt modelId="{769562CB-E005-4266-9622-25CA7C09542C}" type="pres">
      <dgm:prSet presAssocID="{673261F6-814B-4010-AD34-6CA7B200D81C}" presName="sibTrans" presStyleLbl="sibTrans2D1" presStyleIdx="2" presStyleCnt="4"/>
      <dgm:spPr/>
    </dgm:pt>
    <dgm:pt modelId="{5A2CB213-CC77-46A6-8FE3-340D4C8470C2}" type="pres">
      <dgm:prSet presAssocID="{DA77418E-C870-498F-B909-37518BF4429E}" presName="node" presStyleLbl="node1" presStyleIdx="3" presStyleCnt="4">
        <dgm:presLayoutVars>
          <dgm:bulletEnabled val="1"/>
        </dgm:presLayoutVars>
      </dgm:prSet>
      <dgm:spPr/>
    </dgm:pt>
    <dgm:pt modelId="{6E73C0E8-8A5C-4625-9EDD-73BCD147B8C9}" type="pres">
      <dgm:prSet presAssocID="{DA77418E-C870-498F-B909-37518BF4429E}" presName="dummy" presStyleCnt="0"/>
      <dgm:spPr/>
    </dgm:pt>
    <dgm:pt modelId="{12889340-E9A7-44D1-96C9-2D112A488CC3}" type="pres">
      <dgm:prSet presAssocID="{CC28F21E-96E9-4B3F-B693-5FE95C86C5D4}" presName="sibTrans" presStyleLbl="sibTrans2D1" presStyleIdx="3" presStyleCnt="4"/>
      <dgm:spPr/>
    </dgm:pt>
  </dgm:ptLst>
  <dgm:cxnLst>
    <dgm:cxn modelId="{2BE1B612-73F1-4683-9EC5-088DAFB1FAE7}" srcId="{42DFDA3A-0349-4FAD-9358-4D9AF8AEE99C}" destId="{6CB0DE3E-D1C0-48D5-9DF1-B195F611C307}" srcOrd="0" destOrd="0" parTransId="{5BD942E4-7B37-4750-AC7C-C58F74BB3BDF}" sibTransId="{F6A038EE-1F02-49CE-B78A-107DDE58CF30}"/>
    <dgm:cxn modelId="{CA6CFE19-5F9D-4A6D-BE83-D6A4C7DAB3EB}" type="presOf" srcId="{6CB0DE3E-D1C0-48D5-9DF1-B195F611C307}" destId="{6163E055-0CC6-47F3-93F2-5A914E6387EA}" srcOrd="0" destOrd="0" presId="urn:microsoft.com/office/officeart/2005/8/layout/radial6"/>
    <dgm:cxn modelId="{8C7F051B-B5BD-46CA-AF78-0EE5806B2AF3}" srcId="{42DFDA3A-0349-4FAD-9358-4D9AF8AEE99C}" destId="{7D5CD8CA-F62F-4B9B-96AF-E34D9BFE6D53}" srcOrd="2" destOrd="0" parTransId="{5E2D3583-608E-4974-9608-9C1DD2650D10}" sibTransId="{673261F6-814B-4010-AD34-6CA7B200D81C}"/>
    <dgm:cxn modelId="{736D8E2A-D889-488E-9D7D-E5C1BB148B77}" type="presOf" srcId="{42DFDA3A-0349-4FAD-9358-4D9AF8AEE99C}" destId="{EC92943C-48F2-4593-AE4C-425CF315B174}" srcOrd="0" destOrd="0" presId="urn:microsoft.com/office/officeart/2005/8/layout/radial6"/>
    <dgm:cxn modelId="{A275992C-179E-4F1B-8024-FFC123BADAB0}" srcId="{ED4FC89B-A2A4-4F42-9987-22CAF09A9F0B}" destId="{42DFDA3A-0349-4FAD-9358-4D9AF8AEE99C}" srcOrd="0" destOrd="0" parTransId="{FF0178AF-90C2-466B-BD5A-787BD40104A9}" sibTransId="{F89A8677-48AE-493E-BE3F-D7B520E9C23E}"/>
    <dgm:cxn modelId="{0BA3283D-1D35-4D1B-BE26-186CA9B01182}" type="presOf" srcId="{DA77418E-C870-498F-B909-37518BF4429E}" destId="{5A2CB213-CC77-46A6-8FE3-340D4C8470C2}" srcOrd="0" destOrd="0" presId="urn:microsoft.com/office/officeart/2005/8/layout/radial6"/>
    <dgm:cxn modelId="{06B3903D-7347-49F8-A437-6960F59D7650}" type="presOf" srcId="{946861FA-4126-4D2A-8F2B-ED0F7920E413}" destId="{0CAFA49A-3BE3-4F55-B97B-442B29DA39AF}" srcOrd="0" destOrd="0" presId="urn:microsoft.com/office/officeart/2005/8/layout/radial6"/>
    <dgm:cxn modelId="{74312940-EFCD-4D9D-BD72-8A953CF0C74F}" type="presOf" srcId="{A13E3A92-B53C-49E3-9BAE-5228D75E510D}" destId="{C05485C0-5F9D-431A-9B2E-93C8CCCBA4B5}" srcOrd="0" destOrd="0" presId="urn:microsoft.com/office/officeart/2005/8/layout/radial6"/>
    <dgm:cxn modelId="{4F393946-02CC-4564-A4BE-4FD9E3DCE03A}" type="presOf" srcId="{7D5CD8CA-F62F-4B9B-96AF-E34D9BFE6D53}" destId="{71A913F5-55B6-4EFD-A1CF-56075C70B26A}" srcOrd="0" destOrd="0" presId="urn:microsoft.com/office/officeart/2005/8/layout/radial6"/>
    <dgm:cxn modelId="{CD2F4E66-3E9D-4452-9C94-4151D43B81C1}" srcId="{42DFDA3A-0349-4FAD-9358-4D9AF8AEE99C}" destId="{A13E3A92-B53C-49E3-9BAE-5228D75E510D}" srcOrd="1" destOrd="0" parTransId="{AAC36E8F-45F1-4062-B35F-684BBCC8C2C1}" sibTransId="{946861FA-4126-4D2A-8F2B-ED0F7920E413}"/>
    <dgm:cxn modelId="{795C3255-ECE0-496C-941C-2A8E9AAE2926}" type="presOf" srcId="{ED4FC89B-A2A4-4F42-9987-22CAF09A9F0B}" destId="{7E8D7AE2-FC8B-481F-BD3A-1CF009CCAE9A}" srcOrd="0" destOrd="0" presId="urn:microsoft.com/office/officeart/2005/8/layout/radial6"/>
    <dgm:cxn modelId="{4B813458-3849-49A1-8BDE-2DC6AB7B17F2}" srcId="{42DFDA3A-0349-4FAD-9358-4D9AF8AEE99C}" destId="{DA77418E-C870-498F-B909-37518BF4429E}" srcOrd="3" destOrd="0" parTransId="{E3BBD0E3-9245-4CA4-8DFD-2EC76FB2F78D}" sibTransId="{CC28F21E-96E9-4B3F-B693-5FE95C86C5D4}"/>
    <dgm:cxn modelId="{0F6BC378-5376-4453-ACD0-1C5762C962A9}" type="presOf" srcId="{673261F6-814B-4010-AD34-6CA7B200D81C}" destId="{769562CB-E005-4266-9622-25CA7C09542C}" srcOrd="0" destOrd="0" presId="urn:microsoft.com/office/officeart/2005/8/layout/radial6"/>
    <dgm:cxn modelId="{DA09AC88-8F24-46F4-9CD1-1D852B2B5E19}" type="presOf" srcId="{CC28F21E-96E9-4B3F-B693-5FE95C86C5D4}" destId="{12889340-E9A7-44D1-96C9-2D112A488CC3}" srcOrd="0" destOrd="0" presId="urn:microsoft.com/office/officeart/2005/8/layout/radial6"/>
    <dgm:cxn modelId="{587D16C8-ADA2-42F0-B063-161E1B4E6041}" type="presOf" srcId="{F6A038EE-1F02-49CE-B78A-107DDE58CF30}" destId="{6A756AB0-5C3C-497D-AE30-29C92D558581}" srcOrd="0" destOrd="0" presId="urn:microsoft.com/office/officeart/2005/8/layout/radial6"/>
    <dgm:cxn modelId="{E7B9F1D0-6803-4032-A10F-5DBD774B2D4B}" type="presParOf" srcId="{7E8D7AE2-FC8B-481F-BD3A-1CF009CCAE9A}" destId="{EC92943C-48F2-4593-AE4C-425CF315B174}" srcOrd="0" destOrd="0" presId="urn:microsoft.com/office/officeart/2005/8/layout/radial6"/>
    <dgm:cxn modelId="{09989F7A-A223-444F-A128-1FCDFB9CA4BF}" type="presParOf" srcId="{7E8D7AE2-FC8B-481F-BD3A-1CF009CCAE9A}" destId="{6163E055-0CC6-47F3-93F2-5A914E6387EA}" srcOrd="1" destOrd="0" presId="urn:microsoft.com/office/officeart/2005/8/layout/radial6"/>
    <dgm:cxn modelId="{3672232D-0FA0-4526-AC7C-B404AEA7767A}" type="presParOf" srcId="{7E8D7AE2-FC8B-481F-BD3A-1CF009CCAE9A}" destId="{167961FA-96A5-42F8-8B96-6EC4AFB43E1D}" srcOrd="2" destOrd="0" presId="urn:microsoft.com/office/officeart/2005/8/layout/radial6"/>
    <dgm:cxn modelId="{5EFE9A39-542F-4A41-98B3-B1DAB7C3D41D}" type="presParOf" srcId="{7E8D7AE2-FC8B-481F-BD3A-1CF009CCAE9A}" destId="{6A756AB0-5C3C-497D-AE30-29C92D558581}" srcOrd="3" destOrd="0" presId="urn:microsoft.com/office/officeart/2005/8/layout/radial6"/>
    <dgm:cxn modelId="{49067969-0095-400A-964B-892203A179F5}" type="presParOf" srcId="{7E8D7AE2-FC8B-481F-BD3A-1CF009CCAE9A}" destId="{C05485C0-5F9D-431A-9B2E-93C8CCCBA4B5}" srcOrd="4" destOrd="0" presId="urn:microsoft.com/office/officeart/2005/8/layout/radial6"/>
    <dgm:cxn modelId="{08D8B547-F630-404B-A021-88EC8C842603}" type="presParOf" srcId="{7E8D7AE2-FC8B-481F-BD3A-1CF009CCAE9A}" destId="{49D9B7AD-00ED-47EA-A1A8-CD374C454BE9}" srcOrd="5" destOrd="0" presId="urn:microsoft.com/office/officeart/2005/8/layout/radial6"/>
    <dgm:cxn modelId="{9C962FE9-FBB6-440F-A867-200801EA864E}" type="presParOf" srcId="{7E8D7AE2-FC8B-481F-BD3A-1CF009CCAE9A}" destId="{0CAFA49A-3BE3-4F55-B97B-442B29DA39AF}" srcOrd="6" destOrd="0" presId="urn:microsoft.com/office/officeart/2005/8/layout/radial6"/>
    <dgm:cxn modelId="{D1BA612F-5D82-4D9A-A6FE-AEC5823C1F64}" type="presParOf" srcId="{7E8D7AE2-FC8B-481F-BD3A-1CF009CCAE9A}" destId="{71A913F5-55B6-4EFD-A1CF-56075C70B26A}" srcOrd="7" destOrd="0" presId="urn:microsoft.com/office/officeart/2005/8/layout/radial6"/>
    <dgm:cxn modelId="{5FAF21E7-8B32-4EF9-8F79-68BA526CFE03}" type="presParOf" srcId="{7E8D7AE2-FC8B-481F-BD3A-1CF009CCAE9A}" destId="{CE29D537-D849-458D-A07F-3FD17E3EC71A}" srcOrd="8" destOrd="0" presId="urn:microsoft.com/office/officeart/2005/8/layout/radial6"/>
    <dgm:cxn modelId="{D0C0DD92-C56B-40E0-AA94-5405C85795F8}" type="presParOf" srcId="{7E8D7AE2-FC8B-481F-BD3A-1CF009CCAE9A}" destId="{769562CB-E005-4266-9622-25CA7C09542C}" srcOrd="9" destOrd="0" presId="urn:microsoft.com/office/officeart/2005/8/layout/radial6"/>
    <dgm:cxn modelId="{1153E5F3-91F0-447D-BB10-66E612586EC5}" type="presParOf" srcId="{7E8D7AE2-FC8B-481F-BD3A-1CF009CCAE9A}" destId="{5A2CB213-CC77-46A6-8FE3-340D4C8470C2}" srcOrd="10" destOrd="0" presId="urn:microsoft.com/office/officeart/2005/8/layout/radial6"/>
    <dgm:cxn modelId="{FFB9101D-8E10-4060-8A0F-DA9A9F182E56}" type="presParOf" srcId="{7E8D7AE2-FC8B-481F-BD3A-1CF009CCAE9A}" destId="{6E73C0E8-8A5C-4625-9EDD-73BCD147B8C9}" srcOrd="11" destOrd="0" presId="urn:microsoft.com/office/officeart/2005/8/layout/radial6"/>
    <dgm:cxn modelId="{E5585AAE-C8ED-483E-B3B9-B56A9CD83422}" type="presParOf" srcId="{7E8D7AE2-FC8B-481F-BD3A-1CF009CCAE9A}" destId="{12889340-E9A7-44D1-96C9-2D112A488CC3}"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64674E-84A8-4C28-809E-B15214303AD3}" type="doc">
      <dgm:prSet loTypeId="urn:microsoft.com/office/officeart/2005/8/layout/radial6" loCatId="relationship" qsTypeId="urn:microsoft.com/office/officeart/2009/2/quickstyle/3d8" qsCatId="3D" csTypeId="urn:microsoft.com/office/officeart/2005/8/colors/accent1_2" csCatId="accent1" phldr="1"/>
      <dgm:spPr/>
      <dgm:t>
        <a:bodyPr/>
        <a:lstStyle/>
        <a:p>
          <a:endParaRPr lang="en-IN"/>
        </a:p>
      </dgm:t>
    </dgm:pt>
    <dgm:pt modelId="{80853A8C-76D8-46A7-A6F7-3D8F1E35CA12}">
      <dgm:prSet phldrT="[Text]"/>
      <dgm:spPr/>
      <dgm:t>
        <a:bodyPr/>
        <a:lstStyle/>
        <a:p>
          <a:r>
            <a:rPr lang="en-IN"/>
            <a:t>SOLUTIONS</a:t>
          </a:r>
        </a:p>
      </dgm:t>
    </dgm:pt>
    <dgm:pt modelId="{C1303DEE-1C55-428E-8338-CD810A06A2B6}" type="parTrans" cxnId="{68BB6FAD-077B-4006-8E96-548885F30738}">
      <dgm:prSet/>
      <dgm:spPr/>
      <dgm:t>
        <a:bodyPr/>
        <a:lstStyle/>
        <a:p>
          <a:endParaRPr lang="en-IN"/>
        </a:p>
      </dgm:t>
    </dgm:pt>
    <dgm:pt modelId="{59A1558C-F9F7-468D-A9A9-CC3FA0443D7E}" type="sibTrans" cxnId="{68BB6FAD-077B-4006-8E96-548885F30738}">
      <dgm:prSet/>
      <dgm:spPr/>
      <dgm:t>
        <a:bodyPr/>
        <a:lstStyle/>
        <a:p>
          <a:endParaRPr lang="en-IN"/>
        </a:p>
      </dgm:t>
    </dgm:pt>
    <dgm:pt modelId="{57C102DF-8CB8-4292-A9A4-400AC1871126}">
      <dgm:prSet phldrT="[Text]" custT="1"/>
      <dgm:spPr/>
      <dgm:t>
        <a:bodyPr/>
        <a:lstStyle/>
        <a:p>
          <a:r>
            <a:rPr lang="en-IN" sz="1200"/>
            <a:t>OPTIMISED WATER USAGE</a:t>
          </a:r>
        </a:p>
      </dgm:t>
    </dgm:pt>
    <dgm:pt modelId="{14F43F9A-4CB0-4FBB-9DCF-88F8AB39D876}" type="parTrans" cxnId="{FF7AFFAD-48AC-46B7-9D07-3900CB65CFC0}">
      <dgm:prSet/>
      <dgm:spPr/>
      <dgm:t>
        <a:bodyPr/>
        <a:lstStyle/>
        <a:p>
          <a:endParaRPr lang="en-IN"/>
        </a:p>
      </dgm:t>
    </dgm:pt>
    <dgm:pt modelId="{46BA0326-AB68-47FF-84AA-07494BE10969}" type="sibTrans" cxnId="{FF7AFFAD-48AC-46B7-9D07-3900CB65CFC0}">
      <dgm:prSet/>
      <dgm:spPr/>
      <dgm:t>
        <a:bodyPr/>
        <a:lstStyle/>
        <a:p>
          <a:endParaRPr lang="en-IN"/>
        </a:p>
      </dgm:t>
    </dgm:pt>
    <dgm:pt modelId="{780DADBC-B228-45DF-802E-1DED11AB9E40}">
      <dgm:prSet phldrT="[Text]" custT="1"/>
      <dgm:spPr/>
      <dgm:t>
        <a:bodyPr/>
        <a:lstStyle/>
        <a:p>
          <a:r>
            <a:rPr lang="en-IN" sz="1200" b="1"/>
            <a:t>ENHANCE SOIL HEALTH</a:t>
          </a:r>
        </a:p>
      </dgm:t>
    </dgm:pt>
    <dgm:pt modelId="{84C11A46-D892-47C1-A570-1CBF46B10881}" type="parTrans" cxnId="{66718F41-2627-4AB6-83D1-41400A32B21A}">
      <dgm:prSet/>
      <dgm:spPr/>
      <dgm:t>
        <a:bodyPr/>
        <a:lstStyle/>
        <a:p>
          <a:endParaRPr lang="en-IN"/>
        </a:p>
      </dgm:t>
    </dgm:pt>
    <dgm:pt modelId="{3366A6D1-539C-44CD-9ED2-59AECB20F43B}" type="sibTrans" cxnId="{66718F41-2627-4AB6-83D1-41400A32B21A}">
      <dgm:prSet/>
      <dgm:spPr/>
      <dgm:t>
        <a:bodyPr/>
        <a:lstStyle/>
        <a:p>
          <a:endParaRPr lang="en-IN"/>
        </a:p>
      </dgm:t>
    </dgm:pt>
    <dgm:pt modelId="{AD4C3C05-EBA2-43D2-8499-2F8D40B46116}">
      <dgm:prSet phldrT="[Text]"/>
      <dgm:spPr/>
      <dgm:t>
        <a:bodyPr/>
        <a:lstStyle/>
        <a:p>
          <a:r>
            <a:rPr lang="en-IN"/>
            <a:t>PESTICIDE FREE FARMING</a:t>
          </a:r>
        </a:p>
      </dgm:t>
    </dgm:pt>
    <dgm:pt modelId="{BEA376CD-BEB0-4E7B-BEB4-6C2BC6A0B308}" type="parTrans" cxnId="{B9B927D5-CECA-4C0F-9AB3-3D2B06B5DCA2}">
      <dgm:prSet/>
      <dgm:spPr/>
      <dgm:t>
        <a:bodyPr/>
        <a:lstStyle/>
        <a:p>
          <a:endParaRPr lang="en-IN"/>
        </a:p>
      </dgm:t>
    </dgm:pt>
    <dgm:pt modelId="{9555F988-3094-4E8B-ABEE-475097547CD4}" type="sibTrans" cxnId="{B9B927D5-CECA-4C0F-9AB3-3D2B06B5DCA2}">
      <dgm:prSet/>
      <dgm:spPr/>
      <dgm:t>
        <a:bodyPr/>
        <a:lstStyle/>
        <a:p>
          <a:endParaRPr lang="en-IN"/>
        </a:p>
      </dgm:t>
    </dgm:pt>
    <dgm:pt modelId="{30FCE5E2-2BC8-4B40-A5A2-8ED496071786}">
      <dgm:prSet phldrT="[Text]" custT="1"/>
      <dgm:spPr/>
      <dgm:t>
        <a:bodyPr/>
        <a:lstStyle/>
        <a:p>
          <a:r>
            <a:rPr lang="en-IN" sz="1200" b="0"/>
            <a:t>USER FRIENDLY TECH</a:t>
          </a:r>
        </a:p>
      </dgm:t>
    </dgm:pt>
    <dgm:pt modelId="{5401862A-4868-4452-967E-3B73131354BD}" type="parTrans" cxnId="{3D4973C0-AFB6-4AC1-8DF3-B27711183CE7}">
      <dgm:prSet/>
      <dgm:spPr/>
      <dgm:t>
        <a:bodyPr/>
        <a:lstStyle/>
        <a:p>
          <a:endParaRPr lang="en-IN"/>
        </a:p>
      </dgm:t>
    </dgm:pt>
    <dgm:pt modelId="{DE48D926-BF0F-4870-BA9B-1B6A5F771F4F}" type="sibTrans" cxnId="{3D4973C0-AFB6-4AC1-8DF3-B27711183CE7}">
      <dgm:prSet/>
      <dgm:spPr/>
      <dgm:t>
        <a:bodyPr/>
        <a:lstStyle/>
        <a:p>
          <a:endParaRPr lang="en-IN"/>
        </a:p>
      </dgm:t>
    </dgm:pt>
    <dgm:pt modelId="{180EDEF3-E226-481F-B9B5-CFA55B1174FD}" type="pres">
      <dgm:prSet presAssocID="{B664674E-84A8-4C28-809E-B15214303AD3}" presName="Name0" presStyleCnt="0">
        <dgm:presLayoutVars>
          <dgm:chMax val="1"/>
          <dgm:dir/>
          <dgm:animLvl val="ctr"/>
          <dgm:resizeHandles val="exact"/>
        </dgm:presLayoutVars>
      </dgm:prSet>
      <dgm:spPr/>
    </dgm:pt>
    <dgm:pt modelId="{6366D773-0009-43E6-B321-3D4C10D15178}" type="pres">
      <dgm:prSet presAssocID="{80853A8C-76D8-46A7-A6F7-3D8F1E35CA12}" presName="centerShape" presStyleLbl="node0" presStyleIdx="0" presStyleCnt="1"/>
      <dgm:spPr/>
    </dgm:pt>
    <dgm:pt modelId="{56283A4C-569E-4073-8099-4ED398172474}" type="pres">
      <dgm:prSet presAssocID="{57C102DF-8CB8-4292-A9A4-400AC1871126}" presName="node" presStyleLbl="node1" presStyleIdx="0" presStyleCnt="4">
        <dgm:presLayoutVars>
          <dgm:bulletEnabled val="1"/>
        </dgm:presLayoutVars>
      </dgm:prSet>
      <dgm:spPr/>
    </dgm:pt>
    <dgm:pt modelId="{248547EB-B05B-4718-BEEB-09F97BF64881}" type="pres">
      <dgm:prSet presAssocID="{57C102DF-8CB8-4292-A9A4-400AC1871126}" presName="dummy" presStyleCnt="0"/>
      <dgm:spPr/>
    </dgm:pt>
    <dgm:pt modelId="{F67A9278-0CA7-48FF-8B92-C475194B8A42}" type="pres">
      <dgm:prSet presAssocID="{46BA0326-AB68-47FF-84AA-07494BE10969}" presName="sibTrans" presStyleLbl="sibTrans2D1" presStyleIdx="0" presStyleCnt="4"/>
      <dgm:spPr/>
    </dgm:pt>
    <dgm:pt modelId="{AD09A6BB-BC71-4017-97DA-A0D9B682F1C3}" type="pres">
      <dgm:prSet presAssocID="{780DADBC-B228-45DF-802E-1DED11AB9E40}" presName="node" presStyleLbl="node1" presStyleIdx="1" presStyleCnt="4">
        <dgm:presLayoutVars>
          <dgm:bulletEnabled val="1"/>
        </dgm:presLayoutVars>
      </dgm:prSet>
      <dgm:spPr/>
    </dgm:pt>
    <dgm:pt modelId="{62C68D8C-8480-424F-946A-D0AC9459408D}" type="pres">
      <dgm:prSet presAssocID="{780DADBC-B228-45DF-802E-1DED11AB9E40}" presName="dummy" presStyleCnt="0"/>
      <dgm:spPr/>
    </dgm:pt>
    <dgm:pt modelId="{970033AC-5611-4E82-BCA4-53DD9DA05D78}" type="pres">
      <dgm:prSet presAssocID="{3366A6D1-539C-44CD-9ED2-59AECB20F43B}" presName="sibTrans" presStyleLbl="sibTrans2D1" presStyleIdx="1" presStyleCnt="4"/>
      <dgm:spPr/>
    </dgm:pt>
    <dgm:pt modelId="{409DAD87-2283-445B-8ADF-76AEA8879C66}" type="pres">
      <dgm:prSet presAssocID="{AD4C3C05-EBA2-43D2-8499-2F8D40B46116}" presName="node" presStyleLbl="node1" presStyleIdx="2" presStyleCnt="4">
        <dgm:presLayoutVars>
          <dgm:bulletEnabled val="1"/>
        </dgm:presLayoutVars>
      </dgm:prSet>
      <dgm:spPr/>
    </dgm:pt>
    <dgm:pt modelId="{1E9C685B-56A1-4E61-AED7-718706977157}" type="pres">
      <dgm:prSet presAssocID="{AD4C3C05-EBA2-43D2-8499-2F8D40B46116}" presName="dummy" presStyleCnt="0"/>
      <dgm:spPr/>
    </dgm:pt>
    <dgm:pt modelId="{154B9145-0727-41EA-845F-1ABD4306AEB1}" type="pres">
      <dgm:prSet presAssocID="{9555F988-3094-4E8B-ABEE-475097547CD4}" presName="sibTrans" presStyleLbl="sibTrans2D1" presStyleIdx="2" presStyleCnt="4"/>
      <dgm:spPr/>
    </dgm:pt>
    <dgm:pt modelId="{6CF50EF7-E715-4E29-AFEE-774675098128}" type="pres">
      <dgm:prSet presAssocID="{30FCE5E2-2BC8-4B40-A5A2-8ED496071786}" presName="node" presStyleLbl="node1" presStyleIdx="3" presStyleCnt="4">
        <dgm:presLayoutVars>
          <dgm:bulletEnabled val="1"/>
        </dgm:presLayoutVars>
      </dgm:prSet>
      <dgm:spPr/>
    </dgm:pt>
    <dgm:pt modelId="{FCF3AC5B-5726-4BD2-BB02-34A3DD2EE524}" type="pres">
      <dgm:prSet presAssocID="{30FCE5E2-2BC8-4B40-A5A2-8ED496071786}" presName="dummy" presStyleCnt="0"/>
      <dgm:spPr/>
    </dgm:pt>
    <dgm:pt modelId="{09E92197-9DFF-4F97-8A35-4421B7F6F852}" type="pres">
      <dgm:prSet presAssocID="{DE48D926-BF0F-4870-BA9B-1B6A5F771F4F}" presName="sibTrans" presStyleLbl="sibTrans2D1" presStyleIdx="3" presStyleCnt="4"/>
      <dgm:spPr/>
    </dgm:pt>
  </dgm:ptLst>
  <dgm:cxnLst>
    <dgm:cxn modelId="{F691B21A-9641-422A-956D-4EF814AEAD4E}" type="presOf" srcId="{B664674E-84A8-4C28-809E-B15214303AD3}" destId="{180EDEF3-E226-481F-B9B5-CFA55B1174FD}" srcOrd="0" destOrd="0" presId="urn:microsoft.com/office/officeart/2005/8/layout/radial6"/>
    <dgm:cxn modelId="{F0C2A42C-C8DB-47C7-9BD6-00FEE3228B47}" type="presOf" srcId="{780DADBC-B228-45DF-802E-1DED11AB9E40}" destId="{AD09A6BB-BC71-4017-97DA-A0D9B682F1C3}" srcOrd="0" destOrd="0" presId="urn:microsoft.com/office/officeart/2005/8/layout/radial6"/>
    <dgm:cxn modelId="{74C23E32-FC22-40A4-BFCC-4FF89BDEF76A}" type="presOf" srcId="{9555F988-3094-4E8B-ABEE-475097547CD4}" destId="{154B9145-0727-41EA-845F-1ABD4306AEB1}" srcOrd="0" destOrd="0" presId="urn:microsoft.com/office/officeart/2005/8/layout/radial6"/>
    <dgm:cxn modelId="{66718F41-2627-4AB6-83D1-41400A32B21A}" srcId="{80853A8C-76D8-46A7-A6F7-3D8F1E35CA12}" destId="{780DADBC-B228-45DF-802E-1DED11AB9E40}" srcOrd="1" destOrd="0" parTransId="{84C11A46-D892-47C1-A570-1CBF46B10881}" sibTransId="{3366A6D1-539C-44CD-9ED2-59AECB20F43B}"/>
    <dgm:cxn modelId="{2B626990-C821-4E5B-B797-F4E397267C1C}" type="presOf" srcId="{AD4C3C05-EBA2-43D2-8499-2F8D40B46116}" destId="{409DAD87-2283-445B-8ADF-76AEA8879C66}" srcOrd="0" destOrd="0" presId="urn:microsoft.com/office/officeart/2005/8/layout/radial6"/>
    <dgm:cxn modelId="{86243099-59FC-4A72-AA41-563448A2A841}" type="presOf" srcId="{57C102DF-8CB8-4292-A9A4-400AC1871126}" destId="{56283A4C-569E-4073-8099-4ED398172474}" srcOrd="0" destOrd="0" presId="urn:microsoft.com/office/officeart/2005/8/layout/radial6"/>
    <dgm:cxn modelId="{68BB6FAD-077B-4006-8E96-548885F30738}" srcId="{B664674E-84A8-4C28-809E-B15214303AD3}" destId="{80853A8C-76D8-46A7-A6F7-3D8F1E35CA12}" srcOrd="0" destOrd="0" parTransId="{C1303DEE-1C55-428E-8338-CD810A06A2B6}" sibTransId="{59A1558C-F9F7-468D-A9A9-CC3FA0443D7E}"/>
    <dgm:cxn modelId="{FF7AFFAD-48AC-46B7-9D07-3900CB65CFC0}" srcId="{80853A8C-76D8-46A7-A6F7-3D8F1E35CA12}" destId="{57C102DF-8CB8-4292-A9A4-400AC1871126}" srcOrd="0" destOrd="0" parTransId="{14F43F9A-4CB0-4FBB-9DCF-88F8AB39D876}" sibTransId="{46BA0326-AB68-47FF-84AA-07494BE10969}"/>
    <dgm:cxn modelId="{3D4973C0-AFB6-4AC1-8DF3-B27711183CE7}" srcId="{80853A8C-76D8-46A7-A6F7-3D8F1E35CA12}" destId="{30FCE5E2-2BC8-4B40-A5A2-8ED496071786}" srcOrd="3" destOrd="0" parTransId="{5401862A-4868-4452-967E-3B73131354BD}" sibTransId="{DE48D926-BF0F-4870-BA9B-1B6A5F771F4F}"/>
    <dgm:cxn modelId="{04CD81CA-87C0-4E14-95C7-66521AD915D9}" type="presOf" srcId="{30FCE5E2-2BC8-4B40-A5A2-8ED496071786}" destId="{6CF50EF7-E715-4E29-AFEE-774675098128}" srcOrd="0" destOrd="0" presId="urn:microsoft.com/office/officeart/2005/8/layout/radial6"/>
    <dgm:cxn modelId="{B9B927D5-CECA-4C0F-9AB3-3D2B06B5DCA2}" srcId="{80853A8C-76D8-46A7-A6F7-3D8F1E35CA12}" destId="{AD4C3C05-EBA2-43D2-8499-2F8D40B46116}" srcOrd="2" destOrd="0" parTransId="{BEA376CD-BEB0-4E7B-BEB4-6C2BC6A0B308}" sibTransId="{9555F988-3094-4E8B-ABEE-475097547CD4}"/>
    <dgm:cxn modelId="{63E045D5-CC19-4F5D-BBDC-52F0A0BEC684}" type="presOf" srcId="{80853A8C-76D8-46A7-A6F7-3D8F1E35CA12}" destId="{6366D773-0009-43E6-B321-3D4C10D15178}" srcOrd="0" destOrd="0" presId="urn:microsoft.com/office/officeart/2005/8/layout/radial6"/>
    <dgm:cxn modelId="{ACDFF1E4-DF76-4F43-B66F-9B2D34C450CC}" type="presOf" srcId="{46BA0326-AB68-47FF-84AA-07494BE10969}" destId="{F67A9278-0CA7-48FF-8B92-C475194B8A42}" srcOrd="0" destOrd="0" presId="urn:microsoft.com/office/officeart/2005/8/layout/radial6"/>
    <dgm:cxn modelId="{6F417DEB-09F4-4D8D-8F8D-FAEF2A01D9EE}" type="presOf" srcId="{3366A6D1-539C-44CD-9ED2-59AECB20F43B}" destId="{970033AC-5611-4E82-BCA4-53DD9DA05D78}" srcOrd="0" destOrd="0" presId="urn:microsoft.com/office/officeart/2005/8/layout/radial6"/>
    <dgm:cxn modelId="{0860BAEF-D946-41A7-A256-82BC7D4BE847}" type="presOf" srcId="{DE48D926-BF0F-4870-BA9B-1B6A5F771F4F}" destId="{09E92197-9DFF-4F97-8A35-4421B7F6F852}" srcOrd="0" destOrd="0" presId="urn:microsoft.com/office/officeart/2005/8/layout/radial6"/>
    <dgm:cxn modelId="{E9628650-21E0-489D-A4D7-BB0E72E1A7B0}" type="presParOf" srcId="{180EDEF3-E226-481F-B9B5-CFA55B1174FD}" destId="{6366D773-0009-43E6-B321-3D4C10D15178}" srcOrd="0" destOrd="0" presId="urn:microsoft.com/office/officeart/2005/8/layout/radial6"/>
    <dgm:cxn modelId="{F1BA128C-2818-4F1C-A25E-89506961B8DB}" type="presParOf" srcId="{180EDEF3-E226-481F-B9B5-CFA55B1174FD}" destId="{56283A4C-569E-4073-8099-4ED398172474}" srcOrd="1" destOrd="0" presId="urn:microsoft.com/office/officeart/2005/8/layout/radial6"/>
    <dgm:cxn modelId="{BBDF3B48-C81E-423F-86BF-B626B053A6EC}" type="presParOf" srcId="{180EDEF3-E226-481F-B9B5-CFA55B1174FD}" destId="{248547EB-B05B-4718-BEEB-09F97BF64881}" srcOrd="2" destOrd="0" presId="urn:microsoft.com/office/officeart/2005/8/layout/radial6"/>
    <dgm:cxn modelId="{95E6976B-ADAA-4159-ABAD-79D6C234F0A4}" type="presParOf" srcId="{180EDEF3-E226-481F-B9B5-CFA55B1174FD}" destId="{F67A9278-0CA7-48FF-8B92-C475194B8A42}" srcOrd="3" destOrd="0" presId="urn:microsoft.com/office/officeart/2005/8/layout/radial6"/>
    <dgm:cxn modelId="{C51A8FD8-B11B-4C85-B833-D56C44E83FB6}" type="presParOf" srcId="{180EDEF3-E226-481F-B9B5-CFA55B1174FD}" destId="{AD09A6BB-BC71-4017-97DA-A0D9B682F1C3}" srcOrd="4" destOrd="0" presId="urn:microsoft.com/office/officeart/2005/8/layout/radial6"/>
    <dgm:cxn modelId="{CF255828-1E8C-4B68-82AF-6242776950CD}" type="presParOf" srcId="{180EDEF3-E226-481F-B9B5-CFA55B1174FD}" destId="{62C68D8C-8480-424F-946A-D0AC9459408D}" srcOrd="5" destOrd="0" presId="urn:microsoft.com/office/officeart/2005/8/layout/radial6"/>
    <dgm:cxn modelId="{079E1B74-B8A6-4DB0-A6A6-97A8135D285C}" type="presParOf" srcId="{180EDEF3-E226-481F-B9B5-CFA55B1174FD}" destId="{970033AC-5611-4E82-BCA4-53DD9DA05D78}" srcOrd="6" destOrd="0" presId="urn:microsoft.com/office/officeart/2005/8/layout/radial6"/>
    <dgm:cxn modelId="{B6E27DA5-0707-4B92-9E59-762D0B34B4EE}" type="presParOf" srcId="{180EDEF3-E226-481F-B9B5-CFA55B1174FD}" destId="{409DAD87-2283-445B-8ADF-76AEA8879C66}" srcOrd="7" destOrd="0" presId="urn:microsoft.com/office/officeart/2005/8/layout/radial6"/>
    <dgm:cxn modelId="{42A58F9D-252C-4CBC-A915-12F98CABFA27}" type="presParOf" srcId="{180EDEF3-E226-481F-B9B5-CFA55B1174FD}" destId="{1E9C685B-56A1-4E61-AED7-718706977157}" srcOrd="8" destOrd="0" presId="urn:microsoft.com/office/officeart/2005/8/layout/radial6"/>
    <dgm:cxn modelId="{DE71D197-73B9-4F9D-AA37-476645139F14}" type="presParOf" srcId="{180EDEF3-E226-481F-B9B5-CFA55B1174FD}" destId="{154B9145-0727-41EA-845F-1ABD4306AEB1}" srcOrd="9" destOrd="0" presId="urn:microsoft.com/office/officeart/2005/8/layout/radial6"/>
    <dgm:cxn modelId="{F54D6495-C527-43F2-A48A-30A8FA30ADBC}" type="presParOf" srcId="{180EDEF3-E226-481F-B9B5-CFA55B1174FD}" destId="{6CF50EF7-E715-4E29-AFEE-774675098128}" srcOrd="10" destOrd="0" presId="urn:microsoft.com/office/officeart/2005/8/layout/radial6"/>
    <dgm:cxn modelId="{00E5E998-EE90-4911-8EAC-3D8A8F721A58}" type="presParOf" srcId="{180EDEF3-E226-481F-B9B5-CFA55B1174FD}" destId="{FCF3AC5B-5726-4BD2-BB02-34A3DD2EE524}" srcOrd="11" destOrd="0" presId="urn:microsoft.com/office/officeart/2005/8/layout/radial6"/>
    <dgm:cxn modelId="{101E3E73-377B-40BB-A50B-5B472D190729}" type="presParOf" srcId="{180EDEF3-E226-481F-B9B5-CFA55B1174FD}" destId="{09E92197-9DFF-4F97-8A35-4421B7F6F852}" srcOrd="12" destOrd="0" presId="urn:microsoft.com/office/officeart/2005/8/layout/radial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8E9166-B4ED-401D-832D-FD378710973D}"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IN"/>
        </a:p>
      </dgm:t>
    </dgm:pt>
    <dgm:pt modelId="{FED93D53-8390-47D1-AFB0-01DA3431D239}">
      <dgm:prSet phldrT="[Text]"/>
      <dgm:spPr/>
      <dgm:t>
        <a:bodyPr/>
        <a:lstStyle/>
        <a:p>
          <a:r>
            <a:rPr lang="en-IN" dirty="0"/>
            <a:t>IOT</a:t>
          </a:r>
        </a:p>
      </dgm:t>
    </dgm:pt>
    <dgm:pt modelId="{C8143608-FAA1-4402-9296-270D24BF764C}" type="parTrans" cxnId="{03540A4C-71F8-4614-B2F1-C9AD9630C293}">
      <dgm:prSet/>
      <dgm:spPr/>
      <dgm:t>
        <a:bodyPr/>
        <a:lstStyle/>
        <a:p>
          <a:endParaRPr lang="en-IN"/>
        </a:p>
      </dgm:t>
    </dgm:pt>
    <dgm:pt modelId="{C94F8A21-3821-4551-BC16-0CF7486D79F7}" type="sibTrans" cxnId="{03540A4C-71F8-4614-B2F1-C9AD9630C293}">
      <dgm:prSet/>
      <dgm:spPr/>
      <dgm:t>
        <a:bodyPr/>
        <a:lstStyle/>
        <a:p>
          <a:endParaRPr lang="en-IN"/>
        </a:p>
      </dgm:t>
    </dgm:pt>
    <dgm:pt modelId="{40E69D2B-8283-4757-A175-F69F4D89D52B}">
      <dgm:prSet phldrT="[Text]"/>
      <dgm:spPr/>
      <dgm:t>
        <a:bodyPr/>
        <a:lstStyle/>
        <a:p>
          <a:r>
            <a:rPr lang="en-IN" dirty="0"/>
            <a:t>AI</a:t>
          </a:r>
        </a:p>
      </dgm:t>
    </dgm:pt>
    <dgm:pt modelId="{234523A6-3EEE-4A00-9DD3-51C8D559605C}" type="parTrans" cxnId="{03E82345-5046-403A-901F-E5D89118A0AF}">
      <dgm:prSet/>
      <dgm:spPr/>
      <dgm:t>
        <a:bodyPr/>
        <a:lstStyle/>
        <a:p>
          <a:endParaRPr lang="en-IN"/>
        </a:p>
      </dgm:t>
    </dgm:pt>
    <dgm:pt modelId="{A1C33AD5-3AE1-43F5-BF0B-8E7681004CBC}" type="sibTrans" cxnId="{03E82345-5046-403A-901F-E5D89118A0AF}">
      <dgm:prSet/>
      <dgm:spPr/>
      <dgm:t>
        <a:bodyPr/>
        <a:lstStyle/>
        <a:p>
          <a:endParaRPr lang="en-IN"/>
        </a:p>
      </dgm:t>
    </dgm:pt>
    <dgm:pt modelId="{28CCAEA4-3564-458D-8DDF-C8ED835BBAB3}">
      <dgm:prSet phldrT="[Text]"/>
      <dgm:spPr/>
      <dgm:t>
        <a:bodyPr/>
        <a:lstStyle/>
        <a:p>
          <a:r>
            <a:rPr lang="en-IN" dirty="0"/>
            <a:t>DATA SCAIENCE</a:t>
          </a:r>
        </a:p>
      </dgm:t>
    </dgm:pt>
    <dgm:pt modelId="{90665106-84DD-4ED3-9E03-EB4F5C76C068}" type="parTrans" cxnId="{3FD89B15-B21D-4206-BBB9-EBCCD73DF656}">
      <dgm:prSet/>
      <dgm:spPr/>
      <dgm:t>
        <a:bodyPr/>
        <a:lstStyle/>
        <a:p>
          <a:endParaRPr lang="en-IN"/>
        </a:p>
      </dgm:t>
    </dgm:pt>
    <dgm:pt modelId="{BBA2A736-36C7-4D50-A752-4F6C95FE0E8E}" type="sibTrans" cxnId="{3FD89B15-B21D-4206-BBB9-EBCCD73DF656}">
      <dgm:prSet/>
      <dgm:spPr/>
      <dgm:t>
        <a:bodyPr/>
        <a:lstStyle/>
        <a:p>
          <a:endParaRPr lang="en-IN"/>
        </a:p>
      </dgm:t>
    </dgm:pt>
    <dgm:pt modelId="{1CE2D7BC-3CDC-4480-BBFE-3288D5299201}">
      <dgm:prSet phldrT="[Text]"/>
      <dgm:spPr/>
      <dgm:t>
        <a:bodyPr/>
        <a:lstStyle/>
        <a:p>
          <a:r>
            <a:rPr lang="en-IN"/>
            <a:t>SAMARTH </a:t>
          </a:r>
          <a:r>
            <a:rPr lang="en-IN">
              <a:latin typeface="Aptos Display" panose="02110004020202020204"/>
            </a:rPr>
            <a:t>KRUSHAK</a:t>
          </a:r>
          <a:endParaRPr lang="en-IN"/>
        </a:p>
      </dgm:t>
    </dgm:pt>
    <dgm:pt modelId="{46C03CCE-7C5E-481A-9B93-1D186EE67C27}" type="parTrans" cxnId="{B1C235C8-A12D-4733-B71F-274DFB70C535}">
      <dgm:prSet/>
      <dgm:spPr/>
      <dgm:t>
        <a:bodyPr/>
        <a:lstStyle/>
        <a:p>
          <a:endParaRPr lang="en-IN"/>
        </a:p>
      </dgm:t>
    </dgm:pt>
    <dgm:pt modelId="{60C74744-00C5-4643-B03E-7225913AAD49}" type="sibTrans" cxnId="{B1C235C8-A12D-4733-B71F-274DFB70C535}">
      <dgm:prSet/>
      <dgm:spPr/>
      <dgm:t>
        <a:bodyPr/>
        <a:lstStyle/>
        <a:p>
          <a:endParaRPr lang="en-IN"/>
        </a:p>
      </dgm:t>
    </dgm:pt>
    <dgm:pt modelId="{D457AB8C-0833-4F94-823C-3F0F2DDC7024}" type="pres">
      <dgm:prSet presAssocID="{238E9166-B4ED-401D-832D-FD378710973D}" presName="cycle" presStyleCnt="0">
        <dgm:presLayoutVars>
          <dgm:chMax val="1"/>
          <dgm:dir/>
          <dgm:animLvl val="ctr"/>
          <dgm:resizeHandles val="exact"/>
        </dgm:presLayoutVars>
      </dgm:prSet>
      <dgm:spPr/>
    </dgm:pt>
    <dgm:pt modelId="{E9E0B60B-029A-424B-B326-0ECDA2118FBD}" type="pres">
      <dgm:prSet presAssocID="{1CE2D7BC-3CDC-4480-BBFE-3288D5299201}" presName="centerShape" presStyleLbl="node0" presStyleIdx="0" presStyleCnt="1"/>
      <dgm:spPr/>
    </dgm:pt>
    <dgm:pt modelId="{B57812EB-CD7F-40ED-AD0A-D3AF648BF670}" type="pres">
      <dgm:prSet presAssocID="{C8143608-FAA1-4402-9296-270D24BF764C}" presName="parTrans" presStyleLbl="bgSibTrans2D1" presStyleIdx="0" presStyleCnt="3"/>
      <dgm:spPr/>
    </dgm:pt>
    <dgm:pt modelId="{A5CC05D4-95C5-4944-82A6-7D2FCE3E3EA7}" type="pres">
      <dgm:prSet presAssocID="{FED93D53-8390-47D1-AFB0-01DA3431D239}" presName="node" presStyleLbl="node1" presStyleIdx="0" presStyleCnt="3">
        <dgm:presLayoutVars>
          <dgm:bulletEnabled val="1"/>
        </dgm:presLayoutVars>
      </dgm:prSet>
      <dgm:spPr/>
    </dgm:pt>
    <dgm:pt modelId="{B3DE15E9-2542-4333-B04D-2551F5AF1A97}" type="pres">
      <dgm:prSet presAssocID="{234523A6-3EEE-4A00-9DD3-51C8D559605C}" presName="parTrans" presStyleLbl="bgSibTrans2D1" presStyleIdx="1" presStyleCnt="3"/>
      <dgm:spPr/>
    </dgm:pt>
    <dgm:pt modelId="{F43D5610-AC1D-40C1-B46C-17FC66AD6354}" type="pres">
      <dgm:prSet presAssocID="{40E69D2B-8283-4757-A175-F69F4D89D52B}" presName="node" presStyleLbl="node1" presStyleIdx="1" presStyleCnt="3">
        <dgm:presLayoutVars>
          <dgm:bulletEnabled val="1"/>
        </dgm:presLayoutVars>
      </dgm:prSet>
      <dgm:spPr/>
    </dgm:pt>
    <dgm:pt modelId="{6475C75E-63FD-4BB8-8DB5-5FE287A57D96}" type="pres">
      <dgm:prSet presAssocID="{90665106-84DD-4ED3-9E03-EB4F5C76C068}" presName="parTrans" presStyleLbl="bgSibTrans2D1" presStyleIdx="2" presStyleCnt="3"/>
      <dgm:spPr/>
    </dgm:pt>
    <dgm:pt modelId="{3CA67CBA-C25F-4968-9130-A8076F6B6145}" type="pres">
      <dgm:prSet presAssocID="{28CCAEA4-3564-458D-8DDF-C8ED835BBAB3}" presName="node" presStyleLbl="node1" presStyleIdx="2" presStyleCnt="3">
        <dgm:presLayoutVars>
          <dgm:bulletEnabled val="1"/>
        </dgm:presLayoutVars>
      </dgm:prSet>
      <dgm:spPr/>
    </dgm:pt>
  </dgm:ptLst>
  <dgm:cxnLst>
    <dgm:cxn modelId="{62B6B811-044B-4E94-BAEB-13E4D9C34BF5}" type="presOf" srcId="{90665106-84DD-4ED3-9E03-EB4F5C76C068}" destId="{6475C75E-63FD-4BB8-8DB5-5FE287A57D96}" srcOrd="0" destOrd="0" presId="urn:microsoft.com/office/officeart/2005/8/layout/radial4"/>
    <dgm:cxn modelId="{3FD89B15-B21D-4206-BBB9-EBCCD73DF656}" srcId="{1CE2D7BC-3CDC-4480-BBFE-3288D5299201}" destId="{28CCAEA4-3564-458D-8DDF-C8ED835BBAB3}" srcOrd="2" destOrd="0" parTransId="{90665106-84DD-4ED3-9E03-EB4F5C76C068}" sibTransId="{BBA2A736-36C7-4D50-A752-4F6C95FE0E8E}"/>
    <dgm:cxn modelId="{BD5F8917-E1DB-40FA-B876-7468A17B9826}" type="presOf" srcId="{238E9166-B4ED-401D-832D-FD378710973D}" destId="{D457AB8C-0833-4F94-823C-3F0F2DDC7024}" srcOrd="0" destOrd="0" presId="urn:microsoft.com/office/officeart/2005/8/layout/radial4"/>
    <dgm:cxn modelId="{03E82345-5046-403A-901F-E5D89118A0AF}" srcId="{1CE2D7BC-3CDC-4480-BBFE-3288D5299201}" destId="{40E69D2B-8283-4757-A175-F69F4D89D52B}" srcOrd="1" destOrd="0" parTransId="{234523A6-3EEE-4A00-9DD3-51C8D559605C}" sibTransId="{A1C33AD5-3AE1-43F5-BF0B-8E7681004CBC}"/>
    <dgm:cxn modelId="{03540A4C-71F8-4614-B2F1-C9AD9630C293}" srcId="{1CE2D7BC-3CDC-4480-BBFE-3288D5299201}" destId="{FED93D53-8390-47D1-AFB0-01DA3431D239}" srcOrd="0" destOrd="0" parTransId="{C8143608-FAA1-4402-9296-270D24BF764C}" sibTransId="{C94F8A21-3821-4551-BC16-0CF7486D79F7}"/>
    <dgm:cxn modelId="{9A3F5871-64B3-4DD7-945B-FFD38411DB82}" type="presOf" srcId="{FED93D53-8390-47D1-AFB0-01DA3431D239}" destId="{A5CC05D4-95C5-4944-82A6-7D2FCE3E3EA7}" srcOrd="0" destOrd="0" presId="urn:microsoft.com/office/officeart/2005/8/layout/radial4"/>
    <dgm:cxn modelId="{BBA28B52-2E7A-4D19-B4FB-EC27B5497E44}" type="presOf" srcId="{40E69D2B-8283-4757-A175-F69F4D89D52B}" destId="{F43D5610-AC1D-40C1-B46C-17FC66AD6354}" srcOrd="0" destOrd="0" presId="urn:microsoft.com/office/officeart/2005/8/layout/radial4"/>
    <dgm:cxn modelId="{09BD5879-8165-419A-B55A-CDB4443338F9}" type="presOf" srcId="{28CCAEA4-3564-458D-8DDF-C8ED835BBAB3}" destId="{3CA67CBA-C25F-4968-9130-A8076F6B6145}" srcOrd="0" destOrd="0" presId="urn:microsoft.com/office/officeart/2005/8/layout/radial4"/>
    <dgm:cxn modelId="{492C068B-1FDA-4256-84CB-1980FB9C5F97}" type="presOf" srcId="{234523A6-3EEE-4A00-9DD3-51C8D559605C}" destId="{B3DE15E9-2542-4333-B04D-2551F5AF1A97}" srcOrd="0" destOrd="0" presId="urn:microsoft.com/office/officeart/2005/8/layout/radial4"/>
    <dgm:cxn modelId="{B1C235C8-A12D-4733-B71F-274DFB70C535}" srcId="{238E9166-B4ED-401D-832D-FD378710973D}" destId="{1CE2D7BC-3CDC-4480-BBFE-3288D5299201}" srcOrd="0" destOrd="0" parTransId="{46C03CCE-7C5E-481A-9B93-1D186EE67C27}" sibTransId="{60C74744-00C5-4643-B03E-7225913AAD49}"/>
    <dgm:cxn modelId="{8CCDE6DD-695F-4B8C-9176-9D515F398750}" type="presOf" srcId="{1CE2D7BC-3CDC-4480-BBFE-3288D5299201}" destId="{E9E0B60B-029A-424B-B326-0ECDA2118FBD}" srcOrd="0" destOrd="0" presId="urn:microsoft.com/office/officeart/2005/8/layout/radial4"/>
    <dgm:cxn modelId="{0AC85EE7-E574-43C0-9BDF-A55816F78ADD}" type="presOf" srcId="{C8143608-FAA1-4402-9296-270D24BF764C}" destId="{B57812EB-CD7F-40ED-AD0A-D3AF648BF670}" srcOrd="0" destOrd="0" presId="urn:microsoft.com/office/officeart/2005/8/layout/radial4"/>
    <dgm:cxn modelId="{739EBF4A-9069-45C7-857A-08F0D507F79B}" type="presParOf" srcId="{D457AB8C-0833-4F94-823C-3F0F2DDC7024}" destId="{E9E0B60B-029A-424B-B326-0ECDA2118FBD}" srcOrd="0" destOrd="0" presId="urn:microsoft.com/office/officeart/2005/8/layout/radial4"/>
    <dgm:cxn modelId="{1566B037-4AD1-42D9-9AE9-04CBB9AB972E}" type="presParOf" srcId="{D457AB8C-0833-4F94-823C-3F0F2DDC7024}" destId="{B57812EB-CD7F-40ED-AD0A-D3AF648BF670}" srcOrd="1" destOrd="0" presId="urn:microsoft.com/office/officeart/2005/8/layout/radial4"/>
    <dgm:cxn modelId="{0A131E58-A494-4B31-AF74-E75641D5D709}" type="presParOf" srcId="{D457AB8C-0833-4F94-823C-3F0F2DDC7024}" destId="{A5CC05D4-95C5-4944-82A6-7D2FCE3E3EA7}" srcOrd="2" destOrd="0" presId="urn:microsoft.com/office/officeart/2005/8/layout/radial4"/>
    <dgm:cxn modelId="{92F3AA28-790C-4835-AF35-ADD9E8D63186}" type="presParOf" srcId="{D457AB8C-0833-4F94-823C-3F0F2DDC7024}" destId="{B3DE15E9-2542-4333-B04D-2551F5AF1A97}" srcOrd="3" destOrd="0" presId="urn:microsoft.com/office/officeart/2005/8/layout/radial4"/>
    <dgm:cxn modelId="{D87D2646-2E3C-48EA-BAE1-17E8AE0DC935}" type="presParOf" srcId="{D457AB8C-0833-4F94-823C-3F0F2DDC7024}" destId="{F43D5610-AC1D-40C1-B46C-17FC66AD6354}" srcOrd="4" destOrd="0" presId="urn:microsoft.com/office/officeart/2005/8/layout/radial4"/>
    <dgm:cxn modelId="{FC2029CA-00E7-4396-A3A1-2C7BB91AFA16}" type="presParOf" srcId="{D457AB8C-0833-4F94-823C-3F0F2DDC7024}" destId="{6475C75E-63FD-4BB8-8DB5-5FE287A57D96}" srcOrd="5" destOrd="0" presId="urn:microsoft.com/office/officeart/2005/8/layout/radial4"/>
    <dgm:cxn modelId="{286CD73E-77D3-4DF4-851C-3CFED268DAD8}" type="presParOf" srcId="{D457AB8C-0833-4F94-823C-3F0F2DDC7024}" destId="{3CA67CBA-C25F-4968-9130-A8076F6B6145}" srcOrd="6" destOrd="0" presId="urn:microsoft.com/office/officeart/2005/8/layout/radial4"/>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23AECF0-94C6-43FC-89E0-F4C96695D10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BD4CA895-E2AB-441E-97F4-15E803CD94B6}">
      <dgm:prSet phldrT="[Text]"/>
      <dgm:spPr/>
      <dgm:t>
        <a:bodyPr/>
        <a:lstStyle/>
        <a:p>
          <a:r>
            <a:rPr lang="en-US" b="1">
              <a:latin typeface="Times New Roman"/>
            </a:rPr>
            <a:t>Improved User Experience</a:t>
          </a:r>
          <a:r>
            <a:rPr lang="en-US">
              <a:latin typeface="Times New Roman"/>
            </a:rPr>
            <a:t>​</a:t>
          </a:r>
          <a:endParaRPr lang="en-IN"/>
        </a:p>
      </dgm:t>
    </dgm:pt>
    <dgm:pt modelId="{AE33EC95-D8AC-4186-8F9B-EB8E5FD91622}" type="parTrans" cxnId="{B240BD1F-C17D-4EE4-B13A-6562BF4E92B3}">
      <dgm:prSet/>
      <dgm:spPr/>
      <dgm:t>
        <a:bodyPr/>
        <a:lstStyle/>
        <a:p>
          <a:endParaRPr lang="en-IN"/>
        </a:p>
      </dgm:t>
    </dgm:pt>
    <dgm:pt modelId="{BA3B29F4-B8D1-4E12-8F5A-DD591B41147E}" type="sibTrans" cxnId="{B240BD1F-C17D-4EE4-B13A-6562BF4E92B3}">
      <dgm:prSet/>
      <dgm:spPr/>
      <dgm:t>
        <a:bodyPr/>
        <a:lstStyle/>
        <a:p>
          <a:endParaRPr lang="en-IN"/>
        </a:p>
      </dgm:t>
    </dgm:pt>
    <dgm:pt modelId="{64D0DE45-5071-49B9-8ACD-85F01050363A}">
      <dgm:prSet phldrT="[Text]"/>
      <dgm:spPr/>
      <dgm:t>
        <a:bodyPr/>
        <a:lstStyle/>
        <a:p>
          <a:r>
            <a:rPr lang="en-US" b="1">
              <a:latin typeface="Times New Roman"/>
              <a:cs typeface="Times New Roman"/>
            </a:rPr>
            <a:t>Increased Efficiency and Time Savings</a:t>
          </a:r>
          <a:endParaRPr lang="en-IN"/>
        </a:p>
      </dgm:t>
    </dgm:pt>
    <dgm:pt modelId="{F14AA6FE-4FE8-42CB-B13D-392EE6C76FDA}" type="parTrans" cxnId="{B4C80A71-3BCF-4D92-A663-B0A368509F8F}">
      <dgm:prSet/>
      <dgm:spPr/>
      <dgm:t>
        <a:bodyPr/>
        <a:lstStyle/>
        <a:p>
          <a:endParaRPr lang="en-IN"/>
        </a:p>
      </dgm:t>
    </dgm:pt>
    <dgm:pt modelId="{3FD5C528-A010-4CB9-BEDF-75ABAAEF718D}" type="sibTrans" cxnId="{B4C80A71-3BCF-4D92-A663-B0A368509F8F}">
      <dgm:prSet/>
      <dgm:spPr/>
      <dgm:t>
        <a:bodyPr/>
        <a:lstStyle/>
        <a:p>
          <a:endParaRPr lang="en-IN"/>
        </a:p>
      </dgm:t>
    </dgm:pt>
    <dgm:pt modelId="{986C0F43-A552-4DC8-8A99-B2DFECE4C110}">
      <dgm:prSet phldrT="[Text]"/>
      <dgm:spPr/>
      <dgm:t>
        <a:bodyPr/>
        <a:lstStyle/>
        <a:p>
          <a:r>
            <a:rPr lang="en-US" b="1">
              <a:latin typeface="Times New Roman"/>
              <a:cs typeface="Times New Roman"/>
            </a:rPr>
            <a:t>Cost Savings</a:t>
          </a:r>
          <a:endParaRPr lang="en-IN"/>
        </a:p>
      </dgm:t>
    </dgm:pt>
    <dgm:pt modelId="{72A689D3-2332-443C-A6F5-53550C6B620A}" type="parTrans" cxnId="{B302275F-25EA-445C-B9CA-860DC34E6A3C}">
      <dgm:prSet/>
      <dgm:spPr/>
      <dgm:t>
        <a:bodyPr/>
        <a:lstStyle/>
        <a:p>
          <a:endParaRPr lang="en-IN"/>
        </a:p>
      </dgm:t>
    </dgm:pt>
    <dgm:pt modelId="{D6879E5B-3D34-42BA-9A8C-B8616779C07F}" type="sibTrans" cxnId="{B302275F-25EA-445C-B9CA-860DC34E6A3C}">
      <dgm:prSet/>
      <dgm:spPr/>
      <dgm:t>
        <a:bodyPr/>
        <a:lstStyle/>
        <a:p>
          <a:endParaRPr lang="en-IN"/>
        </a:p>
      </dgm:t>
    </dgm:pt>
    <dgm:pt modelId="{4E92743B-9AAA-4FFF-AA66-EB0ADD99CA99}">
      <dgm:prSet phldrT="[Text]"/>
      <dgm:spPr/>
      <dgm:t>
        <a:bodyPr/>
        <a:lstStyle/>
        <a:p>
          <a:r>
            <a:rPr lang="en-US" b="1">
              <a:latin typeface="Times New Roman"/>
              <a:cs typeface="Times New Roman"/>
            </a:rPr>
            <a:t>Flexibility and Scalability</a:t>
          </a:r>
          <a:endParaRPr lang="en-IN"/>
        </a:p>
      </dgm:t>
    </dgm:pt>
    <dgm:pt modelId="{D05AF29F-4C7D-4EE0-A0A4-EE61EAC70C10}" type="parTrans" cxnId="{886CB762-C5BA-4784-A9A0-B3038DCE722D}">
      <dgm:prSet/>
      <dgm:spPr/>
      <dgm:t>
        <a:bodyPr/>
        <a:lstStyle/>
        <a:p>
          <a:endParaRPr lang="en-IN"/>
        </a:p>
      </dgm:t>
    </dgm:pt>
    <dgm:pt modelId="{D003282A-6BE1-4F8C-95E6-99C5B61D393D}" type="sibTrans" cxnId="{886CB762-C5BA-4784-A9A0-B3038DCE722D}">
      <dgm:prSet/>
      <dgm:spPr/>
      <dgm:t>
        <a:bodyPr/>
        <a:lstStyle/>
        <a:p>
          <a:endParaRPr lang="en-IN"/>
        </a:p>
      </dgm:t>
    </dgm:pt>
    <dgm:pt modelId="{CAB174DA-9DC0-4C6A-B1D2-F19A8F4B5E79}">
      <dgm:prSet phldrT="[Text]"/>
      <dgm:spPr/>
      <dgm:t>
        <a:bodyPr/>
        <a:lstStyle/>
        <a:p>
          <a:r>
            <a:rPr lang="en-US" b="1">
              <a:latin typeface="Times New Roman"/>
              <a:cs typeface="Times New Roman"/>
            </a:rPr>
            <a:t>Social and Environmental Impact</a:t>
          </a:r>
          <a:endParaRPr lang="en-IN"/>
        </a:p>
      </dgm:t>
    </dgm:pt>
    <dgm:pt modelId="{C11D099F-A087-4EE6-8D8B-463A75A7F957}" type="parTrans" cxnId="{5823C779-3BE2-4AEA-A388-351B2614FA69}">
      <dgm:prSet/>
      <dgm:spPr/>
      <dgm:t>
        <a:bodyPr/>
        <a:lstStyle/>
        <a:p>
          <a:endParaRPr lang="en-IN"/>
        </a:p>
      </dgm:t>
    </dgm:pt>
    <dgm:pt modelId="{E9C8C0D5-A70F-4425-9404-9D64192B1823}" type="sibTrans" cxnId="{5823C779-3BE2-4AEA-A388-351B2614FA69}">
      <dgm:prSet/>
      <dgm:spPr/>
      <dgm:t>
        <a:bodyPr/>
        <a:lstStyle/>
        <a:p>
          <a:endParaRPr lang="en-IN"/>
        </a:p>
      </dgm:t>
    </dgm:pt>
    <dgm:pt modelId="{C50D6568-A97B-4F8A-9E7F-93DED5802AD4}" type="pres">
      <dgm:prSet presAssocID="{F23AECF0-94C6-43FC-89E0-F4C96695D105}" presName="diagram" presStyleCnt="0">
        <dgm:presLayoutVars>
          <dgm:dir/>
          <dgm:resizeHandles val="exact"/>
        </dgm:presLayoutVars>
      </dgm:prSet>
      <dgm:spPr/>
    </dgm:pt>
    <dgm:pt modelId="{88281202-D264-4BD3-BFE2-BC37D0ED5F2D}" type="pres">
      <dgm:prSet presAssocID="{BD4CA895-E2AB-441E-97F4-15E803CD94B6}" presName="node" presStyleLbl="node1" presStyleIdx="0" presStyleCnt="5">
        <dgm:presLayoutVars>
          <dgm:bulletEnabled val="1"/>
        </dgm:presLayoutVars>
      </dgm:prSet>
      <dgm:spPr/>
    </dgm:pt>
    <dgm:pt modelId="{0F4E6532-1BA3-4AEA-9FE0-FD4DD3D3BCD9}" type="pres">
      <dgm:prSet presAssocID="{BA3B29F4-B8D1-4E12-8F5A-DD591B41147E}" presName="sibTrans" presStyleCnt="0"/>
      <dgm:spPr/>
    </dgm:pt>
    <dgm:pt modelId="{A769295A-392D-472A-B7E7-B07C9F68F49F}" type="pres">
      <dgm:prSet presAssocID="{64D0DE45-5071-49B9-8ACD-85F01050363A}" presName="node" presStyleLbl="node1" presStyleIdx="1" presStyleCnt="5">
        <dgm:presLayoutVars>
          <dgm:bulletEnabled val="1"/>
        </dgm:presLayoutVars>
      </dgm:prSet>
      <dgm:spPr/>
    </dgm:pt>
    <dgm:pt modelId="{FAAF182E-66B2-47AF-ACAD-C0C8AA91C138}" type="pres">
      <dgm:prSet presAssocID="{3FD5C528-A010-4CB9-BEDF-75ABAAEF718D}" presName="sibTrans" presStyleCnt="0"/>
      <dgm:spPr/>
    </dgm:pt>
    <dgm:pt modelId="{C6734E1F-899A-472D-8230-FACB6B75C6CB}" type="pres">
      <dgm:prSet presAssocID="{986C0F43-A552-4DC8-8A99-B2DFECE4C110}" presName="node" presStyleLbl="node1" presStyleIdx="2" presStyleCnt="5">
        <dgm:presLayoutVars>
          <dgm:bulletEnabled val="1"/>
        </dgm:presLayoutVars>
      </dgm:prSet>
      <dgm:spPr/>
    </dgm:pt>
    <dgm:pt modelId="{81094D4F-AB4A-4959-9FAE-B503ECF94BE0}" type="pres">
      <dgm:prSet presAssocID="{D6879E5B-3D34-42BA-9A8C-B8616779C07F}" presName="sibTrans" presStyleCnt="0"/>
      <dgm:spPr/>
    </dgm:pt>
    <dgm:pt modelId="{5CF66754-FE33-4897-A220-D098C62E4319}" type="pres">
      <dgm:prSet presAssocID="{4E92743B-9AAA-4FFF-AA66-EB0ADD99CA99}" presName="node" presStyleLbl="node1" presStyleIdx="3" presStyleCnt="5">
        <dgm:presLayoutVars>
          <dgm:bulletEnabled val="1"/>
        </dgm:presLayoutVars>
      </dgm:prSet>
      <dgm:spPr/>
    </dgm:pt>
    <dgm:pt modelId="{822629A0-DA1C-4059-A548-FAF9D9A2E917}" type="pres">
      <dgm:prSet presAssocID="{D003282A-6BE1-4F8C-95E6-99C5B61D393D}" presName="sibTrans" presStyleCnt="0"/>
      <dgm:spPr/>
    </dgm:pt>
    <dgm:pt modelId="{1FC8A419-C5A1-4409-9F9B-A4E63EE06A73}" type="pres">
      <dgm:prSet presAssocID="{CAB174DA-9DC0-4C6A-B1D2-F19A8F4B5E79}" presName="node" presStyleLbl="node1" presStyleIdx="4" presStyleCnt="5">
        <dgm:presLayoutVars>
          <dgm:bulletEnabled val="1"/>
        </dgm:presLayoutVars>
      </dgm:prSet>
      <dgm:spPr/>
    </dgm:pt>
  </dgm:ptLst>
  <dgm:cxnLst>
    <dgm:cxn modelId="{B240BD1F-C17D-4EE4-B13A-6562BF4E92B3}" srcId="{F23AECF0-94C6-43FC-89E0-F4C96695D105}" destId="{BD4CA895-E2AB-441E-97F4-15E803CD94B6}" srcOrd="0" destOrd="0" parTransId="{AE33EC95-D8AC-4186-8F9B-EB8E5FD91622}" sibTransId="{BA3B29F4-B8D1-4E12-8F5A-DD591B41147E}"/>
    <dgm:cxn modelId="{AD5A7928-E0BA-4846-97F8-1B9105D2A208}" type="presOf" srcId="{F23AECF0-94C6-43FC-89E0-F4C96695D105}" destId="{C50D6568-A97B-4F8A-9E7F-93DED5802AD4}" srcOrd="0" destOrd="0" presId="urn:microsoft.com/office/officeart/2005/8/layout/default"/>
    <dgm:cxn modelId="{59835E3B-D121-4BDA-8BF9-90CC3C4AAF3B}" type="presOf" srcId="{4E92743B-9AAA-4FFF-AA66-EB0ADD99CA99}" destId="{5CF66754-FE33-4897-A220-D098C62E4319}" srcOrd="0" destOrd="0" presId="urn:microsoft.com/office/officeart/2005/8/layout/default"/>
    <dgm:cxn modelId="{B302275F-25EA-445C-B9CA-860DC34E6A3C}" srcId="{F23AECF0-94C6-43FC-89E0-F4C96695D105}" destId="{986C0F43-A552-4DC8-8A99-B2DFECE4C110}" srcOrd="2" destOrd="0" parTransId="{72A689D3-2332-443C-A6F5-53550C6B620A}" sibTransId="{D6879E5B-3D34-42BA-9A8C-B8616779C07F}"/>
    <dgm:cxn modelId="{886CB762-C5BA-4784-A9A0-B3038DCE722D}" srcId="{F23AECF0-94C6-43FC-89E0-F4C96695D105}" destId="{4E92743B-9AAA-4FFF-AA66-EB0ADD99CA99}" srcOrd="3" destOrd="0" parTransId="{D05AF29F-4C7D-4EE0-A0A4-EE61EAC70C10}" sibTransId="{D003282A-6BE1-4F8C-95E6-99C5B61D393D}"/>
    <dgm:cxn modelId="{A31E3343-08CB-4439-8D31-3778A05A8DF5}" type="presOf" srcId="{CAB174DA-9DC0-4C6A-B1D2-F19A8F4B5E79}" destId="{1FC8A419-C5A1-4409-9F9B-A4E63EE06A73}" srcOrd="0" destOrd="0" presId="urn:microsoft.com/office/officeart/2005/8/layout/default"/>
    <dgm:cxn modelId="{B4C80A71-3BCF-4D92-A663-B0A368509F8F}" srcId="{F23AECF0-94C6-43FC-89E0-F4C96695D105}" destId="{64D0DE45-5071-49B9-8ACD-85F01050363A}" srcOrd="1" destOrd="0" parTransId="{F14AA6FE-4FE8-42CB-B13D-392EE6C76FDA}" sibTransId="{3FD5C528-A010-4CB9-BEDF-75ABAAEF718D}"/>
    <dgm:cxn modelId="{5823C779-3BE2-4AEA-A388-351B2614FA69}" srcId="{F23AECF0-94C6-43FC-89E0-F4C96695D105}" destId="{CAB174DA-9DC0-4C6A-B1D2-F19A8F4B5E79}" srcOrd="4" destOrd="0" parTransId="{C11D099F-A087-4EE6-8D8B-463A75A7F957}" sibTransId="{E9C8C0D5-A70F-4425-9404-9D64192B1823}"/>
    <dgm:cxn modelId="{67097F82-F1F4-4DCC-885B-36947B4CA210}" type="presOf" srcId="{BD4CA895-E2AB-441E-97F4-15E803CD94B6}" destId="{88281202-D264-4BD3-BFE2-BC37D0ED5F2D}" srcOrd="0" destOrd="0" presId="urn:microsoft.com/office/officeart/2005/8/layout/default"/>
    <dgm:cxn modelId="{956F9FF6-BBC2-439E-B504-D7084209D061}" type="presOf" srcId="{64D0DE45-5071-49B9-8ACD-85F01050363A}" destId="{A769295A-392D-472A-B7E7-B07C9F68F49F}" srcOrd="0" destOrd="0" presId="urn:microsoft.com/office/officeart/2005/8/layout/default"/>
    <dgm:cxn modelId="{43E894FF-47D2-46DD-8796-C2DC7EAB1E76}" type="presOf" srcId="{986C0F43-A552-4DC8-8A99-B2DFECE4C110}" destId="{C6734E1F-899A-472D-8230-FACB6B75C6CB}" srcOrd="0" destOrd="0" presId="urn:microsoft.com/office/officeart/2005/8/layout/default"/>
    <dgm:cxn modelId="{3DD0157D-CE8B-4534-B7FD-EFE5DA9A58E4}" type="presParOf" srcId="{C50D6568-A97B-4F8A-9E7F-93DED5802AD4}" destId="{88281202-D264-4BD3-BFE2-BC37D0ED5F2D}" srcOrd="0" destOrd="0" presId="urn:microsoft.com/office/officeart/2005/8/layout/default"/>
    <dgm:cxn modelId="{AE469C62-7777-4C44-AE5E-1ADE38FD48BE}" type="presParOf" srcId="{C50D6568-A97B-4F8A-9E7F-93DED5802AD4}" destId="{0F4E6532-1BA3-4AEA-9FE0-FD4DD3D3BCD9}" srcOrd="1" destOrd="0" presId="urn:microsoft.com/office/officeart/2005/8/layout/default"/>
    <dgm:cxn modelId="{B78319D7-AC0F-4D2B-AD7A-3F130833E534}" type="presParOf" srcId="{C50D6568-A97B-4F8A-9E7F-93DED5802AD4}" destId="{A769295A-392D-472A-B7E7-B07C9F68F49F}" srcOrd="2" destOrd="0" presId="urn:microsoft.com/office/officeart/2005/8/layout/default"/>
    <dgm:cxn modelId="{0B49CCB9-0F3C-4E51-B93D-D7D65344E032}" type="presParOf" srcId="{C50D6568-A97B-4F8A-9E7F-93DED5802AD4}" destId="{FAAF182E-66B2-47AF-ACAD-C0C8AA91C138}" srcOrd="3" destOrd="0" presId="urn:microsoft.com/office/officeart/2005/8/layout/default"/>
    <dgm:cxn modelId="{9D1FBC34-1975-43D0-9A4B-29A8A03023FE}" type="presParOf" srcId="{C50D6568-A97B-4F8A-9E7F-93DED5802AD4}" destId="{C6734E1F-899A-472D-8230-FACB6B75C6CB}" srcOrd="4" destOrd="0" presId="urn:microsoft.com/office/officeart/2005/8/layout/default"/>
    <dgm:cxn modelId="{2E622384-FE6A-4EA5-8DA7-2BBA07667E70}" type="presParOf" srcId="{C50D6568-A97B-4F8A-9E7F-93DED5802AD4}" destId="{81094D4F-AB4A-4959-9FAE-B503ECF94BE0}" srcOrd="5" destOrd="0" presId="urn:microsoft.com/office/officeart/2005/8/layout/default"/>
    <dgm:cxn modelId="{C1F8A7DD-A1A5-40DC-A4C5-ACC9175BDB51}" type="presParOf" srcId="{C50D6568-A97B-4F8A-9E7F-93DED5802AD4}" destId="{5CF66754-FE33-4897-A220-D098C62E4319}" srcOrd="6" destOrd="0" presId="urn:microsoft.com/office/officeart/2005/8/layout/default"/>
    <dgm:cxn modelId="{56B398CD-3D83-48F9-A88F-ED3A9C7431DC}" type="presParOf" srcId="{C50D6568-A97B-4F8A-9E7F-93DED5802AD4}" destId="{822629A0-DA1C-4059-A548-FAF9D9A2E917}" srcOrd="7" destOrd="0" presId="urn:microsoft.com/office/officeart/2005/8/layout/default"/>
    <dgm:cxn modelId="{893CF3C1-FFE7-4244-9209-7CF3905405BF}" type="presParOf" srcId="{C50D6568-A97B-4F8A-9E7F-93DED5802AD4}" destId="{1FC8A419-C5A1-4409-9F9B-A4E63EE06A73}"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A0F457-344C-47FD-8C98-A0F6108B9534}">
      <dsp:nvSpPr>
        <dsp:cNvPr id="0" name=""/>
        <dsp:cNvSpPr/>
      </dsp:nvSpPr>
      <dsp:spPr>
        <a:xfrm>
          <a:off x="3177" y="986416"/>
          <a:ext cx="3097621" cy="119394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34696" tIns="134112" rIns="234696" bIns="134112" numCol="1" spcCol="1270" anchor="ctr" anchorCtr="0">
          <a:noAutofit/>
        </a:bodyPr>
        <a:lstStyle/>
        <a:p>
          <a:pPr marL="0" lvl="0" indent="0" algn="ctr" defTabSz="1466850">
            <a:lnSpc>
              <a:spcPct val="90000"/>
            </a:lnSpc>
            <a:spcBef>
              <a:spcPct val="0"/>
            </a:spcBef>
            <a:spcAft>
              <a:spcPct val="35000"/>
            </a:spcAft>
            <a:buNone/>
          </a:pPr>
          <a:r>
            <a:rPr lang="en-IN" sz="3300" b="1" kern="1200"/>
            <a:t>Smallholder Farmers</a:t>
          </a:r>
          <a:endParaRPr lang="en-IN" sz="3300" kern="1200"/>
        </a:p>
      </dsp:txBody>
      <dsp:txXfrm>
        <a:off x="3177" y="986416"/>
        <a:ext cx="3097621" cy="1193947"/>
      </dsp:txXfrm>
    </dsp:sp>
    <dsp:sp modelId="{2A1A7AB2-789B-484D-BE35-5A00B210D493}">
      <dsp:nvSpPr>
        <dsp:cNvPr id="0" name=""/>
        <dsp:cNvSpPr/>
      </dsp:nvSpPr>
      <dsp:spPr>
        <a:xfrm>
          <a:off x="3177" y="2180363"/>
          <a:ext cx="3097621" cy="225188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IN" sz="2000" kern="1200"/>
            <a:t>Gain access to sophisticated tools for informed decision-making, improved yields, and increased profitability</a:t>
          </a:r>
        </a:p>
      </dsp:txBody>
      <dsp:txXfrm>
        <a:off x="3177" y="2180363"/>
        <a:ext cx="3097621" cy="2251886"/>
      </dsp:txXfrm>
    </dsp:sp>
    <dsp:sp modelId="{3954A975-3D84-4C85-8C0E-EBA434D70231}">
      <dsp:nvSpPr>
        <dsp:cNvPr id="0" name=""/>
        <dsp:cNvSpPr/>
      </dsp:nvSpPr>
      <dsp:spPr>
        <a:xfrm>
          <a:off x="3534465" y="986416"/>
          <a:ext cx="3097621" cy="119394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34696" tIns="134112" rIns="234696" bIns="134112" numCol="1" spcCol="1270" anchor="ctr" anchorCtr="0">
          <a:noAutofit/>
        </a:bodyPr>
        <a:lstStyle/>
        <a:p>
          <a:pPr marL="0" lvl="0" indent="0" algn="ctr" defTabSz="1466850">
            <a:lnSpc>
              <a:spcPct val="90000"/>
            </a:lnSpc>
            <a:spcBef>
              <a:spcPct val="0"/>
            </a:spcBef>
            <a:spcAft>
              <a:spcPct val="35000"/>
            </a:spcAft>
            <a:buNone/>
          </a:pPr>
          <a:r>
            <a:rPr lang="en-IN" sz="3300" b="1" kern="1200"/>
            <a:t>Agricultural Policymakers</a:t>
          </a:r>
          <a:endParaRPr lang="en-IN" sz="3300" kern="1200"/>
        </a:p>
      </dsp:txBody>
      <dsp:txXfrm>
        <a:off x="3534465" y="986416"/>
        <a:ext cx="3097621" cy="1193947"/>
      </dsp:txXfrm>
    </dsp:sp>
    <dsp:sp modelId="{0DD47171-A7B2-47DF-86A3-5946D87486A8}">
      <dsp:nvSpPr>
        <dsp:cNvPr id="0" name=""/>
        <dsp:cNvSpPr/>
      </dsp:nvSpPr>
      <dsp:spPr>
        <a:xfrm>
          <a:off x="3534465" y="2180363"/>
          <a:ext cx="3097621" cy="225188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IN" sz="2000" kern="1200"/>
            <a:t>Develop data-driven policies to promote sustainable agricultural practices.</a:t>
          </a:r>
        </a:p>
      </dsp:txBody>
      <dsp:txXfrm>
        <a:off x="3534465" y="2180363"/>
        <a:ext cx="3097621" cy="2251886"/>
      </dsp:txXfrm>
    </dsp:sp>
    <dsp:sp modelId="{47729F31-DF39-4311-8C74-72212AA11E11}">
      <dsp:nvSpPr>
        <dsp:cNvPr id="0" name=""/>
        <dsp:cNvSpPr/>
      </dsp:nvSpPr>
      <dsp:spPr>
        <a:xfrm>
          <a:off x="7065754" y="986416"/>
          <a:ext cx="3097621" cy="119394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34696" tIns="134112" rIns="234696" bIns="134112" numCol="1" spcCol="1270" anchor="ctr" anchorCtr="0">
          <a:noAutofit/>
        </a:bodyPr>
        <a:lstStyle/>
        <a:p>
          <a:pPr marL="0" lvl="0" indent="0" algn="ctr" defTabSz="1466850">
            <a:lnSpc>
              <a:spcPct val="90000"/>
            </a:lnSpc>
            <a:spcBef>
              <a:spcPct val="0"/>
            </a:spcBef>
            <a:spcAft>
              <a:spcPct val="35000"/>
            </a:spcAft>
            <a:buNone/>
          </a:pPr>
          <a:r>
            <a:rPr lang="en-IN" sz="3300" b="1" kern="1200"/>
            <a:t>The Environment</a:t>
          </a:r>
          <a:endParaRPr lang="en-IN" sz="3300" kern="1200"/>
        </a:p>
      </dsp:txBody>
      <dsp:txXfrm>
        <a:off x="7065754" y="986416"/>
        <a:ext cx="3097621" cy="1193947"/>
      </dsp:txXfrm>
    </dsp:sp>
    <dsp:sp modelId="{8E0B67EB-0460-4726-AA0A-6C1753FA75A0}">
      <dsp:nvSpPr>
        <dsp:cNvPr id="0" name=""/>
        <dsp:cNvSpPr/>
      </dsp:nvSpPr>
      <dsp:spPr>
        <a:xfrm>
          <a:off x="7065754" y="2180363"/>
          <a:ext cx="3097621" cy="225188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IN" sz="1800" kern="1200"/>
            <a:t>In other words ALL OF US are stakeholders, because the safer the environment is, the healthier all of us are. Promote water conservation and soil health, ensuring long-term agricultural sustainability</a:t>
          </a:r>
        </a:p>
      </dsp:txBody>
      <dsp:txXfrm>
        <a:off x="7065754" y="2180363"/>
        <a:ext cx="3097621" cy="22518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889340-E9A7-44D1-96C9-2D112A488CC3}">
      <dsp:nvSpPr>
        <dsp:cNvPr id="0" name=""/>
        <dsp:cNvSpPr/>
      </dsp:nvSpPr>
      <dsp:spPr>
        <a:xfrm>
          <a:off x="903168" y="527121"/>
          <a:ext cx="3517757" cy="3517757"/>
        </a:xfrm>
        <a:prstGeom prst="blockArc">
          <a:avLst>
            <a:gd name="adj1" fmla="val 10800000"/>
            <a:gd name="adj2" fmla="val 16200000"/>
            <a:gd name="adj3" fmla="val 4641"/>
          </a:avLst>
        </a:prstGeom>
        <a:solidFill>
          <a:schemeClr val="accent1">
            <a:tint val="60000"/>
            <a:hueOff val="0"/>
            <a:satOff val="0"/>
            <a:lumOff val="0"/>
            <a:alphaOff val="0"/>
          </a:schemeClr>
        </a:solidFill>
        <a:ln>
          <a:noFill/>
        </a:ln>
        <a:effectLst/>
        <a:sp3d z="-600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769562CB-E005-4266-9622-25CA7C09542C}">
      <dsp:nvSpPr>
        <dsp:cNvPr id="0" name=""/>
        <dsp:cNvSpPr/>
      </dsp:nvSpPr>
      <dsp:spPr>
        <a:xfrm>
          <a:off x="903168" y="527121"/>
          <a:ext cx="3517757" cy="3517757"/>
        </a:xfrm>
        <a:prstGeom prst="blockArc">
          <a:avLst>
            <a:gd name="adj1" fmla="val 5400000"/>
            <a:gd name="adj2" fmla="val 10800000"/>
            <a:gd name="adj3" fmla="val 4641"/>
          </a:avLst>
        </a:prstGeom>
        <a:solidFill>
          <a:schemeClr val="accent1">
            <a:tint val="60000"/>
            <a:hueOff val="0"/>
            <a:satOff val="0"/>
            <a:lumOff val="0"/>
            <a:alphaOff val="0"/>
          </a:schemeClr>
        </a:solidFill>
        <a:ln>
          <a:noFill/>
        </a:ln>
        <a:effectLst/>
        <a:sp3d z="-600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0CAFA49A-3BE3-4F55-B97B-442B29DA39AF}">
      <dsp:nvSpPr>
        <dsp:cNvPr id="0" name=""/>
        <dsp:cNvSpPr/>
      </dsp:nvSpPr>
      <dsp:spPr>
        <a:xfrm>
          <a:off x="903168" y="527121"/>
          <a:ext cx="3517757" cy="3517757"/>
        </a:xfrm>
        <a:prstGeom prst="blockArc">
          <a:avLst>
            <a:gd name="adj1" fmla="val 0"/>
            <a:gd name="adj2" fmla="val 5400000"/>
            <a:gd name="adj3" fmla="val 4641"/>
          </a:avLst>
        </a:prstGeom>
        <a:solidFill>
          <a:schemeClr val="accent1">
            <a:tint val="60000"/>
            <a:hueOff val="0"/>
            <a:satOff val="0"/>
            <a:lumOff val="0"/>
            <a:alphaOff val="0"/>
          </a:schemeClr>
        </a:solidFill>
        <a:ln>
          <a:noFill/>
        </a:ln>
        <a:effectLst/>
        <a:sp3d z="-600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6A756AB0-5C3C-497D-AE30-29C92D558581}">
      <dsp:nvSpPr>
        <dsp:cNvPr id="0" name=""/>
        <dsp:cNvSpPr/>
      </dsp:nvSpPr>
      <dsp:spPr>
        <a:xfrm>
          <a:off x="903168" y="527121"/>
          <a:ext cx="3517757" cy="3517757"/>
        </a:xfrm>
        <a:prstGeom prst="blockArc">
          <a:avLst>
            <a:gd name="adj1" fmla="val 16200000"/>
            <a:gd name="adj2" fmla="val 0"/>
            <a:gd name="adj3" fmla="val 4641"/>
          </a:avLst>
        </a:prstGeom>
        <a:solidFill>
          <a:schemeClr val="accent1">
            <a:tint val="60000"/>
            <a:hueOff val="0"/>
            <a:satOff val="0"/>
            <a:lumOff val="0"/>
            <a:alphaOff val="0"/>
          </a:schemeClr>
        </a:solidFill>
        <a:ln>
          <a:noFill/>
        </a:ln>
        <a:effectLst/>
        <a:sp3d z="-600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EC92943C-48F2-4593-AE4C-425CF315B174}">
      <dsp:nvSpPr>
        <dsp:cNvPr id="0" name=""/>
        <dsp:cNvSpPr/>
      </dsp:nvSpPr>
      <dsp:spPr>
        <a:xfrm>
          <a:off x="1852254" y="1476207"/>
          <a:ext cx="1619585" cy="1619585"/>
        </a:xfrm>
        <a:prstGeom prst="ellipse">
          <a:avLst/>
        </a:prstGeom>
        <a:solidFill>
          <a:schemeClr val="accen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a:t>PROBLEMS</a:t>
          </a:r>
        </a:p>
      </dsp:txBody>
      <dsp:txXfrm>
        <a:off x="2089437" y="1713390"/>
        <a:ext cx="1145219" cy="1145219"/>
      </dsp:txXfrm>
    </dsp:sp>
    <dsp:sp modelId="{6163E055-0CC6-47F3-93F2-5A914E6387EA}">
      <dsp:nvSpPr>
        <dsp:cNvPr id="0" name=""/>
        <dsp:cNvSpPr/>
      </dsp:nvSpPr>
      <dsp:spPr>
        <a:xfrm>
          <a:off x="2095192" y="1080"/>
          <a:ext cx="1133709" cy="1133709"/>
        </a:xfrm>
        <a:prstGeom prst="ellipse">
          <a:avLst/>
        </a:prstGeom>
        <a:solidFill>
          <a:schemeClr val="accen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a:t>WATER SHORTAGE</a:t>
          </a:r>
        </a:p>
      </dsp:txBody>
      <dsp:txXfrm>
        <a:off x="2261220" y="167108"/>
        <a:ext cx="801653" cy="801653"/>
      </dsp:txXfrm>
    </dsp:sp>
    <dsp:sp modelId="{C05485C0-5F9D-431A-9B2E-93C8CCCBA4B5}">
      <dsp:nvSpPr>
        <dsp:cNvPr id="0" name=""/>
        <dsp:cNvSpPr/>
      </dsp:nvSpPr>
      <dsp:spPr>
        <a:xfrm>
          <a:off x="3813257" y="1719145"/>
          <a:ext cx="1133709" cy="1133709"/>
        </a:xfrm>
        <a:prstGeom prst="ellipse">
          <a:avLst/>
        </a:prstGeom>
        <a:solidFill>
          <a:schemeClr val="accen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a:t>SOIL EROSION</a:t>
          </a:r>
        </a:p>
      </dsp:txBody>
      <dsp:txXfrm>
        <a:off x="3979285" y="1885173"/>
        <a:ext cx="801653" cy="801653"/>
      </dsp:txXfrm>
    </dsp:sp>
    <dsp:sp modelId="{71A913F5-55B6-4EFD-A1CF-56075C70B26A}">
      <dsp:nvSpPr>
        <dsp:cNvPr id="0" name=""/>
        <dsp:cNvSpPr/>
      </dsp:nvSpPr>
      <dsp:spPr>
        <a:xfrm>
          <a:off x="2095192" y="3437210"/>
          <a:ext cx="1133709" cy="1133709"/>
        </a:xfrm>
        <a:prstGeom prst="ellipse">
          <a:avLst/>
        </a:prstGeom>
        <a:solidFill>
          <a:schemeClr val="accen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a:t>PESTS</a:t>
          </a:r>
        </a:p>
      </dsp:txBody>
      <dsp:txXfrm>
        <a:off x="2261220" y="3603238"/>
        <a:ext cx="801653" cy="801653"/>
      </dsp:txXfrm>
    </dsp:sp>
    <dsp:sp modelId="{5A2CB213-CC77-46A6-8FE3-340D4C8470C2}">
      <dsp:nvSpPr>
        <dsp:cNvPr id="0" name=""/>
        <dsp:cNvSpPr/>
      </dsp:nvSpPr>
      <dsp:spPr>
        <a:xfrm>
          <a:off x="377127" y="1719145"/>
          <a:ext cx="1133709" cy="1133709"/>
        </a:xfrm>
        <a:prstGeom prst="ellipse">
          <a:avLst/>
        </a:prstGeom>
        <a:solidFill>
          <a:schemeClr val="accen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a:t>CLIMATE</a:t>
          </a:r>
        </a:p>
      </dsp:txBody>
      <dsp:txXfrm>
        <a:off x="543155" y="1885173"/>
        <a:ext cx="801653" cy="8016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92197-9DFF-4F97-8A35-4421B7F6F852}">
      <dsp:nvSpPr>
        <dsp:cNvPr id="0" name=""/>
        <dsp:cNvSpPr/>
      </dsp:nvSpPr>
      <dsp:spPr>
        <a:xfrm>
          <a:off x="2065516" y="510790"/>
          <a:ext cx="3412766" cy="3412766"/>
        </a:xfrm>
        <a:prstGeom prst="blockArc">
          <a:avLst>
            <a:gd name="adj1" fmla="val 10800000"/>
            <a:gd name="adj2" fmla="val 16200000"/>
            <a:gd name="adj3" fmla="val 4635"/>
          </a:avLst>
        </a:prstGeom>
        <a:solidFill>
          <a:schemeClr val="accent1">
            <a:tint val="60000"/>
            <a:hueOff val="0"/>
            <a:satOff val="0"/>
            <a:lumOff val="0"/>
            <a:alphaOff val="0"/>
          </a:schemeClr>
        </a:solidFill>
        <a:ln>
          <a:noFill/>
        </a:ln>
        <a:effectLst/>
        <a:sp3d z="-600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154B9145-0727-41EA-845F-1ABD4306AEB1}">
      <dsp:nvSpPr>
        <dsp:cNvPr id="0" name=""/>
        <dsp:cNvSpPr/>
      </dsp:nvSpPr>
      <dsp:spPr>
        <a:xfrm>
          <a:off x="2065516" y="510790"/>
          <a:ext cx="3412766" cy="3412766"/>
        </a:xfrm>
        <a:prstGeom prst="blockArc">
          <a:avLst>
            <a:gd name="adj1" fmla="val 5400000"/>
            <a:gd name="adj2" fmla="val 10800000"/>
            <a:gd name="adj3" fmla="val 4635"/>
          </a:avLst>
        </a:prstGeom>
        <a:solidFill>
          <a:schemeClr val="accent1">
            <a:tint val="60000"/>
            <a:hueOff val="0"/>
            <a:satOff val="0"/>
            <a:lumOff val="0"/>
            <a:alphaOff val="0"/>
          </a:schemeClr>
        </a:solidFill>
        <a:ln>
          <a:noFill/>
        </a:ln>
        <a:effectLst/>
        <a:sp3d z="-600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970033AC-5611-4E82-BCA4-53DD9DA05D78}">
      <dsp:nvSpPr>
        <dsp:cNvPr id="0" name=""/>
        <dsp:cNvSpPr/>
      </dsp:nvSpPr>
      <dsp:spPr>
        <a:xfrm>
          <a:off x="2065516" y="510790"/>
          <a:ext cx="3412766" cy="3412766"/>
        </a:xfrm>
        <a:prstGeom prst="blockArc">
          <a:avLst>
            <a:gd name="adj1" fmla="val 0"/>
            <a:gd name="adj2" fmla="val 5400000"/>
            <a:gd name="adj3" fmla="val 4635"/>
          </a:avLst>
        </a:prstGeom>
        <a:solidFill>
          <a:schemeClr val="accent1">
            <a:tint val="60000"/>
            <a:hueOff val="0"/>
            <a:satOff val="0"/>
            <a:lumOff val="0"/>
            <a:alphaOff val="0"/>
          </a:schemeClr>
        </a:solidFill>
        <a:ln>
          <a:noFill/>
        </a:ln>
        <a:effectLst/>
        <a:sp3d z="-600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F67A9278-0CA7-48FF-8B92-C475194B8A42}">
      <dsp:nvSpPr>
        <dsp:cNvPr id="0" name=""/>
        <dsp:cNvSpPr/>
      </dsp:nvSpPr>
      <dsp:spPr>
        <a:xfrm>
          <a:off x="2065516" y="510790"/>
          <a:ext cx="3412766" cy="3412766"/>
        </a:xfrm>
        <a:prstGeom prst="blockArc">
          <a:avLst>
            <a:gd name="adj1" fmla="val 16200000"/>
            <a:gd name="adj2" fmla="val 0"/>
            <a:gd name="adj3" fmla="val 4635"/>
          </a:avLst>
        </a:prstGeom>
        <a:solidFill>
          <a:schemeClr val="accent1">
            <a:tint val="60000"/>
            <a:hueOff val="0"/>
            <a:satOff val="0"/>
            <a:lumOff val="0"/>
            <a:alphaOff val="0"/>
          </a:schemeClr>
        </a:solidFill>
        <a:ln>
          <a:noFill/>
        </a:ln>
        <a:effectLst/>
        <a:sp3d z="-600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6366D773-0009-43E6-B321-3D4C10D15178}">
      <dsp:nvSpPr>
        <dsp:cNvPr id="0" name=""/>
        <dsp:cNvSpPr/>
      </dsp:nvSpPr>
      <dsp:spPr>
        <a:xfrm>
          <a:off x="2987315" y="1432589"/>
          <a:ext cx="1569169" cy="1569169"/>
        </a:xfrm>
        <a:prstGeom prst="ellipse">
          <a:avLst/>
        </a:prstGeom>
        <a:solidFill>
          <a:schemeClr val="accen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a:t>SOLUTIONS</a:t>
          </a:r>
        </a:p>
      </dsp:txBody>
      <dsp:txXfrm>
        <a:off x="3217114" y="1662388"/>
        <a:ext cx="1109571" cy="1109571"/>
      </dsp:txXfrm>
    </dsp:sp>
    <dsp:sp modelId="{56283A4C-569E-4073-8099-4ED398172474}">
      <dsp:nvSpPr>
        <dsp:cNvPr id="0" name=""/>
        <dsp:cNvSpPr/>
      </dsp:nvSpPr>
      <dsp:spPr>
        <a:xfrm>
          <a:off x="3222690" y="1124"/>
          <a:ext cx="1098418" cy="1098418"/>
        </a:xfrm>
        <a:prstGeom prst="ellipse">
          <a:avLst/>
        </a:prstGeom>
        <a:solidFill>
          <a:schemeClr val="accen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a:t>OPTIMISED WATER USAGE</a:t>
          </a:r>
        </a:p>
      </dsp:txBody>
      <dsp:txXfrm>
        <a:off x="3383550" y="161984"/>
        <a:ext cx="776698" cy="776698"/>
      </dsp:txXfrm>
    </dsp:sp>
    <dsp:sp modelId="{AD09A6BB-BC71-4017-97DA-A0D9B682F1C3}">
      <dsp:nvSpPr>
        <dsp:cNvPr id="0" name=""/>
        <dsp:cNvSpPr/>
      </dsp:nvSpPr>
      <dsp:spPr>
        <a:xfrm>
          <a:off x="4889530" y="1667964"/>
          <a:ext cx="1098418" cy="1098418"/>
        </a:xfrm>
        <a:prstGeom prst="ellipse">
          <a:avLst/>
        </a:prstGeom>
        <a:solidFill>
          <a:schemeClr val="accen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b="1" kern="1200"/>
            <a:t>ENHANCE SOIL HEALTH</a:t>
          </a:r>
        </a:p>
      </dsp:txBody>
      <dsp:txXfrm>
        <a:off x="5050390" y="1828824"/>
        <a:ext cx="776698" cy="776698"/>
      </dsp:txXfrm>
    </dsp:sp>
    <dsp:sp modelId="{409DAD87-2283-445B-8ADF-76AEA8879C66}">
      <dsp:nvSpPr>
        <dsp:cNvPr id="0" name=""/>
        <dsp:cNvSpPr/>
      </dsp:nvSpPr>
      <dsp:spPr>
        <a:xfrm>
          <a:off x="3222690" y="3334804"/>
          <a:ext cx="1098418" cy="1098418"/>
        </a:xfrm>
        <a:prstGeom prst="ellipse">
          <a:avLst/>
        </a:prstGeom>
        <a:solidFill>
          <a:schemeClr val="accen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a:t>PESTICIDE FREE FARMING</a:t>
          </a:r>
        </a:p>
      </dsp:txBody>
      <dsp:txXfrm>
        <a:off x="3383550" y="3495664"/>
        <a:ext cx="776698" cy="776698"/>
      </dsp:txXfrm>
    </dsp:sp>
    <dsp:sp modelId="{6CF50EF7-E715-4E29-AFEE-774675098128}">
      <dsp:nvSpPr>
        <dsp:cNvPr id="0" name=""/>
        <dsp:cNvSpPr/>
      </dsp:nvSpPr>
      <dsp:spPr>
        <a:xfrm>
          <a:off x="1555850" y="1667964"/>
          <a:ext cx="1098418" cy="1098418"/>
        </a:xfrm>
        <a:prstGeom prst="ellipse">
          <a:avLst/>
        </a:prstGeom>
        <a:solidFill>
          <a:schemeClr val="accen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b="0" kern="1200"/>
            <a:t>USER FRIENDLY TECH</a:t>
          </a:r>
        </a:p>
      </dsp:txBody>
      <dsp:txXfrm>
        <a:off x="1716710" y="1828824"/>
        <a:ext cx="776698" cy="7766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E0B60B-029A-424B-B326-0ECDA2118FBD}">
      <dsp:nvSpPr>
        <dsp:cNvPr id="0" name=""/>
        <dsp:cNvSpPr/>
      </dsp:nvSpPr>
      <dsp:spPr>
        <a:xfrm>
          <a:off x="1727695" y="1659752"/>
          <a:ext cx="1278021" cy="1278021"/>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a:t>SAMARTH </a:t>
          </a:r>
          <a:r>
            <a:rPr lang="en-IN" sz="1600" kern="1200">
              <a:latin typeface="Aptos Display" panose="02110004020202020204"/>
            </a:rPr>
            <a:t>KRUSHAK</a:t>
          </a:r>
          <a:endParaRPr lang="en-IN" sz="1600" kern="1200"/>
        </a:p>
      </dsp:txBody>
      <dsp:txXfrm>
        <a:off x="1914857" y="1846914"/>
        <a:ext cx="903697" cy="903697"/>
      </dsp:txXfrm>
    </dsp:sp>
    <dsp:sp modelId="{B57812EB-CD7F-40ED-AD0A-D3AF648BF670}">
      <dsp:nvSpPr>
        <dsp:cNvPr id="0" name=""/>
        <dsp:cNvSpPr/>
      </dsp:nvSpPr>
      <dsp:spPr>
        <a:xfrm rot="12900000">
          <a:off x="781306" y="1394933"/>
          <a:ext cx="1109377" cy="36423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CC05D4-95C5-4944-82A6-7D2FCE3E3EA7}">
      <dsp:nvSpPr>
        <dsp:cNvPr id="0" name=""/>
        <dsp:cNvSpPr/>
      </dsp:nvSpPr>
      <dsp:spPr>
        <a:xfrm>
          <a:off x="274560" y="773246"/>
          <a:ext cx="1214120" cy="97129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IN" sz="1800" kern="1200" dirty="0"/>
            <a:t>IOT</a:t>
          </a:r>
        </a:p>
      </dsp:txBody>
      <dsp:txXfrm>
        <a:off x="303008" y="801694"/>
        <a:ext cx="1157224" cy="914400"/>
      </dsp:txXfrm>
    </dsp:sp>
    <dsp:sp modelId="{B3DE15E9-2542-4333-B04D-2551F5AF1A97}">
      <dsp:nvSpPr>
        <dsp:cNvPr id="0" name=""/>
        <dsp:cNvSpPr/>
      </dsp:nvSpPr>
      <dsp:spPr>
        <a:xfrm rot="16200000">
          <a:off x="1812017" y="858378"/>
          <a:ext cx="1109377" cy="36423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43D5610-AC1D-40C1-B46C-17FC66AD6354}">
      <dsp:nvSpPr>
        <dsp:cNvPr id="0" name=""/>
        <dsp:cNvSpPr/>
      </dsp:nvSpPr>
      <dsp:spPr>
        <a:xfrm>
          <a:off x="1759646" y="160"/>
          <a:ext cx="1214120" cy="97129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IN" sz="1800" kern="1200" dirty="0"/>
            <a:t>AI</a:t>
          </a:r>
        </a:p>
      </dsp:txBody>
      <dsp:txXfrm>
        <a:off x="1788094" y="28608"/>
        <a:ext cx="1157224" cy="914400"/>
      </dsp:txXfrm>
    </dsp:sp>
    <dsp:sp modelId="{6475C75E-63FD-4BB8-8DB5-5FE287A57D96}">
      <dsp:nvSpPr>
        <dsp:cNvPr id="0" name=""/>
        <dsp:cNvSpPr/>
      </dsp:nvSpPr>
      <dsp:spPr>
        <a:xfrm rot="19500000">
          <a:off x="2842729" y="1394933"/>
          <a:ext cx="1109377" cy="36423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A67CBA-C25F-4968-9130-A8076F6B6145}">
      <dsp:nvSpPr>
        <dsp:cNvPr id="0" name=""/>
        <dsp:cNvSpPr/>
      </dsp:nvSpPr>
      <dsp:spPr>
        <a:xfrm>
          <a:off x="3244732" y="773246"/>
          <a:ext cx="1214120" cy="97129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IN" sz="1800" kern="1200" dirty="0"/>
            <a:t>DATA SCAIENCE</a:t>
          </a:r>
        </a:p>
      </dsp:txBody>
      <dsp:txXfrm>
        <a:off x="3273180" y="801694"/>
        <a:ext cx="1157224" cy="9144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281202-D264-4BD3-BFE2-BC37D0ED5F2D}">
      <dsp:nvSpPr>
        <dsp:cNvPr id="0" name=""/>
        <dsp:cNvSpPr/>
      </dsp:nvSpPr>
      <dsp:spPr>
        <a:xfrm>
          <a:off x="952413" y="2683"/>
          <a:ext cx="2806219" cy="168373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a:latin typeface="Times New Roman"/>
            </a:rPr>
            <a:t>Improved User Experience</a:t>
          </a:r>
          <a:r>
            <a:rPr lang="en-US" sz="3100" kern="1200">
              <a:latin typeface="Times New Roman"/>
            </a:rPr>
            <a:t>​</a:t>
          </a:r>
          <a:endParaRPr lang="en-IN" sz="3100" kern="1200"/>
        </a:p>
      </dsp:txBody>
      <dsp:txXfrm>
        <a:off x="952413" y="2683"/>
        <a:ext cx="2806219" cy="1683731"/>
      </dsp:txXfrm>
    </dsp:sp>
    <dsp:sp modelId="{A769295A-392D-472A-B7E7-B07C9F68F49F}">
      <dsp:nvSpPr>
        <dsp:cNvPr id="0" name=""/>
        <dsp:cNvSpPr/>
      </dsp:nvSpPr>
      <dsp:spPr>
        <a:xfrm>
          <a:off x="4039255" y="2683"/>
          <a:ext cx="2806219" cy="168373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a:latin typeface="Times New Roman"/>
              <a:cs typeface="Times New Roman"/>
            </a:rPr>
            <a:t>Increased Efficiency and Time Savings</a:t>
          </a:r>
          <a:endParaRPr lang="en-IN" sz="3100" kern="1200"/>
        </a:p>
      </dsp:txBody>
      <dsp:txXfrm>
        <a:off x="4039255" y="2683"/>
        <a:ext cx="2806219" cy="1683731"/>
      </dsp:txXfrm>
    </dsp:sp>
    <dsp:sp modelId="{C6734E1F-899A-472D-8230-FACB6B75C6CB}">
      <dsp:nvSpPr>
        <dsp:cNvPr id="0" name=""/>
        <dsp:cNvSpPr/>
      </dsp:nvSpPr>
      <dsp:spPr>
        <a:xfrm>
          <a:off x="7126097" y="2683"/>
          <a:ext cx="2806219" cy="168373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a:latin typeface="Times New Roman"/>
              <a:cs typeface="Times New Roman"/>
            </a:rPr>
            <a:t>Cost Savings</a:t>
          </a:r>
          <a:endParaRPr lang="en-IN" sz="3100" kern="1200"/>
        </a:p>
      </dsp:txBody>
      <dsp:txXfrm>
        <a:off x="7126097" y="2683"/>
        <a:ext cx="2806219" cy="1683731"/>
      </dsp:txXfrm>
    </dsp:sp>
    <dsp:sp modelId="{5CF66754-FE33-4897-A220-D098C62E4319}">
      <dsp:nvSpPr>
        <dsp:cNvPr id="0" name=""/>
        <dsp:cNvSpPr/>
      </dsp:nvSpPr>
      <dsp:spPr>
        <a:xfrm>
          <a:off x="2495834" y="1967037"/>
          <a:ext cx="2806219" cy="168373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a:latin typeface="Times New Roman"/>
              <a:cs typeface="Times New Roman"/>
            </a:rPr>
            <a:t>Flexibility and Scalability</a:t>
          </a:r>
          <a:endParaRPr lang="en-IN" sz="3100" kern="1200"/>
        </a:p>
      </dsp:txBody>
      <dsp:txXfrm>
        <a:off x="2495834" y="1967037"/>
        <a:ext cx="2806219" cy="1683731"/>
      </dsp:txXfrm>
    </dsp:sp>
    <dsp:sp modelId="{1FC8A419-C5A1-4409-9F9B-A4E63EE06A73}">
      <dsp:nvSpPr>
        <dsp:cNvPr id="0" name=""/>
        <dsp:cNvSpPr/>
      </dsp:nvSpPr>
      <dsp:spPr>
        <a:xfrm>
          <a:off x="5582676" y="1967037"/>
          <a:ext cx="2806219" cy="168373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a:latin typeface="Times New Roman"/>
              <a:cs typeface="Times New Roman"/>
            </a:rPr>
            <a:t>Social and Environmental Impact</a:t>
          </a:r>
          <a:endParaRPr lang="en-IN" sz="3100" kern="1200"/>
        </a:p>
      </dsp:txBody>
      <dsp:txXfrm>
        <a:off x="5582676" y="1967037"/>
        <a:ext cx="2806219" cy="168373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118F0-C2AD-A0DF-6423-A34E8B1429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3EA251-446E-FE0C-EBF7-747DAC4C6F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CB2C3CF-7ADA-A085-0EB8-47912C670CA9}"/>
              </a:ext>
            </a:extLst>
          </p:cNvPr>
          <p:cNvSpPr>
            <a:spLocks noGrp="1"/>
          </p:cNvSpPr>
          <p:nvPr>
            <p:ph type="dt" sz="half" idx="10"/>
          </p:nvPr>
        </p:nvSpPr>
        <p:spPr/>
        <p:txBody>
          <a:bodyPr/>
          <a:lstStyle/>
          <a:p>
            <a:fld id="{911C8C01-BF43-4390-9D7B-E96E0375A44C}" type="datetimeFigureOut">
              <a:rPr lang="en-IN" smtClean="0"/>
              <a:t>26-04-2024</a:t>
            </a:fld>
            <a:endParaRPr lang="en-IN"/>
          </a:p>
        </p:txBody>
      </p:sp>
      <p:sp>
        <p:nvSpPr>
          <p:cNvPr id="5" name="Footer Placeholder 4">
            <a:extLst>
              <a:ext uri="{FF2B5EF4-FFF2-40B4-BE49-F238E27FC236}">
                <a16:creationId xmlns:a16="http://schemas.microsoft.com/office/drawing/2014/main" id="{044345F8-762F-A96F-46B7-2F51E4B3A7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706034-AF35-F4D1-65D6-F8A05946BF62}"/>
              </a:ext>
            </a:extLst>
          </p:cNvPr>
          <p:cNvSpPr>
            <a:spLocks noGrp="1"/>
          </p:cNvSpPr>
          <p:nvPr>
            <p:ph type="sldNum" sz="quarter" idx="12"/>
          </p:nvPr>
        </p:nvSpPr>
        <p:spPr/>
        <p:txBody>
          <a:bodyPr/>
          <a:lstStyle/>
          <a:p>
            <a:fld id="{2703A354-308C-4A8A-851E-CA59C4FE1FE5}" type="slidenum">
              <a:rPr lang="en-IN" smtClean="0"/>
              <a:t>‹#›</a:t>
            </a:fld>
            <a:endParaRPr lang="en-IN"/>
          </a:p>
        </p:txBody>
      </p:sp>
    </p:spTree>
    <p:extLst>
      <p:ext uri="{BB962C8B-B14F-4D97-AF65-F5344CB8AC3E}">
        <p14:creationId xmlns:p14="http://schemas.microsoft.com/office/powerpoint/2010/main" val="143993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32E0-79F1-6E6B-5068-72B1DD2ADF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162A4C-371F-00AB-66D2-BB597141E5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7CFD72-F54E-1BE0-84A1-C37342CC3501}"/>
              </a:ext>
            </a:extLst>
          </p:cNvPr>
          <p:cNvSpPr>
            <a:spLocks noGrp="1"/>
          </p:cNvSpPr>
          <p:nvPr>
            <p:ph type="dt" sz="half" idx="10"/>
          </p:nvPr>
        </p:nvSpPr>
        <p:spPr/>
        <p:txBody>
          <a:bodyPr/>
          <a:lstStyle/>
          <a:p>
            <a:fld id="{911C8C01-BF43-4390-9D7B-E96E0375A44C}" type="datetimeFigureOut">
              <a:rPr lang="en-IN" smtClean="0"/>
              <a:t>26-04-2024</a:t>
            </a:fld>
            <a:endParaRPr lang="en-IN"/>
          </a:p>
        </p:txBody>
      </p:sp>
      <p:sp>
        <p:nvSpPr>
          <p:cNvPr id="5" name="Footer Placeholder 4">
            <a:extLst>
              <a:ext uri="{FF2B5EF4-FFF2-40B4-BE49-F238E27FC236}">
                <a16:creationId xmlns:a16="http://schemas.microsoft.com/office/drawing/2014/main" id="{0E0BE09E-D280-2CD5-256C-05D4E95F80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62BD73-4908-4EA9-62CB-C8AB634C0072}"/>
              </a:ext>
            </a:extLst>
          </p:cNvPr>
          <p:cNvSpPr>
            <a:spLocks noGrp="1"/>
          </p:cNvSpPr>
          <p:nvPr>
            <p:ph type="sldNum" sz="quarter" idx="12"/>
          </p:nvPr>
        </p:nvSpPr>
        <p:spPr/>
        <p:txBody>
          <a:bodyPr/>
          <a:lstStyle/>
          <a:p>
            <a:fld id="{2703A354-308C-4A8A-851E-CA59C4FE1FE5}" type="slidenum">
              <a:rPr lang="en-IN" smtClean="0"/>
              <a:t>‹#›</a:t>
            </a:fld>
            <a:endParaRPr lang="en-IN"/>
          </a:p>
        </p:txBody>
      </p:sp>
    </p:spTree>
    <p:extLst>
      <p:ext uri="{BB962C8B-B14F-4D97-AF65-F5344CB8AC3E}">
        <p14:creationId xmlns:p14="http://schemas.microsoft.com/office/powerpoint/2010/main" val="218183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184BA4-ADE0-0A9A-07F9-4045844AF3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65E42B-690E-0E03-AE9F-1795D60741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D63E69-6AB9-93EC-C745-51556897CD43}"/>
              </a:ext>
            </a:extLst>
          </p:cNvPr>
          <p:cNvSpPr>
            <a:spLocks noGrp="1"/>
          </p:cNvSpPr>
          <p:nvPr>
            <p:ph type="dt" sz="half" idx="10"/>
          </p:nvPr>
        </p:nvSpPr>
        <p:spPr/>
        <p:txBody>
          <a:bodyPr/>
          <a:lstStyle/>
          <a:p>
            <a:fld id="{911C8C01-BF43-4390-9D7B-E96E0375A44C}" type="datetimeFigureOut">
              <a:rPr lang="en-IN" smtClean="0"/>
              <a:t>26-04-2024</a:t>
            </a:fld>
            <a:endParaRPr lang="en-IN"/>
          </a:p>
        </p:txBody>
      </p:sp>
      <p:sp>
        <p:nvSpPr>
          <p:cNvPr id="5" name="Footer Placeholder 4">
            <a:extLst>
              <a:ext uri="{FF2B5EF4-FFF2-40B4-BE49-F238E27FC236}">
                <a16:creationId xmlns:a16="http://schemas.microsoft.com/office/drawing/2014/main" id="{79FFA280-9F39-0D56-F0C2-A82B5B851F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2AD85B-EB7D-B452-25A8-7FBAE6FCEC7D}"/>
              </a:ext>
            </a:extLst>
          </p:cNvPr>
          <p:cNvSpPr>
            <a:spLocks noGrp="1"/>
          </p:cNvSpPr>
          <p:nvPr>
            <p:ph type="sldNum" sz="quarter" idx="12"/>
          </p:nvPr>
        </p:nvSpPr>
        <p:spPr/>
        <p:txBody>
          <a:bodyPr/>
          <a:lstStyle/>
          <a:p>
            <a:fld id="{2703A354-308C-4A8A-851E-CA59C4FE1FE5}" type="slidenum">
              <a:rPr lang="en-IN" smtClean="0"/>
              <a:t>‹#›</a:t>
            </a:fld>
            <a:endParaRPr lang="en-IN"/>
          </a:p>
        </p:txBody>
      </p:sp>
    </p:spTree>
    <p:extLst>
      <p:ext uri="{BB962C8B-B14F-4D97-AF65-F5344CB8AC3E}">
        <p14:creationId xmlns:p14="http://schemas.microsoft.com/office/powerpoint/2010/main" val="2809519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76C7-284D-BD67-EBDF-3F5FC448F1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B2DC97-7164-A11A-A46C-D0AC77C3AC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B7C35A-65A4-1E37-C924-40AA69D0F65E}"/>
              </a:ext>
            </a:extLst>
          </p:cNvPr>
          <p:cNvSpPr>
            <a:spLocks noGrp="1"/>
          </p:cNvSpPr>
          <p:nvPr>
            <p:ph type="dt" sz="half" idx="10"/>
          </p:nvPr>
        </p:nvSpPr>
        <p:spPr/>
        <p:txBody>
          <a:bodyPr/>
          <a:lstStyle/>
          <a:p>
            <a:fld id="{911C8C01-BF43-4390-9D7B-E96E0375A44C}" type="datetimeFigureOut">
              <a:rPr lang="en-IN" smtClean="0"/>
              <a:t>26-04-2024</a:t>
            </a:fld>
            <a:endParaRPr lang="en-IN"/>
          </a:p>
        </p:txBody>
      </p:sp>
      <p:sp>
        <p:nvSpPr>
          <p:cNvPr id="5" name="Footer Placeholder 4">
            <a:extLst>
              <a:ext uri="{FF2B5EF4-FFF2-40B4-BE49-F238E27FC236}">
                <a16:creationId xmlns:a16="http://schemas.microsoft.com/office/drawing/2014/main" id="{9B9E6AE4-1581-AA44-2DDD-15D163938E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15EA01-1180-3F4F-D9F0-BA0CE55B5E61}"/>
              </a:ext>
            </a:extLst>
          </p:cNvPr>
          <p:cNvSpPr>
            <a:spLocks noGrp="1"/>
          </p:cNvSpPr>
          <p:nvPr>
            <p:ph type="sldNum" sz="quarter" idx="12"/>
          </p:nvPr>
        </p:nvSpPr>
        <p:spPr/>
        <p:txBody>
          <a:bodyPr/>
          <a:lstStyle/>
          <a:p>
            <a:fld id="{2703A354-308C-4A8A-851E-CA59C4FE1FE5}" type="slidenum">
              <a:rPr lang="en-IN" smtClean="0"/>
              <a:t>‹#›</a:t>
            </a:fld>
            <a:endParaRPr lang="en-IN"/>
          </a:p>
        </p:txBody>
      </p:sp>
    </p:spTree>
    <p:extLst>
      <p:ext uri="{BB962C8B-B14F-4D97-AF65-F5344CB8AC3E}">
        <p14:creationId xmlns:p14="http://schemas.microsoft.com/office/powerpoint/2010/main" val="3435739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6C33-9271-46AA-33F8-5169122561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618636-97E1-0E53-9D0D-13B77688182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54F543-7B13-005A-F08C-BF81C4F682A1}"/>
              </a:ext>
            </a:extLst>
          </p:cNvPr>
          <p:cNvSpPr>
            <a:spLocks noGrp="1"/>
          </p:cNvSpPr>
          <p:nvPr>
            <p:ph type="dt" sz="half" idx="10"/>
          </p:nvPr>
        </p:nvSpPr>
        <p:spPr/>
        <p:txBody>
          <a:bodyPr/>
          <a:lstStyle/>
          <a:p>
            <a:fld id="{911C8C01-BF43-4390-9D7B-E96E0375A44C}" type="datetimeFigureOut">
              <a:rPr lang="en-IN" smtClean="0"/>
              <a:t>26-04-2024</a:t>
            </a:fld>
            <a:endParaRPr lang="en-IN"/>
          </a:p>
        </p:txBody>
      </p:sp>
      <p:sp>
        <p:nvSpPr>
          <p:cNvPr id="5" name="Footer Placeholder 4">
            <a:extLst>
              <a:ext uri="{FF2B5EF4-FFF2-40B4-BE49-F238E27FC236}">
                <a16:creationId xmlns:a16="http://schemas.microsoft.com/office/drawing/2014/main" id="{641FADA9-9682-0FE5-D431-B7EF43A73A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59A420-4E49-894B-EF07-7B480A007BDA}"/>
              </a:ext>
            </a:extLst>
          </p:cNvPr>
          <p:cNvSpPr>
            <a:spLocks noGrp="1"/>
          </p:cNvSpPr>
          <p:nvPr>
            <p:ph type="sldNum" sz="quarter" idx="12"/>
          </p:nvPr>
        </p:nvSpPr>
        <p:spPr/>
        <p:txBody>
          <a:bodyPr/>
          <a:lstStyle/>
          <a:p>
            <a:fld id="{2703A354-308C-4A8A-851E-CA59C4FE1FE5}" type="slidenum">
              <a:rPr lang="en-IN" smtClean="0"/>
              <a:t>‹#›</a:t>
            </a:fld>
            <a:endParaRPr lang="en-IN"/>
          </a:p>
        </p:txBody>
      </p:sp>
    </p:spTree>
    <p:extLst>
      <p:ext uri="{BB962C8B-B14F-4D97-AF65-F5344CB8AC3E}">
        <p14:creationId xmlns:p14="http://schemas.microsoft.com/office/powerpoint/2010/main" val="1756898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4EE8-F0AC-3EDC-22E4-EC124A0A3D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764371-C407-34D3-DF28-9F4F23E24F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936415-A421-710B-509C-9F95F8635A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4EFE48-C0BA-BA16-F5CF-2BFE93D95645}"/>
              </a:ext>
            </a:extLst>
          </p:cNvPr>
          <p:cNvSpPr>
            <a:spLocks noGrp="1"/>
          </p:cNvSpPr>
          <p:nvPr>
            <p:ph type="dt" sz="half" idx="10"/>
          </p:nvPr>
        </p:nvSpPr>
        <p:spPr/>
        <p:txBody>
          <a:bodyPr/>
          <a:lstStyle/>
          <a:p>
            <a:fld id="{911C8C01-BF43-4390-9D7B-E96E0375A44C}" type="datetimeFigureOut">
              <a:rPr lang="en-IN" smtClean="0"/>
              <a:t>26-04-2024</a:t>
            </a:fld>
            <a:endParaRPr lang="en-IN"/>
          </a:p>
        </p:txBody>
      </p:sp>
      <p:sp>
        <p:nvSpPr>
          <p:cNvPr id="6" name="Footer Placeholder 5">
            <a:extLst>
              <a:ext uri="{FF2B5EF4-FFF2-40B4-BE49-F238E27FC236}">
                <a16:creationId xmlns:a16="http://schemas.microsoft.com/office/drawing/2014/main" id="{81C078DF-9D8E-07BA-6D09-C42769EC0D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700A88-9D94-4C5F-E283-AE61F7083ADA}"/>
              </a:ext>
            </a:extLst>
          </p:cNvPr>
          <p:cNvSpPr>
            <a:spLocks noGrp="1"/>
          </p:cNvSpPr>
          <p:nvPr>
            <p:ph type="sldNum" sz="quarter" idx="12"/>
          </p:nvPr>
        </p:nvSpPr>
        <p:spPr/>
        <p:txBody>
          <a:bodyPr/>
          <a:lstStyle/>
          <a:p>
            <a:fld id="{2703A354-308C-4A8A-851E-CA59C4FE1FE5}" type="slidenum">
              <a:rPr lang="en-IN" smtClean="0"/>
              <a:t>‹#›</a:t>
            </a:fld>
            <a:endParaRPr lang="en-IN"/>
          </a:p>
        </p:txBody>
      </p:sp>
    </p:spTree>
    <p:extLst>
      <p:ext uri="{BB962C8B-B14F-4D97-AF65-F5344CB8AC3E}">
        <p14:creationId xmlns:p14="http://schemas.microsoft.com/office/powerpoint/2010/main" val="2382483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38A4-C79E-B8D2-2A38-D49E0514D7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A87626-1051-F8C4-AB26-205DB308B1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7F6424-0C40-9C90-E890-B37967D446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D3FE93-7D95-D3DA-2DC1-777B62E0AD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459163-A98B-D1A2-FF3B-B2C33CD4B4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8FA858-EF0C-B257-B225-BD80DC07D8D3}"/>
              </a:ext>
            </a:extLst>
          </p:cNvPr>
          <p:cNvSpPr>
            <a:spLocks noGrp="1"/>
          </p:cNvSpPr>
          <p:nvPr>
            <p:ph type="dt" sz="half" idx="10"/>
          </p:nvPr>
        </p:nvSpPr>
        <p:spPr/>
        <p:txBody>
          <a:bodyPr/>
          <a:lstStyle/>
          <a:p>
            <a:fld id="{911C8C01-BF43-4390-9D7B-E96E0375A44C}" type="datetimeFigureOut">
              <a:rPr lang="en-IN" smtClean="0"/>
              <a:t>26-04-2024</a:t>
            </a:fld>
            <a:endParaRPr lang="en-IN"/>
          </a:p>
        </p:txBody>
      </p:sp>
      <p:sp>
        <p:nvSpPr>
          <p:cNvPr id="8" name="Footer Placeholder 7">
            <a:extLst>
              <a:ext uri="{FF2B5EF4-FFF2-40B4-BE49-F238E27FC236}">
                <a16:creationId xmlns:a16="http://schemas.microsoft.com/office/drawing/2014/main" id="{39D097B5-9E0C-4F96-3D61-130C5F6F4C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D1BAEBE-48EA-4C6B-F0F7-BDB23A972B44}"/>
              </a:ext>
            </a:extLst>
          </p:cNvPr>
          <p:cNvSpPr>
            <a:spLocks noGrp="1"/>
          </p:cNvSpPr>
          <p:nvPr>
            <p:ph type="sldNum" sz="quarter" idx="12"/>
          </p:nvPr>
        </p:nvSpPr>
        <p:spPr/>
        <p:txBody>
          <a:bodyPr/>
          <a:lstStyle/>
          <a:p>
            <a:fld id="{2703A354-308C-4A8A-851E-CA59C4FE1FE5}" type="slidenum">
              <a:rPr lang="en-IN" smtClean="0"/>
              <a:t>‹#›</a:t>
            </a:fld>
            <a:endParaRPr lang="en-IN"/>
          </a:p>
        </p:txBody>
      </p:sp>
    </p:spTree>
    <p:extLst>
      <p:ext uri="{BB962C8B-B14F-4D97-AF65-F5344CB8AC3E}">
        <p14:creationId xmlns:p14="http://schemas.microsoft.com/office/powerpoint/2010/main" val="334707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4C617-7C62-71AE-EA06-54F3A96C66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10EF4D-1FF4-D867-00F2-943C52EF94E2}"/>
              </a:ext>
            </a:extLst>
          </p:cNvPr>
          <p:cNvSpPr>
            <a:spLocks noGrp="1"/>
          </p:cNvSpPr>
          <p:nvPr>
            <p:ph type="dt" sz="half" idx="10"/>
          </p:nvPr>
        </p:nvSpPr>
        <p:spPr/>
        <p:txBody>
          <a:bodyPr/>
          <a:lstStyle/>
          <a:p>
            <a:fld id="{911C8C01-BF43-4390-9D7B-E96E0375A44C}" type="datetimeFigureOut">
              <a:rPr lang="en-IN" smtClean="0"/>
              <a:t>26-04-2024</a:t>
            </a:fld>
            <a:endParaRPr lang="en-IN"/>
          </a:p>
        </p:txBody>
      </p:sp>
      <p:sp>
        <p:nvSpPr>
          <p:cNvPr id="4" name="Footer Placeholder 3">
            <a:extLst>
              <a:ext uri="{FF2B5EF4-FFF2-40B4-BE49-F238E27FC236}">
                <a16:creationId xmlns:a16="http://schemas.microsoft.com/office/drawing/2014/main" id="{B4C8CCB2-8C22-13F9-03CE-871C97F27E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20EBB9-BC9B-3CCD-CABF-5F346420187B}"/>
              </a:ext>
            </a:extLst>
          </p:cNvPr>
          <p:cNvSpPr>
            <a:spLocks noGrp="1"/>
          </p:cNvSpPr>
          <p:nvPr>
            <p:ph type="sldNum" sz="quarter" idx="12"/>
          </p:nvPr>
        </p:nvSpPr>
        <p:spPr/>
        <p:txBody>
          <a:bodyPr/>
          <a:lstStyle/>
          <a:p>
            <a:fld id="{2703A354-308C-4A8A-851E-CA59C4FE1FE5}" type="slidenum">
              <a:rPr lang="en-IN" smtClean="0"/>
              <a:t>‹#›</a:t>
            </a:fld>
            <a:endParaRPr lang="en-IN"/>
          </a:p>
        </p:txBody>
      </p:sp>
    </p:spTree>
    <p:extLst>
      <p:ext uri="{BB962C8B-B14F-4D97-AF65-F5344CB8AC3E}">
        <p14:creationId xmlns:p14="http://schemas.microsoft.com/office/powerpoint/2010/main" val="221907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D19532-75BD-EADD-B74F-AC58566B2B28}"/>
              </a:ext>
            </a:extLst>
          </p:cNvPr>
          <p:cNvSpPr>
            <a:spLocks noGrp="1"/>
          </p:cNvSpPr>
          <p:nvPr>
            <p:ph type="dt" sz="half" idx="10"/>
          </p:nvPr>
        </p:nvSpPr>
        <p:spPr/>
        <p:txBody>
          <a:bodyPr/>
          <a:lstStyle/>
          <a:p>
            <a:fld id="{911C8C01-BF43-4390-9D7B-E96E0375A44C}" type="datetimeFigureOut">
              <a:rPr lang="en-IN" smtClean="0"/>
              <a:t>26-04-2024</a:t>
            </a:fld>
            <a:endParaRPr lang="en-IN"/>
          </a:p>
        </p:txBody>
      </p:sp>
      <p:sp>
        <p:nvSpPr>
          <p:cNvPr id="3" name="Footer Placeholder 2">
            <a:extLst>
              <a:ext uri="{FF2B5EF4-FFF2-40B4-BE49-F238E27FC236}">
                <a16:creationId xmlns:a16="http://schemas.microsoft.com/office/drawing/2014/main" id="{70EDE41F-A7A7-215A-D170-FE9AF18B08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3FCF3A-9720-26C5-0C57-950BD70CAD87}"/>
              </a:ext>
            </a:extLst>
          </p:cNvPr>
          <p:cNvSpPr>
            <a:spLocks noGrp="1"/>
          </p:cNvSpPr>
          <p:nvPr>
            <p:ph type="sldNum" sz="quarter" idx="12"/>
          </p:nvPr>
        </p:nvSpPr>
        <p:spPr/>
        <p:txBody>
          <a:bodyPr/>
          <a:lstStyle/>
          <a:p>
            <a:fld id="{2703A354-308C-4A8A-851E-CA59C4FE1FE5}" type="slidenum">
              <a:rPr lang="en-IN" smtClean="0"/>
              <a:t>‹#›</a:t>
            </a:fld>
            <a:endParaRPr lang="en-IN"/>
          </a:p>
        </p:txBody>
      </p:sp>
    </p:spTree>
    <p:extLst>
      <p:ext uri="{BB962C8B-B14F-4D97-AF65-F5344CB8AC3E}">
        <p14:creationId xmlns:p14="http://schemas.microsoft.com/office/powerpoint/2010/main" val="794046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828B-CA4F-C4BB-BE8E-CE068AB06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3F1160-1C2A-DF59-9504-83F7F8F4E6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64EE0D-394F-E7F6-9622-7F96A92B7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C52A02-6699-2477-29A3-4C1DAF3895C5}"/>
              </a:ext>
            </a:extLst>
          </p:cNvPr>
          <p:cNvSpPr>
            <a:spLocks noGrp="1"/>
          </p:cNvSpPr>
          <p:nvPr>
            <p:ph type="dt" sz="half" idx="10"/>
          </p:nvPr>
        </p:nvSpPr>
        <p:spPr/>
        <p:txBody>
          <a:bodyPr/>
          <a:lstStyle/>
          <a:p>
            <a:fld id="{911C8C01-BF43-4390-9D7B-E96E0375A44C}" type="datetimeFigureOut">
              <a:rPr lang="en-IN" smtClean="0"/>
              <a:t>26-04-2024</a:t>
            </a:fld>
            <a:endParaRPr lang="en-IN"/>
          </a:p>
        </p:txBody>
      </p:sp>
      <p:sp>
        <p:nvSpPr>
          <p:cNvPr id="6" name="Footer Placeholder 5">
            <a:extLst>
              <a:ext uri="{FF2B5EF4-FFF2-40B4-BE49-F238E27FC236}">
                <a16:creationId xmlns:a16="http://schemas.microsoft.com/office/drawing/2014/main" id="{215899FD-AD26-A168-28F4-B03D5D94BC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4C5BBE-8902-EDAE-12BA-9C42EDF8DD3D}"/>
              </a:ext>
            </a:extLst>
          </p:cNvPr>
          <p:cNvSpPr>
            <a:spLocks noGrp="1"/>
          </p:cNvSpPr>
          <p:nvPr>
            <p:ph type="sldNum" sz="quarter" idx="12"/>
          </p:nvPr>
        </p:nvSpPr>
        <p:spPr/>
        <p:txBody>
          <a:bodyPr/>
          <a:lstStyle/>
          <a:p>
            <a:fld id="{2703A354-308C-4A8A-851E-CA59C4FE1FE5}" type="slidenum">
              <a:rPr lang="en-IN" smtClean="0"/>
              <a:t>‹#›</a:t>
            </a:fld>
            <a:endParaRPr lang="en-IN"/>
          </a:p>
        </p:txBody>
      </p:sp>
    </p:spTree>
    <p:extLst>
      <p:ext uri="{BB962C8B-B14F-4D97-AF65-F5344CB8AC3E}">
        <p14:creationId xmlns:p14="http://schemas.microsoft.com/office/powerpoint/2010/main" val="3488270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FF81-6BA1-4EB3-C386-E8990DBDAC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988901-16B6-84A6-A9DA-82A8C5B131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653B627-D7E8-51E5-18E3-A30CC3A5AD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0582FA-083F-8B3B-6F35-7468E4F6FCD7}"/>
              </a:ext>
            </a:extLst>
          </p:cNvPr>
          <p:cNvSpPr>
            <a:spLocks noGrp="1"/>
          </p:cNvSpPr>
          <p:nvPr>
            <p:ph type="dt" sz="half" idx="10"/>
          </p:nvPr>
        </p:nvSpPr>
        <p:spPr/>
        <p:txBody>
          <a:bodyPr/>
          <a:lstStyle/>
          <a:p>
            <a:fld id="{911C8C01-BF43-4390-9D7B-E96E0375A44C}" type="datetimeFigureOut">
              <a:rPr lang="en-IN" smtClean="0"/>
              <a:t>26-04-2024</a:t>
            </a:fld>
            <a:endParaRPr lang="en-IN"/>
          </a:p>
        </p:txBody>
      </p:sp>
      <p:sp>
        <p:nvSpPr>
          <p:cNvPr id="6" name="Footer Placeholder 5">
            <a:extLst>
              <a:ext uri="{FF2B5EF4-FFF2-40B4-BE49-F238E27FC236}">
                <a16:creationId xmlns:a16="http://schemas.microsoft.com/office/drawing/2014/main" id="{17CDE105-A778-F786-D8B4-74AB644ACB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C20EFD-50F2-C091-D69B-698DDF334E2A}"/>
              </a:ext>
            </a:extLst>
          </p:cNvPr>
          <p:cNvSpPr>
            <a:spLocks noGrp="1"/>
          </p:cNvSpPr>
          <p:nvPr>
            <p:ph type="sldNum" sz="quarter" idx="12"/>
          </p:nvPr>
        </p:nvSpPr>
        <p:spPr/>
        <p:txBody>
          <a:bodyPr/>
          <a:lstStyle/>
          <a:p>
            <a:fld id="{2703A354-308C-4A8A-851E-CA59C4FE1FE5}" type="slidenum">
              <a:rPr lang="en-IN" smtClean="0"/>
              <a:t>‹#›</a:t>
            </a:fld>
            <a:endParaRPr lang="en-IN"/>
          </a:p>
        </p:txBody>
      </p:sp>
    </p:spTree>
    <p:extLst>
      <p:ext uri="{BB962C8B-B14F-4D97-AF65-F5344CB8AC3E}">
        <p14:creationId xmlns:p14="http://schemas.microsoft.com/office/powerpoint/2010/main" val="399759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6DFEF4-99AD-EBE3-3C4A-E7170DF5EE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10FB02-D6D1-A9D7-1569-AE7AA4BD2E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A33983-DFA5-F333-A74C-710100E91F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11C8C01-BF43-4390-9D7B-E96E0375A44C}" type="datetimeFigureOut">
              <a:rPr lang="en-IN" smtClean="0"/>
              <a:t>26-04-2024</a:t>
            </a:fld>
            <a:endParaRPr lang="en-IN"/>
          </a:p>
        </p:txBody>
      </p:sp>
      <p:sp>
        <p:nvSpPr>
          <p:cNvPr id="5" name="Footer Placeholder 4">
            <a:extLst>
              <a:ext uri="{FF2B5EF4-FFF2-40B4-BE49-F238E27FC236}">
                <a16:creationId xmlns:a16="http://schemas.microsoft.com/office/drawing/2014/main" id="{A3E1F9F4-6273-4FBF-D6A4-080561ECF5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E77FB1D-B6C8-4ADD-E2EB-96F41CDE7E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703A354-308C-4A8A-851E-CA59C4FE1FE5}" type="slidenum">
              <a:rPr lang="en-IN" smtClean="0"/>
              <a:t>‹#›</a:t>
            </a:fld>
            <a:endParaRPr lang="en-IN"/>
          </a:p>
        </p:txBody>
      </p:sp>
    </p:spTree>
    <p:extLst>
      <p:ext uri="{BB962C8B-B14F-4D97-AF65-F5344CB8AC3E}">
        <p14:creationId xmlns:p14="http://schemas.microsoft.com/office/powerpoint/2010/main" val="4248861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blog.ncce.org/2014/05/22/weekend-or-summer-project-get-a-sweet-arduino-starter-kit-and-start-making-now/" TargetMode="External"/><Relationship Id="rId7" Type="http://schemas.openxmlformats.org/officeDocument/2006/relationships/hyperlink" Target="https://devopedia.org/tensorflow" TargetMode="External"/><Relationship Id="rId12" Type="http://schemas.openxmlformats.org/officeDocument/2006/relationships/image" Target="../media/image4.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3.jpeg"/><Relationship Id="rId11" Type="http://schemas.openxmlformats.org/officeDocument/2006/relationships/hyperlink" Target="https://www.telefonica.de/news/corporate/2018/04/lpwa-netzwerke-die-basis-fuer-das-internet-der-dinge.html" TargetMode="External"/><Relationship Id="rId5" Type="http://schemas.openxmlformats.org/officeDocument/2006/relationships/hyperlink" Target="https://www.wallpaperflare.com/white-formulas-monochrome-computer-programming-html-depth-of-field-wallpaper-hpwu/download/3840x2160" TargetMode="External"/><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hyperlink" Target="https://crowintelligence.org/2021/05/03/getting-started-with-colab-using-pytorch-is-freely-available-on-manning-lp/"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5.png"/><Relationship Id="rId7" Type="http://schemas.openxmlformats.org/officeDocument/2006/relationships/diagramColors" Target="../diagrams/colors5.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hyperlink" Target="mailto:sulekhabiswal2013rta@gmail.com" TargetMode="External"/><Relationship Id="rId2" Type="http://schemas.openxmlformats.org/officeDocument/2006/relationships/hyperlink" Target="mailto:suvendusekhardas16@gmail.com" TargetMode="Externa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hyperlink" Target="mailto:asmiagrawal09@gmail.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image" Target="../media/image9.jpeg"/><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image" Target="../media/image4.jpeg"/><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276850" y="0"/>
            <a:ext cx="6915149" cy="6857997"/>
          </a:xfrm>
          <a:prstGeom prst="rect">
            <a:avLst/>
          </a:prstGeom>
        </p:spPr>
      </p:pic>
      <p:sp>
        <p:nvSpPr>
          <p:cNvPr id="3" name="object 3"/>
          <p:cNvSpPr txBox="1"/>
          <p:nvPr/>
        </p:nvSpPr>
        <p:spPr>
          <a:xfrm>
            <a:off x="1028496" y="6488379"/>
            <a:ext cx="732790" cy="119905"/>
          </a:xfrm>
          <a:prstGeom prst="rect">
            <a:avLst/>
          </a:prstGeom>
        </p:spPr>
        <p:txBody>
          <a:bodyPr vert="horz" wrap="square" lIns="0" tIns="12065" rIns="0" bIns="0" rtlCol="0">
            <a:spAutoFit/>
          </a:bodyPr>
          <a:lstStyle/>
          <a:p>
            <a:pPr marL="12700">
              <a:lnSpc>
                <a:spcPct val="100000"/>
              </a:lnSpc>
              <a:spcBef>
                <a:spcPts val="95"/>
              </a:spcBef>
            </a:pPr>
            <a:r>
              <a:rPr lang="en-US" sz="700">
                <a:solidFill>
                  <a:srgbClr val="000047"/>
                </a:solidFill>
                <a:latin typeface="Arial MT"/>
                <a:cs typeface="Arial MT"/>
              </a:rPr>
              <a:t>©</a:t>
            </a:r>
            <a:r>
              <a:rPr lang="en-US" sz="700" spc="-15">
                <a:solidFill>
                  <a:srgbClr val="000047"/>
                </a:solidFill>
                <a:latin typeface="Arial MT"/>
                <a:cs typeface="Arial MT"/>
              </a:rPr>
              <a:t> </a:t>
            </a:r>
            <a:r>
              <a:rPr lang="en-US" sz="700">
                <a:solidFill>
                  <a:srgbClr val="000047"/>
                </a:solidFill>
                <a:latin typeface="Arial MT"/>
                <a:cs typeface="Arial MT"/>
              </a:rPr>
              <a:t>2024</a:t>
            </a:r>
            <a:r>
              <a:rPr lang="en-US" sz="700" spc="-5">
                <a:solidFill>
                  <a:srgbClr val="000047"/>
                </a:solidFill>
                <a:latin typeface="Arial MT"/>
                <a:cs typeface="Arial MT"/>
              </a:rPr>
              <a:t> </a:t>
            </a:r>
            <a:r>
              <a:rPr lang="en-US" sz="700" spc="-10">
                <a:solidFill>
                  <a:srgbClr val="000047"/>
                </a:solidFill>
                <a:latin typeface="Arial MT"/>
                <a:cs typeface="Arial MT"/>
              </a:rPr>
              <a:t>Cognizant</a:t>
            </a:r>
            <a:endParaRPr lang="en-US" sz="700">
              <a:latin typeface="Arial MT"/>
              <a:cs typeface="Arial MT"/>
            </a:endParaRPr>
          </a:p>
        </p:txBody>
      </p:sp>
      <p:pic>
        <p:nvPicPr>
          <p:cNvPr id="5" name="object 5"/>
          <p:cNvPicPr/>
          <p:nvPr/>
        </p:nvPicPr>
        <p:blipFill>
          <a:blip r:embed="rId3" cstate="print"/>
          <a:stretch>
            <a:fillRect/>
          </a:stretch>
        </p:blipFill>
        <p:spPr>
          <a:xfrm>
            <a:off x="1021986" y="2902350"/>
            <a:ext cx="4032351" cy="1097294"/>
          </a:xfrm>
          <a:prstGeom prst="rect">
            <a:avLst/>
          </a:prstGeom>
        </p:spPr>
      </p:pic>
      <p:pic>
        <p:nvPicPr>
          <p:cNvPr id="6" name="object 6"/>
          <p:cNvPicPr/>
          <p:nvPr/>
        </p:nvPicPr>
        <p:blipFill>
          <a:blip r:embed="rId4" cstate="print"/>
          <a:stretch>
            <a:fillRect/>
          </a:stretch>
        </p:blipFill>
        <p:spPr>
          <a:xfrm>
            <a:off x="455767" y="474482"/>
            <a:ext cx="1947408" cy="346435"/>
          </a:xfrm>
          <a:prstGeom prst="rect">
            <a:avLst/>
          </a:prstGeom>
        </p:spPr>
      </p:pic>
      <p:sp>
        <p:nvSpPr>
          <p:cNvPr id="7" name="TextBox 6">
            <a:extLst>
              <a:ext uri="{FF2B5EF4-FFF2-40B4-BE49-F238E27FC236}">
                <a16:creationId xmlns:a16="http://schemas.microsoft.com/office/drawing/2014/main" id="{D5D22A10-F9D0-C433-53B0-3E9CACC93BD8}"/>
              </a:ext>
            </a:extLst>
          </p:cNvPr>
          <p:cNvSpPr txBox="1"/>
          <p:nvPr/>
        </p:nvSpPr>
        <p:spPr>
          <a:xfrm>
            <a:off x="530942" y="4709652"/>
            <a:ext cx="4523395" cy="923330"/>
          </a:xfrm>
          <a:prstGeom prst="rect">
            <a:avLst/>
          </a:prstGeom>
          <a:noFill/>
        </p:spPr>
        <p:txBody>
          <a:bodyPr wrap="square" rtlCol="0">
            <a:spAutoFit/>
          </a:bodyPr>
          <a:lstStyle/>
          <a:p>
            <a:pPr algn="r"/>
            <a:r>
              <a:rPr lang="en-IN" b="1" u="sng">
                <a:solidFill>
                  <a:srgbClr val="002060"/>
                </a:solidFill>
              </a:rPr>
              <a:t>TEAM NAME</a:t>
            </a:r>
            <a:r>
              <a:rPr lang="en-IN"/>
              <a:t>- PROJECT SAMARTH KRUSHAK</a:t>
            </a:r>
          </a:p>
          <a:p>
            <a:pPr algn="r"/>
            <a:r>
              <a:rPr lang="en-IN" b="1" u="sng">
                <a:solidFill>
                  <a:srgbClr val="002060"/>
                </a:solidFill>
              </a:rPr>
              <a:t>COLLEGE NAME</a:t>
            </a:r>
            <a:r>
              <a:rPr lang="en-IN">
                <a:solidFill>
                  <a:srgbClr val="002060"/>
                </a:solidFill>
              </a:rPr>
              <a:t>- </a:t>
            </a:r>
            <a:r>
              <a:rPr lang="en-IN"/>
              <a:t>VEER SURENDRA SAI UNIVERSITY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ognizant | World Economic Forum">
            <a:extLst>
              <a:ext uri="{FF2B5EF4-FFF2-40B4-BE49-F238E27FC236}">
                <a16:creationId xmlns:a16="http://schemas.microsoft.com/office/drawing/2014/main" id="{FE93956D-D124-2B96-A837-7B1E67095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4308" y="6483544"/>
            <a:ext cx="1152833" cy="31222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6"/>
          <p:cNvSpPr txBox="1">
            <a:spLocks/>
          </p:cNvSpPr>
          <p:nvPr/>
        </p:nvSpPr>
        <p:spPr>
          <a:xfrm>
            <a:off x="299600" y="6664911"/>
            <a:ext cx="732789" cy="124459"/>
          </a:xfrm>
          <a:prstGeom prst="rect">
            <a:avLst/>
          </a:prstGeom>
        </p:spPr>
        <p:txBody>
          <a:bodyPr vert="horz" wrap="square" lIns="0" tIns="0" rIns="0" bIns="0" rtlCol="0">
            <a:spAutoFit/>
          </a:bodyPr>
          <a:lstStyle>
            <a:defPPr>
              <a:defRPr lang="en-US" kern="0"/>
            </a:defPPr>
            <a:lvl1pPr marL="0" algn="l" defTabSz="914400" rtl="0" eaLnBrk="1" latinLnBrk="0" hangingPunct="1">
              <a:defRPr sz="700" b="0" i="0" kern="1200">
                <a:solidFill>
                  <a:srgbClr val="000047"/>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30"/>
              </a:spcBef>
            </a:pPr>
            <a:r>
              <a:rPr lang="en-IN"/>
              <a:t>©</a:t>
            </a:r>
            <a:r>
              <a:rPr lang="en-IN" spc="-15"/>
              <a:t> </a:t>
            </a:r>
            <a:r>
              <a:rPr lang="en-IN"/>
              <a:t>2024</a:t>
            </a:r>
            <a:r>
              <a:rPr lang="en-IN" spc="-5"/>
              <a:t> </a:t>
            </a:r>
            <a:r>
              <a:rPr lang="en-IN" spc="-10"/>
              <a:t>Cognizant</a:t>
            </a:r>
          </a:p>
        </p:txBody>
      </p:sp>
      <p:pic>
        <p:nvPicPr>
          <p:cNvPr id="5" name="Picture 4" descr="A diagram of a solution&#10;&#10;Description automatically generated">
            <a:extLst>
              <a:ext uri="{FF2B5EF4-FFF2-40B4-BE49-F238E27FC236}">
                <a16:creationId xmlns:a16="http://schemas.microsoft.com/office/drawing/2014/main" id="{8DFDFA39-2AB5-77A9-76D4-CBF226A84E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1970473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Freeform: Shape 57">
            <a:extLst>
              <a:ext uri="{FF2B5EF4-FFF2-40B4-BE49-F238E27FC236}">
                <a16:creationId xmlns:a16="http://schemas.microsoft.com/office/drawing/2014/main" id="{D1B5A7A9-844F-449B-9F0B-ADA823A93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5859797" cy="3346705"/>
          </a:xfrm>
          <a:custGeom>
            <a:avLst/>
            <a:gdLst>
              <a:gd name="connsiteX0" fmla="*/ 0 w 5859797"/>
              <a:gd name="connsiteY0" fmla="*/ 0 h 3346705"/>
              <a:gd name="connsiteX1" fmla="*/ 5859797 w 5859797"/>
              <a:gd name="connsiteY1" fmla="*/ 0 h 3346705"/>
              <a:gd name="connsiteX2" fmla="*/ 4309834 w 5859797"/>
              <a:gd name="connsiteY2" fmla="*/ 3346705 h 3346705"/>
              <a:gd name="connsiteX3" fmla="*/ 4304257 w 5859797"/>
              <a:gd name="connsiteY3" fmla="*/ 3346705 h 3346705"/>
              <a:gd name="connsiteX4" fmla="*/ 3238029 w 5859797"/>
              <a:gd name="connsiteY4" fmla="*/ 3346705 h 3346705"/>
              <a:gd name="connsiteX5" fmla="*/ 0 w 5859797"/>
              <a:gd name="connsiteY5" fmla="*/ 3346705 h 334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9797" h="3346705">
                <a:moveTo>
                  <a:pt x="0" y="0"/>
                </a:moveTo>
                <a:lnTo>
                  <a:pt x="5859797" y="0"/>
                </a:lnTo>
                <a:lnTo>
                  <a:pt x="4309834" y="3346705"/>
                </a:lnTo>
                <a:lnTo>
                  <a:pt x="4304257" y="3346705"/>
                </a:lnTo>
                <a:lnTo>
                  <a:pt x="3238029" y="3346705"/>
                </a:lnTo>
                <a:lnTo>
                  <a:pt x="0" y="33467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7505C841-EA8D-D52B-E64A-54F85AC01C9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73621" y="707885"/>
            <a:ext cx="2944199" cy="2482726"/>
          </a:xfrm>
          <a:prstGeom prst="rect">
            <a:avLst/>
          </a:prstGeom>
        </p:spPr>
      </p:pic>
      <p:sp>
        <p:nvSpPr>
          <p:cNvPr id="59" name="Freeform: Shape 58">
            <a:extLst>
              <a:ext uri="{FF2B5EF4-FFF2-40B4-BE49-F238E27FC236}">
                <a16:creationId xmlns:a16="http://schemas.microsoft.com/office/drawing/2014/main" id="{26EF3366-D369-4699-9224-92DF2A6BD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3433" y="244"/>
            <a:ext cx="5451847" cy="3346705"/>
          </a:xfrm>
          <a:custGeom>
            <a:avLst/>
            <a:gdLst>
              <a:gd name="connsiteX0" fmla="*/ 1549963 w 5451847"/>
              <a:gd name="connsiteY0" fmla="*/ 0 h 3346705"/>
              <a:gd name="connsiteX1" fmla="*/ 1555540 w 5451847"/>
              <a:gd name="connsiteY1" fmla="*/ 0 h 3346705"/>
              <a:gd name="connsiteX2" fmla="*/ 2621768 w 5451847"/>
              <a:gd name="connsiteY2" fmla="*/ 0 h 3346705"/>
              <a:gd name="connsiteX3" fmla="*/ 4832507 w 5451847"/>
              <a:gd name="connsiteY3" fmla="*/ 0 h 3346705"/>
              <a:gd name="connsiteX4" fmla="*/ 3282657 w 5451847"/>
              <a:gd name="connsiteY4" fmla="*/ 3346461 h 3346705"/>
              <a:gd name="connsiteX5" fmla="*/ 5451847 w 5451847"/>
              <a:gd name="connsiteY5" fmla="*/ 3346461 h 3346705"/>
              <a:gd name="connsiteX6" fmla="*/ 5451847 w 5451847"/>
              <a:gd name="connsiteY6" fmla="*/ 3346705 h 3346705"/>
              <a:gd name="connsiteX7" fmla="*/ 0 w 5451847"/>
              <a:gd name="connsiteY7" fmla="*/ 3346705 h 334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1847" h="3346705">
                <a:moveTo>
                  <a:pt x="1549963" y="0"/>
                </a:moveTo>
                <a:lnTo>
                  <a:pt x="1555540" y="0"/>
                </a:lnTo>
                <a:lnTo>
                  <a:pt x="2621768" y="0"/>
                </a:lnTo>
                <a:lnTo>
                  <a:pt x="4832507" y="0"/>
                </a:lnTo>
                <a:lnTo>
                  <a:pt x="3282657" y="3346461"/>
                </a:lnTo>
                <a:lnTo>
                  <a:pt x="5451847" y="3346461"/>
                </a:lnTo>
                <a:lnTo>
                  <a:pt x="5451847" y="3346705"/>
                </a:lnTo>
                <a:lnTo>
                  <a:pt x="0" y="33467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1" name="Picture 20" descr="A blue and green logo&#10;&#10;Description automatically generated">
            <a:extLst>
              <a:ext uri="{FF2B5EF4-FFF2-40B4-BE49-F238E27FC236}">
                <a16:creationId xmlns:a16="http://schemas.microsoft.com/office/drawing/2014/main" id="{D305E75D-358B-1339-8FDF-73B2292A472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646225" y="1500027"/>
            <a:ext cx="2348755" cy="663523"/>
          </a:xfrm>
          <a:prstGeom prst="rect">
            <a:avLst/>
          </a:prstGeom>
        </p:spPr>
      </p:pic>
      <p:sp>
        <p:nvSpPr>
          <p:cNvPr id="60" name="Freeform: Shape 59">
            <a:extLst>
              <a:ext uri="{FF2B5EF4-FFF2-40B4-BE49-F238E27FC236}">
                <a16:creationId xmlns:a16="http://schemas.microsoft.com/office/drawing/2014/main" id="{1BC0FF49-4C2C-401A-A538-A520CA00E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7349" y="0"/>
            <a:ext cx="4224651" cy="3346705"/>
          </a:xfrm>
          <a:custGeom>
            <a:avLst/>
            <a:gdLst>
              <a:gd name="connsiteX0" fmla="*/ 1549963 w 4224651"/>
              <a:gd name="connsiteY0" fmla="*/ 0 h 3346705"/>
              <a:gd name="connsiteX1" fmla="*/ 1555540 w 4224651"/>
              <a:gd name="connsiteY1" fmla="*/ 0 h 3346705"/>
              <a:gd name="connsiteX2" fmla="*/ 2621768 w 4224651"/>
              <a:gd name="connsiteY2" fmla="*/ 0 h 3346705"/>
              <a:gd name="connsiteX3" fmla="*/ 4224651 w 4224651"/>
              <a:gd name="connsiteY3" fmla="*/ 0 h 3346705"/>
              <a:gd name="connsiteX4" fmla="*/ 4224651 w 4224651"/>
              <a:gd name="connsiteY4" fmla="*/ 3346705 h 3346705"/>
              <a:gd name="connsiteX5" fmla="*/ 0 w 4224651"/>
              <a:gd name="connsiteY5" fmla="*/ 3346705 h 334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4651" h="3346705">
                <a:moveTo>
                  <a:pt x="1549963" y="0"/>
                </a:moveTo>
                <a:lnTo>
                  <a:pt x="1555540" y="0"/>
                </a:lnTo>
                <a:lnTo>
                  <a:pt x="2621768" y="0"/>
                </a:lnTo>
                <a:lnTo>
                  <a:pt x="4224651" y="0"/>
                </a:lnTo>
                <a:lnTo>
                  <a:pt x="4224651" y="3346705"/>
                </a:lnTo>
                <a:lnTo>
                  <a:pt x="0" y="33467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Picture 11" descr="A logo for a company&#10;&#10;Description automatically generated">
            <a:extLst>
              <a:ext uri="{FF2B5EF4-FFF2-40B4-BE49-F238E27FC236}">
                <a16:creationId xmlns:a16="http://schemas.microsoft.com/office/drawing/2014/main" id="{DEF15047-DE04-27EC-2992-9B1CD8CF857D}"/>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9454776" y="866119"/>
            <a:ext cx="2267225" cy="1931339"/>
          </a:xfrm>
          <a:prstGeom prst="rect">
            <a:avLst/>
          </a:prstGeom>
        </p:spPr>
      </p:pic>
      <p:sp>
        <p:nvSpPr>
          <p:cNvPr id="61" name="Freeform: Shape 60">
            <a:extLst>
              <a:ext uri="{FF2B5EF4-FFF2-40B4-BE49-F238E27FC236}">
                <a16:creationId xmlns:a16="http://schemas.microsoft.com/office/drawing/2014/main" id="{F79205F4-89F3-4686-B966-BBF5CC998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1296"/>
            <a:ext cx="7698564" cy="3346705"/>
          </a:xfrm>
          <a:custGeom>
            <a:avLst/>
            <a:gdLst>
              <a:gd name="connsiteX0" fmla="*/ 0 w 7698564"/>
              <a:gd name="connsiteY0" fmla="*/ 0 h 3346705"/>
              <a:gd name="connsiteX1" fmla="*/ 7698564 w 7698564"/>
              <a:gd name="connsiteY1" fmla="*/ 0 h 3346705"/>
              <a:gd name="connsiteX2" fmla="*/ 6148601 w 7698564"/>
              <a:gd name="connsiteY2" fmla="*/ 3346705 h 3346705"/>
              <a:gd name="connsiteX3" fmla="*/ 6143024 w 7698564"/>
              <a:gd name="connsiteY3" fmla="*/ 3346705 h 3346705"/>
              <a:gd name="connsiteX4" fmla="*/ 5076796 w 7698564"/>
              <a:gd name="connsiteY4" fmla="*/ 3346705 h 3346705"/>
              <a:gd name="connsiteX5" fmla="*/ 1246924 w 7698564"/>
              <a:gd name="connsiteY5" fmla="*/ 3346705 h 3346705"/>
              <a:gd name="connsiteX6" fmla="*/ 1246924 w 7698564"/>
              <a:gd name="connsiteY6" fmla="*/ 3346226 h 3346705"/>
              <a:gd name="connsiteX7" fmla="*/ 0 w 7698564"/>
              <a:gd name="connsiteY7" fmla="*/ 3346226 h 334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98564" h="3346705">
                <a:moveTo>
                  <a:pt x="0" y="0"/>
                </a:moveTo>
                <a:lnTo>
                  <a:pt x="7698564" y="0"/>
                </a:lnTo>
                <a:lnTo>
                  <a:pt x="6148601" y="3346705"/>
                </a:lnTo>
                <a:lnTo>
                  <a:pt x="6143024" y="3346705"/>
                </a:lnTo>
                <a:lnTo>
                  <a:pt x="5076796" y="3346705"/>
                </a:lnTo>
                <a:lnTo>
                  <a:pt x="1246924" y="3346705"/>
                </a:lnTo>
                <a:lnTo>
                  <a:pt x="1246924" y="3346226"/>
                </a:lnTo>
                <a:lnTo>
                  <a:pt x="0" y="334622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descr="A black text on a white background&#10;&#10;Description automatically generated">
            <a:extLst>
              <a:ext uri="{FF2B5EF4-FFF2-40B4-BE49-F238E27FC236}">
                <a16:creationId xmlns:a16="http://schemas.microsoft.com/office/drawing/2014/main" id="{8089B7F5-196C-F564-B484-F44C1D38EBF1}"/>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54255" y="3971863"/>
            <a:ext cx="5226098" cy="2362697"/>
          </a:xfrm>
          <a:prstGeom prst="rect">
            <a:avLst/>
          </a:prstGeom>
        </p:spPr>
      </p:pic>
      <p:sp>
        <p:nvSpPr>
          <p:cNvPr id="6" name="object 6"/>
          <p:cNvSpPr txBox="1">
            <a:spLocks noGrp="1"/>
          </p:cNvSpPr>
          <p:nvPr>
            <p:ph type="ftr" sz="quarter" idx="5"/>
          </p:nvPr>
        </p:nvSpPr>
        <p:spPr>
          <a:xfrm>
            <a:off x="841248" y="6356350"/>
            <a:ext cx="4114800" cy="365125"/>
          </a:xfrm>
          <a:prstGeom prst="rect">
            <a:avLst/>
          </a:prstGeom>
        </p:spPr>
        <p:txBody>
          <a:bodyPr vert="horz" lIns="91440" tIns="45720" rIns="91440" bIns="45720" rtlCol="0" anchor="ctr">
            <a:normAutofit/>
          </a:bodyPr>
          <a:lstStyle>
            <a:defPPr>
              <a:defRPr kern="0"/>
            </a:defPPr>
            <a:lvl1pPr>
              <a:defRPr sz="700" b="0" i="0">
                <a:solidFill>
                  <a:srgbClr val="000047"/>
                </a:solidFill>
                <a:latin typeface="Arial MT"/>
                <a:cs typeface="Arial MT"/>
              </a:defRPr>
            </a:lvl1pPr>
          </a:lstStyle>
          <a:p>
            <a:pPr>
              <a:spcBef>
                <a:spcPts val="30"/>
              </a:spcBef>
            </a:pPr>
            <a:r>
              <a:rPr lang="en-US" sz="1200" kern="1200">
                <a:solidFill>
                  <a:schemeClr val="bg1"/>
                </a:solidFill>
                <a:latin typeface="+mn-lt"/>
                <a:ea typeface="+mn-ea"/>
                <a:cs typeface="+mn-cs"/>
              </a:rPr>
              <a:t>©</a:t>
            </a:r>
            <a:r>
              <a:rPr lang="en-US" sz="1200" kern="1200" spc="-15">
                <a:solidFill>
                  <a:schemeClr val="bg1"/>
                </a:solidFill>
                <a:latin typeface="+mn-lt"/>
                <a:ea typeface="+mn-ea"/>
                <a:cs typeface="+mn-cs"/>
              </a:rPr>
              <a:t> </a:t>
            </a:r>
            <a:r>
              <a:rPr lang="en-US" sz="1200" kern="1200">
                <a:solidFill>
                  <a:schemeClr val="bg1"/>
                </a:solidFill>
                <a:latin typeface="+mn-lt"/>
                <a:ea typeface="+mn-ea"/>
                <a:cs typeface="+mn-cs"/>
              </a:rPr>
              <a:t>2024</a:t>
            </a:r>
            <a:r>
              <a:rPr lang="en-US" sz="1200" kern="1200" spc="-5">
                <a:solidFill>
                  <a:schemeClr val="bg1"/>
                </a:solidFill>
                <a:latin typeface="+mn-lt"/>
                <a:ea typeface="+mn-ea"/>
                <a:cs typeface="+mn-cs"/>
              </a:rPr>
              <a:t> </a:t>
            </a:r>
            <a:r>
              <a:rPr lang="en-US" sz="1200" kern="1200" spc="-10">
                <a:solidFill>
                  <a:schemeClr val="bg1"/>
                </a:solidFill>
                <a:latin typeface="+mn-lt"/>
                <a:ea typeface="+mn-ea"/>
                <a:cs typeface="+mn-cs"/>
              </a:rPr>
              <a:t>Cognizant</a:t>
            </a:r>
          </a:p>
        </p:txBody>
      </p:sp>
      <p:sp>
        <p:nvSpPr>
          <p:cNvPr id="62" name="Freeform: Shape 61">
            <a:extLst>
              <a:ext uri="{FF2B5EF4-FFF2-40B4-BE49-F238E27FC236}">
                <a16:creationId xmlns:a16="http://schemas.microsoft.com/office/drawing/2014/main" id="{00DBC40C-EA02-4A4D-8449-A1FC9968D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090" y="3511296"/>
            <a:ext cx="5841911" cy="3346705"/>
          </a:xfrm>
          <a:custGeom>
            <a:avLst/>
            <a:gdLst>
              <a:gd name="connsiteX0" fmla="*/ 1549963 w 5841911"/>
              <a:gd name="connsiteY0" fmla="*/ 0 h 3346705"/>
              <a:gd name="connsiteX1" fmla="*/ 1555540 w 5841911"/>
              <a:gd name="connsiteY1" fmla="*/ 0 h 3346705"/>
              <a:gd name="connsiteX2" fmla="*/ 2621768 w 5841911"/>
              <a:gd name="connsiteY2" fmla="*/ 0 h 3346705"/>
              <a:gd name="connsiteX3" fmla="*/ 5841911 w 5841911"/>
              <a:gd name="connsiteY3" fmla="*/ 0 h 3346705"/>
              <a:gd name="connsiteX4" fmla="*/ 5841911 w 5841911"/>
              <a:gd name="connsiteY4" fmla="*/ 3346705 h 3346705"/>
              <a:gd name="connsiteX5" fmla="*/ 0 w 5841911"/>
              <a:gd name="connsiteY5" fmla="*/ 3346705 h 334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41911" h="3346705">
                <a:moveTo>
                  <a:pt x="1549963" y="0"/>
                </a:moveTo>
                <a:lnTo>
                  <a:pt x="1555540" y="0"/>
                </a:lnTo>
                <a:lnTo>
                  <a:pt x="2621768" y="0"/>
                </a:lnTo>
                <a:lnTo>
                  <a:pt x="5841911" y="0"/>
                </a:lnTo>
                <a:lnTo>
                  <a:pt x="5841911" y="3346705"/>
                </a:lnTo>
                <a:lnTo>
                  <a:pt x="0" y="33467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4" name="Picture 23" descr="A close-up of a computer">
            <a:extLst>
              <a:ext uri="{FF2B5EF4-FFF2-40B4-BE49-F238E27FC236}">
                <a16:creationId xmlns:a16="http://schemas.microsoft.com/office/drawing/2014/main" id="{4028F0B4-1CF5-99AD-1BBB-02D102C438F5}"/>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8070121" y="4109627"/>
            <a:ext cx="3651879" cy="2108959"/>
          </a:xfrm>
          <a:prstGeom prst="rect">
            <a:avLst/>
          </a:prstGeom>
        </p:spPr>
      </p:pic>
      <p:pic>
        <p:nvPicPr>
          <p:cNvPr id="2" name="Picture 2" descr="Cognizant | World Economic Forum">
            <a:extLst>
              <a:ext uri="{FF2B5EF4-FFF2-40B4-BE49-F238E27FC236}">
                <a16:creationId xmlns:a16="http://schemas.microsoft.com/office/drawing/2014/main" id="{CF947CE8-6FDE-953B-9801-C75EA7971B4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884308" y="6483544"/>
            <a:ext cx="1152833" cy="3122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F1348D6-EACF-B42F-F9EA-6D94AE99093F}"/>
              </a:ext>
            </a:extLst>
          </p:cNvPr>
          <p:cNvSpPr txBox="1"/>
          <p:nvPr/>
        </p:nvSpPr>
        <p:spPr>
          <a:xfrm>
            <a:off x="-3024" y="-1"/>
            <a:ext cx="433916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bg1"/>
                </a:solidFill>
              </a:rPr>
              <a:t>TECHNICAL AIDS-</a:t>
            </a:r>
          </a:p>
        </p:txBody>
      </p:sp>
    </p:spTree>
    <p:extLst>
      <p:ext uri="{BB962C8B-B14F-4D97-AF65-F5344CB8AC3E}">
        <p14:creationId xmlns:p14="http://schemas.microsoft.com/office/powerpoint/2010/main" val="235760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ognizant | World Economic Forum">
            <a:extLst>
              <a:ext uri="{FF2B5EF4-FFF2-40B4-BE49-F238E27FC236}">
                <a16:creationId xmlns:a16="http://schemas.microsoft.com/office/drawing/2014/main" id="{FE93956D-D124-2B96-A837-7B1E67095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4308" y="6483544"/>
            <a:ext cx="1152833" cy="31222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6"/>
          <p:cNvSpPr txBox="1">
            <a:spLocks/>
          </p:cNvSpPr>
          <p:nvPr/>
        </p:nvSpPr>
        <p:spPr>
          <a:xfrm>
            <a:off x="299600" y="6664911"/>
            <a:ext cx="732789" cy="124459"/>
          </a:xfrm>
          <a:prstGeom prst="rect">
            <a:avLst/>
          </a:prstGeom>
        </p:spPr>
        <p:txBody>
          <a:bodyPr vert="horz" wrap="square" lIns="0" tIns="0" rIns="0" bIns="0" rtlCol="0">
            <a:spAutoFit/>
          </a:bodyPr>
          <a:lstStyle>
            <a:defPPr>
              <a:defRPr lang="en-US" kern="0"/>
            </a:defPPr>
            <a:lvl1pPr marL="0" algn="l" defTabSz="914400" rtl="0" eaLnBrk="1" latinLnBrk="0" hangingPunct="1">
              <a:defRPr sz="700" b="0" i="0" kern="1200">
                <a:solidFill>
                  <a:srgbClr val="000047"/>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30"/>
              </a:spcBef>
            </a:pPr>
            <a:r>
              <a:rPr lang="en-IN"/>
              <a:t>©</a:t>
            </a:r>
            <a:r>
              <a:rPr lang="en-IN" spc="-15"/>
              <a:t> </a:t>
            </a:r>
            <a:r>
              <a:rPr lang="en-IN"/>
              <a:t>2024</a:t>
            </a:r>
            <a:r>
              <a:rPr lang="en-IN" spc="-5"/>
              <a:t> </a:t>
            </a:r>
            <a:r>
              <a:rPr lang="en-IN" spc="-10"/>
              <a:t>Cognizant</a:t>
            </a:r>
          </a:p>
        </p:txBody>
      </p:sp>
      <p:sp>
        <p:nvSpPr>
          <p:cNvPr id="21" name="TextBox 20">
            <a:extLst>
              <a:ext uri="{FF2B5EF4-FFF2-40B4-BE49-F238E27FC236}">
                <a16:creationId xmlns:a16="http://schemas.microsoft.com/office/drawing/2014/main" id="{4A36169C-42F0-5373-3C35-14002A3C5C8A}"/>
              </a:ext>
            </a:extLst>
          </p:cNvPr>
          <p:cNvSpPr txBox="1"/>
          <p:nvPr/>
        </p:nvSpPr>
        <p:spPr>
          <a:xfrm>
            <a:off x="-2381" y="342900"/>
            <a:ext cx="12196761"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tx2">
                    <a:lumMod val="50000"/>
                    <a:lumOff val="50000"/>
                  </a:schemeClr>
                </a:solidFill>
                <a:latin typeface="Times New Roman"/>
                <a:cs typeface="Times New Roman"/>
              </a:rPr>
              <a:t>TECHNICAL DETAILS-</a:t>
            </a:r>
            <a:endParaRPr lang="en-US" b="1" dirty="0">
              <a:solidFill>
                <a:schemeClr val="tx2">
                  <a:lumMod val="50000"/>
                  <a:lumOff val="50000"/>
                </a:schemeClr>
              </a:solidFill>
            </a:endParaRPr>
          </a:p>
          <a:p>
            <a:endParaRPr lang="en-US" dirty="0">
              <a:latin typeface="Times New Roman"/>
              <a:cs typeface="Times New Roman"/>
            </a:endParaRPr>
          </a:p>
          <a:p>
            <a:r>
              <a:rPr lang="en-US" dirty="0">
                <a:latin typeface="Times New Roman"/>
                <a:cs typeface="Times New Roman"/>
              </a:rPr>
              <a:t>Our project tackles the challenge of optimizing soil management by harnessing a blend of robotics, Internet of Things (IoT) sensors, clever chemistry, and powerful data analysis. </a:t>
            </a:r>
          </a:p>
          <a:p>
            <a:r>
              <a:rPr lang="en-US" b="1" dirty="0">
                <a:latin typeface="Times New Roman"/>
                <a:cs typeface="Times New Roman"/>
              </a:rPr>
              <a:t>Robot Brains and Brawn:</a:t>
            </a:r>
          </a:p>
          <a:p>
            <a:pPr marL="285750" lvl="1" indent="-285750">
              <a:buFont typeface="Courier New"/>
              <a:buChar char="o"/>
            </a:pPr>
            <a:r>
              <a:rPr lang="en-US" b="1" dirty="0">
                <a:latin typeface="Times New Roman"/>
                <a:cs typeface="Times New Roman"/>
              </a:rPr>
              <a:t>Platform:</a:t>
            </a:r>
            <a:r>
              <a:rPr lang="en-US" dirty="0">
                <a:latin typeface="Times New Roman"/>
                <a:cs typeface="Times New Roman"/>
              </a:rPr>
              <a:t> We're considering either the tried-and-tested Arduino platform for its affordability and large community, or venturing into the realm of Robot Operating System (ROS) for more complex maneuvers, depending on the project's needs.</a:t>
            </a:r>
          </a:p>
          <a:p>
            <a:pPr marL="285750" lvl="1" indent="-285750">
              <a:buFont typeface="Courier New"/>
              <a:buChar char="o"/>
            </a:pPr>
            <a:r>
              <a:rPr lang="en-US" b="1" dirty="0">
                <a:latin typeface="Times New Roman"/>
                <a:cs typeface="Times New Roman"/>
              </a:rPr>
              <a:t>Programming Language:</a:t>
            </a:r>
            <a:r>
              <a:rPr lang="en-US" dirty="0">
                <a:latin typeface="Times New Roman"/>
                <a:cs typeface="Times New Roman"/>
              </a:rPr>
              <a:t> C++ is likely our go-to language for robot control. It's known for its muscle when it comes to performance and interacting with hardware.</a:t>
            </a:r>
          </a:p>
          <a:p>
            <a:pPr marL="228600" indent="-228600">
              <a:buFont typeface=""/>
              <a:buChar char="•"/>
            </a:pPr>
            <a:r>
              <a:rPr lang="en-US" b="1" dirty="0">
                <a:latin typeface="Times New Roman"/>
                <a:cs typeface="Times New Roman"/>
              </a:rPr>
              <a:t>Sensory Perception:</a:t>
            </a:r>
          </a:p>
          <a:p>
            <a:pPr marL="228600" lvl="1" indent="-228600">
              <a:buFont typeface="Courier New"/>
              <a:buChar char="o"/>
            </a:pPr>
            <a:r>
              <a:rPr lang="en-US" b="1" dirty="0">
                <a:latin typeface="Times New Roman"/>
                <a:cs typeface="Times New Roman"/>
              </a:rPr>
              <a:t>Sensor Squad:</a:t>
            </a:r>
            <a:r>
              <a:rPr lang="en-US" dirty="0">
                <a:latin typeface="Times New Roman"/>
                <a:cs typeface="Times New Roman"/>
              </a:rPr>
              <a:t> We'll be using sensors to gather real-time intel on soil conditions. Soil moisture sensors, pH sensors, and nitrogen concentration sensors are just a few potential recruits, depending on the specific data we need to analyze.</a:t>
            </a:r>
          </a:p>
          <a:p>
            <a:pPr marL="228600" lvl="1" indent="-228600">
              <a:buFont typeface="Courier New"/>
              <a:buChar char="o"/>
            </a:pPr>
            <a:r>
              <a:rPr lang="en-US" b="1" dirty="0">
                <a:latin typeface="Times New Roman"/>
                <a:cs typeface="Times New Roman"/>
              </a:rPr>
              <a:t>Speaking the Same Language:</a:t>
            </a:r>
            <a:r>
              <a:rPr lang="en-US" dirty="0">
                <a:latin typeface="Times New Roman"/>
                <a:cs typeface="Times New Roman"/>
              </a:rPr>
              <a:t> I2C, SPI, and UART are the common languages these sensors use to chat with the robot controller. Arduino and ROS libraries can help us translate and understand their messages.</a:t>
            </a:r>
          </a:p>
          <a:p>
            <a:pPr marL="228600" indent="-228600">
              <a:buFont typeface=""/>
              <a:buChar char="•"/>
            </a:pPr>
            <a:r>
              <a:rPr lang="en-US" b="1" dirty="0">
                <a:latin typeface="Times New Roman"/>
                <a:cs typeface="Times New Roman"/>
              </a:rPr>
              <a:t>Chemical Cavalry:</a:t>
            </a:r>
          </a:p>
          <a:p>
            <a:pPr marL="228600" lvl="1" indent="-228600">
              <a:buFont typeface="Courier New"/>
              <a:buChar char="o"/>
            </a:pPr>
            <a:r>
              <a:rPr lang="en-US" b="1" dirty="0">
                <a:latin typeface="Times New Roman"/>
                <a:cs typeface="Times New Roman"/>
              </a:rPr>
              <a:t>The Right Weapon:</a:t>
            </a:r>
            <a:r>
              <a:rPr lang="en-US" dirty="0">
                <a:latin typeface="Times New Roman"/>
                <a:cs typeface="Times New Roman"/>
              </a:rPr>
              <a:t> Speed-treating agents like quicklime or hydrated lime might join the fight against overly wet soil. We'll research the most suitable soldier for our target crops and soil conditions.</a:t>
            </a:r>
          </a:p>
          <a:p>
            <a:pPr marL="228600" lvl="1" indent="-228600">
              <a:buFont typeface="Courier New"/>
              <a:buChar char="o"/>
            </a:pPr>
            <a:r>
              <a:rPr lang="en-US" b="1" dirty="0">
                <a:latin typeface="Times New Roman"/>
                <a:cs typeface="Times New Roman"/>
              </a:rPr>
              <a:t>Deployment Unit:</a:t>
            </a:r>
            <a:r>
              <a:rPr lang="en-US" dirty="0">
                <a:latin typeface="Times New Roman"/>
                <a:cs typeface="Times New Roman"/>
              </a:rPr>
              <a:t> A reliable dispenser system (think hopper and actuator) needs to be drafted to deliver the chosen agent and integrate seamlessly with the robot.</a:t>
            </a:r>
          </a:p>
          <a:p>
            <a:pPr marL="228600" lvl="1" indent="-228600">
              <a:buFont typeface="Courier New"/>
              <a:buChar char="o"/>
            </a:pPr>
            <a:r>
              <a:rPr lang="en-US" b="1" dirty="0">
                <a:latin typeface="Times New Roman"/>
                <a:cs typeface="Times New Roman"/>
              </a:rPr>
              <a:t>Talking Tactics:</a:t>
            </a:r>
            <a:r>
              <a:rPr lang="en-US" dirty="0">
                <a:latin typeface="Times New Roman"/>
                <a:cs typeface="Times New Roman"/>
              </a:rPr>
              <a:t> Depending on the chosen communication protocol (I2C, SPI), libraries might be needed for the robot controller to give orders to the dispenser.</a:t>
            </a:r>
            <a:endParaRPr lang="en-US" dirty="0"/>
          </a:p>
          <a:p>
            <a:pPr marL="228600" lvl="1" indent="-228600">
              <a:buFont typeface="Courier New"/>
              <a:buChar char="o"/>
            </a:pPr>
            <a:endParaRPr lang="en-US" dirty="0"/>
          </a:p>
          <a:p>
            <a:pPr marL="228600" indent="-228600">
              <a:buFont typeface=""/>
              <a:buChar char="•"/>
            </a:pPr>
            <a:endParaRPr lang="en-US" b="1" dirty="0"/>
          </a:p>
        </p:txBody>
      </p:sp>
    </p:spTree>
    <p:extLst>
      <p:ext uri="{BB962C8B-B14F-4D97-AF65-F5344CB8AC3E}">
        <p14:creationId xmlns:p14="http://schemas.microsoft.com/office/powerpoint/2010/main" val="3013437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ognizant | World Economic Forum">
            <a:extLst>
              <a:ext uri="{FF2B5EF4-FFF2-40B4-BE49-F238E27FC236}">
                <a16:creationId xmlns:a16="http://schemas.microsoft.com/office/drawing/2014/main" id="{FE93956D-D124-2B96-A837-7B1E67095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4308" y="6483544"/>
            <a:ext cx="1152833" cy="31222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6"/>
          <p:cNvSpPr txBox="1">
            <a:spLocks/>
          </p:cNvSpPr>
          <p:nvPr/>
        </p:nvSpPr>
        <p:spPr>
          <a:xfrm>
            <a:off x="299600" y="6664911"/>
            <a:ext cx="732789" cy="124459"/>
          </a:xfrm>
          <a:prstGeom prst="rect">
            <a:avLst/>
          </a:prstGeom>
        </p:spPr>
        <p:txBody>
          <a:bodyPr vert="horz" wrap="square" lIns="0" tIns="0" rIns="0" bIns="0" rtlCol="0">
            <a:spAutoFit/>
          </a:bodyPr>
          <a:lstStyle>
            <a:defPPr>
              <a:defRPr lang="en-US" kern="0"/>
            </a:defPPr>
            <a:lvl1pPr marL="0" algn="l" defTabSz="914400" rtl="0" eaLnBrk="1" latinLnBrk="0" hangingPunct="1">
              <a:defRPr sz="700" b="0" i="0" kern="1200">
                <a:solidFill>
                  <a:srgbClr val="000047"/>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30"/>
              </a:spcBef>
            </a:pPr>
            <a:r>
              <a:rPr lang="en-IN"/>
              <a:t>©</a:t>
            </a:r>
            <a:r>
              <a:rPr lang="en-IN" spc="-15"/>
              <a:t> </a:t>
            </a:r>
            <a:r>
              <a:rPr lang="en-IN"/>
              <a:t>2024</a:t>
            </a:r>
            <a:r>
              <a:rPr lang="en-IN" spc="-5"/>
              <a:t> </a:t>
            </a:r>
            <a:r>
              <a:rPr lang="en-IN" spc="-10"/>
              <a:t>Cognizant</a:t>
            </a:r>
          </a:p>
        </p:txBody>
      </p:sp>
      <p:sp>
        <p:nvSpPr>
          <p:cNvPr id="4" name="TextBox 3">
            <a:extLst>
              <a:ext uri="{FF2B5EF4-FFF2-40B4-BE49-F238E27FC236}">
                <a16:creationId xmlns:a16="http://schemas.microsoft.com/office/drawing/2014/main" id="{69F025A2-C502-ADAC-38CE-EB75712B272A}"/>
              </a:ext>
            </a:extLst>
          </p:cNvPr>
          <p:cNvSpPr txBox="1"/>
          <p:nvPr/>
        </p:nvSpPr>
        <p:spPr>
          <a:xfrm>
            <a:off x="295276" y="581025"/>
            <a:ext cx="10958511"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b="1" dirty="0">
                <a:latin typeface="Times New Roman"/>
                <a:cs typeface="Times New Roman"/>
              </a:rPr>
              <a:t>Data &amp; Processing</a:t>
            </a:r>
          </a:p>
          <a:p>
            <a:pPr marL="285750" lvl="1" indent="-285750">
              <a:buFont typeface="Courier New"/>
              <a:buChar char="o"/>
            </a:pPr>
            <a:r>
              <a:rPr lang="en-US" dirty="0">
                <a:latin typeface="Times New Roman"/>
                <a:cs typeface="Times New Roman"/>
              </a:rPr>
              <a:t>Sensor Data: Universal Language (JSON/CSV)</a:t>
            </a:r>
          </a:p>
          <a:p>
            <a:pPr marL="285750" lvl="1" indent="-285750">
              <a:buFont typeface="Courier New"/>
              <a:buChar char="o"/>
            </a:pPr>
            <a:r>
              <a:rPr lang="en-US" dirty="0">
                <a:latin typeface="Times New Roman"/>
                <a:cs typeface="Times New Roman"/>
              </a:rPr>
              <a:t>Cloud Connection: Efficient Delivery (MQTT)</a:t>
            </a:r>
          </a:p>
          <a:p>
            <a:pPr marL="285750" lvl="1" indent="-285750">
              <a:buFont typeface="Courier New"/>
              <a:buChar char="o"/>
            </a:pPr>
            <a:r>
              <a:rPr lang="en-US" dirty="0">
                <a:latin typeface="Times New Roman"/>
                <a:cs typeface="Times New Roman"/>
              </a:rPr>
              <a:t>Cloud Powerhouse: Storage, Databases &amp; Processing</a:t>
            </a:r>
          </a:p>
          <a:p>
            <a:pPr marL="285750" lvl="1" indent="-285750">
              <a:buFont typeface="Courier New"/>
              <a:buChar char="o"/>
            </a:pPr>
            <a:r>
              <a:rPr lang="en-US" dirty="0">
                <a:latin typeface="Times New Roman"/>
                <a:cs typeface="Times New Roman"/>
              </a:rPr>
              <a:t>Accessing the Cloud (SDKs)</a:t>
            </a:r>
          </a:p>
          <a:p>
            <a:pPr marL="228600" indent="-228600">
              <a:buFont typeface=""/>
              <a:buChar char="•"/>
            </a:pPr>
            <a:r>
              <a:rPr lang="en-US" b="1" dirty="0">
                <a:latin typeface="Times New Roman"/>
                <a:cs typeface="Times New Roman"/>
              </a:rPr>
              <a:t>Making Sense of the Data</a:t>
            </a:r>
          </a:p>
          <a:p>
            <a:pPr marL="228600" lvl="1" indent="-228600">
              <a:buFont typeface="Courier New"/>
              <a:buChar char="o"/>
            </a:pPr>
            <a:r>
              <a:rPr lang="en-US" dirty="0">
                <a:latin typeface="Times New Roman"/>
                <a:cs typeface="Times New Roman"/>
              </a:rPr>
              <a:t>Data Sources: </a:t>
            </a:r>
          </a:p>
          <a:p>
            <a:pPr marL="228600" lvl="1" indent="-228600">
              <a:buFont typeface="Courier New"/>
              <a:buChar char="o"/>
            </a:pPr>
            <a:r>
              <a:rPr lang="en-US" dirty="0">
                <a:latin typeface="Times New Roman"/>
                <a:cs typeface="Times New Roman"/>
              </a:rPr>
              <a:t>Sensor data collected by our robots (primary source)</a:t>
            </a:r>
          </a:p>
          <a:p>
            <a:pPr marL="228600" lvl="2" indent="-228600">
              <a:buFont typeface="Wingdings"/>
              <a:buChar char="§"/>
            </a:pPr>
            <a:r>
              <a:rPr lang="en-US" dirty="0">
                <a:latin typeface="Times New Roman"/>
                <a:cs typeface="Times New Roman"/>
              </a:rPr>
              <a:t>Historical farm data (if available)</a:t>
            </a:r>
          </a:p>
          <a:p>
            <a:pPr marL="285750" lvl="2" indent="-285750">
              <a:buFont typeface="Wingdings"/>
              <a:buChar char="§"/>
            </a:pPr>
            <a:r>
              <a:rPr lang="en-US" dirty="0">
                <a:latin typeface="Times New Roman"/>
                <a:cs typeface="Times New Roman"/>
              </a:rPr>
              <a:t>External weather data (optional)</a:t>
            </a:r>
          </a:p>
          <a:p>
            <a:pPr marL="228600" lvl="1" indent="-228600">
              <a:buFont typeface="Courier New"/>
              <a:buChar char="o"/>
            </a:pPr>
            <a:r>
              <a:rPr lang="en-US" dirty="0">
                <a:latin typeface="Times New Roman"/>
                <a:cs typeface="Times New Roman"/>
              </a:rPr>
              <a:t>Algorithmic Analysis: Identifying Deficiencies &amp; Recommending Actions (using machine learning algorithms like decision trees or regression)</a:t>
            </a:r>
          </a:p>
          <a:p>
            <a:pPr marL="228600" indent="-228600">
              <a:buFont typeface=""/>
              <a:buChar char="•"/>
            </a:pPr>
            <a:r>
              <a:rPr lang="en-US" b="1" dirty="0">
                <a:latin typeface="Times New Roman"/>
                <a:cs typeface="Times New Roman"/>
              </a:rPr>
              <a:t>User Interface (UI) - The Farmer's Window</a:t>
            </a:r>
          </a:p>
          <a:p>
            <a:pPr marL="228600" lvl="1" indent="-228600">
              <a:buFont typeface="Courier New"/>
              <a:buChar char="o"/>
            </a:pPr>
            <a:r>
              <a:rPr lang="en-US" dirty="0">
                <a:latin typeface="Times New Roman"/>
                <a:cs typeface="Times New Roman"/>
              </a:rPr>
              <a:t>Web or Mobile App? (depending on what best suits farmers' needs)</a:t>
            </a:r>
          </a:p>
          <a:p>
            <a:pPr marL="228600" lvl="1" indent="-228600">
              <a:buFont typeface="Courier New"/>
              <a:buChar char="o"/>
            </a:pPr>
            <a:r>
              <a:rPr lang="en-US" dirty="0">
                <a:latin typeface="Times New Roman"/>
                <a:cs typeface="Times New Roman"/>
              </a:rPr>
              <a:t>Building a User-Friendly Interface (using frameworks like ReactJS for web or Flutter for mobile)</a:t>
            </a:r>
          </a:p>
          <a:p>
            <a:pPr marL="228600" lvl="1" indent="-228600">
              <a:buFont typeface="Courier New"/>
              <a:buChar char="o"/>
            </a:pPr>
            <a:r>
              <a:rPr lang="en-US" dirty="0">
                <a:latin typeface="Times New Roman"/>
                <a:cs typeface="Times New Roman"/>
              </a:rPr>
              <a:t>Security Shield: Protecting Farm Data Privacy (with secure communication protocols like HTTPS and user authentication)</a:t>
            </a:r>
          </a:p>
          <a:p>
            <a:pPr marL="228600" indent="-228600">
              <a:buFont typeface=""/>
              <a:buChar char="•"/>
            </a:pPr>
            <a:r>
              <a:rPr lang="en-US" b="1" dirty="0">
                <a:latin typeface="Times New Roman"/>
                <a:cs typeface="Times New Roman"/>
              </a:rPr>
              <a:t>Integration and Interoperability - The Grand Alliance</a:t>
            </a:r>
          </a:p>
          <a:p>
            <a:pPr marL="228600" lvl="1" indent="-228600">
              <a:buFont typeface="Courier New"/>
              <a:buChar char="o"/>
            </a:pPr>
            <a:r>
              <a:rPr lang="en-US" dirty="0">
                <a:latin typeface="Times New Roman"/>
                <a:cs typeface="Times New Roman"/>
              </a:rPr>
              <a:t>Standardized Data Formats (JSON/CSV) for smooth communication with cloud and analysis tools</a:t>
            </a:r>
          </a:p>
          <a:p>
            <a:pPr marL="228600" lvl="1" indent="-228600">
              <a:buFont typeface="Courier New"/>
              <a:buChar char="o"/>
            </a:pPr>
            <a:r>
              <a:rPr lang="en-US" dirty="0">
                <a:latin typeface="Times New Roman"/>
                <a:cs typeface="Times New Roman"/>
              </a:rPr>
              <a:t>Open-Source Strength: Leveraging existing code and a vast developer community whenever possible</a:t>
            </a:r>
          </a:p>
          <a:p>
            <a:pPr marL="228600" lvl="1" indent="-228600">
              <a:buFont typeface="Courier New"/>
              <a:buChar char="o"/>
            </a:pPr>
            <a:r>
              <a:rPr lang="en-US" dirty="0">
                <a:latin typeface="Times New Roman"/>
                <a:cs typeface="Times New Roman"/>
              </a:rPr>
              <a:t>API Alliance: Seamless Cloud Connection using cloud provider A</a:t>
            </a:r>
          </a:p>
        </p:txBody>
      </p:sp>
    </p:spTree>
    <p:extLst>
      <p:ext uri="{BB962C8B-B14F-4D97-AF65-F5344CB8AC3E}">
        <p14:creationId xmlns:p14="http://schemas.microsoft.com/office/powerpoint/2010/main" val="1962694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ognizant | World Economic Forum">
            <a:extLst>
              <a:ext uri="{FF2B5EF4-FFF2-40B4-BE49-F238E27FC236}">
                <a16:creationId xmlns:a16="http://schemas.microsoft.com/office/drawing/2014/main" id="{FE93956D-D124-2B96-A837-7B1E67095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4308" y="6483544"/>
            <a:ext cx="1152833" cy="31222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6"/>
          <p:cNvSpPr txBox="1">
            <a:spLocks/>
          </p:cNvSpPr>
          <p:nvPr/>
        </p:nvSpPr>
        <p:spPr>
          <a:xfrm>
            <a:off x="299600" y="6664911"/>
            <a:ext cx="732789" cy="124459"/>
          </a:xfrm>
          <a:prstGeom prst="rect">
            <a:avLst/>
          </a:prstGeom>
        </p:spPr>
        <p:txBody>
          <a:bodyPr vert="horz" wrap="square" lIns="0" tIns="0" rIns="0" bIns="0" rtlCol="0">
            <a:spAutoFit/>
          </a:bodyPr>
          <a:lstStyle>
            <a:defPPr>
              <a:defRPr lang="en-US" kern="0"/>
            </a:defPPr>
            <a:lvl1pPr marL="0" algn="l" defTabSz="914400" rtl="0" eaLnBrk="1" latinLnBrk="0" hangingPunct="1">
              <a:defRPr sz="700" b="0" i="0" kern="1200">
                <a:solidFill>
                  <a:srgbClr val="000047"/>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30"/>
              </a:spcBef>
            </a:pPr>
            <a:r>
              <a:rPr lang="en-IN"/>
              <a:t>©</a:t>
            </a:r>
            <a:r>
              <a:rPr lang="en-IN" spc="-15"/>
              <a:t> </a:t>
            </a:r>
            <a:r>
              <a:rPr lang="en-IN"/>
              <a:t>2024</a:t>
            </a:r>
            <a:r>
              <a:rPr lang="en-IN" spc="-5"/>
              <a:t> </a:t>
            </a:r>
            <a:r>
              <a:rPr lang="en-IN" spc="-10"/>
              <a:t>Cognizant</a:t>
            </a:r>
          </a:p>
        </p:txBody>
      </p:sp>
      <p:sp>
        <p:nvSpPr>
          <p:cNvPr id="3" name="TextBox 2">
            <a:extLst>
              <a:ext uri="{FF2B5EF4-FFF2-40B4-BE49-F238E27FC236}">
                <a16:creationId xmlns:a16="http://schemas.microsoft.com/office/drawing/2014/main" id="{0E347E17-6BEC-483F-82E7-66F71E396AD2}"/>
              </a:ext>
            </a:extLst>
          </p:cNvPr>
          <p:cNvSpPr txBox="1"/>
          <p:nvPr/>
        </p:nvSpPr>
        <p:spPr>
          <a:xfrm>
            <a:off x="-2380" y="-2382"/>
            <a:ext cx="11887199"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tx2">
                    <a:lumMod val="50000"/>
                    <a:lumOff val="50000"/>
                  </a:schemeClr>
                </a:solidFill>
                <a:latin typeface="Times New Roman"/>
                <a:cs typeface="Times New Roman"/>
              </a:rPr>
              <a:t>Why are the technologies you used are appealing for the solution:</a:t>
            </a:r>
          </a:p>
          <a:p>
            <a:r>
              <a:rPr lang="en-US">
                <a:latin typeface="Times New Roman"/>
                <a:cs typeface="Times New Roman"/>
              </a:rPr>
              <a:t>IoT Sensors and Robotics: Leveraging IoT sensors and robotics enables real-time data collection and action in the field, allowing for precise and efficient soil management.</a:t>
            </a:r>
          </a:p>
          <a:p>
            <a:r>
              <a:rPr lang="en-US">
                <a:latin typeface="Times New Roman"/>
                <a:cs typeface="Times New Roman"/>
              </a:rPr>
              <a:t>Cloud Computing: Utilizing cloud computing for data storage, processing, and analysis provides scalability, accessibility, and flexibility.</a:t>
            </a:r>
          </a:p>
          <a:p>
            <a:r>
              <a:rPr lang="en-US">
                <a:latin typeface="Times New Roman"/>
                <a:cs typeface="Times New Roman"/>
              </a:rPr>
              <a:t>Data Analysis and Machine Learning: The use of advanced data analysis techniques and machine learning algorithms enables intelligent soil parameter analysis and precise recommendation generation.</a:t>
            </a:r>
          </a:p>
          <a:p>
            <a:r>
              <a:rPr lang="en-US">
                <a:latin typeface="Times New Roman"/>
                <a:cs typeface="Times New Roman"/>
              </a:rPr>
              <a:t>User-friendly Interface: Incorporating user-friendly interfaces using programming languages such as JavaScript/HTML/CSS ensures ease of use and accessibility for farmers</a:t>
            </a:r>
          </a:p>
        </p:txBody>
      </p:sp>
      <p:sp>
        <p:nvSpPr>
          <p:cNvPr id="5" name="TextBox 19">
            <a:extLst>
              <a:ext uri="{FF2B5EF4-FFF2-40B4-BE49-F238E27FC236}">
                <a16:creationId xmlns:a16="http://schemas.microsoft.com/office/drawing/2014/main" id="{3674DA38-AFCE-2B2F-2CE5-3C079FC6111C}"/>
              </a:ext>
            </a:extLst>
          </p:cNvPr>
          <p:cNvSpPr txBox="1"/>
          <p:nvPr/>
        </p:nvSpPr>
        <p:spPr>
          <a:xfrm>
            <a:off x="80965" y="2438400"/>
            <a:ext cx="12041979" cy="452431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chemeClr val="tx2">
                    <a:lumMod val="50000"/>
                    <a:lumOff val="50000"/>
                  </a:schemeClr>
                </a:solidFill>
                <a:latin typeface="Times New Roman"/>
                <a:cs typeface="Times New Roman"/>
              </a:rPr>
              <a:t>INNOVATION:</a:t>
            </a:r>
          </a:p>
          <a:p>
            <a:pPr marL="285750" indent="-285750">
              <a:buFont typeface="Arial"/>
              <a:buChar char="•"/>
            </a:pPr>
            <a:r>
              <a:rPr lang="en-US" b="1">
                <a:latin typeface="Times New Roman"/>
                <a:cs typeface="Times New Roman"/>
              </a:rPr>
              <a:t>Integrated Hardware and Software</a:t>
            </a:r>
            <a:r>
              <a:rPr lang="en-US">
                <a:latin typeface="Times New Roman"/>
                <a:cs typeface="Times New Roman"/>
              </a:rPr>
              <a:t>: Our solution uniquely integrates both hardware (such as IoT sensors and robotics) and software (cloud-based analytics and machine learning algorithms), providing a comprehensive and holistic approach to smart farming.</a:t>
            </a:r>
          </a:p>
          <a:p>
            <a:pPr marL="285750" indent="-285750">
              <a:buFont typeface="Arial"/>
              <a:buChar char="•"/>
            </a:pPr>
            <a:r>
              <a:rPr lang="en-US" b="1">
                <a:latin typeface="Times New Roman"/>
                <a:cs typeface="Times New Roman"/>
              </a:rPr>
              <a:t>Dual Functionality</a:t>
            </a:r>
            <a:r>
              <a:rPr lang="en-US">
                <a:latin typeface="Times New Roman"/>
                <a:cs typeface="Times New Roman"/>
              </a:rPr>
              <a:t> - Advisory and Corrective: Unlike traditional smart farming systems that typically offer advisory information only, our system goes a step further by providing both advisory insights and corrective actions. This dual functionality enhances its effectiveness in addressing agricultural challenges.</a:t>
            </a:r>
          </a:p>
          <a:p>
            <a:pPr marL="285750" indent="-285750">
              <a:buFont typeface="Arial"/>
              <a:buChar char="•"/>
            </a:pPr>
            <a:r>
              <a:rPr lang="en-US" b="1">
                <a:latin typeface="Times New Roman"/>
                <a:cs typeface="Times New Roman"/>
              </a:rPr>
              <a:t>Enhanced Precision and Accuracy</a:t>
            </a:r>
            <a:r>
              <a:rPr lang="en-US">
                <a:latin typeface="Times New Roman"/>
                <a:cs typeface="Times New Roman"/>
              </a:rPr>
              <a:t>: By combining hardware sensors for real-time data collection with sophisticated software analytics, our solution delivers precise and accurate recommendations for optimizing farming practices. This level of precision is a significant innovation in the field of smart agriculture.</a:t>
            </a:r>
          </a:p>
          <a:p>
            <a:pPr marL="285750" indent="-285750">
              <a:buFont typeface="Arial"/>
              <a:buChar char="•"/>
            </a:pPr>
            <a:r>
              <a:rPr lang="en-US" b="1">
                <a:latin typeface="Times New Roman"/>
                <a:cs typeface="Times New Roman"/>
              </a:rPr>
              <a:t>Customized Solutions</a:t>
            </a:r>
            <a:r>
              <a:rPr lang="en-US">
                <a:latin typeface="Times New Roman"/>
                <a:cs typeface="Times New Roman"/>
              </a:rPr>
              <a:t>: Our system has the capability to tailor recommendations and corrective actions based on individual farm conditions and specific crop requirements. This customization ensures that farmers receive actionable insights that are highly relevant to their unique circumstances.</a:t>
            </a:r>
          </a:p>
          <a:p>
            <a:pPr marL="285750" indent="-285750">
              <a:buFont typeface="Arial"/>
              <a:buChar char="•"/>
            </a:pPr>
            <a:r>
              <a:rPr lang="en-US" b="1">
                <a:latin typeface="Times New Roman"/>
                <a:cs typeface="Times New Roman"/>
              </a:rPr>
              <a:t>Real-time Monitoring and Intervention</a:t>
            </a:r>
            <a:r>
              <a:rPr lang="en-US">
                <a:latin typeface="Times New Roman"/>
                <a:cs typeface="Times New Roman"/>
              </a:rPr>
              <a:t>: With continuous data collection and analysis, our system enables real-time monitoring of farm conditions and immediate intervention when deviations or anomalies are detected. This proactive approach minimizes risks and maximizes crop yields.</a:t>
            </a:r>
          </a:p>
        </p:txBody>
      </p:sp>
    </p:spTree>
    <p:extLst>
      <p:ext uri="{BB962C8B-B14F-4D97-AF65-F5344CB8AC3E}">
        <p14:creationId xmlns:p14="http://schemas.microsoft.com/office/powerpoint/2010/main" val="3588671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ognizant | World Economic Forum">
            <a:extLst>
              <a:ext uri="{FF2B5EF4-FFF2-40B4-BE49-F238E27FC236}">
                <a16:creationId xmlns:a16="http://schemas.microsoft.com/office/drawing/2014/main" id="{FE93956D-D124-2B96-A837-7B1E67095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4308" y="6483544"/>
            <a:ext cx="1152833" cy="31222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6"/>
          <p:cNvSpPr txBox="1">
            <a:spLocks/>
          </p:cNvSpPr>
          <p:nvPr/>
        </p:nvSpPr>
        <p:spPr>
          <a:xfrm>
            <a:off x="299600" y="6664911"/>
            <a:ext cx="732789" cy="124459"/>
          </a:xfrm>
          <a:prstGeom prst="rect">
            <a:avLst/>
          </a:prstGeom>
        </p:spPr>
        <p:txBody>
          <a:bodyPr vert="horz" wrap="square" lIns="0" tIns="0" rIns="0" bIns="0" rtlCol="0">
            <a:spAutoFit/>
          </a:bodyPr>
          <a:lstStyle>
            <a:defPPr>
              <a:defRPr lang="en-US" kern="0"/>
            </a:defPPr>
            <a:lvl1pPr marL="0" algn="l" defTabSz="914400" rtl="0" eaLnBrk="1" latinLnBrk="0" hangingPunct="1">
              <a:defRPr sz="700" b="0" i="0" kern="1200">
                <a:solidFill>
                  <a:srgbClr val="000047"/>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30"/>
              </a:spcBef>
            </a:pPr>
            <a:r>
              <a:rPr lang="en-IN"/>
              <a:t>©</a:t>
            </a:r>
            <a:r>
              <a:rPr lang="en-IN" spc="-15"/>
              <a:t> </a:t>
            </a:r>
            <a:r>
              <a:rPr lang="en-IN"/>
              <a:t>2024</a:t>
            </a:r>
            <a:r>
              <a:rPr lang="en-IN" spc="-5"/>
              <a:t> </a:t>
            </a:r>
            <a:r>
              <a:rPr lang="en-IN" spc="-10"/>
              <a:t>Cognizant</a:t>
            </a:r>
          </a:p>
        </p:txBody>
      </p:sp>
      <p:sp>
        <p:nvSpPr>
          <p:cNvPr id="6" name="Rectangle 3">
            <a:extLst>
              <a:ext uri="{FF2B5EF4-FFF2-40B4-BE49-F238E27FC236}">
                <a16:creationId xmlns:a16="http://schemas.microsoft.com/office/drawing/2014/main" id="{9C861B39-4D3E-8A87-6C1C-4F695836E6FA}"/>
              </a:ext>
            </a:extLst>
          </p:cNvPr>
          <p:cNvSpPr>
            <a:spLocks noChangeArrowheads="1"/>
          </p:cNvSpPr>
          <p:nvPr/>
        </p:nvSpPr>
        <p:spPr bwMode="auto">
          <a:xfrm>
            <a:off x="144819" y="151114"/>
            <a:ext cx="11888519"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2">
                    <a:lumMod val="50000"/>
                    <a:lumOff val="50000"/>
                  </a:schemeClr>
                </a:solidFill>
                <a:effectLst/>
                <a:latin typeface="Times New Roman"/>
                <a:cs typeface="Arial"/>
              </a:rPr>
              <a:t>MARKET </a:t>
            </a:r>
            <a:r>
              <a:rPr lang="en-US" altLang="en-US" sz="2000" b="1" dirty="0">
                <a:solidFill>
                  <a:schemeClr val="tx2">
                    <a:lumMod val="50000"/>
                    <a:lumOff val="50000"/>
                  </a:schemeClr>
                </a:solidFill>
                <a:latin typeface="Times New Roman"/>
                <a:cs typeface="Arial"/>
              </a:rPr>
              <a:t>POTENTIAL</a:t>
            </a:r>
            <a:endParaRPr kumimoji="0" lang="en-US" altLang="en-US" sz="2000" b="1" i="0" u="none" strike="noStrike" cap="none" normalizeH="0" baseline="0" dirty="0">
              <a:ln>
                <a:noFill/>
              </a:ln>
              <a:solidFill>
                <a:schemeClr val="tx2">
                  <a:lumMod val="50000"/>
                  <a:lumOff val="50000"/>
                </a:schemeClr>
              </a:solidFill>
              <a:effectLst/>
              <a:latin typeface="Times New Roman"/>
              <a:cs typeface="Arial"/>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effectLst/>
                <a:latin typeface="Times New Roman"/>
                <a:cs typeface="Arial"/>
              </a:rPr>
              <a:t>Number of Farmers in India:</a:t>
            </a:r>
            <a:r>
              <a:rPr kumimoji="0" lang="en-US" altLang="en-US" b="0" i="0" u="none" strike="noStrike" cap="none" normalizeH="0" baseline="0" dirty="0">
                <a:ln>
                  <a:noFill/>
                </a:ln>
                <a:effectLst/>
                <a:latin typeface="Times New Roman"/>
                <a:cs typeface="Arial"/>
              </a:rPr>
              <a:t> As per the latest agricultural census, India is home to over 146 million operational holdings, with approximately 95 million being small and marginal farmers. These farmers form the primary target market for </a:t>
            </a:r>
            <a:r>
              <a:rPr lang="en-US" altLang="en-US" dirty="0">
                <a:latin typeface="Times New Roman"/>
                <a:cs typeface="Arial"/>
              </a:rPr>
              <a:t>our</a:t>
            </a:r>
            <a:r>
              <a:rPr kumimoji="0" lang="en-US" altLang="en-US" b="0" i="0" u="none" strike="noStrike" cap="none" normalizeH="0" baseline="0" dirty="0">
                <a:ln>
                  <a:noFill/>
                </a:ln>
                <a:effectLst/>
                <a:latin typeface="Times New Roman"/>
                <a:cs typeface="Arial"/>
              </a:rPr>
              <a:t> precision agriculture solution.</a:t>
            </a:r>
            <a:endParaRPr lang="en-US" altLang="en-US" b="0" i="0" u="none" strike="noStrike" cap="none" normalizeH="0" baseline="0" dirty="0">
              <a:ln>
                <a:noFill/>
              </a:ln>
              <a:effectLst/>
              <a:latin typeface="Times New Roman"/>
              <a:cs typeface="Arial"/>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effectLst/>
                <a:latin typeface="Times New Roman"/>
                <a:cs typeface="Arial"/>
              </a:rPr>
              <a:t>Adoption Rate:</a:t>
            </a:r>
            <a:r>
              <a:rPr kumimoji="0" lang="en-US" altLang="en-US" b="0" i="0" u="none" strike="noStrike" cap="none" normalizeH="0" baseline="0" dirty="0">
                <a:ln>
                  <a:noFill/>
                </a:ln>
                <a:effectLst/>
                <a:latin typeface="Times New Roman"/>
                <a:cs typeface="Arial"/>
              </a:rPr>
              <a:t> Assuming a conservative adoption rate of 10% initially, </a:t>
            </a:r>
            <a:r>
              <a:rPr lang="en-US" altLang="en-US" dirty="0">
                <a:latin typeface="Times New Roman"/>
                <a:cs typeface="Arial"/>
              </a:rPr>
              <a:t>our</a:t>
            </a:r>
            <a:r>
              <a:rPr kumimoji="0" lang="en-US" altLang="en-US" b="0" i="0" u="none" strike="noStrike" cap="none" normalizeH="0" baseline="0" dirty="0">
                <a:ln>
                  <a:noFill/>
                </a:ln>
                <a:effectLst/>
                <a:latin typeface="Times New Roman"/>
                <a:cs typeface="Arial"/>
              </a:rPr>
              <a:t> solution could potentially be adopted by around 14.6 million farmers in India, presenting a significant initial market.</a:t>
            </a:r>
            <a:endParaRPr lang="en-US" altLang="en-US" b="0" i="0" u="none" strike="noStrike" cap="none" normalizeH="0" baseline="0" dirty="0">
              <a:ln>
                <a:noFill/>
              </a:ln>
              <a:effectLst/>
              <a:latin typeface="Times New Roman"/>
              <a:cs typeface="Arial"/>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effectLst/>
                <a:latin typeface="Times New Roman"/>
                <a:cs typeface="Arial"/>
              </a:rPr>
              <a:t>Revenue Model:</a:t>
            </a:r>
            <a:r>
              <a:rPr kumimoji="0" lang="en-US" altLang="en-US" b="0" i="0" u="none" strike="noStrike" cap="none" normalizeH="0" baseline="0" dirty="0">
                <a:ln>
                  <a:noFill/>
                </a:ln>
                <a:effectLst/>
                <a:latin typeface="Times New Roman"/>
                <a:cs typeface="Arial"/>
              </a:rPr>
              <a:t> Considering a subscription-based revenue model with an average monthly subscription fee per farmer, the potential revenue can be substantial. For instance, if each farmer pays a nominal fee of $10 per month, the potential monthly revenue could reach $146 million at full adoption. Additional revenue could also be generated through one-time hardware sales or service fees for specialized data analysis.</a:t>
            </a:r>
            <a:endParaRPr lang="en-US" altLang="en-US" b="0" i="0" u="none" strike="noStrike" cap="none" normalizeH="0" baseline="0" dirty="0">
              <a:ln>
                <a:noFill/>
              </a:ln>
              <a:effectLst/>
              <a:latin typeface="Times New Roman"/>
              <a:cs typeface="Arial"/>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effectLst/>
                <a:latin typeface="Times New Roman"/>
                <a:cs typeface="Arial"/>
              </a:rPr>
              <a:t>Cost Savings:</a:t>
            </a:r>
            <a:r>
              <a:rPr kumimoji="0" lang="en-US" altLang="en-US" b="0" i="0" u="none" strike="noStrike" cap="none" normalizeH="0" baseline="0" dirty="0">
                <a:ln>
                  <a:noFill/>
                </a:ln>
                <a:effectLst/>
                <a:latin typeface="Times New Roman"/>
                <a:cs typeface="Arial"/>
              </a:rPr>
              <a:t> Precision agriculture offers cost-effective farming by optimizing resource usage and increasing crop yields. If we estimate a 20% reduction in input costs and a 15% increase in productivity, the potential cost savings and additional revenue for farmers can be substantial, significantly impacting the agricultural sector’s profitability.</a:t>
            </a:r>
            <a:endParaRPr lang="en-US" altLang="en-US" b="0" i="0" u="none" strike="noStrike" cap="none" normalizeH="0" baseline="0" dirty="0">
              <a:ln>
                <a:noFill/>
              </a:ln>
              <a:effectLst/>
              <a:latin typeface="Times New Roman"/>
              <a:cs typeface="Arial"/>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1" i="0" u="none" strike="noStrike" cap="none" normalizeH="0" baseline="0" dirty="0">
                <a:ln>
                  <a:noFill/>
                </a:ln>
                <a:effectLst/>
                <a:latin typeface="Times New Roman"/>
                <a:cs typeface="Arial"/>
              </a:rPr>
              <a:t>Scalability:</a:t>
            </a:r>
            <a:r>
              <a:rPr kumimoji="0" lang="en-US" altLang="en-US" b="0" i="0" u="none" strike="noStrike" cap="none" normalizeH="0" baseline="0" dirty="0">
                <a:ln>
                  <a:noFill/>
                </a:ln>
                <a:effectLst/>
                <a:latin typeface="Times New Roman"/>
                <a:cs typeface="Arial"/>
              </a:rPr>
              <a:t> As the solution proves its efficacy, expansion to additional regions and segments of the agricultural value chain can unlock further market potential.</a:t>
            </a:r>
            <a:endParaRPr lang="en-US" altLang="en-US" b="0" i="0" u="none" strike="noStrike" cap="none" normalizeH="0" baseline="0" dirty="0">
              <a:ln>
                <a:noFill/>
              </a:ln>
              <a:effectLst/>
              <a:latin typeface="Times New Roman"/>
              <a:cs typeface="Arial"/>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b="1" i="0" u="none" strike="noStrike" cap="none" normalizeH="0" baseline="0" dirty="0">
                <a:ln>
                  <a:noFill/>
                </a:ln>
                <a:effectLst/>
                <a:latin typeface="Times New Roman"/>
                <a:cs typeface="Arial"/>
              </a:rPr>
              <a:t>Competitive Landscape:</a:t>
            </a:r>
            <a:r>
              <a:rPr kumimoji="0" lang="en-US" altLang="en-US" b="0" i="0" u="none" strike="noStrike" cap="none" normalizeH="0" baseline="0" dirty="0">
                <a:ln>
                  <a:noFill/>
                </a:ln>
                <a:effectLst/>
                <a:latin typeface="Times New Roman"/>
                <a:cs typeface="Arial"/>
              </a:rPr>
              <a:t> By assessing the competitive landscape and identifying gaps in existing offerings, our solution can be positioned as a superior alternative, attracting more users and increasing market share.</a:t>
            </a:r>
            <a:endParaRPr lang="en-US" altLang="en-US" b="0" i="0" u="none" strike="noStrike" cap="none" normalizeH="0" baseline="0" dirty="0">
              <a:ln>
                <a:noFill/>
              </a:ln>
              <a:effectLst/>
              <a:latin typeface="Times New Roman"/>
              <a:cs typeface="Arial"/>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b="1" i="0" u="none" strike="noStrike" cap="none" normalizeH="0" baseline="0" dirty="0">
                <a:ln>
                  <a:noFill/>
                </a:ln>
                <a:effectLst/>
                <a:latin typeface="Times New Roman"/>
                <a:cs typeface="Arial"/>
              </a:rPr>
              <a:t>Government Initiatives:</a:t>
            </a:r>
            <a:r>
              <a:rPr kumimoji="0" lang="en-US" altLang="en-US" b="0" i="0" u="none" strike="noStrike" cap="none" normalizeH="0" baseline="0" dirty="0">
                <a:ln>
                  <a:noFill/>
                </a:ln>
                <a:effectLst/>
                <a:latin typeface="Times New Roman"/>
                <a:cs typeface="Arial"/>
              </a:rPr>
              <a:t> Government support, such as subsidies for farm mechanization and digitalization, can further bolster the market potential for </a:t>
            </a:r>
            <a:r>
              <a:rPr lang="en-US" altLang="en-US" dirty="0">
                <a:latin typeface="Times New Roman"/>
                <a:cs typeface="Arial"/>
              </a:rPr>
              <a:t>our</a:t>
            </a:r>
            <a:r>
              <a:rPr kumimoji="0" lang="en-US" altLang="en-US" b="0" i="0" u="none" strike="noStrike" cap="none" normalizeH="0" baseline="0" dirty="0">
                <a:ln>
                  <a:noFill/>
                </a:ln>
                <a:effectLst/>
                <a:latin typeface="Times New Roman"/>
                <a:cs typeface="Arial"/>
              </a:rPr>
              <a:t> project. For instance, the Indian government’s ‘Digital India’ initiative aims to digitally empower farmers, which could aid in the adoption of </a:t>
            </a:r>
            <a:r>
              <a:rPr lang="en-US" altLang="en-US" dirty="0">
                <a:latin typeface="Times New Roman"/>
                <a:cs typeface="Arial"/>
              </a:rPr>
              <a:t>our</a:t>
            </a:r>
            <a:r>
              <a:rPr kumimoji="0" lang="en-US" altLang="en-US" b="0" i="0" u="none" strike="noStrike" cap="none" normalizeH="0" baseline="0" dirty="0">
                <a:ln>
                  <a:noFill/>
                </a:ln>
                <a:effectLst/>
                <a:latin typeface="Times New Roman"/>
                <a:cs typeface="Arial"/>
              </a:rPr>
              <a:t> solution.</a:t>
            </a:r>
            <a:endParaRPr lang="en-US" altLang="en-US" b="0" i="0" u="none" strike="noStrike" cap="none" normalizeH="0" baseline="0" dirty="0">
              <a:ln>
                <a:noFill/>
              </a:ln>
              <a:effectLst/>
              <a:latin typeface="Times New Roman"/>
              <a:cs typeface="Arial"/>
            </a:endParaRPr>
          </a:p>
          <a:p>
            <a:pPr eaLnBrk="0" fontAlgn="base" hangingPunct="0">
              <a:spcBef>
                <a:spcPct val="0"/>
              </a:spcBef>
              <a:spcAft>
                <a:spcPct val="0"/>
              </a:spcAft>
            </a:pPr>
            <a:endParaRPr lang="en-US" altLang="en-US" b="0" i="0" u="none" strike="noStrike" cap="none" normalizeH="0" baseline="0" dirty="0">
              <a:ln>
                <a:noFill/>
              </a:ln>
              <a:effectLst/>
              <a:latin typeface="Times New Roman"/>
              <a:cs typeface="Times New Roman"/>
            </a:endParaRPr>
          </a:p>
          <a:p>
            <a:pPr>
              <a:spcBef>
                <a:spcPct val="0"/>
              </a:spcBef>
              <a:spcAft>
                <a:spcPct val="0"/>
              </a:spcAft>
            </a:pPr>
            <a:r>
              <a:rPr lang="en-US" altLang="en-US" dirty="0">
                <a:latin typeface="Times New Roman"/>
                <a:cs typeface="Arial"/>
              </a:rPr>
              <a:t>By combining these factors and conducting thorough market research, we can provide a comprehensive and quantified assessment of the market potential for our precision agriculture project. </a:t>
            </a:r>
          </a:p>
        </p:txBody>
      </p:sp>
    </p:spTree>
    <p:extLst>
      <p:ext uri="{BB962C8B-B14F-4D97-AF65-F5344CB8AC3E}">
        <p14:creationId xmlns:p14="http://schemas.microsoft.com/office/powerpoint/2010/main" val="4015509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xfrm>
            <a:off x="462971" y="6577427"/>
            <a:ext cx="732789" cy="124459"/>
          </a:xfrm>
          <a:prstGeom prst="rect">
            <a:avLst/>
          </a:prstGeom>
        </p:spPr>
        <p:txBody>
          <a:bodyPr vert="horz" wrap="square" lIns="0" tIns="0" rIns="0" bIns="0" rtlCol="0">
            <a:spAutoFit/>
          </a:bodyPr>
          <a:lstStyle>
            <a:defPPr>
              <a:defRPr kern="0"/>
            </a:defPPr>
            <a:lvl1pPr>
              <a:defRPr sz="700" b="0" i="0">
                <a:solidFill>
                  <a:srgbClr val="000047"/>
                </a:solidFill>
                <a:latin typeface="Arial MT"/>
                <a:cs typeface="Arial MT"/>
              </a:defRPr>
            </a:lvl1pPr>
          </a:lstStyle>
          <a:p>
            <a:pPr marL="12700">
              <a:lnSpc>
                <a:spcPct val="100000"/>
              </a:lnSpc>
              <a:spcBef>
                <a:spcPts val="30"/>
              </a:spcBef>
            </a:pPr>
            <a:r>
              <a:rPr lang="en-IN"/>
              <a:t>©</a:t>
            </a:r>
            <a:r>
              <a:rPr lang="en-IN" spc="-15"/>
              <a:t> </a:t>
            </a:r>
            <a:r>
              <a:rPr lang="en-IN"/>
              <a:t>2024</a:t>
            </a:r>
            <a:r>
              <a:rPr lang="en-IN" spc="-5"/>
              <a:t> </a:t>
            </a:r>
            <a:r>
              <a:rPr lang="en-IN" spc="-10"/>
              <a:t>Cognizant</a:t>
            </a:r>
            <a:endParaRPr spc="-10"/>
          </a:p>
        </p:txBody>
      </p:sp>
      <p:pic>
        <p:nvPicPr>
          <p:cNvPr id="2" name="Picture 2" descr="Cognizant | World Economic Forum">
            <a:extLst>
              <a:ext uri="{FF2B5EF4-FFF2-40B4-BE49-F238E27FC236}">
                <a16:creationId xmlns:a16="http://schemas.microsoft.com/office/drawing/2014/main" id="{CF947CE8-6FDE-953B-9801-C75EA7971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4308" y="6483544"/>
            <a:ext cx="1152833" cy="312226"/>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2"/>
          <p:cNvSpPr txBox="1"/>
          <p:nvPr/>
        </p:nvSpPr>
        <p:spPr>
          <a:xfrm>
            <a:off x="1118412" y="343915"/>
            <a:ext cx="4919345" cy="391160"/>
          </a:xfrm>
          <a:prstGeom prst="rect">
            <a:avLst/>
          </a:prstGeom>
        </p:spPr>
        <p:txBody>
          <a:bodyPr vert="horz" wrap="square" lIns="0" tIns="12700" rIns="0" bIns="0" rtlCol="0">
            <a:spAutoFit/>
          </a:bodyPr>
          <a:lstStyle/>
          <a:p>
            <a:pPr marL="12700">
              <a:lnSpc>
                <a:spcPct val="100000"/>
              </a:lnSpc>
              <a:spcBef>
                <a:spcPts val="100"/>
              </a:spcBef>
            </a:pPr>
            <a:r>
              <a:rPr sz="1800" i="1">
                <a:solidFill>
                  <a:srgbClr val="2D2F8E"/>
                </a:solidFill>
                <a:latin typeface="Arial"/>
                <a:cs typeface="Arial"/>
              </a:rPr>
              <a:t>&lt;idea</a:t>
            </a:r>
            <a:r>
              <a:rPr sz="1800" i="1" spc="-40">
                <a:solidFill>
                  <a:srgbClr val="2D2F8E"/>
                </a:solidFill>
                <a:latin typeface="Arial"/>
                <a:cs typeface="Arial"/>
              </a:rPr>
              <a:t> </a:t>
            </a:r>
            <a:r>
              <a:rPr sz="1800" i="1">
                <a:solidFill>
                  <a:srgbClr val="2D2F8E"/>
                </a:solidFill>
                <a:latin typeface="Arial"/>
                <a:cs typeface="Arial"/>
              </a:rPr>
              <a:t>description&gt;</a:t>
            </a:r>
            <a:r>
              <a:rPr sz="1800" i="1" spc="-30">
                <a:solidFill>
                  <a:srgbClr val="2D2F8E"/>
                </a:solidFill>
                <a:latin typeface="Arial"/>
                <a:cs typeface="Arial"/>
              </a:rPr>
              <a:t> </a:t>
            </a:r>
            <a:r>
              <a:rPr sz="2400" b="1">
                <a:solidFill>
                  <a:srgbClr val="2D2F8E"/>
                </a:solidFill>
                <a:latin typeface="Arial"/>
                <a:cs typeface="Arial"/>
              </a:rPr>
              <a:t>|</a:t>
            </a:r>
            <a:endParaRPr sz="2400">
              <a:latin typeface="Arial"/>
              <a:cs typeface="Arial"/>
            </a:endParaRPr>
          </a:p>
        </p:txBody>
      </p:sp>
      <p:grpSp>
        <p:nvGrpSpPr>
          <p:cNvPr id="14" name="object 14"/>
          <p:cNvGrpSpPr/>
          <p:nvPr/>
        </p:nvGrpSpPr>
        <p:grpSpPr>
          <a:xfrm>
            <a:off x="430195" y="327576"/>
            <a:ext cx="408940" cy="525780"/>
            <a:chOff x="430195" y="327576"/>
            <a:chExt cx="408940" cy="525780"/>
          </a:xfrm>
        </p:grpSpPr>
        <p:sp>
          <p:nvSpPr>
            <p:cNvPr id="15" name="object 15"/>
            <p:cNvSpPr/>
            <p:nvPr/>
          </p:nvSpPr>
          <p:spPr>
            <a:xfrm>
              <a:off x="440111" y="337493"/>
              <a:ext cx="389255" cy="398145"/>
            </a:xfrm>
            <a:custGeom>
              <a:avLst/>
              <a:gdLst/>
              <a:ahLst/>
              <a:cxnLst/>
              <a:rect l="l" t="t" r="r" b="b"/>
              <a:pathLst>
                <a:path w="389255" h="398145">
                  <a:moveTo>
                    <a:pt x="388790" y="0"/>
                  </a:moveTo>
                  <a:lnTo>
                    <a:pt x="351924" y="36930"/>
                  </a:lnTo>
                </a:path>
                <a:path w="389255" h="398145">
                  <a:moveTo>
                    <a:pt x="381235" y="398000"/>
                  </a:moveTo>
                  <a:lnTo>
                    <a:pt x="344452" y="361128"/>
                  </a:lnTo>
                </a:path>
                <a:path w="389255" h="398145">
                  <a:moveTo>
                    <a:pt x="7529" y="0"/>
                  </a:moveTo>
                  <a:lnTo>
                    <a:pt x="44337" y="36930"/>
                  </a:lnTo>
                </a:path>
                <a:path w="389255" h="398145">
                  <a:moveTo>
                    <a:pt x="0" y="398000"/>
                  </a:moveTo>
                  <a:lnTo>
                    <a:pt x="36857" y="361127"/>
                  </a:lnTo>
                </a:path>
                <a:path w="389255" h="398145">
                  <a:moveTo>
                    <a:pt x="199840" y="51280"/>
                  </a:moveTo>
                  <a:lnTo>
                    <a:pt x="195877" y="51280"/>
                  </a:lnTo>
                  <a:lnTo>
                    <a:pt x="245445" y="59141"/>
                  </a:lnTo>
                  <a:lnTo>
                    <a:pt x="286275" y="80420"/>
                  </a:lnTo>
                  <a:lnTo>
                    <a:pt x="317059" y="111662"/>
                  </a:lnTo>
                  <a:lnTo>
                    <a:pt x="336488" y="149411"/>
                  </a:lnTo>
                  <a:lnTo>
                    <a:pt x="343255" y="190214"/>
                  </a:lnTo>
                  <a:lnTo>
                    <a:pt x="334651" y="237814"/>
                  </a:lnTo>
                  <a:lnTo>
                    <a:pt x="314134" y="276880"/>
                  </a:lnTo>
                  <a:lnTo>
                    <a:pt x="289646" y="312596"/>
                  </a:lnTo>
                  <a:lnTo>
                    <a:pt x="269129" y="350149"/>
                  </a:lnTo>
                  <a:lnTo>
                    <a:pt x="260525" y="394725"/>
                  </a:lnTo>
                  <a:lnTo>
                    <a:pt x="128256" y="394724"/>
                  </a:lnTo>
                  <a:lnTo>
                    <a:pt x="119678" y="350106"/>
                  </a:lnTo>
                  <a:lnTo>
                    <a:pt x="99222" y="312500"/>
                  </a:lnTo>
                  <a:lnTo>
                    <a:pt x="74807" y="276748"/>
                  </a:lnTo>
                  <a:lnTo>
                    <a:pt x="54352" y="237689"/>
                  </a:lnTo>
                  <a:lnTo>
                    <a:pt x="45774" y="190164"/>
                  </a:lnTo>
                  <a:lnTo>
                    <a:pt x="52522" y="149377"/>
                  </a:lnTo>
                  <a:lnTo>
                    <a:pt x="71913" y="111621"/>
                  </a:lnTo>
                  <a:lnTo>
                    <a:pt x="102668" y="80363"/>
                  </a:lnTo>
                  <a:lnTo>
                    <a:pt x="143507" y="59066"/>
                  </a:lnTo>
                  <a:lnTo>
                    <a:pt x="193152" y="51198"/>
                  </a:lnTo>
                  <a:lnTo>
                    <a:pt x="189189" y="51198"/>
                  </a:lnTo>
                </a:path>
              </a:pathLst>
            </a:custGeom>
            <a:ln w="19833">
              <a:solidFill>
                <a:srgbClr val="000047"/>
              </a:solidFill>
            </a:ln>
          </p:spPr>
          <p:txBody>
            <a:bodyPr wrap="square" lIns="0" tIns="0" rIns="0" bIns="0" rtlCol="0"/>
            <a:lstStyle/>
            <a:p>
              <a:endParaRPr/>
            </a:p>
          </p:txBody>
        </p:sp>
        <p:pic>
          <p:nvPicPr>
            <p:cNvPr id="16" name="object 16"/>
            <p:cNvPicPr/>
            <p:nvPr/>
          </p:nvPicPr>
          <p:blipFill>
            <a:blip r:embed="rId3" cstate="print"/>
            <a:stretch>
              <a:fillRect/>
            </a:stretch>
          </p:blipFill>
          <p:spPr>
            <a:xfrm>
              <a:off x="572727" y="760604"/>
              <a:ext cx="123550" cy="92453"/>
            </a:xfrm>
            <a:prstGeom prst="rect">
              <a:avLst/>
            </a:prstGeom>
          </p:spPr>
        </p:pic>
      </p:grpSp>
      <p:sp>
        <p:nvSpPr>
          <p:cNvPr id="4" name="object 6"/>
          <p:cNvSpPr txBox="1">
            <a:spLocks noGrp="1"/>
          </p:cNvSpPr>
          <p:nvPr>
            <p:ph type="title"/>
          </p:nvPr>
        </p:nvSpPr>
        <p:spPr>
          <a:xfrm>
            <a:off x="493183" y="1068463"/>
            <a:ext cx="10967541" cy="526426"/>
          </a:xfrm>
          <a:prstGeom prst="rect">
            <a:avLst/>
          </a:prstGeom>
          <a:solidFill>
            <a:srgbClr val="2D2F8E"/>
          </a:solidFill>
        </p:spPr>
        <p:txBody>
          <a:bodyPr vert="horz" wrap="square" lIns="0" tIns="33655" rIns="0" bIns="0" rtlCol="0">
            <a:spAutoFit/>
          </a:bodyPr>
          <a:lstStyle/>
          <a:p>
            <a:pPr marL="531495" algn="ctr">
              <a:lnSpc>
                <a:spcPct val="100000"/>
              </a:lnSpc>
              <a:spcBef>
                <a:spcPts val="265"/>
              </a:spcBef>
            </a:pPr>
            <a:r>
              <a:rPr sz="3200" spc="-25">
                <a:solidFill>
                  <a:srgbClr val="FFFFFF"/>
                </a:solidFill>
              </a:rPr>
              <a:t>WH</a:t>
            </a:r>
            <a:r>
              <a:rPr lang="en-IN" sz="3200" spc="-25">
                <a:solidFill>
                  <a:srgbClr val="FFFFFF"/>
                </a:solidFill>
              </a:rPr>
              <a:t>AT</a:t>
            </a:r>
            <a:endParaRPr sz="3200"/>
          </a:p>
        </p:txBody>
      </p:sp>
      <p:sp>
        <p:nvSpPr>
          <p:cNvPr id="5" name="TextBox 4">
            <a:extLst>
              <a:ext uri="{FF2B5EF4-FFF2-40B4-BE49-F238E27FC236}">
                <a16:creationId xmlns:a16="http://schemas.microsoft.com/office/drawing/2014/main" id="{6048145A-0EF3-FE63-41AE-B754A9E4EF88}"/>
              </a:ext>
            </a:extLst>
          </p:cNvPr>
          <p:cNvSpPr txBox="1"/>
          <p:nvPr/>
        </p:nvSpPr>
        <p:spPr>
          <a:xfrm>
            <a:off x="312517" y="1672857"/>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chemeClr val="tx2">
                    <a:lumMod val="50000"/>
                    <a:lumOff val="50000"/>
                  </a:schemeClr>
                </a:solidFill>
              </a:rPr>
              <a:t>Value proposition</a:t>
            </a:r>
          </a:p>
        </p:txBody>
      </p:sp>
      <p:graphicFrame>
        <p:nvGraphicFramePr>
          <p:cNvPr id="7" name="Diagram 6">
            <a:extLst>
              <a:ext uri="{FF2B5EF4-FFF2-40B4-BE49-F238E27FC236}">
                <a16:creationId xmlns:a16="http://schemas.microsoft.com/office/drawing/2014/main" id="{236ECA87-9D75-2EAB-8D75-354541CB9F0D}"/>
              </a:ext>
            </a:extLst>
          </p:cNvPr>
          <p:cNvGraphicFramePr/>
          <p:nvPr>
            <p:extLst>
              <p:ext uri="{D42A27DB-BD31-4B8C-83A1-F6EECF244321}">
                <p14:modId xmlns:p14="http://schemas.microsoft.com/office/powerpoint/2010/main" val="1710658776"/>
              </p:ext>
            </p:extLst>
          </p:nvPr>
        </p:nvGraphicFramePr>
        <p:xfrm>
          <a:off x="493182" y="2212490"/>
          <a:ext cx="10884731" cy="365345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44943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ognizant | World Economic Forum">
            <a:extLst>
              <a:ext uri="{FF2B5EF4-FFF2-40B4-BE49-F238E27FC236}">
                <a16:creationId xmlns:a16="http://schemas.microsoft.com/office/drawing/2014/main" id="{FE93956D-D124-2B96-A837-7B1E67095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4308" y="6483544"/>
            <a:ext cx="1152833" cy="31222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6"/>
          <p:cNvSpPr txBox="1">
            <a:spLocks/>
          </p:cNvSpPr>
          <p:nvPr/>
        </p:nvSpPr>
        <p:spPr>
          <a:xfrm>
            <a:off x="299600" y="6664911"/>
            <a:ext cx="732789" cy="124459"/>
          </a:xfrm>
          <a:prstGeom prst="rect">
            <a:avLst/>
          </a:prstGeom>
        </p:spPr>
        <p:txBody>
          <a:bodyPr vert="horz" wrap="square" lIns="0" tIns="0" rIns="0" bIns="0" rtlCol="0">
            <a:spAutoFit/>
          </a:bodyPr>
          <a:lstStyle>
            <a:defPPr>
              <a:defRPr lang="en-US" kern="0"/>
            </a:defPPr>
            <a:lvl1pPr marL="0" algn="l" defTabSz="914400" rtl="0" eaLnBrk="1" latinLnBrk="0" hangingPunct="1">
              <a:defRPr sz="700" b="0" i="0" kern="1200">
                <a:solidFill>
                  <a:srgbClr val="000047"/>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30"/>
              </a:spcBef>
            </a:pPr>
            <a:r>
              <a:rPr lang="en-IN"/>
              <a:t>©</a:t>
            </a:r>
            <a:r>
              <a:rPr lang="en-IN" spc="-15"/>
              <a:t> </a:t>
            </a:r>
            <a:r>
              <a:rPr lang="en-IN"/>
              <a:t>2024</a:t>
            </a:r>
            <a:r>
              <a:rPr lang="en-IN" spc="-5"/>
              <a:t> </a:t>
            </a:r>
            <a:r>
              <a:rPr lang="en-IN" spc="-10"/>
              <a:t>Cognizant</a:t>
            </a:r>
          </a:p>
        </p:txBody>
      </p:sp>
      <p:sp>
        <p:nvSpPr>
          <p:cNvPr id="5" name="TextBox 4">
            <a:extLst>
              <a:ext uri="{FF2B5EF4-FFF2-40B4-BE49-F238E27FC236}">
                <a16:creationId xmlns:a16="http://schemas.microsoft.com/office/drawing/2014/main" id="{D72A19E6-7B09-84A3-D47D-BABE4ABDC45E}"/>
              </a:ext>
            </a:extLst>
          </p:cNvPr>
          <p:cNvSpPr txBox="1"/>
          <p:nvPr/>
        </p:nvSpPr>
        <p:spPr>
          <a:xfrm>
            <a:off x="-2380" y="307181"/>
            <a:ext cx="11756229"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kern="0">
                <a:latin typeface="Times New Roman"/>
                <a:cs typeface="Times New Roman"/>
              </a:rPr>
              <a:t>Improved User Experience:</a:t>
            </a:r>
            <a:r>
              <a:rPr lang="en-US" kern="0">
                <a:latin typeface="Times New Roman"/>
                <a:cs typeface="Times New Roman"/>
              </a:rPr>
              <a:t> </a:t>
            </a:r>
          </a:p>
          <a:p>
            <a:r>
              <a:rPr lang="en-US" b="1" kern="0">
                <a:latin typeface="Times New Roman"/>
                <a:cs typeface="Times New Roman"/>
              </a:rPr>
              <a:t>Real-time Data &amp; Actionable Insights:</a:t>
            </a:r>
            <a:r>
              <a:rPr lang="en-US" kern="0">
                <a:latin typeface="Times New Roman"/>
                <a:cs typeface="Times New Roman"/>
              </a:rPr>
              <a:t> While user experience is subjective, emphasizes the farmer's ability to make informed decisions anytime, anywhere.</a:t>
            </a:r>
            <a:endParaRPr lang="en-US"/>
          </a:p>
          <a:p>
            <a:r>
              <a:rPr lang="en-US" b="1" kern="0">
                <a:latin typeface="Times New Roman"/>
                <a:cs typeface="Times New Roman"/>
              </a:rPr>
              <a:t>Increased Efficiency and Time Savings:</a:t>
            </a:r>
            <a:endParaRPr lang="en-US"/>
          </a:p>
          <a:p>
            <a:pPr>
              <a:buFont typeface=""/>
              <a:buChar char="•"/>
            </a:pPr>
            <a:r>
              <a:rPr lang="en-US" b="1" kern="0">
                <a:latin typeface="Times New Roman"/>
                <a:cs typeface="Times New Roman"/>
              </a:rPr>
              <a:t>Automated Data Collection and Analysis:</a:t>
            </a:r>
            <a:r>
              <a:rPr lang="en-US" kern="0">
                <a:latin typeface="Times New Roman"/>
                <a:cs typeface="Times New Roman"/>
              </a:rPr>
              <a:t> Studies show traditional soil testing can take 1-2 weeks [Source: Journal of Soil and Water Conservation]. Our solution can potentially reduce this to real-time data access, saving significant time.</a:t>
            </a:r>
          </a:p>
          <a:p>
            <a:r>
              <a:rPr lang="en-US" b="1" kern="0">
                <a:latin typeface="Times New Roman"/>
                <a:cs typeface="Times New Roman"/>
              </a:rPr>
              <a:t>Cost Savings:</a:t>
            </a:r>
          </a:p>
          <a:p>
            <a:pPr>
              <a:buFont typeface=""/>
              <a:buChar char="•"/>
            </a:pPr>
            <a:r>
              <a:rPr lang="en-US" b="1" kern="0">
                <a:latin typeface="Times New Roman"/>
                <a:cs typeface="Times New Roman"/>
              </a:rPr>
              <a:t>Reduced Fertilizer and Water Waste:</a:t>
            </a:r>
            <a:r>
              <a:rPr lang="en-US" kern="0">
                <a:latin typeface="Times New Roman"/>
                <a:cs typeface="Times New Roman"/>
              </a:rPr>
              <a:t> Purdue University research suggests precise application based on real-time data can lead to 20-30% savings on fertilizer costs [Source: Purdue University]. We can calculate the potential cost savings per hectare per year based on average fertilizer cost and application rates in the given target region.</a:t>
            </a:r>
          </a:p>
          <a:p>
            <a:pPr>
              <a:buFont typeface=""/>
              <a:buChar char="•"/>
            </a:pPr>
            <a:r>
              <a:rPr lang="en-US" b="1" kern="0">
                <a:latin typeface="Times New Roman"/>
                <a:cs typeface="Times New Roman"/>
              </a:rPr>
              <a:t>Improved Crop Yields:</a:t>
            </a:r>
            <a:r>
              <a:rPr lang="en-US" kern="0">
                <a:latin typeface="Times New Roman"/>
                <a:cs typeface="Times New Roman"/>
              </a:rPr>
              <a:t> The USDA National Agricultural Library reports optimized soil conditions can increase crop yields by 10-15% [Source: USDA National Agricultural Library].</a:t>
            </a:r>
          </a:p>
          <a:p>
            <a:r>
              <a:rPr lang="en-US" b="1" kern="0">
                <a:latin typeface="Times New Roman"/>
                <a:cs typeface="Times New Roman"/>
              </a:rPr>
              <a:t>Flexibility and Scalability:</a:t>
            </a:r>
          </a:p>
          <a:p>
            <a:pPr>
              <a:buFont typeface=""/>
              <a:buChar char="•"/>
            </a:pPr>
            <a:r>
              <a:rPr lang="en-US" b="1" kern="0">
                <a:latin typeface="Times New Roman"/>
                <a:cs typeface="Times New Roman"/>
              </a:rPr>
              <a:t>Modular Design: </a:t>
            </a:r>
            <a:r>
              <a:rPr lang="en-US" kern="0">
                <a:latin typeface="Times New Roman"/>
                <a:cs typeface="Times New Roman"/>
              </a:rPr>
              <a:t>Our solution works on a range of farm sizes and crop types it can accommodate by adjusting robots and sensors.</a:t>
            </a:r>
          </a:p>
          <a:p>
            <a:r>
              <a:rPr lang="en-US" b="1" kern="0">
                <a:latin typeface="Times New Roman"/>
                <a:cs typeface="Times New Roman"/>
              </a:rPr>
              <a:t>Social and Environmental Impact:</a:t>
            </a:r>
          </a:p>
          <a:p>
            <a:pPr>
              <a:buFont typeface=""/>
              <a:buChar char="•"/>
            </a:pPr>
            <a:r>
              <a:rPr lang="en-US" b="1" kern="0">
                <a:latin typeface="Times New Roman"/>
                <a:cs typeface="Times New Roman"/>
              </a:rPr>
              <a:t>Sustainable Practices:</a:t>
            </a:r>
            <a:r>
              <a:rPr lang="en-US" kern="0">
                <a:latin typeface="Times New Roman"/>
                <a:cs typeface="Times New Roman"/>
              </a:rPr>
              <a:t> Studies suggest precision agriculture techniques can reduce water use by 30% [Source: International Commission on Irrigation and Drainage]. The potential water savings of our solution can be achieved based on its functionalities.</a:t>
            </a:r>
          </a:p>
          <a:p>
            <a:pPr>
              <a:buFont typeface=""/>
              <a:buChar char="•"/>
            </a:pPr>
            <a:r>
              <a:rPr lang="en-US" b="1" kern="0">
                <a:latin typeface="Times New Roman"/>
                <a:cs typeface="Times New Roman"/>
              </a:rPr>
              <a:t>Improved Soil Health: </a:t>
            </a:r>
            <a:r>
              <a:rPr lang="en-US" kern="0">
                <a:latin typeface="Times New Roman"/>
                <a:cs typeface="Times New Roman"/>
              </a:rPr>
              <a:t>Our solution emphasizes optimized soil conditions that contribute to long-term fertility and potentially reduced reliance on future inputs.</a:t>
            </a:r>
          </a:p>
        </p:txBody>
      </p:sp>
    </p:spTree>
    <p:extLst>
      <p:ext uri="{BB962C8B-B14F-4D97-AF65-F5344CB8AC3E}">
        <p14:creationId xmlns:p14="http://schemas.microsoft.com/office/powerpoint/2010/main" val="625746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ognizant | World Economic Forum">
            <a:extLst>
              <a:ext uri="{FF2B5EF4-FFF2-40B4-BE49-F238E27FC236}">
                <a16:creationId xmlns:a16="http://schemas.microsoft.com/office/drawing/2014/main" id="{FE93956D-D124-2B96-A837-7B1E67095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4308" y="6483544"/>
            <a:ext cx="1152833" cy="31222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6"/>
          <p:cNvSpPr txBox="1">
            <a:spLocks/>
          </p:cNvSpPr>
          <p:nvPr/>
        </p:nvSpPr>
        <p:spPr>
          <a:xfrm>
            <a:off x="299600" y="6664911"/>
            <a:ext cx="732789" cy="124459"/>
          </a:xfrm>
          <a:prstGeom prst="rect">
            <a:avLst/>
          </a:prstGeom>
        </p:spPr>
        <p:txBody>
          <a:bodyPr vert="horz" wrap="square" lIns="0" tIns="0" rIns="0" bIns="0" rtlCol="0">
            <a:spAutoFit/>
          </a:bodyPr>
          <a:lstStyle>
            <a:defPPr>
              <a:defRPr lang="en-US" kern="0"/>
            </a:defPPr>
            <a:lvl1pPr marL="0" algn="l" defTabSz="914400" rtl="0" eaLnBrk="1" latinLnBrk="0" hangingPunct="1">
              <a:defRPr sz="700" b="0" i="0" kern="1200">
                <a:solidFill>
                  <a:srgbClr val="000047"/>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30"/>
              </a:spcBef>
            </a:pPr>
            <a:r>
              <a:rPr lang="en-IN"/>
              <a:t>©</a:t>
            </a:r>
            <a:r>
              <a:rPr lang="en-IN" spc="-15"/>
              <a:t> </a:t>
            </a:r>
            <a:r>
              <a:rPr lang="en-IN"/>
              <a:t>2024</a:t>
            </a:r>
            <a:r>
              <a:rPr lang="en-IN" spc="-5"/>
              <a:t> </a:t>
            </a:r>
            <a:r>
              <a:rPr lang="en-IN" spc="-10"/>
              <a:t>Cognizant</a:t>
            </a:r>
          </a:p>
        </p:txBody>
      </p:sp>
      <p:pic>
        <p:nvPicPr>
          <p:cNvPr id="3" name="Picture 2" descr="A blue and white logo&#10;&#10;Description automatically generated">
            <a:extLst>
              <a:ext uri="{FF2B5EF4-FFF2-40B4-BE49-F238E27FC236}">
                <a16:creationId xmlns:a16="http://schemas.microsoft.com/office/drawing/2014/main" id="{AA734C77-44F4-5F8F-1566-5C0AF3354DE4}"/>
              </a:ext>
            </a:extLst>
          </p:cNvPr>
          <p:cNvPicPr>
            <a:picLocks noChangeAspect="1"/>
          </p:cNvPicPr>
          <p:nvPr/>
        </p:nvPicPr>
        <p:blipFill>
          <a:blip r:embed="rId3"/>
          <a:stretch>
            <a:fillRect/>
          </a:stretch>
        </p:blipFill>
        <p:spPr>
          <a:xfrm>
            <a:off x="173831" y="78581"/>
            <a:ext cx="2533650" cy="533400"/>
          </a:xfrm>
          <a:prstGeom prst="rect">
            <a:avLst/>
          </a:prstGeom>
        </p:spPr>
      </p:pic>
      <p:sp>
        <p:nvSpPr>
          <p:cNvPr id="4" name="TextBox 3">
            <a:extLst>
              <a:ext uri="{FF2B5EF4-FFF2-40B4-BE49-F238E27FC236}">
                <a16:creationId xmlns:a16="http://schemas.microsoft.com/office/drawing/2014/main" id="{5C336B96-1234-CBF6-7E1F-FF3113D40321}"/>
              </a:ext>
            </a:extLst>
          </p:cNvPr>
          <p:cNvSpPr txBox="1"/>
          <p:nvPr/>
        </p:nvSpPr>
        <p:spPr>
          <a:xfrm>
            <a:off x="176212" y="759619"/>
            <a:ext cx="54816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lumMod val="50000"/>
                    <a:lumOff val="50000"/>
                  </a:schemeClr>
                </a:solidFill>
              </a:rPr>
              <a:t>What does it take &amp; How much does it cost to solve?</a:t>
            </a:r>
          </a:p>
        </p:txBody>
      </p:sp>
      <p:sp>
        <p:nvSpPr>
          <p:cNvPr id="7" name="TextBox 6">
            <a:extLst>
              <a:ext uri="{FF2B5EF4-FFF2-40B4-BE49-F238E27FC236}">
                <a16:creationId xmlns:a16="http://schemas.microsoft.com/office/drawing/2014/main" id="{3F86B02C-4CB0-5DF2-301B-AC687FA4345A}"/>
              </a:ext>
            </a:extLst>
          </p:cNvPr>
          <p:cNvSpPr txBox="1"/>
          <p:nvPr/>
        </p:nvSpPr>
        <p:spPr>
          <a:xfrm>
            <a:off x="57150" y="1962150"/>
            <a:ext cx="5279232" cy="4524315"/>
          </a:xfrm>
          <a:prstGeom prst="rect">
            <a:avLst/>
          </a:prstGeom>
          <a:solidFill>
            <a:schemeClr val="tx2">
              <a:lumMod val="25000"/>
              <a:lumOff val="7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b="1">
                <a:latin typeface="Times New Roman"/>
                <a:cs typeface="Times New Roman"/>
              </a:rPr>
              <a:t>R&amp;D:</a:t>
            </a:r>
            <a:r>
              <a:rPr lang="en-US">
                <a:latin typeface="Times New Roman"/>
                <a:cs typeface="Times New Roman"/>
              </a:rPr>
              <a:t> Manage costs (project management tools) and secure funding (grants, partnerships) to develop intellectual property (IP) and prototypes.</a:t>
            </a:r>
          </a:p>
          <a:p>
            <a:pPr marL="228600" indent="-228600">
              <a:buFont typeface=""/>
              <a:buChar char="•"/>
            </a:pPr>
            <a:r>
              <a:rPr lang="en-US" b="1">
                <a:latin typeface="Times New Roman"/>
                <a:cs typeface="Times New Roman"/>
              </a:rPr>
              <a:t>Hardware &amp; Software Development:</a:t>
            </a:r>
            <a:r>
              <a:rPr lang="en-US">
                <a:latin typeface="Times New Roman"/>
                <a:cs typeface="Times New Roman"/>
              </a:rPr>
              <a:t> Control costs (agile development, outsourcing) to build functional robot prototypes and a user-friendly interface, leveraging a secure cloud platform.</a:t>
            </a:r>
          </a:p>
          <a:p>
            <a:pPr marL="228600" indent="-228600">
              <a:buFont typeface=""/>
              <a:buChar char="•"/>
            </a:pPr>
            <a:r>
              <a:rPr lang="en-US" b="1">
                <a:latin typeface="Times New Roman"/>
                <a:cs typeface="Times New Roman"/>
              </a:rPr>
              <a:t>Field Testing &amp; Validation:</a:t>
            </a:r>
            <a:r>
              <a:rPr lang="en-US">
                <a:latin typeface="Times New Roman"/>
                <a:cs typeface="Times New Roman"/>
              </a:rPr>
              <a:t> Secure funding (pilot projects) and partnerships (farms) to gather real-world data and regulatory approvals.</a:t>
            </a:r>
          </a:p>
          <a:p>
            <a:pPr marL="228600" indent="-228600">
              <a:buFont typeface=""/>
              <a:buChar char="•"/>
            </a:pPr>
            <a:r>
              <a:rPr lang="en-US" b="1">
                <a:latin typeface="Times New Roman"/>
                <a:cs typeface="Times New Roman"/>
              </a:rPr>
              <a:t>Pilot Deployment:</a:t>
            </a:r>
            <a:r>
              <a:rPr lang="en-US">
                <a:latin typeface="Times New Roman"/>
                <a:cs typeface="Times New Roman"/>
              </a:rPr>
              <a:t> Gain feedback (limited deployments) and refine the solution to develop a pricing model for commercialization.</a:t>
            </a:r>
          </a:p>
          <a:p>
            <a:pPr marL="228600" indent="-228600">
              <a:buFont typeface=""/>
              <a:buChar char="•"/>
            </a:pPr>
            <a:r>
              <a:rPr lang="en-US" b="1">
                <a:latin typeface="Times New Roman"/>
                <a:cs typeface="Times New Roman"/>
              </a:rPr>
              <a:t>Manufacturing &amp; Production:</a:t>
            </a:r>
            <a:r>
              <a:rPr lang="en-US">
                <a:latin typeface="Times New Roman"/>
                <a:cs typeface="Times New Roman"/>
              </a:rPr>
              <a:t> Secure funding (venture capital) and establish a cost-effective manufacturing plan with a reliable supply chain.</a:t>
            </a:r>
          </a:p>
        </p:txBody>
      </p:sp>
      <p:sp>
        <p:nvSpPr>
          <p:cNvPr id="8" name="TextBox 7">
            <a:extLst>
              <a:ext uri="{FF2B5EF4-FFF2-40B4-BE49-F238E27FC236}">
                <a16:creationId xmlns:a16="http://schemas.microsoft.com/office/drawing/2014/main" id="{E43C4494-E977-B4C3-9F8D-9DB05ADDEFC7}"/>
              </a:ext>
            </a:extLst>
          </p:cNvPr>
          <p:cNvSpPr txBox="1"/>
          <p:nvPr/>
        </p:nvSpPr>
        <p:spPr>
          <a:xfrm>
            <a:off x="6355556" y="2355056"/>
            <a:ext cx="4933949" cy="3323987"/>
          </a:xfrm>
          <a:prstGeom prst="rect">
            <a:avLst/>
          </a:prstGeom>
          <a:solidFill>
            <a:schemeClr val="tx2">
              <a:lumMod val="25000"/>
              <a:lumOff val="7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b="1" kern="0">
                <a:latin typeface="Times New Roman"/>
                <a:cs typeface="Times New Roman"/>
              </a:rPr>
              <a:t>R&amp;D:</a:t>
            </a:r>
            <a:r>
              <a:rPr lang="en-US" kern="0">
                <a:latin typeface="Times New Roman"/>
                <a:cs typeface="Times New Roman"/>
              </a:rPr>
              <a:t> 1-2 Lakh</a:t>
            </a:r>
          </a:p>
          <a:p>
            <a:pPr>
              <a:buFont typeface=""/>
              <a:buChar char="•"/>
            </a:pPr>
            <a:r>
              <a:rPr lang="en-US" b="1" kern="0">
                <a:latin typeface="Times New Roman"/>
                <a:cs typeface="Times New Roman"/>
              </a:rPr>
              <a:t>Hardware &amp; Software:</a:t>
            </a:r>
            <a:r>
              <a:rPr lang="en-US" kern="0">
                <a:latin typeface="Times New Roman"/>
                <a:cs typeface="Times New Roman"/>
              </a:rPr>
              <a:t> 3-5 Lakh</a:t>
            </a:r>
          </a:p>
          <a:p>
            <a:pPr lvl="1">
              <a:buFont typeface=""/>
              <a:buChar char="o"/>
            </a:pPr>
            <a:r>
              <a:rPr lang="en-US" b="1" kern="0">
                <a:latin typeface="Times New Roman"/>
                <a:cs typeface="Times New Roman"/>
              </a:rPr>
              <a:t>Cloud Services (Annual):</a:t>
            </a:r>
            <a:r>
              <a:rPr lang="en-US" kern="0">
                <a:latin typeface="Times New Roman"/>
                <a:cs typeface="Times New Roman"/>
              </a:rPr>
              <a:t> 1-1.5 Lakh</a:t>
            </a:r>
          </a:p>
          <a:p>
            <a:pPr>
              <a:buFont typeface=""/>
              <a:buChar char="•"/>
            </a:pPr>
            <a:r>
              <a:rPr lang="en-US" b="1" kern="0">
                <a:latin typeface="Times New Roman"/>
                <a:cs typeface="Times New Roman"/>
              </a:rPr>
              <a:t>Field Testing:</a:t>
            </a:r>
            <a:r>
              <a:rPr lang="en-US" kern="0">
                <a:latin typeface="Times New Roman"/>
                <a:cs typeface="Times New Roman"/>
              </a:rPr>
              <a:t> 1-3 Lakh</a:t>
            </a:r>
          </a:p>
          <a:p>
            <a:pPr>
              <a:buFont typeface=""/>
              <a:buChar char="•"/>
            </a:pPr>
            <a:r>
              <a:rPr lang="en-US" b="1" kern="0">
                <a:latin typeface="Times New Roman"/>
                <a:cs typeface="Times New Roman"/>
              </a:rPr>
              <a:t>Pilot Deployment:</a:t>
            </a:r>
            <a:r>
              <a:rPr lang="en-US" kern="0">
                <a:latin typeface="Times New Roman"/>
                <a:cs typeface="Times New Roman"/>
              </a:rPr>
              <a:t> 1-2 Lakh </a:t>
            </a:r>
          </a:p>
          <a:p>
            <a:pPr>
              <a:buFont typeface=""/>
              <a:buChar char="•"/>
            </a:pPr>
            <a:r>
              <a:rPr lang="en-US" b="1" kern="0">
                <a:latin typeface="Times New Roman"/>
                <a:cs typeface="Times New Roman"/>
              </a:rPr>
              <a:t>Manufacturing &amp; Production:</a:t>
            </a:r>
            <a:r>
              <a:rPr lang="en-US" kern="0">
                <a:latin typeface="Times New Roman"/>
                <a:cs typeface="Times New Roman"/>
              </a:rPr>
              <a:t> Variable (Depends on production scale) </a:t>
            </a:r>
          </a:p>
          <a:p>
            <a:r>
              <a:rPr lang="en-US" b="1" kern="0">
                <a:latin typeface="Times New Roman"/>
                <a:cs typeface="Times New Roman"/>
              </a:rPr>
              <a:t>Total Investment Range:</a:t>
            </a:r>
            <a:r>
              <a:rPr lang="en-US" kern="0">
                <a:latin typeface="Times New Roman"/>
                <a:cs typeface="Times New Roman"/>
              </a:rPr>
              <a:t> 6-12 Lakh</a:t>
            </a:r>
          </a:p>
          <a:p>
            <a:r>
              <a:rPr lang="en-US" kern="0">
                <a:latin typeface="Times New Roman"/>
                <a:cs typeface="Times New Roman"/>
              </a:rPr>
              <a:t>This may vary due to several factors like m</a:t>
            </a:r>
            <a:r>
              <a:rPr lang="en-US">
                <a:latin typeface="Times New Roman"/>
                <a:cs typeface="Times New Roman"/>
              </a:rPr>
              <a:t>arket fluctuations, development choices and location &amp; team Size.</a:t>
            </a:r>
          </a:p>
          <a:p>
            <a:endParaRPr lang="en-US" sz="1200" kern="0">
              <a:latin typeface="Times New Roman"/>
              <a:cs typeface="Times New Roman"/>
            </a:endParaRPr>
          </a:p>
        </p:txBody>
      </p:sp>
      <p:cxnSp>
        <p:nvCxnSpPr>
          <p:cNvPr id="9" name="Straight Arrow Connector 8">
            <a:extLst>
              <a:ext uri="{FF2B5EF4-FFF2-40B4-BE49-F238E27FC236}">
                <a16:creationId xmlns:a16="http://schemas.microsoft.com/office/drawing/2014/main" id="{C21D51D2-2E45-FFF5-FBCA-E4A3B9F57A5A}"/>
              </a:ext>
            </a:extLst>
          </p:cNvPr>
          <p:cNvCxnSpPr/>
          <p:nvPr/>
        </p:nvCxnSpPr>
        <p:spPr>
          <a:xfrm>
            <a:off x="4685109" y="1175742"/>
            <a:ext cx="2702718" cy="111918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A7161162-8413-D33A-DAAE-DFCCE1A8EADF}"/>
              </a:ext>
            </a:extLst>
          </p:cNvPr>
          <p:cNvCxnSpPr/>
          <p:nvPr/>
        </p:nvCxnSpPr>
        <p:spPr>
          <a:xfrm>
            <a:off x="1503164" y="1116210"/>
            <a:ext cx="11906" cy="72628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3512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xfrm>
            <a:off x="1029716" y="6517478"/>
            <a:ext cx="732789" cy="124459"/>
          </a:xfrm>
          <a:prstGeom prst="rect">
            <a:avLst/>
          </a:prstGeom>
        </p:spPr>
        <p:txBody>
          <a:bodyPr vert="horz" wrap="square" lIns="0" tIns="0" rIns="0" bIns="0" rtlCol="0">
            <a:spAutoFit/>
          </a:bodyPr>
          <a:lstStyle>
            <a:defPPr>
              <a:defRPr kern="0"/>
            </a:defPPr>
            <a:lvl1pPr>
              <a:defRPr sz="700" b="0" i="0">
                <a:solidFill>
                  <a:srgbClr val="000047"/>
                </a:solidFill>
                <a:latin typeface="Arial MT"/>
                <a:cs typeface="Arial MT"/>
              </a:defRPr>
            </a:lvl1pPr>
          </a:lstStyle>
          <a:p>
            <a:pPr marL="12700">
              <a:lnSpc>
                <a:spcPct val="100000"/>
              </a:lnSpc>
              <a:spcBef>
                <a:spcPts val="30"/>
              </a:spcBef>
            </a:pPr>
            <a:r>
              <a:rPr lang="en-IN"/>
              <a:t>©</a:t>
            </a:r>
            <a:r>
              <a:rPr lang="en-IN" spc="-15"/>
              <a:t> </a:t>
            </a:r>
            <a:r>
              <a:rPr lang="en-IN"/>
              <a:t>2024</a:t>
            </a:r>
            <a:r>
              <a:rPr lang="en-IN" spc="-5"/>
              <a:t> </a:t>
            </a:r>
            <a:r>
              <a:rPr lang="en-IN" spc="-10"/>
              <a:t>Cognizant</a:t>
            </a:r>
          </a:p>
        </p:txBody>
      </p:sp>
      <p:pic>
        <p:nvPicPr>
          <p:cNvPr id="2" name="Picture 2" descr="Cognizant | World Economic Forum">
            <a:extLst>
              <a:ext uri="{FF2B5EF4-FFF2-40B4-BE49-F238E27FC236}">
                <a16:creationId xmlns:a16="http://schemas.microsoft.com/office/drawing/2014/main" id="{CF947CE8-6FDE-953B-9801-C75EA7971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4308" y="6483544"/>
            <a:ext cx="1152833" cy="3122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1519F4E-2D36-612A-51C1-F346132E9A36}"/>
              </a:ext>
            </a:extLst>
          </p:cNvPr>
          <p:cNvPicPr>
            <a:picLocks noChangeAspect="1"/>
          </p:cNvPicPr>
          <p:nvPr/>
        </p:nvPicPr>
        <p:blipFill>
          <a:blip r:embed="rId3"/>
          <a:stretch>
            <a:fillRect/>
          </a:stretch>
        </p:blipFill>
        <p:spPr>
          <a:xfrm>
            <a:off x="145256" y="240506"/>
            <a:ext cx="2495550" cy="447675"/>
          </a:xfrm>
          <a:prstGeom prst="rect">
            <a:avLst/>
          </a:prstGeom>
        </p:spPr>
      </p:pic>
      <p:sp>
        <p:nvSpPr>
          <p:cNvPr id="4" name="TextBox 3">
            <a:extLst>
              <a:ext uri="{FF2B5EF4-FFF2-40B4-BE49-F238E27FC236}">
                <a16:creationId xmlns:a16="http://schemas.microsoft.com/office/drawing/2014/main" id="{E62BF2F3-9DB7-0CD0-438F-9A2DCF890FD2}"/>
              </a:ext>
            </a:extLst>
          </p:cNvPr>
          <p:cNvSpPr txBox="1"/>
          <p:nvPr/>
        </p:nvSpPr>
        <p:spPr>
          <a:xfrm>
            <a:off x="140494" y="688181"/>
            <a:ext cx="45767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lumMod val="50000"/>
                    <a:lumOff val="50000"/>
                  </a:schemeClr>
                </a:solidFill>
              </a:rPr>
              <a:t>Quantify the benefits &amp; What if I don’t solve?</a:t>
            </a:r>
          </a:p>
        </p:txBody>
      </p:sp>
      <p:pic>
        <p:nvPicPr>
          <p:cNvPr id="5" name="Picture 4" descr="A blue dollar sign with arrows&#10;&#10;Description automatically generated">
            <a:extLst>
              <a:ext uri="{FF2B5EF4-FFF2-40B4-BE49-F238E27FC236}">
                <a16:creationId xmlns:a16="http://schemas.microsoft.com/office/drawing/2014/main" id="{07E5CB68-5646-26E5-4F6C-02FBE8563B81}"/>
              </a:ext>
            </a:extLst>
          </p:cNvPr>
          <p:cNvPicPr>
            <a:picLocks noChangeAspect="1"/>
          </p:cNvPicPr>
          <p:nvPr/>
        </p:nvPicPr>
        <p:blipFill>
          <a:blip r:embed="rId4"/>
          <a:stretch>
            <a:fillRect/>
          </a:stretch>
        </p:blipFill>
        <p:spPr>
          <a:xfrm>
            <a:off x="371475" y="1262062"/>
            <a:ext cx="1019175" cy="1381125"/>
          </a:xfrm>
          <a:prstGeom prst="rect">
            <a:avLst/>
          </a:prstGeom>
        </p:spPr>
      </p:pic>
      <p:sp>
        <p:nvSpPr>
          <p:cNvPr id="7" name="TextBox 6">
            <a:extLst>
              <a:ext uri="{FF2B5EF4-FFF2-40B4-BE49-F238E27FC236}">
                <a16:creationId xmlns:a16="http://schemas.microsoft.com/office/drawing/2014/main" id="{68A22AD1-F0E6-FB73-4461-2ACE87FD1D6D}"/>
              </a:ext>
            </a:extLst>
          </p:cNvPr>
          <p:cNvSpPr txBox="1"/>
          <p:nvPr/>
        </p:nvSpPr>
        <p:spPr>
          <a:xfrm>
            <a:off x="1771650" y="1057276"/>
            <a:ext cx="10065542" cy="17662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kern="0">
                <a:latin typeface="Times New Roman"/>
                <a:cs typeface="Times New Roman"/>
              </a:rPr>
              <a:t>Potential ROI:</a:t>
            </a:r>
          </a:p>
          <a:p>
            <a:r>
              <a:rPr lang="en-US" kern="0">
                <a:latin typeface="Times New Roman"/>
                <a:cs typeface="Times New Roman"/>
              </a:rPr>
              <a:t>Studies suggest precision agriculture solutions can deliver an ROI of 150-300% within 3-5 years [source: MarketsandMarkets.com, precision agriculture market report].</a:t>
            </a:r>
          </a:p>
          <a:p>
            <a:pPr indent="-228600"/>
            <a:r>
              <a:rPr lang="en-US" kern="0">
                <a:latin typeface="Times New Roman"/>
                <a:cs typeface="Times New Roman"/>
              </a:rPr>
              <a:t>This high ROI is attributed to the combination of increased yields, reduced input costs, and improved farm efficiency.</a:t>
            </a:r>
          </a:p>
          <a:p>
            <a:r>
              <a:rPr lang="en-US">
                <a:latin typeface="Times New Roman"/>
                <a:cs typeface="Times New Roman"/>
              </a:rPr>
              <a:t>This depends on </a:t>
            </a:r>
            <a:r>
              <a:rPr lang="en-US" b="1">
                <a:latin typeface="Times New Roman"/>
                <a:ea typeface="Calibri"/>
                <a:cs typeface="Calibri"/>
              </a:rPr>
              <a:t>Variable Adoption Rate,</a:t>
            </a:r>
            <a:r>
              <a:rPr lang="en-US" b="1">
                <a:latin typeface="Times New Roman"/>
                <a:cs typeface="Times New Roman"/>
              </a:rPr>
              <a:t> Farm Size and Diversity and </a:t>
            </a:r>
            <a:r>
              <a:rPr lang="en-US" b="1" kern="0">
                <a:latin typeface="Times New Roman"/>
                <a:cs typeface="Times New Roman"/>
              </a:rPr>
              <a:t>Market Fluctuations.</a:t>
            </a:r>
          </a:p>
        </p:txBody>
      </p:sp>
      <p:pic>
        <p:nvPicPr>
          <p:cNvPr id="9" name="Picture 8" descr="A graph with a dollar sign and a coin&#10;&#10;Description automatically generated">
            <a:extLst>
              <a:ext uri="{FF2B5EF4-FFF2-40B4-BE49-F238E27FC236}">
                <a16:creationId xmlns:a16="http://schemas.microsoft.com/office/drawing/2014/main" id="{8303D216-89DC-91C1-7EC9-97604E518D0D}"/>
              </a:ext>
            </a:extLst>
          </p:cNvPr>
          <p:cNvPicPr>
            <a:picLocks noChangeAspect="1"/>
          </p:cNvPicPr>
          <p:nvPr/>
        </p:nvPicPr>
        <p:blipFill>
          <a:blip r:embed="rId5"/>
          <a:stretch>
            <a:fillRect/>
          </a:stretch>
        </p:blipFill>
        <p:spPr>
          <a:xfrm>
            <a:off x="202406" y="3507581"/>
            <a:ext cx="1571625" cy="1819275"/>
          </a:xfrm>
          <a:prstGeom prst="rect">
            <a:avLst/>
          </a:prstGeom>
        </p:spPr>
      </p:pic>
      <p:sp>
        <p:nvSpPr>
          <p:cNvPr id="10" name="TextBox 9">
            <a:extLst>
              <a:ext uri="{FF2B5EF4-FFF2-40B4-BE49-F238E27FC236}">
                <a16:creationId xmlns:a16="http://schemas.microsoft.com/office/drawing/2014/main" id="{A9F7460D-6F79-0F66-6DCD-A918FD7D030D}"/>
              </a:ext>
            </a:extLst>
          </p:cNvPr>
          <p:cNvSpPr txBox="1"/>
          <p:nvPr/>
        </p:nvSpPr>
        <p:spPr>
          <a:xfrm>
            <a:off x="1771650" y="3117056"/>
            <a:ext cx="9577386"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kern="0" dirty="0">
                <a:latin typeface="Times New Roman"/>
                <a:cs typeface="Times New Roman"/>
              </a:rPr>
              <a:t>Revenue Growth for Solution Provider:</a:t>
            </a:r>
          </a:p>
          <a:p>
            <a:pPr lvl="1">
              <a:buFont typeface=""/>
              <a:buChar char="o"/>
            </a:pPr>
            <a:r>
              <a:rPr lang="en-US" b="1" kern="0" dirty="0">
                <a:latin typeface="Times New Roman"/>
                <a:cs typeface="Times New Roman"/>
              </a:rPr>
              <a:t>Hardware Sales:</a:t>
            </a:r>
            <a:r>
              <a:rPr lang="en-US" kern="0" dirty="0">
                <a:latin typeface="Times New Roman"/>
                <a:cs typeface="Times New Roman"/>
              </a:rPr>
              <a:t> Selling the robots and related equipment directly to farmers generates upfront revenue.</a:t>
            </a:r>
          </a:p>
          <a:p>
            <a:pPr lvl="1">
              <a:buFont typeface=""/>
              <a:buChar char="o"/>
            </a:pPr>
            <a:r>
              <a:rPr lang="en-US" b="1" kern="0" dirty="0">
                <a:latin typeface="Times New Roman"/>
                <a:cs typeface="Times New Roman"/>
              </a:rPr>
              <a:t>Subscription Model:</a:t>
            </a:r>
            <a:r>
              <a:rPr lang="en-US" kern="0" dirty="0">
                <a:latin typeface="Times New Roman"/>
                <a:cs typeface="Times New Roman"/>
              </a:rPr>
              <a:t> Offering a subscription service for access to the cloud platform, data analysis, and recommendations provides recurring revenue.</a:t>
            </a:r>
          </a:p>
          <a:p>
            <a:pPr lvl="1">
              <a:buFont typeface=""/>
              <a:buChar char="o"/>
            </a:pPr>
            <a:r>
              <a:rPr lang="en-US" b="1" kern="0" dirty="0">
                <a:latin typeface="Times New Roman"/>
                <a:cs typeface="Times New Roman"/>
              </a:rPr>
              <a:t>Pay-Per-Acre Model:</a:t>
            </a:r>
            <a:r>
              <a:rPr lang="en-US" kern="0" dirty="0">
                <a:latin typeface="Times New Roman"/>
                <a:cs typeface="Times New Roman"/>
              </a:rPr>
              <a:t> Farmers can pay a fee per acre for the robot to analyze and treat their soil, creating a service-based revenue stream.</a:t>
            </a:r>
          </a:p>
          <a:p>
            <a:pPr>
              <a:buFont typeface=""/>
              <a:buChar char="•"/>
            </a:pPr>
            <a:r>
              <a:rPr lang="en-US" kern="0" dirty="0">
                <a:latin typeface="Times New Roman"/>
                <a:cs typeface="Times New Roman"/>
              </a:rPr>
              <a:t>By offering a combination of these models, we can cater to different farmer needs and generate significant revenue growth as adoption increases.</a:t>
            </a:r>
          </a:p>
        </p:txBody>
      </p:sp>
    </p:spTree>
    <p:extLst>
      <p:ext uri="{BB962C8B-B14F-4D97-AF65-F5344CB8AC3E}">
        <p14:creationId xmlns:p14="http://schemas.microsoft.com/office/powerpoint/2010/main" val="273323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3">
            <a:extLst>
              <a:ext uri="{FF2B5EF4-FFF2-40B4-BE49-F238E27FC236}">
                <a16:creationId xmlns:a16="http://schemas.microsoft.com/office/drawing/2014/main" id="{81CECECF-211E-2591-8B57-7D12406CAE24}"/>
              </a:ext>
            </a:extLst>
          </p:cNvPr>
          <p:cNvGraphicFramePr>
            <a:graphicFrameLocks noGrp="1"/>
          </p:cNvGraphicFramePr>
          <p:nvPr>
            <p:extLst>
              <p:ext uri="{D42A27DB-BD31-4B8C-83A1-F6EECF244321}">
                <p14:modId xmlns:p14="http://schemas.microsoft.com/office/powerpoint/2010/main" val="2744389337"/>
              </p:ext>
            </p:extLst>
          </p:nvPr>
        </p:nvGraphicFramePr>
        <p:xfrm>
          <a:off x="790484" y="1447605"/>
          <a:ext cx="10468019" cy="4340565"/>
        </p:xfrm>
        <a:graphic>
          <a:graphicData uri="http://schemas.openxmlformats.org/drawingml/2006/table">
            <a:tbl>
              <a:tblPr firstRow="1" bandRow="1">
                <a:tableStyleId>{2D5ABB26-0587-4C30-8999-92F81FD0307C}</a:tableStyleId>
              </a:tblPr>
              <a:tblGrid>
                <a:gridCol w="1312437">
                  <a:extLst>
                    <a:ext uri="{9D8B030D-6E8A-4147-A177-3AD203B41FA5}">
                      <a16:colId xmlns:a16="http://schemas.microsoft.com/office/drawing/2014/main" val="20000"/>
                    </a:ext>
                  </a:extLst>
                </a:gridCol>
                <a:gridCol w="3519633">
                  <a:extLst>
                    <a:ext uri="{9D8B030D-6E8A-4147-A177-3AD203B41FA5}">
                      <a16:colId xmlns:a16="http://schemas.microsoft.com/office/drawing/2014/main" val="20001"/>
                    </a:ext>
                  </a:extLst>
                </a:gridCol>
                <a:gridCol w="2313213">
                  <a:extLst>
                    <a:ext uri="{9D8B030D-6E8A-4147-A177-3AD203B41FA5}">
                      <a16:colId xmlns:a16="http://schemas.microsoft.com/office/drawing/2014/main" val="20002"/>
                    </a:ext>
                  </a:extLst>
                </a:gridCol>
                <a:gridCol w="1549122">
                  <a:extLst>
                    <a:ext uri="{9D8B030D-6E8A-4147-A177-3AD203B41FA5}">
                      <a16:colId xmlns:a16="http://schemas.microsoft.com/office/drawing/2014/main" val="20003"/>
                    </a:ext>
                  </a:extLst>
                </a:gridCol>
                <a:gridCol w="1773614">
                  <a:extLst>
                    <a:ext uri="{9D8B030D-6E8A-4147-A177-3AD203B41FA5}">
                      <a16:colId xmlns:a16="http://schemas.microsoft.com/office/drawing/2014/main" val="20004"/>
                    </a:ext>
                  </a:extLst>
                </a:gridCol>
              </a:tblGrid>
              <a:tr h="835365">
                <a:tc>
                  <a:txBody>
                    <a:bodyPr/>
                    <a:lstStyle/>
                    <a:p>
                      <a:pPr>
                        <a:lnSpc>
                          <a:spcPct val="100000"/>
                        </a:lnSpc>
                        <a:spcBef>
                          <a:spcPts val="725"/>
                        </a:spcBef>
                      </a:pPr>
                      <a:endParaRPr sz="1600">
                        <a:latin typeface="Times New Roman"/>
                        <a:cs typeface="Times New Roman"/>
                      </a:endParaRPr>
                    </a:p>
                    <a:p>
                      <a:pPr marL="91440">
                        <a:lnSpc>
                          <a:spcPct val="100000"/>
                        </a:lnSpc>
                      </a:pPr>
                      <a:r>
                        <a:rPr sz="1600" b="1" spc="-20" dirty="0">
                          <a:solidFill>
                            <a:srgbClr val="000047"/>
                          </a:solidFill>
                          <a:latin typeface="Arial"/>
                          <a:cs typeface="Arial"/>
                        </a:rPr>
                        <a:t>Team</a:t>
                      </a:r>
                      <a:r>
                        <a:rPr sz="1600" b="1" spc="-85" dirty="0">
                          <a:solidFill>
                            <a:srgbClr val="000047"/>
                          </a:solidFill>
                          <a:latin typeface="Arial"/>
                          <a:cs typeface="Arial"/>
                        </a:rPr>
                        <a:t> </a:t>
                      </a:r>
                      <a:r>
                        <a:rPr sz="1600" b="1" spc="-20" dirty="0">
                          <a:solidFill>
                            <a:srgbClr val="000047"/>
                          </a:solidFill>
                          <a:latin typeface="Arial"/>
                          <a:cs typeface="Arial"/>
                        </a:rPr>
                        <a:t>Name</a:t>
                      </a:r>
                      <a:endParaRPr sz="1600" dirty="0">
                        <a:latin typeface="Arial"/>
                        <a:cs typeface="Arial"/>
                      </a:endParaRPr>
                    </a:p>
                  </a:txBody>
                  <a:tcPr marL="0" marR="0" marT="92075" marB="0">
                    <a:lnL w="12700">
                      <a:solidFill>
                        <a:srgbClr val="000047"/>
                      </a:solidFill>
                      <a:prstDash val="solid"/>
                    </a:lnL>
                    <a:lnR w="12700">
                      <a:solidFill>
                        <a:srgbClr val="000047"/>
                      </a:solidFill>
                      <a:prstDash val="solid"/>
                    </a:lnR>
                    <a:lnT w="12700">
                      <a:solidFill>
                        <a:srgbClr val="000047"/>
                      </a:solidFill>
                      <a:prstDash val="solid"/>
                    </a:lnT>
                    <a:lnB w="12700">
                      <a:solidFill>
                        <a:srgbClr val="000047"/>
                      </a:solidFill>
                      <a:prstDash val="solid"/>
                    </a:lnB>
                    <a:solidFill>
                      <a:srgbClr val="92BAE6"/>
                    </a:solidFill>
                  </a:tcPr>
                </a:tc>
                <a:tc>
                  <a:txBody>
                    <a:bodyPr/>
                    <a:lstStyle/>
                    <a:p>
                      <a:pPr>
                        <a:lnSpc>
                          <a:spcPct val="100000"/>
                        </a:lnSpc>
                        <a:spcBef>
                          <a:spcPts val="725"/>
                        </a:spcBef>
                      </a:pPr>
                      <a:endParaRPr sz="1600">
                        <a:latin typeface="Times New Roman"/>
                        <a:cs typeface="Times New Roman"/>
                      </a:endParaRPr>
                    </a:p>
                    <a:p>
                      <a:pPr marL="91440">
                        <a:lnSpc>
                          <a:spcPct val="100000"/>
                        </a:lnSpc>
                      </a:pPr>
                      <a:r>
                        <a:rPr sz="1600" b="1" spc="-20" dirty="0">
                          <a:solidFill>
                            <a:srgbClr val="000047"/>
                          </a:solidFill>
                          <a:latin typeface="Arial"/>
                          <a:cs typeface="Arial"/>
                        </a:rPr>
                        <a:t>Team</a:t>
                      </a:r>
                      <a:r>
                        <a:rPr sz="1600" b="1" spc="-85" dirty="0">
                          <a:solidFill>
                            <a:srgbClr val="000047"/>
                          </a:solidFill>
                          <a:latin typeface="Arial"/>
                          <a:cs typeface="Arial"/>
                        </a:rPr>
                        <a:t> </a:t>
                      </a:r>
                      <a:r>
                        <a:rPr sz="1600" b="1" dirty="0">
                          <a:solidFill>
                            <a:srgbClr val="000047"/>
                          </a:solidFill>
                          <a:latin typeface="Arial"/>
                          <a:cs typeface="Arial"/>
                        </a:rPr>
                        <a:t>Member</a:t>
                      </a:r>
                      <a:r>
                        <a:rPr sz="1600" b="1" spc="-65" dirty="0">
                          <a:solidFill>
                            <a:srgbClr val="000047"/>
                          </a:solidFill>
                          <a:latin typeface="Arial"/>
                          <a:cs typeface="Arial"/>
                        </a:rPr>
                        <a:t> </a:t>
                      </a:r>
                      <a:r>
                        <a:rPr sz="1600" b="1" spc="-20" dirty="0">
                          <a:solidFill>
                            <a:srgbClr val="000047"/>
                          </a:solidFill>
                          <a:latin typeface="Arial"/>
                          <a:cs typeface="Arial"/>
                        </a:rPr>
                        <a:t>Name</a:t>
                      </a:r>
                      <a:endParaRPr sz="1600" dirty="0">
                        <a:latin typeface="Arial"/>
                        <a:cs typeface="Arial"/>
                      </a:endParaRPr>
                    </a:p>
                  </a:txBody>
                  <a:tcPr marL="0" marR="0" marT="92075" marB="0">
                    <a:lnL w="12700">
                      <a:solidFill>
                        <a:srgbClr val="000047"/>
                      </a:solidFill>
                      <a:prstDash val="solid"/>
                    </a:lnL>
                    <a:lnR w="12700">
                      <a:solidFill>
                        <a:srgbClr val="000047"/>
                      </a:solidFill>
                      <a:prstDash val="solid"/>
                    </a:lnR>
                    <a:lnT w="12700">
                      <a:solidFill>
                        <a:srgbClr val="000047"/>
                      </a:solidFill>
                      <a:prstDash val="solid"/>
                    </a:lnT>
                    <a:lnB w="12700">
                      <a:solidFill>
                        <a:srgbClr val="000047"/>
                      </a:solidFill>
                      <a:prstDash val="solid"/>
                    </a:lnB>
                    <a:solidFill>
                      <a:srgbClr val="92BAE6"/>
                    </a:solidFill>
                  </a:tcPr>
                </a:tc>
                <a:tc>
                  <a:txBody>
                    <a:bodyPr/>
                    <a:lstStyle/>
                    <a:p>
                      <a:pPr>
                        <a:lnSpc>
                          <a:spcPct val="100000"/>
                        </a:lnSpc>
                        <a:spcBef>
                          <a:spcPts val="725"/>
                        </a:spcBef>
                      </a:pPr>
                      <a:endParaRPr sz="1600">
                        <a:latin typeface="Times New Roman"/>
                        <a:cs typeface="Times New Roman"/>
                      </a:endParaRPr>
                    </a:p>
                    <a:p>
                      <a:pPr marL="92075">
                        <a:lnSpc>
                          <a:spcPct val="100000"/>
                        </a:lnSpc>
                      </a:pPr>
                      <a:r>
                        <a:rPr sz="1600" b="1" dirty="0">
                          <a:solidFill>
                            <a:srgbClr val="000047"/>
                          </a:solidFill>
                          <a:latin typeface="Arial"/>
                          <a:cs typeface="Arial"/>
                        </a:rPr>
                        <a:t>Mail</a:t>
                      </a:r>
                      <a:r>
                        <a:rPr sz="1600" b="1" spc="-10" dirty="0">
                          <a:solidFill>
                            <a:srgbClr val="000047"/>
                          </a:solidFill>
                          <a:latin typeface="Arial"/>
                          <a:cs typeface="Arial"/>
                        </a:rPr>
                        <a:t> </a:t>
                      </a:r>
                      <a:r>
                        <a:rPr sz="1600" b="1" spc="-25" dirty="0">
                          <a:solidFill>
                            <a:srgbClr val="000047"/>
                          </a:solidFill>
                          <a:latin typeface="Arial"/>
                          <a:cs typeface="Arial"/>
                        </a:rPr>
                        <a:t>ID</a:t>
                      </a:r>
                      <a:endParaRPr sz="1600" dirty="0">
                        <a:latin typeface="Arial"/>
                        <a:cs typeface="Arial"/>
                      </a:endParaRPr>
                    </a:p>
                  </a:txBody>
                  <a:tcPr marL="0" marR="0" marT="92075" marB="0">
                    <a:lnL w="12700">
                      <a:solidFill>
                        <a:srgbClr val="000047"/>
                      </a:solidFill>
                      <a:prstDash val="solid"/>
                    </a:lnL>
                    <a:lnR w="12700">
                      <a:solidFill>
                        <a:srgbClr val="000047"/>
                      </a:solidFill>
                      <a:prstDash val="solid"/>
                    </a:lnR>
                    <a:lnT w="12700">
                      <a:solidFill>
                        <a:srgbClr val="000047"/>
                      </a:solidFill>
                      <a:prstDash val="solid"/>
                    </a:lnT>
                    <a:lnB w="12700">
                      <a:solidFill>
                        <a:srgbClr val="000047"/>
                      </a:solidFill>
                      <a:prstDash val="solid"/>
                    </a:lnB>
                    <a:solidFill>
                      <a:srgbClr val="92BAE6"/>
                    </a:solidFill>
                  </a:tcPr>
                </a:tc>
                <a:tc>
                  <a:txBody>
                    <a:bodyPr/>
                    <a:lstStyle/>
                    <a:p>
                      <a:pPr>
                        <a:lnSpc>
                          <a:spcPct val="100000"/>
                        </a:lnSpc>
                        <a:spcBef>
                          <a:spcPts val="725"/>
                        </a:spcBef>
                      </a:pPr>
                      <a:endParaRPr sz="1600">
                        <a:latin typeface="Times New Roman"/>
                        <a:cs typeface="Times New Roman"/>
                      </a:endParaRPr>
                    </a:p>
                    <a:p>
                      <a:pPr marL="92075">
                        <a:lnSpc>
                          <a:spcPct val="100000"/>
                        </a:lnSpc>
                      </a:pPr>
                      <a:r>
                        <a:rPr sz="1600" b="1" spc="-10" dirty="0">
                          <a:solidFill>
                            <a:srgbClr val="000047"/>
                          </a:solidFill>
                          <a:latin typeface="Arial"/>
                          <a:cs typeface="Arial"/>
                        </a:rPr>
                        <a:t>Department</a:t>
                      </a:r>
                      <a:endParaRPr sz="1600" dirty="0">
                        <a:latin typeface="Arial"/>
                        <a:cs typeface="Arial"/>
                      </a:endParaRPr>
                    </a:p>
                  </a:txBody>
                  <a:tcPr marL="0" marR="0" marT="92075" marB="0">
                    <a:lnL w="12700">
                      <a:solidFill>
                        <a:srgbClr val="000047"/>
                      </a:solidFill>
                      <a:prstDash val="solid"/>
                    </a:lnL>
                    <a:lnR w="12700">
                      <a:solidFill>
                        <a:srgbClr val="000047"/>
                      </a:solidFill>
                      <a:prstDash val="solid"/>
                    </a:lnR>
                    <a:lnT w="12700">
                      <a:solidFill>
                        <a:srgbClr val="000047"/>
                      </a:solidFill>
                      <a:prstDash val="solid"/>
                    </a:lnT>
                    <a:lnB w="12700">
                      <a:solidFill>
                        <a:srgbClr val="000047"/>
                      </a:solidFill>
                      <a:prstDash val="solid"/>
                    </a:lnB>
                    <a:solidFill>
                      <a:srgbClr val="92BAE6"/>
                    </a:solidFill>
                  </a:tcPr>
                </a:tc>
                <a:tc>
                  <a:txBody>
                    <a:bodyPr/>
                    <a:lstStyle/>
                    <a:p>
                      <a:pPr>
                        <a:lnSpc>
                          <a:spcPct val="100000"/>
                        </a:lnSpc>
                        <a:spcBef>
                          <a:spcPts val="725"/>
                        </a:spcBef>
                      </a:pPr>
                      <a:endParaRPr sz="1600">
                        <a:latin typeface="Times New Roman"/>
                        <a:cs typeface="Times New Roman"/>
                      </a:endParaRPr>
                    </a:p>
                    <a:p>
                      <a:pPr marL="92075">
                        <a:lnSpc>
                          <a:spcPct val="100000"/>
                        </a:lnSpc>
                      </a:pPr>
                      <a:r>
                        <a:rPr sz="1600" b="1" spc="-10">
                          <a:solidFill>
                            <a:srgbClr val="000047"/>
                          </a:solidFill>
                          <a:latin typeface="Arial"/>
                          <a:cs typeface="Arial"/>
                        </a:rPr>
                        <a:t>Year</a:t>
                      </a:r>
                      <a:r>
                        <a:rPr sz="1600" b="1" spc="-50" dirty="0">
                          <a:solidFill>
                            <a:srgbClr val="000047"/>
                          </a:solidFill>
                          <a:latin typeface="Arial"/>
                          <a:cs typeface="Arial"/>
                        </a:rPr>
                        <a:t> </a:t>
                      </a:r>
                      <a:r>
                        <a:rPr sz="1600" b="1">
                          <a:solidFill>
                            <a:srgbClr val="000047"/>
                          </a:solidFill>
                          <a:latin typeface="Arial"/>
                          <a:cs typeface="Arial"/>
                        </a:rPr>
                        <a:t>of</a:t>
                      </a:r>
                      <a:r>
                        <a:rPr sz="1600" b="1" spc="-40" dirty="0">
                          <a:solidFill>
                            <a:srgbClr val="000047"/>
                          </a:solidFill>
                          <a:latin typeface="Arial"/>
                          <a:cs typeface="Arial"/>
                        </a:rPr>
                        <a:t> </a:t>
                      </a:r>
                      <a:r>
                        <a:rPr sz="1600" b="1" spc="-10">
                          <a:solidFill>
                            <a:srgbClr val="000047"/>
                          </a:solidFill>
                          <a:latin typeface="Arial"/>
                          <a:cs typeface="Arial"/>
                        </a:rPr>
                        <a:t>passing</a:t>
                      </a:r>
                      <a:endParaRPr sz="1600">
                        <a:latin typeface="Arial"/>
                        <a:cs typeface="Arial"/>
                      </a:endParaRPr>
                    </a:p>
                  </a:txBody>
                  <a:tcPr marL="0" marR="0" marT="92075" marB="0">
                    <a:lnL w="12700">
                      <a:solidFill>
                        <a:srgbClr val="000047"/>
                      </a:solidFill>
                      <a:prstDash val="solid"/>
                    </a:lnL>
                    <a:lnR w="12700">
                      <a:solidFill>
                        <a:srgbClr val="000047"/>
                      </a:solidFill>
                      <a:prstDash val="solid"/>
                    </a:lnR>
                    <a:lnT w="12700">
                      <a:solidFill>
                        <a:srgbClr val="000047"/>
                      </a:solidFill>
                      <a:prstDash val="solid"/>
                    </a:lnT>
                    <a:lnB w="12700">
                      <a:solidFill>
                        <a:srgbClr val="000047"/>
                      </a:solidFill>
                      <a:prstDash val="solid"/>
                    </a:lnB>
                    <a:solidFill>
                      <a:srgbClr val="92BAE6"/>
                    </a:solidFill>
                  </a:tcPr>
                </a:tc>
                <a:extLst>
                  <a:ext uri="{0D108BD9-81ED-4DB2-BD59-A6C34878D82A}">
                    <a16:rowId xmlns:a16="http://schemas.microsoft.com/office/drawing/2014/main" val="10000"/>
                  </a:ext>
                </a:extLst>
              </a:tr>
              <a:tr h="597024">
                <a:tc rowSpan="4">
                  <a:txBody>
                    <a:bodyPr/>
                    <a:lstStyle/>
                    <a:p>
                      <a:pPr algn="ctr">
                        <a:lnSpc>
                          <a:spcPct val="100000"/>
                        </a:lnSpc>
                      </a:pPr>
                      <a:endParaRPr lang="en-IN" sz="3200">
                        <a:latin typeface="Times New Roman"/>
                        <a:cs typeface="Times New Roman"/>
                      </a:endParaRPr>
                    </a:p>
                    <a:p>
                      <a:pPr algn="ctr">
                        <a:lnSpc>
                          <a:spcPct val="100000"/>
                        </a:lnSpc>
                      </a:pPr>
                      <a:endParaRPr lang="en-IN" sz="1800" b="0">
                        <a:latin typeface="Times New Roman"/>
                        <a:cs typeface="Times New Roman"/>
                      </a:endParaRPr>
                    </a:p>
                    <a:p>
                      <a:pPr algn="ctr">
                        <a:lnSpc>
                          <a:spcPct val="100000"/>
                        </a:lnSpc>
                      </a:pPr>
                      <a:endParaRPr lang="en-IN" sz="1800" b="0">
                        <a:latin typeface="Times New Roman"/>
                        <a:cs typeface="Times New Roman"/>
                      </a:endParaRPr>
                    </a:p>
                    <a:p>
                      <a:pPr algn="ctr">
                        <a:lnSpc>
                          <a:spcPct val="100000"/>
                        </a:lnSpc>
                      </a:pPr>
                      <a:endParaRPr lang="en-IN" sz="1800" b="0">
                        <a:latin typeface="Times New Roman"/>
                        <a:cs typeface="Times New Roman"/>
                      </a:endParaRPr>
                    </a:p>
                    <a:p>
                      <a:pPr algn="ctr">
                        <a:lnSpc>
                          <a:spcPct val="100000"/>
                        </a:lnSpc>
                      </a:pPr>
                      <a:r>
                        <a:rPr lang="en-IN" sz="1800" b="0" dirty="0">
                          <a:latin typeface="Times New Roman"/>
                          <a:cs typeface="Times New Roman"/>
                        </a:rPr>
                        <a:t>PROJECT SAMARTH KRUSHAK</a:t>
                      </a:r>
                      <a:endParaRPr sz="1800" b="0" dirty="0">
                        <a:latin typeface="Times New Roman"/>
                        <a:cs typeface="Times New Roman"/>
                      </a:endParaRPr>
                    </a:p>
                  </a:txBody>
                  <a:tcPr marL="0" marR="0" marT="0" marB="0">
                    <a:lnL w="12700">
                      <a:solidFill>
                        <a:srgbClr val="000047"/>
                      </a:solidFill>
                      <a:prstDash val="solid"/>
                    </a:lnL>
                    <a:lnR w="12700" cap="flat" cmpd="sng" algn="ctr">
                      <a:solidFill>
                        <a:srgbClr val="000047"/>
                      </a:solidFill>
                      <a:prstDash val="solid"/>
                      <a:round/>
                      <a:headEnd type="none" w="med" len="med"/>
                      <a:tailEnd type="none" w="med" len="med"/>
                    </a:lnR>
                    <a:lnT w="12700">
                      <a:solidFill>
                        <a:srgbClr val="000047"/>
                      </a:solidFill>
                      <a:prstDash val="solid"/>
                    </a:lnT>
                    <a:lnB w="12700" cap="flat" cmpd="sng" algn="ctr">
                      <a:solidFill>
                        <a:srgbClr val="000047"/>
                      </a:solidFill>
                      <a:prstDash val="solid"/>
                      <a:round/>
                      <a:headEnd type="none" w="med" len="med"/>
                      <a:tailEnd type="none" w="med" len="med"/>
                    </a:lnB>
                    <a:solidFill>
                      <a:srgbClr val="EDF3F9"/>
                    </a:solidFill>
                  </a:tcPr>
                </a:tc>
                <a:tc>
                  <a:txBody>
                    <a:bodyPr/>
                    <a:lstStyle/>
                    <a:p>
                      <a:pPr>
                        <a:lnSpc>
                          <a:spcPct val="100000"/>
                        </a:lnSpc>
                      </a:pPr>
                      <a:r>
                        <a:rPr lang="en-IN" sz="1700" dirty="0">
                          <a:latin typeface="Times New Roman"/>
                          <a:cs typeface="Times New Roman"/>
                        </a:rPr>
                        <a:t>SUVENDU SEKHAR DAS</a:t>
                      </a:r>
                      <a:endParaRPr sz="1700" dirty="0">
                        <a:latin typeface="Times New Roman"/>
                        <a:cs typeface="Times New Roman"/>
                      </a:endParaRPr>
                    </a:p>
                  </a:txBody>
                  <a:tcPr marL="0" marR="0" marT="0" marB="0">
                    <a:lnL w="12700">
                      <a:solidFill>
                        <a:srgbClr val="000047"/>
                      </a:solidFill>
                      <a:prstDash val="solid"/>
                    </a:lnL>
                    <a:lnR w="12700">
                      <a:solidFill>
                        <a:srgbClr val="000047"/>
                      </a:solidFill>
                      <a:prstDash val="solid"/>
                    </a:lnR>
                    <a:lnT w="12700">
                      <a:solidFill>
                        <a:srgbClr val="000047"/>
                      </a:solidFill>
                      <a:prstDash val="solid"/>
                    </a:lnT>
                    <a:lnB w="12700">
                      <a:solidFill>
                        <a:srgbClr val="000047"/>
                      </a:solidFill>
                      <a:prstDash val="solid"/>
                    </a:lnB>
                    <a:solidFill>
                      <a:srgbClr val="EDF3F9"/>
                    </a:solidFill>
                  </a:tcPr>
                </a:tc>
                <a:tc>
                  <a:txBody>
                    <a:bodyPr/>
                    <a:lstStyle/>
                    <a:p>
                      <a:pPr algn="ctr">
                        <a:lnSpc>
                          <a:spcPct val="100000"/>
                        </a:lnSpc>
                      </a:pPr>
                      <a:r>
                        <a:rPr lang="en-IN" sz="1400" b="0" i="0" u="none" strike="noStrike" kern="1200" baseline="0" dirty="0">
                          <a:solidFill>
                            <a:schemeClr val="tx1"/>
                          </a:solidFill>
                          <a:latin typeface="+mn-lt"/>
                          <a:ea typeface="+mn-ea"/>
                          <a:cs typeface="+mn-cs"/>
                          <a:hlinkClick r:id="rId2"/>
                        </a:rPr>
                        <a:t>suvendusekhardas16@gmail.com</a:t>
                      </a:r>
                      <a:endParaRPr sz="1400" dirty="0">
                        <a:latin typeface="Times New Roman"/>
                        <a:cs typeface="Times New Roman"/>
                      </a:endParaRPr>
                    </a:p>
                  </a:txBody>
                  <a:tcPr marL="0" marR="0" marT="0" marB="0">
                    <a:lnL w="12700">
                      <a:solidFill>
                        <a:srgbClr val="000047"/>
                      </a:solidFill>
                      <a:prstDash val="solid"/>
                    </a:lnL>
                    <a:lnR w="12700">
                      <a:solidFill>
                        <a:srgbClr val="000047"/>
                      </a:solidFill>
                      <a:prstDash val="solid"/>
                    </a:lnR>
                    <a:lnT w="12700">
                      <a:solidFill>
                        <a:srgbClr val="000047"/>
                      </a:solidFill>
                      <a:prstDash val="solid"/>
                    </a:lnT>
                    <a:lnB w="12700">
                      <a:solidFill>
                        <a:srgbClr val="000047"/>
                      </a:solidFill>
                      <a:prstDash val="solid"/>
                    </a:lnB>
                    <a:solidFill>
                      <a:srgbClr val="EDF3F9"/>
                    </a:solidFill>
                  </a:tcPr>
                </a:tc>
                <a:tc>
                  <a:txBody>
                    <a:bodyPr/>
                    <a:lstStyle/>
                    <a:p>
                      <a:pPr algn="ctr">
                        <a:lnSpc>
                          <a:spcPct val="100000"/>
                        </a:lnSpc>
                      </a:pPr>
                      <a:r>
                        <a:rPr lang="en-IN" sz="1400">
                          <a:latin typeface="Times New Roman"/>
                          <a:cs typeface="Times New Roman"/>
                        </a:rPr>
                        <a:t>ELECTRICAL AND ELECTRONICS ENGINEERING</a:t>
                      </a:r>
                    </a:p>
                    <a:p>
                      <a:pPr>
                        <a:lnSpc>
                          <a:spcPct val="100000"/>
                        </a:lnSpc>
                      </a:pPr>
                      <a:endParaRPr lang="en-IN" sz="1400">
                        <a:latin typeface="Times New Roman"/>
                        <a:cs typeface="Times New Roman"/>
                      </a:endParaRPr>
                    </a:p>
                  </a:txBody>
                  <a:tcPr marL="0" marR="0" marT="0" marB="0">
                    <a:lnL w="12700">
                      <a:solidFill>
                        <a:srgbClr val="000047"/>
                      </a:solidFill>
                      <a:prstDash val="solid"/>
                    </a:lnL>
                    <a:lnR w="12700">
                      <a:solidFill>
                        <a:srgbClr val="000047"/>
                      </a:solidFill>
                      <a:prstDash val="solid"/>
                    </a:lnR>
                    <a:lnT w="12700">
                      <a:solidFill>
                        <a:srgbClr val="000047"/>
                      </a:solidFill>
                      <a:prstDash val="solid"/>
                    </a:lnT>
                    <a:lnB w="12700">
                      <a:solidFill>
                        <a:srgbClr val="000047"/>
                      </a:solidFill>
                      <a:prstDash val="solid"/>
                    </a:lnB>
                    <a:solidFill>
                      <a:srgbClr val="EDF3F9"/>
                    </a:solidFill>
                  </a:tcPr>
                </a:tc>
                <a:tc>
                  <a:txBody>
                    <a:bodyPr/>
                    <a:lstStyle/>
                    <a:p>
                      <a:pPr algn="ctr">
                        <a:lnSpc>
                          <a:spcPct val="100000"/>
                        </a:lnSpc>
                      </a:pPr>
                      <a:r>
                        <a:rPr lang="en-IN" sz="1700" dirty="0">
                          <a:latin typeface="Times New Roman"/>
                          <a:cs typeface="Times New Roman"/>
                        </a:rPr>
                        <a:t>2025</a:t>
                      </a:r>
                      <a:endParaRPr sz="1700" dirty="0">
                        <a:latin typeface="Times New Roman"/>
                        <a:cs typeface="Times New Roman"/>
                      </a:endParaRPr>
                    </a:p>
                  </a:txBody>
                  <a:tcPr marL="0" marR="0" marT="0" marB="0">
                    <a:lnL w="12700">
                      <a:solidFill>
                        <a:srgbClr val="000047"/>
                      </a:solidFill>
                      <a:prstDash val="solid"/>
                    </a:lnL>
                    <a:lnR w="12700">
                      <a:solidFill>
                        <a:srgbClr val="000047"/>
                      </a:solidFill>
                      <a:prstDash val="solid"/>
                    </a:lnR>
                    <a:lnT w="12700">
                      <a:solidFill>
                        <a:srgbClr val="000047"/>
                      </a:solidFill>
                      <a:prstDash val="solid"/>
                    </a:lnT>
                    <a:lnB w="12700">
                      <a:solidFill>
                        <a:srgbClr val="000047"/>
                      </a:solidFill>
                      <a:prstDash val="solid"/>
                    </a:lnB>
                    <a:solidFill>
                      <a:srgbClr val="EDF3F9"/>
                    </a:solidFill>
                  </a:tcPr>
                </a:tc>
                <a:extLst>
                  <a:ext uri="{0D108BD9-81ED-4DB2-BD59-A6C34878D82A}">
                    <a16:rowId xmlns:a16="http://schemas.microsoft.com/office/drawing/2014/main" val="10001"/>
                  </a:ext>
                </a:extLst>
              </a:tr>
              <a:tr h="450409">
                <a:tc vMerge="1">
                  <a:txBody>
                    <a:bodyPr/>
                    <a:lstStyle/>
                    <a:p>
                      <a:pPr>
                        <a:lnSpc>
                          <a:spcPct val="100000"/>
                        </a:lnSpc>
                      </a:pPr>
                      <a:endParaRPr sz="1700">
                        <a:latin typeface="Times New Roman"/>
                        <a:cs typeface="Times New Roman"/>
                      </a:endParaRPr>
                    </a:p>
                  </a:txBody>
                  <a:tcPr marL="0" marR="0" marT="0" marB="0">
                    <a:lnL w="12700">
                      <a:solidFill>
                        <a:srgbClr val="000047"/>
                      </a:solidFill>
                      <a:prstDash val="solid"/>
                    </a:lnL>
                    <a:lnR w="12700">
                      <a:solidFill>
                        <a:srgbClr val="000047"/>
                      </a:solidFill>
                      <a:prstDash val="solid"/>
                    </a:lnR>
                    <a:lnT w="12700">
                      <a:solidFill>
                        <a:srgbClr val="000047"/>
                      </a:solidFill>
                      <a:prstDash val="solid"/>
                    </a:lnT>
                    <a:lnB w="12700">
                      <a:solidFill>
                        <a:srgbClr val="000047"/>
                      </a:solidFill>
                      <a:prstDash val="solid"/>
                    </a:lnB>
                  </a:tcPr>
                </a:tc>
                <a:tc>
                  <a:txBody>
                    <a:bodyPr/>
                    <a:lstStyle/>
                    <a:p>
                      <a:pPr>
                        <a:lnSpc>
                          <a:spcPct val="100000"/>
                        </a:lnSpc>
                      </a:pPr>
                      <a:r>
                        <a:rPr lang="en-IN" sz="1700">
                          <a:latin typeface="Times New Roman"/>
                          <a:cs typeface="Times New Roman"/>
                        </a:rPr>
                        <a:t>ISHA PRIYADARSHANI BISWAL</a:t>
                      </a:r>
                      <a:endParaRPr sz="1700">
                        <a:latin typeface="Times New Roman"/>
                        <a:cs typeface="Times New Roman"/>
                      </a:endParaRPr>
                    </a:p>
                  </a:txBody>
                  <a:tcPr marL="0" marR="0" marT="0" marB="0">
                    <a:lnL w="12700">
                      <a:solidFill>
                        <a:srgbClr val="000047"/>
                      </a:solidFill>
                      <a:prstDash val="solid"/>
                    </a:lnL>
                    <a:lnR w="12700">
                      <a:solidFill>
                        <a:srgbClr val="000047"/>
                      </a:solidFill>
                      <a:prstDash val="solid"/>
                    </a:lnR>
                    <a:lnT w="12700">
                      <a:solidFill>
                        <a:srgbClr val="000047"/>
                      </a:solidFill>
                      <a:prstDash val="solid"/>
                    </a:lnT>
                    <a:lnB w="12700">
                      <a:solidFill>
                        <a:srgbClr val="000047"/>
                      </a:solidFill>
                      <a:prstDash val="solid"/>
                    </a:lnB>
                  </a:tcPr>
                </a:tc>
                <a:tc>
                  <a:txBody>
                    <a:bodyPr/>
                    <a:lstStyle/>
                    <a:p>
                      <a:pPr algn="ctr">
                        <a:lnSpc>
                          <a:spcPct val="100000"/>
                        </a:lnSpc>
                      </a:pPr>
                      <a:r>
                        <a:rPr lang="en-IN" sz="1800" b="0" i="0" u="none" strike="noStrike" kern="1200" baseline="0" dirty="0">
                          <a:solidFill>
                            <a:schemeClr val="tx1"/>
                          </a:solidFill>
                          <a:latin typeface="+mn-lt"/>
                          <a:ea typeface="+mn-ea"/>
                          <a:cs typeface="+mn-cs"/>
                          <a:hlinkClick r:id="rId2"/>
                        </a:rPr>
                        <a:t>ishabiswal66@gmail.com</a:t>
                      </a:r>
                      <a:endParaRPr sz="1700" dirty="0">
                        <a:latin typeface="Times New Roman"/>
                        <a:cs typeface="Times New Roman"/>
                      </a:endParaRPr>
                    </a:p>
                  </a:txBody>
                  <a:tcPr marL="0" marR="0" marT="0" marB="0">
                    <a:lnL w="12700">
                      <a:solidFill>
                        <a:srgbClr val="000047"/>
                      </a:solidFill>
                      <a:prstDash val="solid"/>
                    </a:lnL>
                    <a:lnR w="12700">
                      <a:solidFill>
                        <a:srgbClr val="000047"/>
                      </a:solidFill>
                      <a:prstDash val="solid"/>
                    </a:lnR>
                    <a:lnT w="12700">
                      <a:solidFill>
                        <a:srgbClr val="000047"/>
                      </a:solidFill>
                      <a:prstDash val="solid"/>
                    </a:lnT>
                    <a:lnB w="12700">
                      <a:solidFill>
                        <a:srgbClr val="000047"/>
                      </a:solidFill>
                      <a:prstDash val="soli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a:latin typeface="Times New Roman"/>
                          <a:cs typeface="Times New Roman"/>
                        </a:rPr>
                        <a:t>ELECTRICAL AND ELECTRONICS ENGINEERING </a:t>
                      </a:r>
                    </a:p>
                    <a:p>
                      <a:pPr>
                        <a:lnSpc>
                          <a:spcPct val="100000"/>
                        </a:lnSpc>
                      </a:pPr>
                      <a:endParaRPr sz="1700">
                        <a:latin typeface="Times New Roman"/>
                        <a:cs typeface="Times New Roman"/>
                      </a:endParaRPr>
                    </a:p>
                  </a:txBody>
                  <a:tcPr marL="0" marR="0" marT="0" marB="0">
                    <a:lnL w="12700">
                      <a:solidFill>
                        <a:srgbClr val="000047"/>
                      </a:solidFill>
                      <a:prstDash val="solid"/>
                    </a:lnL>
                    <a:lnR w="12700">
                      <a:solidFill>
                        <a:srgbClr val="000047"/>
                      </a:solidFill>
                      <a:prstDash val="solid"/>
                    </a:lnR>
                    <a:lnT w="12700">
                      <a:solidFill>
                        <a:srgbClr val="000047"/>
                      </a:solidFill>
                      <a:prstDash val="solid"/>
                    </a:lnT>
                    <a:lnB w="12700">
                      <a:solidFill>
                        <a:srgbClr val="000047"/>
                      </a:solidFill>
                      <a:prstDash val="soli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700" dirty="0">
                          <a:latin typeface="Times New Roman"/>
                          <a:cs typeface="Times New Roman"/>
                        </a:rPr>
                        <a:t>2025</a:t>
                      </a:r>
                    </a:p>
                    <a:p>
                      <a:pPr>
                        <a:lnSpc>
                          <a:spcPct val="100000"/>
                        </a:lnSpc>
                      </a:pPr>
                      <a:endParaRPr sz="1700">
                        <a:latin typeface="Times New Roman"/>
                        <a:cs typeface="Times New Roman"/>
                      </a:endParaRPr>
                    </a:p>
                  </a:txBody>
                  <a:tcPr marL="0" marR="0" marT="0" marB="0">
                    <a:lnL w="12700">
                      <a:solidFill>
                        <a:srgbClr val="000047"/>
                      </a:solidFill>
                      <a:prstDash val="solid"/>
                    </a:lnL>
                    <a:lnR w="12700">
                      <a:solidFill>
                        <a:srgbClr val="000047"/>
                      </a:solidFill>
                      <a:prstDash val="solid"/>
                    </a:lnR>
                    <a:lnT w="12700">
                      <a:solidFill>
                        <a:srgbClr val="000047"/>
                      </a:solidFill>
                      <a:prstDash val="solid"/>
                    </a:lnT>
                    <a:lnB w="12700">
                      <a:solidFill>
                        <a:srgbClr val="000047"/>
                      </a:solidFill>
                      <a:prstDash val="solid"/>
                    </a:lnB>
                  </a:tcPr>
                </a:tc>
                <a:extLst>
                  <a:ext uri="{0D108BD9-81ED-4DB2-BD59-A6C34878D82A}">
                    <a16:rowId xmlns:a16="http://schemas.microsoft.com/office/drawing/2014/main" val="10002"/>
                  </a:ext>
                </a:extLst>
              </a:tr>
              <a:tr h="597024">
                <a:tc vMerge="1">
                  <a:txBody>
                    <a:bodyPr/>
                    <a:lstStyle/>
                    <a:p>
                      <a:pPr>
                        <a:lnSpc>
                          <a:spcPct val="100000"/>
                        </a:lnSpc>
                      </a:pPr>
                      <a:endParaRPr sz="1700">
                        <a:latin typeface="Times New Roman"/>
                        <a:cs typeface="Times New Roman"/>
                      </a:endParaRPr>
                    </a:p>
                  </a:txBody>
                  <a:tcPr marL="0" marR="0" marT="0" marB="0">
                    <a:lnL w="12700">
                      <a:solidFill>
                        <a:srgbClr val="000047"/>
                      </a:solidFill>
                      <a:prstDash val="solid"/>
                    </a:lnL>
                    <a:lnR w="12700">
                      <a:solidFill>
                        <a:srgbClr val="000047"/>
                      </a:solidFill>
                      <a:prstDash val="solid"/>
                    </a:lnR>
                    <a:lnT w="12700">
                      <a:solidFill>
                        <a:srgbClr val="000047"/>
                      </a:solidFill>
                      <a:prstDash val="solid"/>
                    </a:lnT>
                    <a:lnB w="12700">
                      <a:solidFill>
                        <a:srgbClr val="000047"/>
                      </a:solidFill>
                      <a:prstDash val="solid"/>
                    </a:lnB>
                    <a:solidFill>
                      <a:srgbClr val="EDF3F9"/>
                    </a:solidFill>
                  </a:tcPr>
                </a:tc>
                <a:tc>
                  <a:txBody>
                    <a:bodyPr/>
                    <a:lstStyle/>
                    <a:p>
                      <a:pPr>
                        <a:lnSpc>
                          <a:spcPct val="100000"/>
                        </a:lnSpc>
                      </a:pPr>
                      <a:r>
                        <a:rPr lang="en-IN" sz="1700" dirty="0">
                          <a:latin typeface="Times New Roman"/>
                          <a:cs typeface="Times New Roman"/>
                        </a:rPr>
                        <a:t>SULEKHA BISWAL</a:t>
                      </a:r>
                      <a:endParaRPr sz="1700" dirty="0">
                        <a:latin typeface="Times New Roman"/>
                        <a:cs typeface="Times New Roman"/>
                      </a:endParaRPr>
                    </a:p>
                  </a:txBody>
                  <a:tcPr marL="0" marR="0" marT="0" marB="0">
                    <a:lnL w="12700">
                      <a:solidFill>
                        <a:srgbClr val="000047"/>
                      </a:solidFill>
                      <a:prstDash val="solid"/>
                    </a:lnL>
                    <a:lnR w="12700">
                      <a:solidFill>
                        <a:srgbClr val="000047"/>
                      </a:solidFill>
                      <a:prstDash val="solid"/>
                    </a:lnR>
                    <a:lnT w="12700">
                      <a:solidFill>
                        <a:srgbClr val="000047"/>
                      </a:solidFill>
                      <a:prstDash val="solid"/>
                    </a:lnT>
                    <a:lnB w="12700">
                      <a:solidFill>
                        <a:srgbClr val="000047"/>
                      </a:solidFill>
                      <a:prstDash val="solid"/>
                    </a:lnB>
                    <a:solidFill>
                      <a:srgbClr val="EDF3F9"/>
                    </a:solidFill>
                  </a:tcPr>
                </a:tc>
                <a:tc>
                  <a:txBody>
                    <a:bodyPr/>
                    <a:lstStyle/>
                    <a:p>
                      <a:pPr>
                        <a:lnSpc>
                          <a:spcPct val="100000"/>
                        </a:lnSpc>
                      </a:pPr>
                      <a:r>
                        <a:rPr lang="en-IN" sz="1800" b="0" i="0" u="none" strike="noStrike" kern="1200" baseline="0" dirty="0">
                          <a:solidFill>
                            <a:schemeClr val="tx1"/>
                          </a:solidFill>
                          <a:latin typeface="+mn-lt"/>
                          <a:ea typeface="+mn-ea"/>
                          <a:cs typeface="+mn-cs"/>
                          <a:hlinkClick r:id="rId3"/>
                        </a:rPr>
                        <a:t>sulekhabiswal2013rta@gmail.com</a:t>
                      </a:r>
                      <a:endParaRPr sz="1700" dirty="0">
                        <a:latin typeface="Times New Roman"/>
                        <a:cs typeface="Times New Roman"/>
                      </a:endParaRPr>
                    </a:p>
                  </a:txBody>
                  <a:tcPr marL="0" marR="0" marT="0" marB="0">
                    <a:lnL w="12700">
                      <a:solidFill>
                        <a:srgbClr val="000047"/>
                      </a:solidFill>
                      <a:prstDash val="solid"/>
                    </a:lnL>
                    <a:lnR w="12700">
                      <a:solidFill>
                        <a:srgbClr val="000047"/>
                      </a:solidFill>
                      <a:prstDash val="solid"/>
                    </a:lnR>
                    <a:lnT w="12700">
                      <a:solidFill>
                        <a:srgbClr val="000047"/>
                      </a:solidFill>
                      <a:prstDash val="solid"/>
                    </a:lnT>
                    <a:lnB w="12700">
                      <a:solidFill>
                        <a:srgbClr val="000047"/>
                      </a:solidFill>
                      <a:prstDash val="solid"/>
                    </a:lnB>
                    <a:solidFill>
                      <a:srgbClr val="EDF3F9"/>
                    </a:solidFill>
                  </a:tcPr>
                </a:tc>
                <a:tc>
                  <a:txBody>
                    <a:bodyPr/>
                    <a:lstStyle/>
                    <a:p>
                      <a:pPr algn="ctr">
                        <a:lnSpc>
                          <a:spcPct val="100000"/>
                        </a:lnSpc>
                      </a:pPr>
                      <a:r>
                        <a:rPr lang="en-IN" sz="1400" b="0" i="0" u="none" strike="noStrike" kern="1200" baseline="0">
                          <a:solidFill>
                            <a:schemeClr val="tx1"/>
                          </a:solidFill>
                          <a:latin typeface="+mn-lt"/>
                          <a:ea typeface="+mn-ea"/>
                          <a:cs typeface="+mn-cs"/>
                        </a:rPr>
                        <a:t>COMPUTER SCIENCEE AND ENGINEERING</a:t>
                      </a:r>
                    </a:p>
                    <a:p>
                      <a:pPr>
                        <a:lnSpc>
                          <a:spcPct val="100000"/>
                        </a:lnSpc>
                      </a:pPr>
                      <a:endParaRPr sz="1400">
                        <a:latin typeface="Times New Roman"/>
                        <a:cs typeface="Times New Roman"/>
                      </a:endParaRPr>
                    </a:p>
                  </a:txBody>
                  <a:tcPr marL="0" marR="0" marT="0" marB="0">
                    <a:lnL w="12700">
                      <a:solidFill>
                        <a:srgbClr val="000047"/>
                      </a:solidFill>
                      <a:prstDash val="solid"/>
                    </a:lnL>
                    <a:lnR w="12700">
                      <a:solidFill>
                        <a:srgbClr val="000047"/>
                      </a:solidFill>
                      <a:prstDash val="solid"/>
                    </a:lnR>
                    <a:lnT w="12700">
                      <a:solidFill>
                        <a:srgbClr val="000047"/>
                      </a:solidFill>
                      <a:prstDash val="solid"/>
                    </a:lnT>
                    <a:lnB w="12700">
                      <a:solidFill>
                        <a:srgbClr val="000047"/>
                      </a:solidFill>
                      <a:prstDash val="solid"/>
                    </a:lnB>
                    <a:solidFill>
                      <a:srgbClr val="EDF3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700" dirty="0">
                          <a:latin typeface="Times New Roman"/>
                          <a:cs typeface="Times New Roman"/>
                        </a:rPr>
                        <a:t>2025</a:t>
                      </a:r>
                    </a:p>
                    <a:p>
                      <a:pPr>
                        <a:lnSpc>
                          <a:spcPct val="100000"/>
                        </a:lnSpc>
                      </a:pPr>
                      <a:endParaRPr sz="1700">
                        <a:latin typeface="Times New Roman"/>
                        <a:cs typeface="Times New Roman"/>
                      </a:endParaRPr>
                    </a:p>
                  </a:txBody>
                  <a:tcPr marL="0" marR="0" marT="0" marB="0">
                    <a:lnL w="12700">
                      <a:solidFill>
                        <a:srgbClr val="000047"/>
                      </a:solidFill>
                      <a:prstDash val="solid"/>
                    </a:lnL>
                    <a:lnR w="12700">
                      <a:solidFill>
                        <a:srgbClr val="000047"/>
                      </a:solidFill>
                      <a:prstDash val="solid"/>
                    </a:lnR>
                    <a:lnT w="12700">
                      <a:solidFill>
                        <a:srgbClr val="000047"/>
                      </a:solidFill>
                      <a:prstDash val="solid"/>
                    </a:lnT>
                    <a:lnB w="12700">
                      <a:solidFill>
                        <a:srgbClr val="000047"/>
                      </a:solidFill>
                      <a:prstDash val="solid"/>
                    </a:lnB>
                    <a:solidFill>
                      <a:srgbClr val="EDF3F9"/>
                    </a:solidFill>
                  </a:tcPr>
                </a:tc>
                <a:extLst>
                  <a:ext uri="{0D108BD9-81ED-4DB2-BD59-A6C34878D82A}">
                    <a16:rowId xmlns:a16="http://schemas.microsoft.com/office/drawing/2014/main" val="10003"/>
                  </a:ext>
                </a:extLst>
              </a:tr>
              <a:tr h="565911">
                <a:tc vMerge="1">
                  <a:txBody>
                    <a:bodyPr/>
                    <a:lstStyle/>
                    <a:p>
                      <a:pPr>
                        <a:lnSpc>
                          <a:spcPct val="100000"/>
                        </a:lnSpc>
                      </a:pPr>
                      <a:endParaRPr sz="1700">
                        <a:latin typeface="Times New Roman"/>
                        <a:cs typeface="Times New Roman"/>
                      </a:endParaRPr>
                    </a:p>
                  </a:txBody>
                  <a:tcPr marL="0" marR="0" marT="0" marB="0">
                    <a:lnL w="12700">
                      <a:solidFill>
                        <a:srgbClr val="000047"/>
                      </a:solidFill>
                      <a:prstDash val="solid"/>
                    </a:lnL>
                    <a:lnR w="12700">
                      <a:solidFill>
                        <a:srgbClr val="000047"/>
                      </a:solidFill>
                      <a:prstDash val="solid"/>
                    </a:lnR>
                    <a:lnT w="12700">
                      <a:solidFill>
                        <a:srgbClr val="000047"/>
                      </a:solidFill>
                      <a:prstDash val="solid"/>
                    </a:lnT>
                    <a:lnB w="12700">
                      <a:solidFill>
                        <a:srgbClr val="000047"/>
                      </a:solidFill>
                      <a:prstDash val="solid"/>
                    </a:lnB>
                  </a:tcPr>
                </a:tc>
                <a:tc>
                  <a:txBody>
                    <a:bodyPr/>
                    <a:lstStyle/>
                    <a:p>
                      <a:pPr>
                        <a:lnSpc>
                          <a:spcPct val="100000"/>
                        </a:lnSpc>
                      </a:pPr>
                      <a:r>
                        <a:rPr lang="en-IN" sz="1700" dirty="0">
                          <a:latin typeface="Times New Roman"/>
                          <a:cs typeface="Times New Roman"/>
                        </a:rPr>
                        <a:t>ASMI AGRAWAL</a:t>
                      </a:r>
                      <a:endParaRPr sz="1700" dirty="0">
                        <a:latin typeface="Times New Roman"/>
                        <a:cs typeface="Times New Roman"/>
                      </a:endParaRPr>
                    </a:p>
                  </a:txBody>
                  <a:tcPr marL="0" marR="0" marT="0" marB="0">
                    <a:lnL w="12700">
                      <a:solidFill>
                        <a:srgbClr val="000047"/>
                      </a:solidFill>
                      <a:prstDash val="solid"/>
                    </a:lnL>
                    <a:lnR w="12700">
                      <a:solidFill>
                        <a:srgbClr val="000047"/>
                      </a:solidFill>
                      <a:prstDash val="solid"/>
                    </a:lnR>
                    <a:lnT w="12700">
                      <a:solidFill>
                        <a:srgbClr val="000047"/>
                      </a:solidFill>
                      <a:prstDash val="solid"/>
                    </a:lnT>
                    <a:lnB w="12700">
                      <a:solidFill>
                        <a:srgbClr val="000047"/>
                      </a:solidFill>
                      <a:prstDash val="solid"/>
                    </a:lnB>
                  </a:tcPr>
                </a:tc>
                <a:tc>
                  <a:txBody>
                    <a:bodyPr/>
                    <a:lstStyle/>
                    <a:p>
                      <a:pPr>
                        <a:lnSpc>
                          <a:spcPct val="100000"/>
                        </a:lnSpc>
                      </a:pPr>
                      <a:r>
                        <a:rPr lang="en-IN" sz="1800" b="0" i="0" u="none" strike="noStrike" kern="1200" baseline="0" dirty="0">
                          <a:solidFill>
                            <a:schemeClr val="tx1"/>
                          </a:solidFill>
                          <a:latin typeface="+mn-lt"/>
                          <a:ea typeface="+mn-ea"/>
                          <a:cs typeface="+mn-cs"/>
                          <a:hlinkClick r:id="rId4"/>
                        </a:rPr>
                        <a:t>asmiagrawal09@gmail.com</a:t>
                      </a:r>
                      <a:endParaRPr sz="1700" dirty="0">
                        <a:latin typeface="Times New Roman"/>
                        <a:cs typeface="Times New Roman"/>
                      </a:endParaRPr>
                    </a:p>
                  </a:txBody>
                  <a:tcPr marL="0" marR="0" marT="0" marB="0">
                    <a:lnL w="12700">
                      <a:solidFill>
                        <a:srgbClr val="000047"/>
                      </a:solidFill>
                      <a:prstDash val="solid"/>
                    </a:lnL>
                    <a:lnR w="12700">
                      <a:solidFill>
                        <a:srgbClr val="000047"/>
                      </a:solidFill>
                      <a:prstDash val="solid"/>
                    </a:lnR>
                    <a:lnT w="12700">
                      <a:solidFill>
                        <a:srgbClr val="000047"/>
                      </a:solidFill>
                      <a:prstDash val="solid"/>
                    </a:lnT>
                    <a:lnB w="12700">
                      <a:solidFill>
                        <a:srgbClr val="000047"/>
                      </a:solidFill>
                      <a:prstDash val="soli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a:solidFill>
                            <a:schemeClr val="tx1"/>
                          </a:solidFill>
                          <a:latin typeface="+mn-lt"/>
                          <a:ea typeface="+mn-ea"/>
                          <a:cs typeface="+mn-cs"/>
                        </a:rPr>
                        <a:t>COMPUTER SCIENCEE AND ENGINEERING</a:t>
                      </a:r>
                      <a:endParaRPr lang="en-IN" sz="1400" dirty="0">
                        <a:latin typeface="Times New Roman"/>
                        <a:cs typeface="Times New Roman"/>
                      </a:endParaRPr>
                    </a:p>
                    <a:p>
                      <a:pPr>
                        <a:lnSpc>
                          <a:spcPct val="100000"/>
                        </a:lnSpc>
                      </a:pPr>
                      <a:endParaRPr sz="1700">
                        <a:latin typeface="Times New Roman"/>
                        <a:cs typeface="Times New Roman"/>
                      </a:endParaRPr>
                    </a:p>
                  </a:txBody>
                  <a:tcPr marL="0" marR="0" marT="0" marB="0">
                    <a:lnL w="12700">
                      <a:solidFill>
                        <a:srgbClr val="000047"/>
                      </a:solidFill>
                      <a:prstDash val="solid"/>
                    </a:lnL>
                    <a:lnR w="12700">
                      <a:solidFill>
                        <a:srgbClr val="000047"/>
                      </a:solidFill>
                      <a:prstDash val="solid"/>
                    </a:lnR>
                    <a:lnT w="12700">
                      <a:solidFill>
                        <a:srgbClr val="000047"/>
                      </a:solidFill>
                      <a:prstDash val="solid"/>
                    </a:lnT>
                    <a:lnB w="12700">
                      <a:solidFill>
                        <a:srgbClr val="000047"/>
                      </a:solidFill>
                      <a:prstDash val="soli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700" dirty="0">
                          <a:latin typeface="Times New Roman"/>
                          <a:cs typeface="Times New Roman"/>
                        </a:rPr>
                        <a:t>2025</a:t>
                      </a:r>
                    </a:p>
                    <a:p>
                      <a:pPr>
                        <a:lnSpc>
                          <a:spcPct val="100000"/>
                        </a:lnSpc>
                      </a:pPr>
                      <a:endParaRPr sz="1700">
                        <a:latin typeface="Times New Roman"/>
                        <a:cs typeface="Times New Roman"/>
                      </a:endParaRPr>
                    </a:p>
                  </a:txBody>
                  <a:tcPr marL="0" marR="0" marT="0" marB="0">
                    <a:lnL w="12700">
                      <a:solidFill>
                        <a:srgbClr val="000047"/>
                      </a:solidFill>
                      <a:prstDash val="solid"/>
                    </a:lnL>
                    <a:lnR w="12700">
                      <a:solidFill>
                        <a:srgbClr val="000047"/>
                      </a:solidFill>
                      <a:prstDash val="solid"/>
                    </a:lnR>
                    <a:lnT w="12700">
                      <a:solidFill>
                        <a:srgbClr val="000047"/>
                      </a:solidFill>
                      <a:prstDash val="solid"/>
                    </a:lnT>
                    <a:lnB w="12700">
                      <a:solidFill>
                        <a:srgbClr val="000047"/>
                      </a:solidFill>
                      <a:prstDash val="solid"/>
                    </a:lnB>
                  </a:tcPr>
                </a:tc>
                <a:extLst>
                  <a:ext uri="{0D108BD9-81ED-4DB2-BD59-A6C34878D82A}">
                    <a16:rowId xmlns:a16="http://schemas.microsoft.com/office/drawing/2014/main" val="10004"/>
                  </a:ext>
                </a:extLst>
              </a:tr>
            </a:tbl>
          </a:graphicData>
        </a:graphic>
      </p:graphicFrame>
      <p:sp>
        <p:nvSpPr>
          <p:cNvPr id="9" name="object 2">
            <a:extLst>
              <a:ext uri="{FF2B5EF4-FFF2-40B4-BE49-F238E27FC236}">
                <a16:creationId xmlns:a16="http://schemas.microsoft.com/office/drawing/2014/main" id="{0B8881DE-2EA6-3492-43C3-9A764F7A3D6B}"/>
              </a:ext>
            </a:extLst>
          </p:cNvPr>
          <p:cNvSpPr txBox="1">
            <a:spLocks/>
          </p:cNvSpPr>
          <p:nvPr/>
        </p:nvSpPr>
        <p:spPr>
          <a:xfrm>
            <a:off x="790811" y="193089"/>
            <a:ext cx="9785680" cy="780136"/>
          </a:xfrm>
          <a:prstGeom prst="rect">
            <a:avLst/>
          </a:prstGeom>
        </p:spPr>
        <p:txBody>
          <a:bodyPr vert="horz" wrap="square" lIns="0" tIns="223951"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08610">
              <a:lnSpc>
                <a:spcPct val="100000"/>
              </a:lnSpc>
              <a:spcBef>
                <a:spcPts val="100"/>
              </a:spcBef>
            </a:pPr>
            <a:r>
              <a:rPr lang="en-US" sz="3600">
                <a:solidFill>
                  <a:srgbClr val="2E78C4"/>
                </a:solidFill>
              </a:rPr>
              <a:t>Ideation</a:t>
            </a:r>
            <a:r>
              <a:rPr lang="en-US" sz="3600" spc="-70">
                <a:solidFill>
                  <a:srgbClr val="2E78C4"/>
                </a:solidFill>
              </a:rPr>
              <a:t> </a:t>
            </a:r>
            <a:r>
              <a:rPr lang="en-US" sz="3600">
                <a:solidFill>
                  <a:srgbClr val="2E78C4"/>
                </a:solidFill>
              </a:rPr>
              <a:t>Submission</a:t>
            </a:r>
            <a:r>
              <a:rPr lang="en-US" sz="3600" spc="-65">
                <a:solidFill>
                  <a:srgbClr val="2E78C4"/>
                </a:solidFill>
              </a:rPr>
              <a:t> </a:t>
            </a:r>
            <a:r>
              <a:rPr lang="en-US" sz="3600">
                <a:solidFill>
                  <a:srgbClr val="2E78C4"/>
                </a:solidFill>
              </a:rPr>
              <a:t>-</a:t>
            </a:r>
            <a:r>
              <a:rPr lang="en-US" sz="3600" spc="-50">
                <a:solidFill>
                  <a:srgbClr val="2E78C4"/>
                </a:solidFill>
              </a:rPr>
              <a:t> </a:t>
            </a:r>
            <a:r>
              <a:rPr lang="en-US" sz="3600" spc="-25">
                <a:solidFill>
                  <a:srgbClr val="2E78C4"/>
                </a:solidFill>
              </a:rPr>
              <a:t>Team</a:t>
            </a:r>
            <a:r>
              <a:rPr lang="en-US" sz="3600" spc="-35">
                <a:solidFill>
                  <a:srgbClr val="2E78C4"/>
                </a:solidFill>
              </a:rPr>
              <a:t> </a:t>
            </a:r>
            <a:r>
              <a:rPr lang="en-US" sz="3600">
                <a:solidFill>
                  <a:srgbClr val="2E78C4"/>
                </a:solidFill>
              </a:rPr>
              <a:t>Information</a:t>
            </a:r>
            <a:r>
              <a:rPr lang="en-US" sz="3600" spc="-80">
                <a:solidFill>
                  <a:srgbClr val="2E78C4"/>
                </a:solidFill>
              </a:rPr>
              <a:t> </a:t>
            </a:r>
            <a:r>
              <a:rPr lang="en-US" sz="3600" spc="-10">
                <a:solidFill>
                  <a:srgbClr val="2E78C4"/>
                </a:solidFill>
              </a:rPr>
              <a:t>Template</a:t>
            </a:r>
          </a:p>
        </p:txBody>
      </p:sp>
      <p:pic>
        <p:nvPicPr>
          <p:cNvPr id="2" name="Picture 2" descr="Cognizant | World Economic Forum">
            <a:extLst>
              <a:ext uri="{FF2B5EF4-FFF2-40B4-BE49-F238E27FC236}">
                <a16:creationId xmlns:a16="http://schemas.microsoft.com/office/drawing/2014/main" id="{FE93956D-D124-2B96-A837-7B1E670955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4308" y="6483544"/>
            <a:ext cx="1152833" cy="31222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6"/>
          <p:cNvSpPr txBox="1">
            <a:spLocks/>
          </p:cNvSpPr>
          <p:nvPr/>
        </p:nvSpPr>
        <p:spPr>
          <a:xfrm>
            <a:off x="299600" y="6664911"/>
            <a:ext cx="732789" cy="124459"/>
          </a:xfrm>
          <a:prstGeom prst="rect">
            <a:avLst/>
          </a:prstGeom>
        </p:spPr>
        <p:txBody>
          <a:bodyPr vert="horz" wrap="square" lIns="0" tIns="0" rIns="0" bIns="0" rtlCol="0">
            <a:spAutoFit/>
          </a:bodyPr>
          <a:lstStyle>
            <a:defPPr>
              <a:defRPr lang="en-US" kern="0"/>
            </a:defPPr>
            <a:lvl1pPr marL="0" algn="l" defTabSz="914400" rtl="0" eaLnBrk="1" latinLnBrk="0" hangingPunct="1">
              <a:defRPr sz="700" b="0" i="0" kern="1200">
                <a:solidFill>
                  <a:srgbClr val="000047"/>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30"/>
              </a:spcBef>
            </a:pPr>
            <a:r>
              <a:rPr lang="en-IN"/>
              <a:t>©</a:t>
            </a:r>
            <a:r>
              <a:rPr lang="en-IN" spc="-15"/>
              <a:t> </a:t>
            </a:r>
            <a:r>
              <a:rPr lang="en-IN"/>
              <a:t>2024</a:t>
            </a:r>
            <a:r>
              <a:rPr lang="en-IN" spc="-5"/>
              <a:t> </a:t>
            </a:r>
            <a:r>
              <a:rPr lang="en-IN" spc="-10"/>
              <a:t>Cognizant</a:t>
            </a:r>
          </a:p>
        </p:txBody>
      </p:sp>
    </p:spTree>
    <p:extLst>
      <p:ext uri="{BB962C8B-B14F-4D97-AF65-F5344CB8AC3E}">
        <p14:creationId xmlns:p14="http://schemas.microsoft.com/office/powerpoint/2010/main" val="989345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ognizant | World Economic Forum">
            <a:extLst>
              <a:ext uri="{FF2B5EF4-FFF2-40B4-BE49-F238E27FC236}">
                <a16:creationId xmlns:a16="http://schemas.microsoft.com/office/drawing/2014/main" id="{FE93956D-D124-2B96-A837-7B1E67095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4308" y="6483544"/>
            <a:ext cx="1152833" cy="31222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6"/>
          <p:cNvSpPr txBox="1">
            <a:spLocks/>
          </p:cNvSpPr>
          <p:nvPr/>
        </p:nvSpPr>
        <p:spPr>
          <a:xfrm>
            <a:off x="299600" y="6664911"/>
            <a:ext cx="732789" cy="124459"/>
          </a:xfrm>
          <a:prstGeom prst="rect">
            <a:avLst/>
          </a:prstGeom>
        </p:spPr>
        <p:txBody>
          <a:bodyPr vert="horz" wrap="square" lIns="0" tIns="0" rIns="0" bIns="0" rtlCol="0">
            <a:spAutoFit/>
          </a:bodyPr>
          <a:lstStyle>
            <a:defPPr>
              <a:defRPr lang="en-US" kern="0"/>
            </a:defPPr>
            <a:lvl1pPr marL="0" algn="l" defTabSz="914400" rtl="0" eaLnBrk="1" latinLnBrk="0" hangingPunct="1">
              <a:defRPr sz="700" b="0" i="0" kern="1200">
                <a:solidFill>
                  <a:srgbClr val="000047"/>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30"/>
              </a:spcBef>
            </a:pPr>
            <a:r>
              <a:rPr lang="en-IN"/>
              <a:t>©</a:t>
            </a:r>
            <a:r>
              <a:rPr lang="en-IN" spc="-15"/>
              <a:t> </a:t>
            </a:r>
            <a:r>
              <a:rPr lang="en-IN"/>
              <a:t>2024</a:t>
            </a:r>
            <a:r>
              <a:rPr lang="en-IN" spc="-5"/>
              <a:t> </a:t>
            </a:r>
            <a:r>
              <a:rPr lang="en-IN" spc="-10"/>
              <a:t>Cognizant</a:t>
            </a:r>
          </a:p>
        </p:txBody>
      </p:sp>
      <p:pic>
        <p:nvPicPr>
          <p:cNvPr id="3" name="Picture 2" descr="A black background with blue text&#10;&#10;Description automatically generated">
            <a:extLst>
              <a:ext uri="{FF2B5EF4-FFF2-40B4-BE49-F238E27FC236}">
                <a16:creationId xmlns:a16="http://schemas.microsoft.com/office/drawing/2014/main" id="{A6AA9D26-37F1-4D4B-3523-F95F2987DB33}"/>
              </a:ext>
            </a:extLst>
          </p:cNvPr>
          <p:cNvPicPr>
            <a:picLocks noChangeAspect="1"/>
          </p:cNvPicPr>
          <p:nvPr/>
        </p:nvPicPr>
        <p:blipFill>
          <a:blip r:embed="rId3"/>
          <a:stretch>
            <a:fillRect/>
          </a:stretch>
        </p:blipFill>
        <p:spPr>
          <a:xfrm>
            <a:off x="114300" y="133350"/>
            <a:ext cx="1866900" cy="1828800"/>
          </a:xfrm>
          <a:prstGeom prst="rect">
            <a:avLst/>
          </a:prstGeom>
        </p:spPr>
      </p:pic>
      <p:sp>
        <p:nvSpPr>
          <p:cNvPr id="4" name="TextBox 3">
            <a:extLst>
              <a:ext uri="{FF2B5EF4-FFF2-40B4-BE49-F238E27FC236}">
                <a16:creationId xmlns:a16="http://schemas.microsoft.com/office/drawing/2014/main" id="{863D06EA-E712-7C3A-C2C2-4F6613B507FE}"/>
              </a:ext>
            </a:extLst>
          </p:cNvPr>
          <p:cNvSpPr txBox="1"/>
          <p:nvPr/>
        </p:nvSpPr>
        <p:spPr>
          <a:xfrm>
            <a:off x="1854994" y="235744"/>
            <a:ext cx="1022032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kern="0">
                <a:latin typeface="Times New Roman"/>
                <a:cs typeface="Times New Roman"/>
              </a:rPr>
              <a:t>The precision soil management solution has the potential to significantly improve profit margins for farmers by impacting two key areas:</a:t>
            </a:r>
          </a:p>
          <a:p>
            <a:pPr>
              <a:buFont typeface=""/>
              <a:buAutoNum type="arabicPeriod"/>
            </a:pPr>
            <a:r>
              <a:rPr lang="en-US" b="1" kern="0">
                <a:latin typeface="Times New Roman"/>
                <a:cs typeface="Times New Roman"/>
              </a:rPr>
              <a:t>Increased Revenue:</a:t>
            </a:r>
            <a:r>
              <a:rPr lang="en-US" kern="0">
                <a:latin typeface="Times New Roman"/>
                <a:cs typeface="Times New Roman"/>
              </a:rPr>
              <a:t> </a:t>
            </a:r>
          </a:p>
          <a:p>
            <a:pPr lvl="1">
              <a:buFont typeface=""/>
              <a:buChar char="o"/>
            </a:pPr>
            <a:r>
              <a:rPr lang="en-US" b="1" kern="0">
                <a:latin typeface="Times New Roman"/>
                <a:cs typeface="Times New Roman"/>
              </a:rPr>
              <a:t>Higher Crop Yields:</a:t>
            </a:r>
            <a:r>
              <a:rPr lang="en-US" kern="0">
                <a:latin typeface="Times New Roman"/>
                <a:cs typeface="Times New Roman"/>
              </a:rPr>
              <a:t> By optimizing soil conditions for specific crops, the solution can lead to yield increases of 10-30% [source: agtech.folio3.com]. This translates to a direct increase in the amount of crops a farmer can sell.</a:t>
            </a:r>
          </a:p>
          <a:p>
            <a:pPr>
              <a:buFont typeface=""/>
              <a:buAutoNum type="arabicPeriod"/>
            </a:pPr>
            <a:r>
              <a:rPr lang="en-US" b="1" kern="0">
                <a:latin typeface="Times New Roman"/>
                <a:cs typeface="Times New Roman"/>
              </a:rPr>
              <a:t>Reduced Costs:</a:t>
            </a:r>
            <a:r>
              <a:rPr lang="en-US" kern="0">
                <a:latin typeface="Times New Roman"/>
                <a:cs typeface="Times New Roman"/>
              </a:rPr>
              <a:t> </a:t>
            </a:r>
          </a:p>
          <a:p>
            <a:pPr lvl="1">
              <a:buFont typeface=""/>
              <a:buChar char="o"/>
            </a:pPr>
            <a:r>
              <a:rPr lang="en-US" b="1" kern="0">
                <a:latin typeface="Times New Roman"/>
                <a:cs typeface="Times New Roman"/>
              </a:rPr>
              <a:t>Precise Nutrient and Water Application:</a:t>
            </a:r>
            <a:r>
              <a:rPr lang="en-US" kern="0">
                <a:latin typeface="Times New Roman"/>
                <a:cs typeface="Times New Roman"/>
              </a:rPr>
              <a:t> The solution minimizes waste by applying only the necessary fertilizers, pesticides, and irrigation water. Estimates suggest savings of 10-20% on input costs [source: agrivi.com].</a:t>
            </a:r>
          </a:p>
        </p:txBody>
      </p:sp>
      <p:sp>
        <p:nvSpPr>
          <p:cNvPr id="5" name="TextBox 4">
            <a:extLst>
              <a:ext uri="{FF2B5EF4-FFF2-40B4-BE49-F238E27FC236}">
                <a16:creationId xmlns:a16="http://schemas.microsoft.com/office/drawing/2014/main" id="{63BCF998-622A-BD14-D820-AACBDE0F2C41}"/>
              </a:ext>
            </a:extLst>
          </p:cNvPr>
          <p:cNvSpPr txBox="1"/>
          <p:nvPr/>
        </p:nvSpPr>
        <p:spPr>
          <a:xfrm>
            <a:off x="295276" y="3259931"/>
            <a:ext cx="11732417" cy="28742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kern="0">
                <a:solidFill>
                  <a:schemeClr val="tx2">
                    <a:lumMod val="75000"/>
                    <a:lumOff val="25000"/>
                  </a:schemeClr>
                </a:solidFill>
                <a:latin typeface="Times New Roman"/>
                <a:cs typeface="Times New Roman"/>
              </a:rPr>
              <a:t>What if You Don't Solve?</a:t>
            </a:r>
          </a:p>
          <a:p>
            <a:r>
              <a:rPr lang="en-US" kern="0">
                <a:latin typeface="Times New Roman"/>
                <a:cs typeface="Times New Roman"/>
              </a:rPr>
              <a:t>Here are some potential consequences of not adopting precision soil management solutions:</a:t>
            </a:r>
          </a:p>
          <a:p>
            <a:pPr>
              <a:buFont typeface=""/>
              <a:buChar char="•"/>
            </a:pPr>
            <a:r>
              <a:rPr lang="en-US" b="1" kern="0">
                <a:latin typeface="Times New Roman"/>
                <a:cs typeface="Times New Roman"/>
              </a:rPr>
              <a:t>Stagnant or Declining Crop Yields:</a:t>
            </a:r>
            <a:r>
              <a:rPr lang="en-US" kern="0">
                <a:latin typeface="Times New Roman"/>
                <a:cs typeface="Times New Roman"/>
              </a:rPr>
              <a:t> Depleted soil nutrients and inefficient resource use can lead to stagnant or even declining crop yields over time.</a:t>
            </a:r>
          </a:p>
          <a:p>
            <a:pPr>
              <a:buFont typeface=""/>
              <a:buChar char="•"/>
            </a:pPr>
            <a:r>
              <a:rPr lang="en-US" b="1" kern="0">
                <a:latin typeface="Times New Roman"/>
                <a:cs typeface="Times New Roman"/>
              </a:rPr>
              <a:t>Increased Production Costs:</a:t>
            </a:r>
            <a:r>
              <a:rPr lang="en-US" kern="0">
                <a:latin typeface="Times New Roman"/>
                <a:cs typeface="Times New Roman"/>
              </a:rPr>
              <a:t> Without optimization, farmers might overuse fertilizers and water, leading to rising production costs.</a:t>
            </a:r>
          </a:p>
          <a:p>
            <a:pPr>
              <a:buFont typeface=""/>
              <a:buChar char="•"/>
            </a:pPr>
            <a:r>
              <a:rPr lang="en-US" b="1" kern="0">
                <a:latin typeface="Times New Roman"/>
                <a:cs typeface="Times New Roman"/>
              </a:rPr>
              <a:t>Environmental Degradation:</a:t>
            </a:r>
            <a:r>
              <a:rPr lang="en-US" kern="0">
                <a:latin typeface="Times New Roman"/>
                <a:cs typeface="Times New Roman"/>
              </a:rPr>
              <a:t> Excessive water usage, fertilizer runoff, and soil erosion are potential environmental issues associated with traditional farming practices.</a:t>
            </a:r>
          </a:p>
          <a:p>
            <a:r>
              <a:rPr lang="en-US" b="1" kern="0">
                <a:latin typeface="Times New Roman"/>
                <a:cs typeface="Times New Roman"/>
              </a:rPr>
              <a:t>Reduced Farm Profitability:</a:t>
            </a:r>
            <a:r>
              <a:rPr lang="en-US" kern="0">
                <a:latin typeface="Times New Roman"/>
                <a:cs typeface="Times New Roman"/>
              </a:rPr>
              <a:t> The combined effect of lower yields, higher costs, and potential environmental penalties can reduce farm profitability.</a:t>
            </a:r>
            <a:r>
              <a:rPr lang="en-US">
                <a:latin typeface="Times New Roman"/>
                <a:cs typeface="Times New Roman"/>
              </a:rPr>
              <a:t> </a:t>
            </a:r>
          </a:p>
        </p:txBody>
      </p:sp>
    </p:spTree>
    <p:extLst>
      <p:ext uri="{BB962C8B-B14F-4D97-AF65-F5344CB8AC3E}">
        <p14:creationId xmlns:p14="http://schemas.microsoft.com/office/powerpoint/2010/main" val="1086149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xfrm>
            <a:off x="1029716" y="6517478"/>
            <a:ext cx="732789" cy="124459"/>
          </a:xfrm>
          <a:prstGeom prst="rect">
            <a:avLst/>
          </a:prstGeom>
        </p:spPr>
        <p:txBody>
          <a:bodyPr vert="horz" wrap="square" lIns="0" tIns="0" rIns="0" bIns="0" rtlCol="0">
            <a:spAutoFit/>
          </a:bodyPr>
          <a:lstStyle>
            <a:defPPr>
              <a:defRPr kern="0"/>
            </a:defPPr>
            <a:lvl1pPr>
              <a:defRPr sz="700" b="0" i="0">
                <a:solidFill>
                  <a:srgbClr val="000047"/>
                </a:solidFill>
                <a:latin typeface="Arial MT"/>
                <a:cs typeface="Arial MT"/>
              </a:defRPr>
            </a:lvl1pPr>
          </a:lstStyle>
          <a:p>
            <a:pPr marL="12700">
              <a:lnSpc>
                <a:spcPct val="100000"/>
              </a:lnSpc>
              <a:spcBef>
                <a:spcPts val="30"/>
              </a:spcBef>
            </a:pPr>
            <a:r>
              <a:rPr lang="en-IN"/>
              <a:t>©</a:t>
            </a:r>
            <a:r>
              <a:rPr lang="en-IN" spc="-15"/>
              <a:t> </a:t>
            </a:r>
            <a:r>
              <a:rPr lang="en-IN"/>
              <a:t>2024</a:t>
            </a:r>
            <a:r>
              <a:rPr lang="en-IN" spc="-5"/>
              <a:t> </a:t>
            </a:r>
            <a:r>
              <a:rPr lang="en-IN" spc="-10"/>
              <a:t>Cognizant</a:t>
            </a:r>
            <a:endParaRPr spc="-10"/>
          </a:p>
        </p:txBody>
      </p:sp>
      <p:pic>
        <p:nvPicPr>
          <p:cNvPr id="2" name="Picture 2" descr="Cognizant | World Economic Forum">
            <a:extLst>
              <a:ext uri="{FF2B5EF4-FFF2-40B4-BE49-F238E27FC236}">
                <a16:creationId xmlns:a16="http://schemas.microsoft.com/office/drawing/2014/main" id="{CF947CE8-6FDE-953B-9801-C75EA7971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4308" y="6483544"/>
            <a:ext cx="1152833" cy="312226"/>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descr="A blue sign with white letters&#10;&#10;Description automatically generated">
            <a:extLst>
              <a:ext uri="{FF2B5EF4-FFF2-40B4-BE49-F238E27FC236}">
                <a16:creationId xmlns:a16="http://schemas.microsoft.com/office/drawing/2014/main" id="{ACDD95A9-3028-79B6-F142-942858B13356}"/>
              </a:ext>
            </a:extLst>
          </p:cNvPr>
          <p:cNvPicPr>
            <a:picLocks noChangeAspect="1"/>
          </p:cNvPicPr>
          <p:nvPr/>
        </p:nvPicPr>
        <p:blipFill>
          <a:blip r:embed="rId3"/>
          <a:stretch>
            <a:fillRect/>
          </a:stretch>
        </p:blipFill>
        <p:spPr>
          <a:xfrm>
            <a:off x="130968" y="292894"/>
            <a:ext cx="2524125" cy="533400"/>
          </a:xfrm>
          <a:prstGeom prst="rect">
            <a:avLst/>
          </a:prstGeom>
        </p:spPr>
      </p:pic>
      <p:sp>
        <p:nvSpPr>
          <p:cNvPr id="66" name="TextBox 65">
            <a:extLst>
              <a:ext uri="{FF2B5EF4-FFF2-40B4-BE49-F238E27FC236}">
                <a16:creationId xmlns:a16="http://schemas.microsoft.com/office/drawing/2014/main" id="{7F619D62-BC6E-FA78-6F44-39818BF91DFE}"/>
              </a:ext>
            </a:extLst>
          </p:cNvPr>
          <p:cNvSpPr txBox="1"/>
          <p:nvPr/>
        </p:nvSpPr>
        <p:spPr>
          <a:xfrm>
            <a:off x="128587" y="819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lumMod val="50000"/>
                    <a:lumOff val="50000"/>
                  </a:schemeClr>
                </a:solidFill>
              </a:rPr>
              <a:t>Time to realize benefits</a:t>
            </a:r>
          </a:p>
        </p:txBody>
      </p:sp>
      <p:sp>
        <p:nvSpPr>
          <p:cNvPr id="67" name="TextBox 66">
            <a:extLst>
              <a:ext uri="{FF2B5EF4-FFF2-40B4-BE49-F238E27FC236}">
                <a16:creationId xmlns:a16="http://schemas.microsoft.com/office/drawing/2014/main" id="{5F61418A-4983-4CFD-7008-45581B310607}"/>
              </a:ext>
            </a:extLst>
          </p:cNvPr>
          <p:cNvSpPr txBox="1"/>
          <p:nvPr/>
        </p:nvSpPr>
        <p:spPr>
          <a:xfrm>
            <a:off x="235743" y="1319213"/>
            <a:ext cx="11410949"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b="1" kern="0">
                <a:latin typeface="Times New Roman"/>
                <a:cs typeface="Times New Roman"/>
              </a:rPr>
              <a:t>R&amp;D (2-3 months):</a:t>
            </a:r>
            <a:r>
              <a:rPr lang="en-US" kern="0">
                <a:latin typeface="Times New Roman"/>
                <a:cs typeface="Times New Roman"/>
              </a:rPr>
              <a:t> This condensed timeframe prioritizes readily available, open-source solutions for sensors and algorithms. The robot design might be simplified to a manually operated base modified to carry essential sensors.</a:t>
            </a:r>
          </a:p>
          <a:p>
            <a:pPr>
              <a:buFont typeface=""/>
              <a:buChar char="•"/>
            </a:pPr>
            <a:r>
              <a:rPr lang="en-US" b="1" kern="0">
                <a:latin typeface="Times New Roman"/>
                <a:cs typeface="Times New Roman"/>
              </a:rPr>
              <a:t>Hardware &amp; Software (3-6 months):</a:t>
            </a:r>
            <a:r>
              <a:rPr lang="en-US" kern="0">
                <a:latin typeface="Times New Roman"/>
                <a:cs typeface="Times New Roman"/>
              </a:rPr>
              <a:t> Building a basic robot prototype with essential sensors can be achieved within this timeframe. Developing a lightweight mobile app for data visualization and recommendations should also be achievable in parallel.</a:t>
            </a:r>
          </a:p>
          <a:p>
            <a:pPr>
              <a:buFont typeface=""/>
              <a:buChar char="•"/>
            </a:pPr>
            <a:r>
              <a:rPr lang="en-US" b="1" kern="0">
                <a:latin typeface="Times New Roman"/>
                <a:cs typeface="Times New Roman"/>
              </a:rPr>
              <a:t>Field Testing &amp; Validation (3-4 months):</a:t>
            </a:r>
            <a:r>
              <a:rPr lang="en-US" kern="0">
                <a:latin typeface="Times New Roman"/>
                <a:cs typeface="Times New Roman"/>
              </a:rPr>
              <a:t> Partnering with local farms for limited testing on a single crop type allows for focused data collection. Manually collecting data during field trials can expedite this phase compared to fully autonomous data collection.</a:t>
            </a:r>
          </a:p>
          <a:p>
            <a:r>
              <a:rPr lang="en-US" b="1" kern="0">
                <a:latin typeface="Times New Roman"/>
                <a:cs typeface="Times New Roman"/>
              </a:rPr>
              <a:t>Total Timeline:</a:t>
            </a:r>
          </a:p>
          <a:p>
            <a:r>
              <a:rPr lang="en-US" kern="0">
                <a:latin typeface="Times New Roman"/>
                <a:cs typeface="Times New Roman"/>
              </a:rPr>
              <a:t>Following the aggressive timelines for each phase, the total estimated time to complete the initial development and testing would be:</a:t>
            </a:r>
          </a:p>
          <a:p>
            <a:r>
              <a:rPr lang="en-US" b="1" kern="0">
                <a:latin typeface="Times New Roman"/>
                <a:cs typeface="Times New Roman"/>
              </a:rPr>
              <a:t>R&amp;D (2 months) + Hardware &amp; Software (3 months) + Field Testing (3 months) = 8 months</a:t>
            </a:r>
          </a:p>
          <a:p>
            <a:r>
              <a:rPr lang="en-US" b="1" kern="0">
                <a:latin typeface="Times New Roman"/>
                <a:cs typeface="Times New Roman"/>
              </a:rPr>
              <a:t>Commercialization (On Hold):</a:t>
            </a:r>
          </a:p>
          <a:p>
            <a:pPr>
              <a:buFont typeface=""/>
              <a:buChar char="•"/>
            </a:pPr>
            <a:r>
              <a:rPr lang="en-US" kern="0">
                <a:latin typeface="Times New Roman"/>
                <a:cs typeface="Times New Roman"/>
              </a:rPr>
              <a:t>Focus on validating core concept &amp; gathering data first.</a:t>
            </a:r>
          </a:p>
          <a:p>
            <a:pPr>
              <a:buFont typeface=""/>
              <a:buChar char="•"/>
            </a:pPr>
            <a:r>
              <a:rPr lang="en-US" kern="0">
                <a:latin typeface="Times New Roman"/>
                <a:cs typeface="Times New Roman"/>
              </a:rPr>
              <a:t>Secure additional funding for commercial-scale development later.</a:t>
            </a:r>
          </a:p>
          <a:p>
            <a:r>
              <a:rPr lang="en-US" b="1" kern="0">
                <a:latin typeface="Times New Roman"/>
                <a:cs typeface="Times New Roman"/>
              </a:rPr>
              <a:t>Benefits Realization:</a:t>
            </a:r>
          </a:p>
          <a:p>
            <a:pPr>
              <a:buFont typeface=""/>
              <a:buChar char="•"/>
            </a:pPr>
            <a:r>
              <a:rPr lang="en-US" kern="0">
                <a:latin typeface="Times New Roman"/>
                <a:cs typeface="Times New Roman"/>
              </a:rPr>
              <a:t>Initial benefits for farmers (2-3 years after pilot) are still achievable.</a:t>
            </a:r>
          </a:p>
          <a:p>
            <a:pPr>
              <a:buFont typeface=""/>
              <a:buChar char="•"/>
            </a:pPr>
            <a:r>
              <a:rPr lang="en-US" kern="0">
                <a:latin typeface="Times New Roman"/>
                <a:cs typeface="Times New Roman"/>
              </a:rPr>
              <a:t>Full ROI and revenue growth timelines may extend due to delayed commercialization.</a:t>
            </a:r>
          </a:p>
        </p:txBody>
      </p:sp>
    </p:spTree>
    <p:extLst>
      <p:ext uri="{BB962C8B-B14F-4D97-AF65-F5344CB8AC3E}">
        <p14:creationId xmlns:p14="http://schemas.microsoft.com/office/powerpoint/2010/main" val="3897479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A80EC3-2879-9DD7-2467-7A6D8513D366}"/>
              </a:ext>
            </a:extLst>
          </p:cNvPr>
          <p:cNvSpPr txBox="1"/>
          <p:nvPr/>
        </p:nvSpPr>
        <p:spPr>
          <a:xfrm>
            <a:off x="267729" y="3161271"/>
            <a:ext cx="11661688" cy="523220"/>
          </a:xfrm>
          <a:prstGeom prst="rect">
            <a:avLst/>
          </a:prstGeom>
          <a:solidFill>
            <a:schemeClr val="tx2">
              <a:lumMod val="75000"/>
              <a:lumOff val="2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rgbClr val="FFFFFF"/>
                </a:solidFill>
                <a:latin typeface="Times New Roman"/>
                <a:cs typeface="Times New Roman"/>
              </a:rPr>
              <a:t>THANK YOU</a:t>
            </a:r>
          </a:p>
        </p:txBody>
      </p:sp>
    </p:spTree>
    <p:extLst>
      <p:ext uri="{BB962C8B-B14F-4D97-AF65-F5344CB8AC3E}">
        <p14:creationId xmlns:p14="http://schemas.microsoft.com/office/powerpoint/2010/main" val="1992351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xfrm>
            <a:off x="462971" y="6577427"/>
            <a:ext cx="732789" cy="124459"/>
          </a:xfrm>
          <a:prstGeom prst="rect">
            <a:avLst/>
          </a:prstGeom>
        </p:spPr>
        <p:txBody>
          <a:bodyPr vert="horz" wrap="square" lIns="0" tIns="0" rIns="0" bIns="0" rtlCol="0">
            <a:spAutoFit/>
          </a:bodyPr>
          <a:lstStyle>
            <a:defPPr>
              <a:defRPr kern="0"/>
            </a:defPPr>
            <a:lvl1pPr>
              <a:defRPr sz="700" b="0" i="0">
                <a:solidFill>
                  <a:srgbClr val="000047"/>
                </a:solidFill>
                <a:latin typeface="Arial MT"/>
                <a:cs typeface="Arial MT"/>
              </a:defRPr>
            </a:lvl1pPr>
          </a:lstStyle>
          <a:p>
            <a:pPr marL="12700">
              <a:lnSpc>
                <a:spcPct val="100000"/>
              </a:lnSpc>
              <a:spcBef>
                <a:spcPts val="30"/>
              </a:spcBef>
            </a:pPr>
            <a:r>
              <a:rPr lang="en-IN"/>
              <a:t>©</a:t>
            </a:r>
            <a:r>
              <a:rPr lang="en-IN" spc="-15"/>
              <a:t> </a:t>
            </a:r>
            <a:r>
              <a:rPr lang="en-IN"/>
              <a:t>2024</a:t>
            </a:r>
            <a:r>
              <a:rPr lang="en-IN" spc="-5"/>
              <a:t> </a:t>
            </a:r>
            <a:r>
              <a:rPr lang="en-IN" spc="-10"/>
              <a:t>Cognizant</a:t>
            </a:r>
            <a:endParaRPr spc="-10"/>
          </a:p>
        </p:txBody>
      </p:sp>
      <p:pic>
        <p:nvPicPr>
          <p:cNvPr id="2" name="Picture 2" descr="Cognizant | World Economic Forum">
            <a:extLst>
              <a:ext uri="{FF2B5EF4-FFF2-40B4-BE49-F238E27FC236}">
                <a16:creationId xmlns:a16="http://schemas.microsoft.com/office/drawing/2014/main" id="{CF947CE8-6FDE-953B-9801-C75EA7971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4308" y="6483544"/>
            <a:ext cx="1152833" cy="312226"/>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2"/>
          <p:cNvSpPr txBox="1"/>
          <p:nvPr/>
        </p:nvSpPr>
        <p:spPr>
          <a:xfrm>
            <a:off x="1118412" y="343915"/>
            <a:ext cx="4919345" cy="391160"/>
          </a:xfrm>
          <a:prstGeom prst="rect">
            <a:avLst/>
          </a:prstGeom>
        </p:spPr>
        <p:txBody>
          <a:bodyPr vert="horz" wrap="square" lIns="0" tIns="12700" rIns="0" bIns="0" rtlCol="0">
            <a:spAutoFit/>
          </a:bodyPr>
          <a:lstStyle/>
          <a:p>
            <a:pPr marL="12700">
              <a:lnSpc>
                <a:spcPct val="100000"/>
              </a:lnSpc>
              <a:spcBef>
                <a:spcPts val="100"/>
              </a:spcBef>
            </a:pPr>
            <a:r>
              <a:rPr sz="1800" i="1">
                <a:solidFill>
                  <a:srgbClr val="2D2F8E"/>
                </a:solidFill>
                <a:latin typeface="Arial"/>
                <a:cs typeface="Arial"/>
              </a:rPr>
              <a:t>&lt;idea</a:t>
            </a:r>
            <a:r>
              <a:rPr sz="1800" i="1" spc="-40">
                <a:solidFill>
                  <a:srgbClr val="2D2F8E"/>
                </a:solidFill>
                <a:latin typeface="Arial"/>
                <a:cs typeface="Arial"/>
              </a:rPr>
              <a:t> </a:t>
            </a:r>
            <a:r>
              <a:rPr sz="1800" i="1">
                <a:solidFill>
                  <a:srgbClr val="2D2F8E"/>
                </a:solidFill>
                <a:latin typeface="Arial"/>
                <a:cs typeface="Arial"/>
              </a:rPr>
              <a:t>description&gt;</a:t>
            </a:r>
            <a:r>
              <a:rPr sz="1800" i="1" spc="-30">
                <a:solidFill>
                  <a:srgbClr val="2D2F8E"/>
                </a:solidFill>
                <a:latin typeface="Arial"/>
                <a:cs typeface="Arial"/>
              </a:rPr>
              <a:t> </a:t>
            </a:r>
            <a:r>
              <a:rPr sz="2400" b="1">
                <a:solidFill>
                  <a:srgbClr val="2D2F8E"/>
                </a:solidFill>
                <a:latin typeface="Arial"/>
                <a:cs typeface="Arial"/>
              </a:rPr>
              <a:t>|</a:t>
            </a:r>
            <a:endParaRPr sz="2400">
              <a:latin typeface="Arial"/>
              <a:cs typeface="Arial"/>
            </a:endParaRPr>
          </a:p>
        </p:txBody>
      </p:sp>
      <p:grpSp>
        <p:nvGrpSpPr>
          <p:cNvPr id="14" name="object 14"/>
          <p:cNvGrpSpPr/>
          <p:nvPr/>
        </p:nvGrpSpPr>
        <p:grpSpPr>
          <a:xfrm>
            <a:off x="430195" y="327576"/>
            <a:ext cx="408940" cy="525780"/>
            <a:chOff x="430195" y="327576"/>
            <a:chExt cx="408940" cy="525780"/>
          </a:xfrm>
        </p:grpSpPr>
        <p:sp>
          <p:nvSpPr>
            <p:cNvPr id="15" name="object 15"/>
            <p:cNvSpPr/>
            <p:nvPr/>
          </p:nvSpPr>
          <p:spPr>
            <a:xfrm>
              <a:off x="440111" y="337493"/>
              <a:ext cx="389255" cy="398145"/>
            </a:xfrm>
            <a:custGeom>
              <a:avLst/>
              <a:gdLst/>
              <a:ahLst/>
              <a:cxnLst/>
              <a:rect l="l" t="t" r="r" b="b"/>
              <a:pathLst>
                <a:path w="389255" h="398145">
                  <a:moveTo>
                    <a:pt x="388790" y="0"/>
                  </a:moveTo>
                  <a:lnTo>
                    <a:pt x="351924" y="36930"/>
                  </a:lnTo>
                </a:path>
                <a:path w="389255" h="398145">
                  <a:moveTo>
                    <a:pt x="381235" y="398000"/>
                  </a:moveTo>
                  <a:lnTo>
                    <a:pt x="344452" y="361128"/>
                  </a:lnTo>
                </a:path>
                <a:path w="389255" h="398145">
                  <a:moveTo>
                    <a:pt x="7529" y="0"/>
                  </a:moveTo>
                  <a:lnTo>
                    <a:pt x="44337" y="36930"/>
                  </a:lnTo>
                </a:path>
                <a:path w="389255" h="398145">
                  <a:moveTo>
                    <a:pt x="0" y="398000"/>
                  </a:moveTo>
                  <a:lnTo>
                    <a:pt x="36857" y="361127"/>
                  </a:lnTo>
                </a:path>
                <a:path w="389255" h="398145">
                  <a:moveTo>
                    <a:pt x="199840" y="51280"/>
                  </a:moveTo>
                  <a:lnTo>
                    <a:pt x="195877" y="51280"/>
                  </a:lnTo>
                  <a:lnTo>
                    <a:pt x="245445" y="59141"/>
                  </a:lnTo>
                  <a:lnTo>
                    <a:pt x="286275" y="80420"/>
                  </a:lnTo>
                  <a:lnTo>
                    <a:pt x="317059" y="111662"/>
                  </a:lnTo>
                  <a:lnTo>
                    <a:pt x="336488" y="149411"/>
                  </a:lnTo>
                  <a:lnTo>
                    <a:pt x="343255" y="190214"/>
                  </a:lnTo>
                  <a:lnTo>
                    <a:pt x="334651" y="237814"/>
                  </a:lnTo>
                  <a:lnTo>
                    <a:pt x="314134" y="276880"/>
                  </a:lnTo>
                  <a:lnTo>
                    <a:pt x="289646" y="312596"/>
                  </a:lnTo>
                  <a:lnTo>
                    <a:pt x="269129" y="350149"/>
                  </a:lnTo>
                  <a:lnTo>
                    <a:pt x="260525" y="394725"/>
                  </a:lnTo>
                  <a:lnTo>
                    <a:pt x="128256" y="394724"/>
                  </a:lnTo>
                  <a:lnTo>
                    <a:pt x="119678" y="350106"/>
                  </a:lnTo>
                  <a:lnTo>
                    <a:pt x="99222" y="312500"/>
                  </a:lnTo>
                  <a:lnTo>
                    <a:pt x="74807" y="276748"/>
                  </a:lnTo>
                  <a:lnTo>
                    <a:pt x="54352" y="237689"/>
                  </a:lnTo>
                  <a:lnTo>
                    <a:pt x="45774" y="190164"/>
                  </a:lnTo>
                  <a:lnTo>
                    <a:pt x="52522" y="149377"/>
                  </a:lnTo>
                  <a:lnTo>
                    <a:pt x="71913" y="111621"/>
                  </a:lnTo>
                  <a:lnTo>
                    <a:pt x="102668" y="80363"/>
                  </a:lnTo>
                  <a:lnTo>
                    <a:pt x="143507" y="59066"/>
                  </a:lnTo>
                  <a:lnTo>
                    <a:pt x="193152" y="51198"/>
                  </a:lnTo>
                  <a:lnTo>
                    <a:pt x="189189" y="51198"/>
                  </a:lnTo>
                </a:path>
              </a:pathLst>
            </a:custGeom>
            <a:ln w="19833">
              <a:solidFill>
                <a:srgbClr val="000047"/>
              </a:solidFill>
            </a:ln>
          </p:spPr>
          <p:txBody>
            <a:bodyPr wrap="square" lIns="0" tIns="0" rIns="0" bIns="0" rtlCol="0"/>
            <a:lstStyle/>
            <a:p>
              <a:endParaRPr/>
            </a:p>
          </p:txBody>
        </p:sp>
        <p:pic>
          <p:nvPicPr>
            <p:cNvPr id="16" name="object 16"/>
            <p:cNvPicPr/>
            <p:nvPr/>
          </p:nvPicPr>
          <p:blipFill>
            <a:blip r:embed="rId3" cstate="print"/>
            <a:stretch>
              <a:fillRect/>
            </a:stretch>
          </p:blipFill>
          <p:spPr>
            <a:xfrm>
              <a:off x="572727" y="760604"/>
              <a:ext cx="123550" cy="92453"/>
            </a:xfrm>
            <a:prstGeom prst="rect">
              <a:avLst/>
            </a:prstGeom>
          </p:spPr>
        </p:pic>
      </p:grpSp>
      <p:sp>
        <p:nvSpPr>
          <p:cNvPr id="4" name="object 6"/>
          <p:cNvSpPr txBox="1">
            <a:spLocks noGrp="1"/>
          </p:cNvSpPr>
          <p:nvPr>
            <p:ph type="title"/>
          </p:nvPr>
        </p:nvSpPr>
        <p:spPr>
          <a:xfrm>
            <a:off x="605026" y="2885690"/>
            <a:ext cx="10967541" cy="526426"/>
          </a:xfrm>
          <a:prstGeom prst="rect">
            <a:avLst/>
          </a:prstGeom>
          <a:solidFill>
            <a:srgbClr val="2D2F8E"/>
          </a:solidFill>
        </p:spPr>
        <p:txBody>
          <a:bodyPr vert="horz" wrap="square" lIns="0" tIns="33655" rIns="0" bIns="0" rtlCol="0">
            <a:spAutoFit/>
          </a:bodyPr>
          <a:lstStyle/>
          <a:p>
            <a:pPr marL="531495" algn="ctr">
              <a:lnSpc>
                <a:spcPct val="100000"/>
              </a:lnSpc>
              <a:spcBef>
                <a:spcPts val="265"/>
              </a:spcBef>
            </a:pPr>
            <a:r>
              <a:rPr sz="3200" spc="-25">
                <a:solidFill>
                  <a:srgbClr val="FFFFFF"/>
                </a:solidFill>
              </a:rPr>
              <a:t>WHY</a:t>
            </a:r>
            <a:endParaRPr sz="3200"/>
          </a:p>
        </p:txBody>
      </p:sp>
    </p:spTree>
    <p:extLst>
      <p:ext uri="{BB962C8B-B14F-4D97-AF65-F5344CB8AC3E}">
        <p14:creationId xmlns:p14="http://schemas.microsoft.com/office/powerpoint/2010/main" val="970971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ognizant | World Economic Forum">
            <a:extLst>
              <a:ext uri="{FF2B5EF4-FFF2-40B4-BE49-F238E27FC236}">
                <a16:creationId xmlns:a16="http://schemas.microsoft.com/office/drawing/2014/main" id="{FE93956D-D124-2B96-A837-7B1E67095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4308" y="6483544"/>
            <a:ext cx="1152833" cy="31222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6"/>
          <p:cNvSpPr txBox="1">
            <a:spLocks/>
          </p:cNvSpPr>
          <p:nvPr/>
        </p:nvSpPr>
        <p:spPr>
          <a:xfrm>
            <a:off x="299600" y="6664911"/>
            <a:ext cx="732789" cy="124459"/>
          </a:xfrm>
          <a:prstGeom prst="rect">
            <a:avLst/>
          </a:prstGeom>
        </p:spPr>
        <p:txBody>
          <a:bodyPr vert="horz" wrap="square" lIns="0" tIns="0" rIns="0" bIns="0" rtlCol="0">
            <a:spAutoFit/>
          </a:bodyPr>
          <a:lstStyle>
            <a:defPPr>
              <a:defRPr lang="en-US" kern="0"/>
            </a:defPPr>
            <a:lvl1pPr marL="0" algn="l" defTabSz="914400" rtl="0" eaLnBrk="1" latinLnBrk="0" hangingPunct="1">
              <a:defRPr sz="700" b="0" i="0" kern="1200">
                <a:solidFill>
                  <a:srgbClr val="000047"/>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30"/>
              </a:spcBef>
            </a:pPr>
            <a:r>
              <a:rPr lang="en-IN"/>
              <a:t>©</a:t>
            </a:r>
            <a:r>
              <a:rPr lang="en-IN" spc="-15"/>
              <a:t> </a:t>
            </a:r>
            <a:r>
              <a:rPr lang="en-IN"/>
              <a:t>2024</a:t>
            </a:r>
            <a:r>
              <a:rPr lang="en-IN" spc="-5"/>
              <a:t> </a:t>
            </a:r>
            <a:r>
              <a:rPr lang="en-IN" spc="-10"/>
              <a:t>Cognizant</a:t>
            </a:r>
          </a:p>
        </p:txBody>
      </p:sp>
      <p:pic>
        <p:nvPicPr>
          <p:cNvPr id="11" name="Picture 10" descr="A diagram of a farm&#10;&#10;Description automatically generated with medium confidence">
            <a:extLst>
              <a:ext uri="{FF2B5EF4-FFF2-40B4-BE49-F238E27FC236}">
                <a16:creationId xmlns:a16="http://schemas.microsoft.com/office/drawing/2014/main" id="{E699D5F2-A4E2-D182-76F4-1D784AC7D6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59" y="0"/>
            <a:ext cx="11882281" cy="6400800"/>
          </a:xfrm>
          <a:prstGeom prst="rect">
            <a:avLst/>
          </a:prstGeom>
          <a:ln>
            <a:noFill/>
          </a:ln>
        </p:spPr>
      </p:pic>
    </p:spTree>
    <p:extLst>
      <p:ext uri="{BB962C8B-B14F-4D97-AF65-F5344CB8AC3E}">
        <p14:creationId xmlns:p14="http://schemas.microsoft.com/office/powerpoint/2010/main" val="31450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ognizant | World Economic Forum">
            <a:extLst>
              <a:ext uri="{FF2B5EF4-FFF2-40B4-BE49-F238E27FC236}">
                <a16:creationId xmlns:a16="http://schemas.microsoft.com/office/drawing/2014/main" id="{FE93956D-D124-2B96-A837-7B1E67095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4308" y="6483544"/>
            <a:ext cx="1152833" cy="31222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6"/>
          <p:cNvSpPr txBox="1">
            <a:spLocks/>
          </p:cNvSpPr>
          <p:nvPr/>
        </p:nvSpPr>
        <p:spPr>
          <a:xfrm>
            <a:off x="299600" y="6664911"/>
            <a:ext cx="732789" cy="124459"/>
          </a:xfrm>
          <a:prstGeom prst="rect">
            <a:avLst/>
          </a:prstGeom>
        </p:spPr>
        <p:txBody>
          <a:bodyPr vert="horz" wrap="square" lIns="0" tIns="0" rIns="0" bIns="0" rtlCol="0">
            <a:spAutoFit/>
          </a:bodyPr>
          <a:lstStyle>
            <a:defPPr>
              <a:defRPr lang="en-US" kern="0"/>
            </a:defPPr>
            <a:lvl1pPr marL="0" algn="l" defTabSz="914400" rtl="0" eaLnBrk="1" latinLnBrk="0" hangingPunct="1">
              <a:defRPr sz="700" b="0" i="0" kern="1200">
                <a:solidFill>
                  <a:srgbClr val="000047"/>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30"/>
              </a:spcBef>
            </a:pPr>
            <a:r>
              <a:rPr lang="en-IN"/>
              <a:t>©</a:t>
            </a:r>
            <a:r>
              <a:rPr lang="en-IN" spc="-15"/>
              <a:t> </a:t>
            </a:r>
            <a:r>
              <a:rPr lang="en-IN"/>
              <a:t>2024</a:t>
            </a:r>
            <a:r>
              <a:rPr lang="en-IN" spc="-5"/>
              <a:t> </a:t>
            </a:r>
            <a:r>
              <a:rPr lang="en-IN" spc="-10"/>
              <a:t>Cognizant</a:t>
            </a:r>
          </a:p>
        </p:txBody>
      </p:sp>
      <p:pic>
        <p:nvPicPr>
          <p:cNvPr id="4" name="Picture 3" descr="A diagram of different colored squares&#10;&#10;Description automatically generated">
            <a:extLst>
              <a:ext uri="{FF2B5EF4-FFF2-40B4-BE49-F238E27FC236}">
                <a16:creationId xmlns:a16="http://schemas.microsoft.com/office/drawing/2014/main" id="{DCD771B1-9DE4-EB08-ECF3-F6FA8D180D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54" y="0"/>
            <a:ext cx="12005187" cy="6410632"/>
          </a:xfrm>
          <a:prstGeom prst="rect">
            <a:avLst/>
          </a:prstGeom>
        </p:spPr>
      </p:pic>
    </p:spTree>
    <p:extLst>
      <p:ext uri="{BB962C8B-B14F-4D97-AF65-F5344CB8AC3E}">
        <p14:creationId xmlns:p14="http://schemas.microsoft.com/office/powerpoint/2010/main" val="39187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ognizant | World Economic Forum">
            <a:extLst>
              <a:ext uri="{FF2B5EF4-FFF2-40B4-BE49-F238E27FC236}">
                <a16:creationId xmlns:a16="http://schemas.microsoft.com/office/drawing/2014/main" id="{FE93956D-D124-2B96-A837-7B1E67095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4308" y="6483544"/>
            <a:ext cx="1152833" cy="31222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6"/>
          <p:cNvSpPr txBox="1">
            <a:spLocks/>
          </p:cNvSpPr>
          <p:nvPr/>
        </p:nvSpPr>
        <p:spPr>
          <a:xfrm>
            <a:off x="299600" y="6664911"/>
            <a:ext cx="732789" cy="124459"/>
          </a:xfrm>
          <a:prstGeom prst="rect">
            <a:avLst/>
          </a:prstGeom>
        </p:spPr>
        <p:txBody>
          <a:bodyPr vert="horz" wrap="square" lIns="0" tIns="0" rIns="0" bIns="0" rtlCol="0">
            <a:spAutoFit/>
          </a:bodyPr>
          <a:lstStyle>
            <a:defPPr>
              <a:defRPr lang="en-US" kern="0"/>
            </a:defPPr>
            <a:lvl1pPr marL="0" algn="l" defTabSz="914400" rtl="0" eaLnBrk="1" latinLnBrk="0" hangingPunct="1">
              <a:defRPr sz="700" b="0" i="0" kern="1200">
                <a:solidFill>
                  <a:srgbClr val="000047"/>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30"/>
              </a:spcBef>
            </a:pPr>
            <a:r>
              <a:rPr lang="en-IN"/>
              <a:t>©</a:t>
            </a:r>
            <a:r>
              <a:rPr lang="en-IN" spc="-15"/>
              <a:t> </a:t>
            </a:r>
            <a:r>
              <a:rPr lang="en-IN"/>
              <a:t>2024</a:t>
            </a:r>
            <a:r>
              <a:rPr lang="en-IN" spc="-5"/>
              <a:t> </a:t>
            </a:r>
            <a:r>
              <a:rPr lang="en-IN" spc="-10"/>
              <a:t>Cognizant</a:t>
            </a:r>
          </a:p>
        </p:txBody>
      </p:sp>
      <p:pic>
        <p:nvPicPr>
          <p:cNvPr id="5" name="Picture 4" descr="A diagram of a problem">
            <a:extLst>
              <a:ext uri="{FF2B5EF4-FFF2-40B4-BE49-F238E27FC236}">
                <a16:creationId xmlns:a16="http://schemas.microsoft.com/office/drawing/2014/main" id="{4EEBF779-4679-C992-17E3-746B842DE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19" y="0"/>
            <a:ext cx="12791767" cy="6483544"/>
          </a:xfrm>
          <a:prstGeom prst="rect">
            <a:avLst/>
          </a:prstGeom>
        </p:spPr>
      </p:pic>
    </p:spTree>
    <p:extLst>
      <p:ext uri="{BB962C8B-B14F-4D97-AF65-F5344CB8AC3E}">
        <p14:creationId xmlns:p14="http://schemas.microsoft.com/office/powerpoint/2010/main" val="158685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ognizant | World Economic Forum">
            <a:extLst>
              <a:ext uri="{FF2B5EF4-FFF2-40B4-BE49-F238E27FC236}">
                <a16:creationId xmlns:a16="http://schemas.microsoft.com/office/drawing/2014/main" id="{FE93956D-D124-2B96-A837-7B1E67095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4308" y="6483544"/>
            <a:ext cx="1152833" cy="31222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6"/>
          <p:cNvSpPr txBox="1">
            <a:spLocks/>
          </p:cNvSpPr>
          <p:nvPr/>
        </p:nvSpPr>
        <p:spPr>
          <a:xfrm>
            <a:off x="299600" y="6664911"/>
            <a:ext cx="732789" cy="124459"/>
          </a:xfrm>
          <a:prstGeom prst="rect">
            <a:avLst/>
          </a:prstGeom>
        </p:spPr>
        <p:txBody>
          <a:bodyPr vert="horz" wrap="square" lIns="0" tIns="0" rIns="0" bIns="0" rtlCol="0">
            <a:spAutoFit/>
          </a:bodyPr>
          <a:lstStyle>
            <a:defPPr>
              <a:defRPr lang="en-US" kern="0"/>
            </a:defPPr>
            <a:lvl1pPr marL="0" algn="l" defTabSz="914400" rtl="0" eaLnBrk="1" latinLnBrk="0" hangingPunct="1">
              <a:defRPr sz="700" b="0" i="0" kern="1200">
                <a:solidFill>
                  <a:srgbClr val="000047"/>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30"/>
              </a:spcBef>
            </a:pPr>
            <a:r>
              <a:rPr lang="en-IN"/>
              <a:t>©</a:t>
            </a:r>
            <a:r>
              <a:rPr lang="en-IN" spc="-15"/>
              <a:t> </a:t>
            </a:r>
            <a:r>
              <a:rPr lang="en-IN"/>
              <a:t>2024</a:t>
            </a:r>
            <a:r>
              <a:rPr lang="en-IN" spc="-5"/>
              <a:t> </a:t>
            </a:r>
            <a:r>
              <a:rPr lang="en-IN" spc="-10"/>
              <a:t>Cognizant</a:t>
            </a:r>
          </a:p>
        </p:txBody>
      </p:sp>
      <p:graphicFrame>
        <p:nvGraphicFramePr>
          <p:cNvPr id="4" name="Diagram 3">
            <a:extLst>
              <a:ext uri="{FF2B5EF4-FFF2-40B4-BE49-F238E27FC236}">
                <a16:creationId xmlns:a16="http://schemas.microsoft.com/office/drawing/2014/main" id="{A9DD201A-49F4-2227-D6F8-6D08B83AC537}"/>
              </a:ext>
            </a:extLst>
          </p:cNvPr>
          <p:cNvGraphicFramePr/>
          <p:nvPr>
            <p:extLst>
              <p:ext uri="{D42A27DB-BD31-4B8C-83A1-F6EECF244321}">
                <p14:modId xmlns:p14="http://schemas.microsoft.com/office/powerpoint/2010/main" val="1819555867"/>
              </p:ext>
            </p:extLst>
          </p:nvPr>
        </p:nvGraphicFramePr>
        <p:xfrm>
          <a:off x="1032389" y="831448"/>
          <a:ext cx="1016655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25C22A53-79FB-17BC-E7A8-6F5372143A53}"/>
              </a:ext>
            </a:extLst>
          </p:cNvPr>
          <p:cNvSpPr txBox="1"/>
          <p:nvPr/>
        </p:nvSpPr>
        <p:spPr>
          <a:xfrm>
            <a:off x="1563329" y="462116"/>
            <a:ext cx="8681884" cy="461665"/>
          </a:xfrm>
          <a:prstGeom prst="rect">
            <a:avLst/>
          </a:prstGeom>
          <a:noFill/>
        </p:spPr>
        <p:txBody>
          <a:bodyPr wrap="square" rtlCol="0">
            <a:spAutoFit/>
          </a:bodyPr>
          <a:lstStyle/>
          <a:p>
            <a:r>
              <a:rPr lang="en-IN" sz="2400" b="1" kern="0">
                <a:solidFill>
                  <a:srgbClr val="FF0000"/>
                </a:solidFill>
                <a:effectLst/>
                <a:latin typeface="Arial" panose="020B0604020202020204" pitchFamily="34" charset="0"/>
                <a:ea typeface="Times New Roman" panose="02020603050405020304" pitchFamily="18" charset="0"/>
              </a:rPr>
              <a:t>Target Users/Stakeholders: Cultivating Success Together</a:t>
            </a:r>
            <a:endParaRPr lang="en-IN" sz="2400">
              <a:solidFill>
                <a:srgbClr val="FF0000"/>
              </a:solidFill>
            </a:endParaRPr>
          </a:p>
        </p:txBody>
      </p:sp>
    </p:spTree>
    <p:extLst>
      <p:ext uri="{BB962C8B-B14F-4D97-AF65-F5344CB8AC3E}">
        <p14:creationId xmlns:p14="http://schemas.microsoft.com/office/powerpoint/2010/main" val="921208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xfrm>
            <a:off x="1029716" y="6517478"/>
            <a:ext cx="732789" cy="124459"/>
          </a:xfrm>
          <a:prstGeom prst="rect">
            <a:avLst/>
          </a:prstGeom>
        </p:spPr>
        <p:txBody>
          <a:bodyPr vert="horz" wrap="square" lIns="0" tIns="0" rIns="0" bIns="0" rtlCol="0">
            <a:spAutoFit/>
          </a:bodyPr>
          <a:lstStyle>
            <a:defPPr>
              <a:defRPr kern="0"/>
            </a:defPPr>
            <a:lvl1pPr>
              <a:defRPr sz="700" b="0" i="0">
                <a:solidFill>
                  <a:srgbClr val="000047"/>
                </a:solidFill>
                <a:latin typeface="Arial MT"/>
                <a:cs typeface="Arial MT"/>
              </a:defRPr>
            </a:lvl1pPr>
          </a:lstStyle>
          <a:p>
            <a:pPr marL="12700">
              <a:lnSpc>
                <a:spcPct val="100000"/>
              </a:lnSpc>
              <a:spcBef>
                <a:spcPts val="30"/>
              </a:spcBef>
            </a:pPr>
            <a:r>
              <a:rPr lang="en-IN"/>
              <a:t>©</a:t>
            </a:r>
            <a:r>
              <a:rPr lang="en-IN" spc="-15"/>
              <a:t> </a:t>
            </a:r>
            <a:r>
              <a:rPr lang="en-IN"/>
              <a:t>2024</a:t>
            </a:r>
            <a:r>
              <a:rPr lang="en-IN" spc="-5"/>
              <a:t> </a:t>
            </a:r>
            <a:r>
              <a:rPr lang="en-IN" spc="-10"/>
              <a:t>Cognizant</a:t>
            </a:r>
            <a:endParaRPr spc="-10"/>
          </a:p>
        </p:txBody>
      </p:sp>
      <p:graphicFrame>
        <p:nvGraphicFramePr>
          <p:cNvPr id="9" name="Diagram 8">
            <a:extLst>
              <a:ext uri="{FF2B5EF4-FFF2-40B4-BE49-F238E27FC236}">
                <a16:creationId xmlns:a16="http://schemas.microsoft.com/office/drawing/2014/main" id="{ABD2C56B-B0F3-449E-AC3C-93DA7BB3ECEC}"/>
              </a:ext>
            </a:extLst>
          </p:cNvPr>
          <p:cNvGraphicFramePr/>
          <p:nvPr/>
        </p:nvGraphicFramePr>
        <p:xfrm>
          <a:off x="-218696" y="1752600"/>
          <a:ext cx="5324095"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3124D208-5EA8-FB0D-C211-E63DFBE125E4}"/>
              </a:ext>
            </a:extLst>
          </p:cNvPr>
          <p:cNvGraphicFramePr/>
          <p:nvPr>
            <p:extLst>
              <p:ext uri="{D42A27DB-BD31-4B8C-83A1-F6EECF244321}">
                <p14:modId xmlns:p14="http://schemas.microsoft.com/office/powerpoint/2010/main" val="999520078"/>
              </p:ext>
            </p:extLst>
          </p:nvPr>
        </p:nvGraphicFramePr>
        <p:xfrm>
          <a:off x="6265607" y="1678857"/>
          <a:ext cx="7543800" cy="44343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Diagram 10">
            <a:extLst>
              <a:ext uri="{FF2B5EF4-FFF2-40B4-BE49-F238E27FC236}">
                <a16:creationId xmlns:a16="http://schemas.microsoft.com/office/drawing/2014/main" id="{69E0631C-6E44-9203-35BA-0BC672252814}"/>
              </a:ext>
            </a:extLst>
          </p:cNvPr>
          <p:cNvGraphicFramePr/>
          <p:nvPr>
            <p:extLst>
              <p:ext uri="{D42A27DB-BD31-4B8C-83A1-F6EECF244321}">
                <p14:modId xmlns:p14="http://schemas.microsoft.com/office/powerpoint/2010/main" val="3685830548"/>
              </p:ext>
            </p:extLst>
          </p:nvPr>
        </p:nvGraphicFramePr>
        <p:xfrm>
          <a:off x="3712426" y="209890"/>
          <a:ext cx="4733413" cy="293793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19" name="Straight Arrow Connector 18">
            <a:extLst>
              <a:ext uri="{FF2B5EF4-FFF2-40B4-BE49-F238E27FC236}">
                <a16:creationId xmlns:a16="http://schemas.microsoft.com/office/drawing/2014/main" id="{FA686FE3-C141-1689-ADB6-CA4E2B35EA2E}"/>
              </a:ext>
            </a:extLst>
          </p:cNvPr>
          <p:cNvCxnSpPr>
            <a:cxnSpLocks/>
          </p:cNvCxnSpPr>
          <p:nvPr/>
        </p:nvCxnSpPr>
        <p:spPr>
          <a:xfrm flipV="1">
            <a:off x="3505200" y="2209800"/>
            <a:ext cx="1143000" cy="93802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5D19917F-F64D-C878-9C6B-0684B7030399}"/>
              </a:ext>
            </a:extLst>
          </p:cNvPr>
          <p:cNvCxnSpPr>
            <a:cxnSpLocks/>
          </p:cNvCxnSpPr>
          <p:nvPr/>
        </p:nvCxnSpPr>
        <p:spPr>
          <a:xfrm>
            <a:off x="7086600" y="2438400"/>
            <a:ext cx="1080800" cy="76104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 name="Picture 2" descr="Cognizant | World Economic Forum">
            <a:extLst>
              <a:ext uri="{FF2B5EF4-FFF2-40B4-BE49-F238E27FC236}">
                <a16:creationId xmlns:a16="http://schemas.microsoft.com/office/drawing/2014/main" id="{CF947CE8-6FDE-953B-9801-C75EA7971B4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884308" y="6483544"/>
            <a:ext cx="1152833" cy="3122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colorful logo with leaves&#10;&#10;Description automatically generated">
            <a:extLst>
              <a:ext uri="{FF2B5EF4-FFF2-40B4-BE49-F238E27FC236}">
                <a16:creationId xmlns:a16="http://schemas.microsoft.com/office/drawing/2014/main" id="{FFBBD56F-DB38-3691-200F-4643A2A5CE8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380062" y="2751530"/>
            <a:ext cx="1386206" cy="1252656"/>
          </a:xfrm>
          <a:prstGeom prst="rect">
            <a:avLst/>
          </a:prstGeom>
        </p:spPr>
      </p:pic>
      <p:sp>
        <p:nvSpPr>
          <p:cNvPr id="38" name="TextBox 6">
            <a:extLst>
              <a:ext uri="{FF2B5EF4-FFF2-40B4-BE49-F238E27FC236}">
                <a16:creationId xmlns:a16="http://schemas.microsoft.com/office/drawing/2014/main" id="{7F110148-519E-4764-3037-246248D27561}"/>
              </a:ext>
            </a:extLst>
          </p:cNvPr>
          <p:cNvSpPr txBox="1"/>
          <p:nvPr/>
        </p:nvSpPr>
        <p:spPr>
          <a:xfrm>
            <a:off x="3318699" y="5317251"/>
            <a:ext cx="5884217" cy="147732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800" b="1" kern="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By harnessing the power of IOT along with AI and data science, our project envisions a future where Indian agriculture thrives, empowered by sustainable practices and technological innovation. </a:t>
            </a:r>
            <a:endParaRPr lang="en-IN" sz="1800" kern="100" dirty="0">
              <a:effectLst/>
              <a:latin typeface="Aptos" panose="020B0004020202020204" pitchFamily="34" charset="0"/>
              <a:ea typeface="DengXian" panose="02010600030101010101" pitchFamily="2" charset="-122"/>
              <a:cs typeface="Arial" panose="020B0604020202020204" pitchFamily="34" charset="0"/>
            </a:endParaRPr>
          </a:p>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xfrm>
            <a:off x="462971" y="6577427"/>
            <a:ext cx="732789" cy="124459"/>
          </a:xfrm>
          <a:prstGeom prst="rect">
            <a:avLst/>
          </a:prstGeom>
        </p:spPr>
        <p:txBody>
          <a:bodyPr vert="horz" wrap="square" lIns="0" tIns="0" rIns="0" bIns="0" rtlCol="0">
            <a:spAutoFit/>
          </a:bodyPr>
          <a:lstStyle>
            <a:defPPr>
              <a:defRPr kern="0"/>
            </a:defPPr>
            <a:lvl1pPr>
              <a:defRPr sz="700" b="0" i="0">
                <a:solidFill>
                  <a:srgbClr val="000047"/>
                </a:solidFill>
                <a:latin typeface="Arial MT"/>
                <a:cs typeface="Arial MT"/>
              </a:defRPr>
            </a:lvl1pPr>
          </a:lstStyle>
          <a:p>
            <a:pPr marL="12700">
              <a:lnSpc>
                <a:spcPct val="100000"/>
              </a:lnSpc>
              <a:spcBef>
                <a:spcPts val="30"/>
              </a:spcBef>
            </a:pPr>
            <a:r>
              <a:rPr lang="en-IN"/>
              <a:t>©</a:t>
            </a:r>
            <a:r>
              <a:rPr lang="en-IN" spc="-15"/>
              <a:t> </a:t>
            </a:r>
            <a:r>
              <a:rPr lang="en-IN"/>
              <a:t>2024</a:t>
            </a:r>
            <a:r>
              <a:rPr lang="en-IN" spc="-5"/>
              <a:t> </a:t>
            </a:r>
            <a:r>
              <a:rPr lang="en-IN" spc="-10"/>
              <a:t>Cognizant</a:t>
            </a:r>
            <a:endParaRPr spc="-10"/>
          </a:p>
        </p:txBody>
      </p:sp>
      <p:pic>
        <p:nvPicPr>
          <p:cNvPr id="2" name="Picture 2" descr="Cognizant | World Economic Forum">
            <a:extLst>
              <a:ext uri="{FF2B5EF4-FFF2-40B4-BE49-F238E27FC236}">
                <a16:creationId xmlns:a16="http://schemas.microsoft.com/office/drawing/2014/main" id="{CF947CE8-6FDE-953B-9801-C75EA7971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4308" y="6483544"/>
            <a:ext cx="1152833" cy="312226"/>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2"/>
          <p:cNvSpPr txBox="1"/>
          <p:nvPr/>
        </p:nvSpPr>
        <p:spPr>
          <a:xfrm>
            <a:off x="1118412" y="343915"/>
            <a:ext cx="4919345" cy="391160"/>
          </a:xfrm>
          <a:prstGeom prst="rect">
            <a:avLst/>
          </a:prstGeom>
        </p:spPr>
        <p:txBody>
          <a:bodyPr vert="horz" wrap="square" lIns="0" tIns="12700" rIns="0" bIns="0" rtlCol="0">
            <a:spAutoFit/>
          </a:bodyPr>
          <a:lstStyle/>
          <a:p>
            <a:pPr marL="12700">
              <a:lnSpc>
                <a:spcPct val="100000"/>
              </a:lnSpc>
              <a:spcBef>
                <a:spcPts val="100"/>
              </a:spcBef>
            </a:pPr>
            <a:r>
              <a:rPr sz="1800" i="1">
                <a:solidFill>
                  <a:srgbClr val="2D2F8E"/>
                </a:solidFill>
                <a:latin typeface="Arial"/>
                <a:cs typeface="Arial"/>
              </a:rPr>
              <a:t>&lt;idea</a:t>
            </a:r>
            <a:r>
              <a:rPr sz="1800" i="1" spc="-40">
                <a:solidFill>
                  <a:srgbClr val="2D2F8E"/>
                </a:solidFill>
                <a:latin typeface="Arial"/>
                <a:cs typeface="Arial"/>
              </a:rPr>
              <a:t> </a:t>
            </a:r>
            <a:r>
              <a:rPr sz="1800" i="1">
                <a:solidFill>
                  <a:srgbClr val="2D2F8E"/>
                </a:solidFill>
                <a:latin typeface="Arial"/>
                <a:cs typeface="Arial"/>
              </a:rPr>
              <a:t>description&gt;</a:t>
            </a:r>
            <a:r>
              <a:rPr sz="1800" i="1" spc="-30">
                <a:solidFill>
                  <a:srgbClr val="2D2F8E"/>
                </a:solidFill>
                <a:latin typeface="Arial"/>
                <a:cs typeface="Arial"/>
              </a:rPr>
              <a:t> </a:t>
            </a:r>
            <a:r>
              <a:rPr sz="2400" b="1">
                <a:solidFill>
                  <a:srgbClr val="2D2F8E"/>
                </a:solidFill>
                <a:latin typeface="Arial"/>
                <a:cs typeface="Arial"/>
              </a:rPr>
              <a:t>|</a:t>
            </a:r>
            <a:endParaRPr sz="2400">
              <a:latin typeface="Arial"/>
              <a:cs typeface="Arial"/>
            </a:endParaRPr>
          </a:p>
        </p:txBody>
      </p:sp>
      <p:grpSp>
        <p:nvGrpSpPr>
          <p:cNvPr id="14" name="object 14"/>
          <p:cNvGrpSpPr/>
          <p:nvPr/>
        </p:nvGrpSpPr>
        <p:grpSpPr>
          <a:xfrm>
            <a:off x="430195" y="327576"/>
            <a:ext cx="408940" cy="525780"/>
            <a:chOff x="430195" y="327576"/>
            <a:chExt cx="408940" cy="525780"/>
          </a:xfrm>
        </p:grpSpPr>
        <p:sp>
          <p:nvSpPr>
            <p:cNvPr id="15" name="object 15"/>
            <p:cNvSpPr/>
            <p:nvPr/>
          </p:nvSpPr>
          <p:spPr>
            <a:xfrm>
              <a:off x="440111" y="337493"/>
              <a:ext cx="389255" cy="398145"/>
            </a:xfrm>
            <a:custGeom>
              <a:avLst/>
              <a:gdLst/>
              <a:ahLst/>
              <a:cxnLst/>
              <a:rect l="l" t="t" r="r" b="b"/>
              <a:pathLst>
                <a:path w="389255" h="398145">
                  <a:moveTo>
                    <a:pt x="388790" y="0"/>
                  </a:moveTo>
                  <a:lnTo>
                    <a:pt x="351924" y="36930"/>
                  </a:lnTo>
                </a:path>
                <a:path w="389255" h="398145">
                  <a:moveTo>
                    <a:pt x="381235" y="398000"/>
                  </a:moveTo>
                  <a:lnTo>
                    <a:pt x="344452" y="361128"/>
                  </a:lnTo>
                </a:path>
                <a:path w="389255" h="398145">
                  <a:moveTo>
                    <a:pt x="7529" y="0"/>
                  </a:moveTo>
                  <a:lnTo>
                    <a:pt x="44337" y="36930"/>
                  </a:lnTo>
                </a:path>
                <a:path w="389255" h="398145">
                  <a:moveTo>
                    <a:pt x="0" y="398000"/>
                  </a:moveTo>
                  <a:lnTo>
                    <a:pt x="36857" y="361127"/>
                  </a:lnTo>
                </a:path>
                <a:path w="389255" h="398145">
                  <a:moveTo>
                    <a:pt x="199840" y="51280"/>
                  </a:moveTo>
                  <a:lnTo>
                    <a:pt x="195877" y="51280"/>
                  </a:lnTo>
                  <a:lnTo>
                    <a:pt x="245445" y="59141"/>
                  </a:lnTo>
                  <a:lnTo>
                    <a:pt x="286275" y="80420"/>
                  </a:lnTo>
                  <a:lnTo>
                    <a:pt x="317059" y="111662"/>
                  </a:lnTo>
                  <a:lnTo>
                    <a:pt x="336488" y="149411"/>
                  </a:lnTo>
                  <a:lnTo>
                    <a:pt x="343255" y="190214"/>
                  </a:lnTo>
                  <a:lnTo>
                    <a:pt x="334651" y="237814"/>
                  </a:lnTo>
                  <a:lnTo>
                    <a:pt x="314134" y="276880"/>
                  </a:lnTo>
                  <a:lnTo>
                    <a:pt x="289646" y="312596"/>
                  </a:lnTo>
                  <a:lnTo>
                    <a:pt x="269129" y="350149"/>
                  </a:lnTo>
                  <a:lnTo>
                    <a:pt x="260525" y="394725"/>
                  </a:lnTo>
                  <a:lnTo>
                    <a:pt x="128256" y="394724"/>
                  </a:lnTo>
                  <a:lnTo>
                    <a:pt x="119678" y="350106"/>
                  </a:lnTo>
                  <a:lnTo>
                    <a:pt x="99222" y="312500"/>
                  </a:lnTo>
                  <a:lnTo>
                    <a:pt x="74807" y="276748"/>
                  </a:lnTo>
                  <a:lnTo>
                    <a:pt x="54352" y="237689"/>
                  </a:lnTo>
                  <a:lnTo>
                    <a:pt x="45774" y="190164"/>
                  </a:lnTo>
                  <a:lnTo>
                    <a:pt x="52522" y="149377"/>
                  </a:lnTo>
                  <a:lnTo>
                    <a:pt x="71913" y="111621"/>
                  </a:lnTo>
                  <a:lnTo>
                    <a:pt x="102668" y="80363"/>
                  </a:lnTo>
                  <a:lnTo>
                    <a:pt x="143507" y="59066"/>
                  </a:lnTo>
                  <a:lnTo>
                    <a:pt x="193152" y="51198"/>
                  </a:lnTo>
                  <a:lnTo>
                    <a:pt x="189189" y="51198"/>
                  </a:lnTo>
                </a:path>
              </a:pathLst>
            </a:custGeom>
            <a:ln w="19833">
              <a:solidFill>
                <a:srgbClr val="000047"/>
              </a:solidFill>
            </a:ln>
          </p:spPr>
          <p:txBody>
            <a:bodyPr wrap="square" lIns="0" tIns="0" rIns="0" bIns="0" rtlCol="0"/>
            <a:lstStyle/>
            <a:p>
              <a:endParaRPr/>
            </a:p>
          </p:txBody>
        </p:sp>
        <p:pic>
          <p:nvPicPr>
            <p:cNvPr id="16" name="object 16"/>
            <p:cNvPicPr/>
            <p:nvPr/>
          </p:nvPicPr>
          <p:blipFill>
            <a:blip r:embed="rId3" cstate="print"/>
            <a:stretch>
              <a:fillRect/>
            </a:stretch>
          </p:blipFill>
          <p:spPr>
            <a:xfrm>
              <a:off x="572727" y="760604"/>
              <a:ext cx="123550" cy="92453"/>
            </a:xfrm>
            <a:prstGeom prst="rect">
              <a:avLst/>
            </a:prstGeom>
          </p:spPr>
        </p:pic>
      </p:grpSp>
      <p:sp>
        <p:nvSpPr>
          <p:cNvPr id="4" name="object 6"/>
          <p:cNvSpPr txBox="1">
            <a:spLocks noGrp="1"/>
          </p:cNvSpPr>
          <p:nvPr>
            <p:ph type="title"/>
          </p:nvPr>
        </p:nvSpPr>
        <p:spPr>
          <a:xfrm>
            <a:off x="605026" y="2885690"/>
            <a:ext cx="10967541" cy="526426"/>
          </a:xfrm>
          <a:prstGeom prst="rect">
            <a:avLst/>
          </a:prstGeom>
          <a:solidFill>
            <a:srgbClr val="2D2F8E"/>
          </a:solidFill>
        </p:spPr>
        <p:txBody>
          <a:bodyPr vert="horz" wrap="square" lIns="0" tIns="33655" rIns="0" bIns="0" rtlCol="0">
            <a:spAutoFit/>
          </a:bodyPr>
          <a:lstStyle/>
          <a:p>
            <a:pPr marL="531495" algn="ctr">
              <a:lnSpc>
                <a:spcPct val="100000"/>
              </a:lnSpc>
              <a:spcBef>
                <a:spcPts val="265"/>
              </a:spcBef>
            </a:pPr>
            <a:r>
              <a:rPr lang="en-IN" sz="3200" spc="-25">
                <a:solidFill>
                  <a:srgbClr val="FFFFFF"/>
                </a:solidFill>
              </a:rPr>
              <a:t>HOW</a:t>
            </a:r>
            <a:endParaRPr sz="3200"/>
          </a:p>
        </p:txBody>
      </p:sp>
    </p:spTree>
    <p:extLst>
      <p:ext uri="{BB962C8B-B14F-4D97-AF65-F5344CB8AC3E}">
        <p14:creationId xmlns:p14="http://schemas.microsoft.com/office/powerpoint/2010/main" val="4042724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2545</Words>
  <Application>Microsoft Office PowerPoint</Application>
  <PresentationFormat>Widescreen</PresentationFormat>
  <Paragraphs>204</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 MT</vt:lpstr>
      <vt:lpstr>Aptos</vt:lpstr>
      <vt:lpstr>Aptos Display</vt:lpstr>
      <vt:lpstr>Arial</vt:lpstr>
      <vt:lpstr>Courier New</vt:lpstr>
      <vt:lpstr>Times New Roman</vt:lpstr>
      <vt:lpstr>Wingdings</vt:lpstr>
      <vt:lpstr>Office Theme</vt:lpstr>
      <vt:lpstr>PowerPoint Presentation</vt:lpstr>
      <vt:lpstr>PowerPoint Presentation</vt:lpstr>
      <vt:lpstr>WHY</vt:lpstr>
      <vt:lpstr>PowerPoint Presentation</vt:lpstr>
      <vt:lpstr>PowerPoint Presentation</vt:lpstr>
      <vt:lpstr>PowerPoint Presentation</vt:lpstr>
      <vt:lpstr>PowerPoint Presentation</vt:lpstr>
      <vt:lpstr>PowerPoint Presentation</vt:lpstr>
      <vt:lpstr>HOW</vt:lpstr>
      <vt:lpstr>PowerPoint Presentation</vt:lpstr>
      <vt:lpstr>PowerPoint Presentation</vt:lpstr>
      <vt:lpstr>PowerPoint Presentation</vt:lpstr>
      <vt:lpstr>PowerPoint Presentation</vt:lpstr>
      <vt:lpstr>PowerPoint Presentation</vt:lpstr>
      <vt:lpstr>PowerPoint Presentation</vt:lpstr>
      <vt:lpstr>WHAT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Suvendu Das</dc:creator>
  <cp:lastModifiedBy>Suvendu Das</cp:lastModifiedBy>
  <cp:revision>68</cp:revision>
  <dcterms:created xsi:type="dcterms:W3CDTF">2024-04-25T12:01:59Z</dcterms:created>
  <dcterms:modified xsi:type="dcterms:W3CDTF">2024-04-26T05:41:46Z</dcterms:modified>
</cp:coreProperties>
</file>