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8</a:t>
            </a:fld>
            <a:endParaRPr lang="en-IN"/>
          </a:p>
        </p:txBody>
      </p:sp>
    </p:spTree>
    <p:extLst>
      <p:ext uri="{BB962C8B-B14F-4D97-AF65-F5344CB8AC3E}">
        <p14:creationId xmlns:p14="http://schemas.microsoft.com/office/powerpoint/2010/main" val="1500632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3251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Suvetha . E - </a:t>
            </a:r>
            <a:r>
              <a:rPr lang="en-US" sz="2000" b="1" dirty="0" err="1">
                <a:solidFill>
                  <a:schemeClr val="accent1">
                    <a:lumMod val="75000"/>
                  </a:schemeClr>
                </a:solidFill>
                <a:latin typeface="Arial"/>
                <a:cs typeface="Arial"/>
              </a:rPr>
              <a:t>Jeppiaar</a:t>
            </a:r>
            <a:r>
              <a:rPr lang="en-US" sz="2000" b="1" dirty="0">
                <a:solidFill>
                  <a:schemeClr val="accent1">
                    <a:lumMod val="75000"/>
                  </a:schemeClr>
                </a:solidFill>
                <a:latin typeface="Arial"/>
                <a:cs typeface="Arial"/>
              </a:rPr>
              <a:t> Institute of Technology-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-Artificial Intelligence and Data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482520"/>
            <a:ext cx="11029615" cy="4673324"/>
          </a:xfrm>
        </p:spPr>
        <p:txBody>
          <a:bodyPr>
            <a:normAutofit/>
          </a:bodyPr>
          <a:lstStyle/>
          <a:p>
            <a:pPr marL="0" indent="0">
              <a:buNone/>
            </a:pPr>
            <a:endParaRPr lang="en-IN" sz="2800" dirty="0">
              <a:solidFill>
                <a:schemeClr val="tx1">
                  <a:lumMod val="95000"/>
                  <a:lumOff val="5000"/>
                </a:schemeClr>
              </a:solidFill>
            </a:endParaRPr>
          </a:p>
          <a:p>
            <a:pPr marL="0" indent="0">
              <a:buNone/>
            </a:pPr>
            <a:r>
              <a:rPr lang="en-IN" sz="2800" dirty="0">
                <a:solidFill>
                  <a:schemeClr val="tx1">
                    <a:lumMod val="95000"/>
                    <a:lumOff val="5000"/>
                  </a:schemeClr>
                </a:solidFill>
              </a:rPr>
              <a:t>- Python Software Foundation. (2022). Python Documentation. Retrieved from https://docs.python.org/3/</a:t>
            </a:r>
          </a:p>
          <a:p>
            <a:pPr marL="0" indent="0">
              <a:buNone/>
            </a:pPr>
            <a:r>
              <a:rPr lang="en-IN" sz="2800" dirty="0">
                <a:solidFill>
                  <a:schemeClr val="tx1">
                    <a:lumMod val="95000"/>
                    <a:lumOff val="5000"/>
                  </a:schemeClr>
                </a:solidFill>
              </a:rPr>
              <a:t>- </a:t>
            </a:r>
            <a:r>
              <a:rPr lang="en-IN" sz="2800" dirty="0" err="1">
                <a:solidFill>
                  <a:schemeClr val="tx1">
                    <a:lumMod val="95000"/>
                    <a:lumOff val="5000"/>
                  </a:schemeClr>
                </a:solidFill>
              </a:rPr>
              <a:t>pynput</a:t>
            </a:r>
            <a:r>
              <a:rPr lang="en-IN" sz="2800" dirty="0">
                <a:solidFill>
                  <a:schemeClr val="tx1">
                    <a:lumMod val="95000"/>
                    <a:lumOff val="5000"/>
                  </a:schemeClr>
                </a:solidFill>
              </a:rPr>
              <a:t> Documentation. (2022). Retrieved from https://pynput.readthedocs.io/en/latest/</a:t>
            </a:r>
          </a:p>
          <a:p>
            <a:pPr marL="0" indent="0">
              <a:buNone/>
            </a:pPr>
            <a:r>
              <a:rPr lang="en-IN" sz="2800" dirty="0">
                <a:solidFill>
                  <a:schemeClr val="tx1">
                    <a:lumMod val="95000"/>
                    <a:lumOff val="5000"/>
                  </a:schemeClr>
                </a:solidFill>
              </a:rPr>
              <a:t>- </a:t>
            </a:r>
            <a:r>
              <a:rPr lang="en-IN" sz="2800" dirty="0" err="1">
                <a:solidFill>
                  <a:schemeClr val="tx1">
                    <a:lumMod val="95000"/>
                    <a:lumOff val="5000"/>
                  </a:schemeClr>
                </a:solidFill>
              </a:rPr>
              <a:t>Tkinter</a:t>
            </a:r>
            <a:r>
              <a:rPr lang="en-IN" sz="2800" dirty="0">
                <a:solidFill>
                  <a:schemeClr val="tx1">
                    <a:lumMod val="95000"/>
                    <a:lumOff val="5000"/>
                  </a:schemeClr>
                </a:solidFill>
              </a:rPr>
              <a:t> Documentation. (2022). Retrieved from https://docs.python.org/3/library/tkinter.html</a:t>
            </a:r>
          </a:p>
          <a:p>
            <a:pPr marL="0" indent="0">
              <a:buNone/>
            </a:pPr>
            <a:endParaRPr lang="en-IN" sz="2800" dirty="0">
              <a:solidFill>
                <a:schemeClr val="tx1">
                  <a:lumMod val="95000"/>
                  <a:lumOff val="5000"/>
                </a:schemeClr>
              </a:solidFill>
            </a:endParaRP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IN" sz="2000" b="1" dirty="0">
                <a:latin typeface="Arial"/>
                <a:ea typeface="Arial"/>
                <a:cs typeface="Arial"/>
                <a:sym typeface="Arial"/>
              </a:rPr>
              <a:t>Algorithm &amp; Deployment  </a:t>
            </a:r>
            <a:endParaRPr lang="en-US" sz="2000" b="1" dirty="0">
              <a:latin typeface="Arial"/>
              <a:ea typeface="+mn-lt"/>
              <a:cs typeface="+mn-lt"/>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endParaRPr lang="en-US" sz="2400" dirty="0">
              <a:solidFill>
                <a:schemeClr val="tx1">
                  <a:lumMod val="95000"/>
                  <a:lumOff val="5000"/>
                </a:schemeClr>
              </a:solidFill>
            </a:endParaRPr>
          </a:p>
          <a:p>
            <a:pPr marL="0" indent="0">
              <a:buNone/>
            </a:pPr>
            <a:r>
              <a:rPr lang="en-IN" sz="2400" dirty="0">
                <a:solidFill>
                  <a:schemeClr val="tx1">
                    <a:lumMod val="95000"/>
                    <a:lumOff val="5000"/>
                  </a:schemeClr>
                </a:solidFill>
              </a:rPr>
              <a:t>Develop a keylogger application capable of silently recording keyboard inputs target system. The keylogger should operate discreetly, </a:t>
            </a:r>
            <a:r>
              <a:rPr lang="en-IN" sz="2400" dirty="0" err="1">
                <a:solidFill>
                  <a:schemeClr val="tx1">
                    <a:lumMod val="95000"/>
                    <a:lumOff val="5000"/>
                  </a:schemeClr>
                </a:solidFill>
              </a:rPr>
              <a:t>persistently,and</a:t>
            </a:r>
            <a:r>
              <a:rPr lang="en-IN" sz="2400" dirty="0">
                <a:solidFill>
                  <a:schemeClr val="tx1">
                    <a:lumMod val="95000"/>
                    <a:lumOff val="5000"/>
                  </a:schemeClr>
                </a:solidFill>
              </a:rPr>
              <a:t> </a:t>
            </a:r>
            <a:r>
              <a:rPr lang="en-IN" sz="2400" dirty="0" err="1">
                <a:solidFill>
                  <a:schemeClr val="tx1">
                    <a:lumMod val="95000"/>
                    <a:lumOff val="5000"/>
                  </a:schemeClr>
                </a:solidFill>
              </a:rPr>
              <a:t>securely,providing</a:t>
            </a:r>
            <a:r>
              <a:rPr lang="en-IN" sz="2400" dirty="0">
                <a:solidFill>
                  <a:schemeClr val="tx1">
                    <a:lumMod val="95000"/>
                    <a:lumOff val="5000"/>
                  </a:schemeClr>
                </a:solidFill>
              </a:rPr>
              <a:t> customizable options for configuration. The project aims to provide insights into user behaviour for legitimate purposes while ensuring adherence to legal an ethical guidelines.</a:t>
            </a:r>
            <a:endParaRPr lang="en-US" sz="2400" dirty="0">
              <a:solidFill>
                <a:schemeClr val="tx1">
                  <a:lumMod val="95000"/>
                  <a:lumOff val="5000"/>
                </a:schemeClr>
              </a:solidFill>
            </a:endParaRPr>
          </a:p>
          <a:p>
            <a:pPr marL="0" indent="0">
              <a:buNone/>
            </a:pPr>
            <a:endParaRPr lang="en-IN" dirty="0">
              <a:solidFill>
                <a:schemeClr val="tx1">
                  <a:lumMod val="95000"/>
                  <a:lumOff val="5000"/>
                </a:schemeClr>
              </a:solidFill>
              <a:latin typeface="Abad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543987"/>
            <a:ext cx="11613485" cy="4422098"/>
          </a:xfrm>
        </p:spPr>
        <p:txBody>
          <a:bodyPr vert="horz" lIns="91440" tIns="45720" rIns="91440" bIns="45720" rtlCol="0" anchor="ctr">
            <a:noAutofit/>
          </a:bodyPr>
          <a:lstStyle/>
          <a:p>
            <a:pPr marL="0" indent="0">
              <a:buNone/>
            </a:pPr>
            <a:r>
              <a:rPr lang="en-IN" sz="2400" dirty="0">
                <a:solidFill>
                  <a:schemeClr val="tx1">
                    <a:lumMod val="95000"/>
                    <a:lumOff val="5000"/>
                  </a:schemeClr>
                </a:solidFill>
              </a:rPr>
              <a:t>The proposed solution involves developing a Python-based keylogger using libraries like </a:t>
            </a:r>
            <a:r>
              <a:rPr lang="en-IN" sz="2400" dirty="0" err="1">
                <a:solidFill>
                  <a:schemeClr val="tx1">
                    <a:lumMod val="95000"/>
                    <a:lumOff val="5000"/>
                  </a:schemeClr>
                </a:solidFill>
              </a:rPr>
              <a:t>pynput</a:t>
            </a:r>
            <a:r>
              <a:rPr lang="en-IN" sz="2400" dirty="0">
                <a:solidFill>
                  <a:schemeClr val="tx1">
                    <a:lumMod val="95000"/>
                    <a:lumOff val="5000"/>
                  </a:schemeClr>
                </a:solidFill>
              </a:rPr>
              <a:t> for keyboard monitoring. Utilising </a:t>
            </a:r>
            <a:r>
              <a:rPr lang="en-IN" sz="2400" dirty="0" err="1">
                <a:solidFill>
                  <a:schemeClr val="tx1">
                    <a:lumMod val="95000"/>
                    <a:lumOff val="5000"/>
                  </a:schemeClr>
                </a:solidFill>
              </a:rPr>
              <a:t>Tkinter</a:t>
            </a:r>
            <a:r>
              <a:rPr lang="en-IN" sz="2400" dirty="0">
                <a:solidFill>
                  <a:schemeClr val="tx1">
                    <a:lumMod val="95000"/>
                    <a:lumOff val="5000"/>
                  </a:schemeClr>
                </a:solidFill>
              </a:rPr>
              <a:t> for the graphical user interface, the application ensures steel operation, persistence across system reboots, unsecured storage of logged data. Customizable configuration options enable users to specify logging frequency, file location, and startup </a:t>
            </a:r>
            <a:r>
              <a:rPr lang="en-IN" sz="2400" dirty="0" err="1">
                <a:solidFill>
                  <a:schemeClr val="tx1">
                    <a:lumMod val="95000"/>
                    <a:lumOff val="5000"/>
                  </a:schemeClr>
                </a:solidFill>
              </a:rPr>
              <a:t>behavior</a:t>
            </a:r>
            <a:r>
              <a:rPr lang="en-IN" sz="2400" dirty="0">
                <a:solidFill>
                  <a:schemeClr val="tx1">
                    <a:lumMod val="95000"/>
                    <a:lumOff val="5000"/>
                  </a:schemeClr>
                </a:solidFill>
              </a:rPr>
              <a:t> facilitating flexible deployment and usage. Additionally, implementing error handling mechanisms enhances robustness unreliability in various operating environments hey.</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029615" cy="3723906"/>
          </a:xfrm>
        </p:spPr>
        <p:txBody>
          <a:bodyPr>
            <a:normAutofit fontScale="85000" lnSpcReduction="20000"/>
          </a:bodyPr>
          <a:lstStyle/>
          <a:p>
            <a:pPr marL="0" indent="0">
              <a:buNone/>
            </a:pPr>
            <a:r>
              <a:rPr lang="en-US" sz="2800" b="0" i="0" dirty="0">
                <a:solidFill>
                  <a:schemeClr val="tx1">
                    <a:lumMod val="95000"/>
                    <a:lumOff val="5000"/>
                  </a:schemeClr>
                </a:solidFill>
                <a:effectLst/>
                <a:latin typeface="Söhne"/>
              </a:rPr>
              <a:t>A system approach for a keylogger involves breaking down the functionality and components of the keylogger application into several interconnected parts. </a:t>
            </a:r>
          </a:p>
          <a:p>
            <a:r>
              <a:rPr lang="en-IN" sz="2800" b="1" i="0" dirty="0">
                <a:solidFill>
                  <a:schemeClr val="tx1">
                    <a:lumMod val="95000"/>
                    <a:lumOff val="5000"/>
                  </a:schemeClr>
                </a:solidFill>
                <a:effectLst/>
                <a:latin typeface="Söhne"/>
              </a:rPr>
              <a:t>Requirement Analysis</a:t>
            </a:r>
            <a:endParaRPr lang="en-US" sz="2800" b="0" i="0" dirty="0">
              <a:solidFill>
                <a:schemeClr val="tx1">
                  <a:lumMod val="95000"/>
                  <a:lumOff val="5000"/>
                </a:schemeClr>
              </a:solidFill>
              <a:effectLst/>
              <a:latin typeface="Söhne"/>
            </a:endParaRPr>
          </a:p>
          <a:p>
            <a:r>
              <a:rPr lang="en-IN" sz="2400" b="1" i="0" dirty="0">
                <a:solidFill>
                  <a:schemeClr val="tx1">
                    <a:lumMod val="95000"/>
                    <a:lumOff val="5000"/>
                  </a:schemeClr>
                </a:solidFill>
                <a:effectLst/>
                <a:latin typeface="Söhne"/>
              </a:rPr>
              <a:t>Design Phase</a:t>
            </a:r>
          </a:p>
          <a:p>
            <a:r>
              <a:rPr lang="en-IN" sz="2400" b="1" i="0" dirty="0">
                <a:solidFill>
                  <a:schemeClr val="tx1">
                    <a:lumMod val="95000"/>
                    <a:lumOff val="5000"/>
                  </a:schemeClr>
                </a:solidFill>
                <a:effectLst/>
                <a:latin typeface="Söhne"/>
              </a:rPr>
              <a:t>Implementation</a:t>
            </a:r>
            <a:endParaRPr lang="en-IN" sz="2400" b="1" dirty="0">
              <a:solidFill>
                <a:schemeClr val="tx1">
                  <a:lumMod val="95000"/>
                  <a:lumOff val="5000"/>
                </a:schemeClr>
              </a:solidFill>
              <a:latin typeface="Söhne"/>
            </a:endParaRPr>
          </a:p>
          <a:p>
            <a:r>
              <a:rPr lang="en-IN" sz="2400" b="1" i="0" dirty="0">
                <a:solidFill>
                  <a:schemeClr val="tx1">
                    <a:lumMod val="95000"/>
                    <a:lumOff val="5000"/>
                  </a:schemeClr>
                </a:solidFill>
                <a:effectLst/>
                <a:latin typeface="Söhne"/>
              </a:rPr>
              <a:t>Testing</a:t>
            </a:r>
          </a:p>
          <a:p>
            <a:r>
              <a:rPr lang="en-IN" sz="2400" b="1" i="0" dirty="0">
                <a:solidFill>
                  <a:schemeClr val="tx1">
                    <a:lumMod val="95000"/>
                    <a:lumOff val="5000"/>
                  </a:schemeClr>
                </a:solidFill>
                <a:effectLst/>
                <a:latin typeface="Söhne"/>
              </a:rPr>
              <a:t>Deployment</a:t>
            </a:r>
          </a:p>
          <a:p>
            <a:r>
              <a:rPr lang="en-IN" sz="2400" b="1" i="0" dirty="0">
                <a:solidFill>
                  <a:schemeClr val="tx1">
                    <a:lumMod val="95000"/>
                    <a:lumOff val="5000"/>
                  </a:schemeClr>
                </a:solidFill>
                <a:effectLst/>
                <a:latin typeface="Söhne"/>
              </a:rPr>
              <a:t>Monitoring and Maintenance</a:t>
            </a:r>
          </a:p>
          <a:p>
            <a:r>
              <a:rPr lang="en-IN" sz="2400" b="1" i="0" dirty="0">
                <a:solidFill>
                  <a:schemeClr val="tx1">
                    <a:lumMod val="95000"/>
                    <a:lumOff val="5000"/>
                  </a:schemeClr>
                </a:solidFill>
                <a:effectLst/>
                <a:latin typeface="Söhne"/>
              </a:rPr>
              <a:t>Ethical Considerations</a:t>
            </a:r>
            <a:endParaRPr lang="en-IN" sz="2400" b="1" dirty="0">
              <a:solidFill>
                <a:schemeClr val="tx1">
                  <a:lumMod val="95000"/>
                  <a:lumOff val="5000"/>
                </a:schemeClr>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467B4E-3D80-9D6E-2BB8-1A64C2E95097}"/>
              </a:ext>
            </a:extLst>
          </p:cNvPr>
          <p:cNvSpPr>
            <a:spLocks noGrp="1"/>
          </p:cNvSpPr>
          <p:nvPr>
            <p:ph type="title"/>
          </p:nvPr>
        </p:nvSpPr>
        <p:spPr/>
        <p:txBody>
          <a:bodyPr/>
          <a:lstStyle/>
          <a:p>
            <a:r>
              <a:rPr lang="en-IN" sz="2800" b="1" dirty="0">
                <a:solidFill>
                  <a:schemeClr val="accent1"/>
                </a:solidFill>
                <a:latin typeface="Arial"/>
                <a:ea typeface="Arial"/>
                <a:cs typeface="Arial"/>
                <a:sym typeface="Arial"/>
              </a:rPr>
              <a:t>ALGORITHM &amp; DEPLOYMENT</a:t>
            </a:r>
            <a:endParaRPr lang="en-IN" dirty="0"/>
          </a:p>
        </p:txBody>
      </p:sp>
      <p:sp>
        <p:nvSpPr>
          <p:cNvPr id="7" name="Content Placeholder 6">
            <a:extLst>
              <a:ext uri="{FF2B5EF4-FFF2-40B4-BE49-F238E27FC236}">
                <a16:creationId xmlns:a16="http://schemas.microsoft.com/office/drawing/2014/main" id="{4A094829-370D-71CB-7E14-7511D8A0F05B}"/>
              </a:ext>
            </a:extLst>
          </p:cNvPr>
          <p:cNvSpPr>
            <a:spLocks noGrp="1"/>
          </p:cNvSpPr>
          <p:nvPr>
            <p:ph idx="1"/>
          </p:nvPr>
        </p:nvSpPr>
        <p:spPr/>
        <p:txBody>
          <a:bodyPr>
            <a:normAutofit lnSpcReduction="10000"/>
          </a:bodyPr>
          <a:lstStyle/>
          <a:p>
            <a:pPr marL="306000" lvl="0" indent="-306000" algn="l" rtl="0">
              <a:lnSpc>
                <a:spcPct val="110000"/>
              </a:lnSpc>
              <a:spcBef>
                <a:spcPts val="0"/>
              </a:spcBef>
              <a:spcAft>
                <a:spcPts val="0"/>
              </a:spcAft>
              <a:buSzPts val="2208"/>
              <a:buChar char="◼"/>
            </a:pPr>
            <a:r>
              <a:rPr lang="en-IN" sz="2400" b="1" i="0" dirty="0">
                <a:solidFill>
                  <a:schemeClr val="dk1"/>
                </a:solidFill>
                <a:latin typeface="Arial"/>
                <a:ea typeface="Arial"/>
                <a:cs typeface="Arial"/>
                <a:sym typeface="Arial"/>
              </a:rPr>
              <a:t>Initialization:</a:t>
            </a:r>
            <a:r>
              <a:rPr lang="en-IN" sz="2400" b="0" i="0" dirty="0">
                <a:solidFill>
                  <a:schemeClr val="dk1"/>
                </a:solidFill>
                <a:latin typeface="Arial"/>
                <a:ea typeface="Arial"/>
                <a:cs typeface="Arial"/>
                <a:sym typeface="Arial"/>
              </a:rPr>
              <a:t> Initialize necessary variables and flags.</a:t>
            </a:r>
            <a:endParaRPr lang="en-IN" dirty="0"/>
          </a:p>
          <a:p>
            <a:pPr marL="306000" lvl="0" indent="-306000" algn="l" rtl="0">
              <a:lnSpc>
                <a:spcPct val="110000"/>
              </a:lnSpc>
              <a:spcBef>
                <a:spcPts val="1080"/>
              </a:spcBef>
              <a:spcAft>
                <a:spcPts val="0"/>
              </a:spcAft>
              <a:buSzPts val="2208"/>
              <a:buChar char="◼"/>
            </a:pPr>
            <a:r>
              <a:rPr lang="en-IN" sz="2400" b="1" i="0" dirty="0">
                <a:solidFill>
                  <a:schemeClr val="dk1"/>
                </a:solidFill>
                <a:latin typeface="Arial"/>
                <a:ea typeface="Arial"/>
                <a:cs typeface="Arial"/>
                <a:sym typeface="Arial"/>
              </a:rPr>
              <a:t>Event Handling:</a:t>
            </a:r>
            <a:endParaRPr lang="en-IN" sz="2400" b="0" i="0" dirty="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dirty="0" err="1">
                <a:solidFill>
                  <a:schemeClr val="dk1"/>
                </a:solidFill>
                <a:latin typeface="Arial"/>
                <a:ea typeface="Arial"/>
                <a:cs typeface="Arial"/>
                <a:sym typeface="Arial"/>
              </a:rPr>
              <a:t>on_press</a:t>
            </a:r>
            <a:r>
              <a:rPr lang="en-IN" sz="2000" b="0" i="1" dirty="0">
                <a:solidFill>
                  <a:schemeClr val="dk1"/>
                </a:solidFill>
                <a:latin typeface="Arial"/>
                <a:ea typeface="Arial"/>
                <a:cs typeface="Arial"/>
                <a:sym typeface="Arial"/>
              </a:rPr>
              <a:t>(key):</a:t>
            </a:r>
            <a:r>
              <a:rPr lang="en-IN" sz="2000" b="0" i="0" dirty="0">
                <a:solidFill>
                  <a:schemeClr val="dk1"/>
                </a:solidFill>
                <a:latin typeface="Arial"/>
                <a:ea typeface="Arial"/>
                <a:cs typeface="Arial"/>
                <a:sym typeface="Arial"/>
              </a:rPr>
              <a:t> Records pressed and held keys.</a:t>
            </a:r>
            <a:endParaRPr lang="en-IN" dirty="0"/>
          </a:p>
          <a:p>
            <a:pPr marL="742950" lvl="1" indent="-285750" algn="l" rtl="0">
              <a:spcBef>
                <a:spcPts val="1000"/>
              </a:spcBef>
              <a:spcAft>
                <a:spcPts val="0"/>
              </a:spcAft>
              <a:buSzPts val="1840"/>
              <a:buChar char="◼"/>
            </a:pPr>
            <a:r>
              <a:rPr lang="en-IN" sz="2000" b="0" i="1" dirty="0" err="1">
                <a:solidFill>
                  <a:schemeClr val="dk1"/>
                </a:solidFill>
                <a:latin typeface="Arial"/>
                <a:ea typeface="Arial"/>
                <a:cs typeface="Arial"/>
                <a:sym typeface="Arial"/>
              </a:rPr>
              <a:t>on_release</a:t>
            </a:r>
            <a:r>
              <a:rPr lang="en-IN" sz="2000" b="0" i="1" dirty="0">
                <a:solidFill>
                  <a:schemeClr val="dk1"/>
                </a:solidFill>
                <a:latin typeface="Arial"/>
                <a:ea typeface="Arial"/>
                <a:cs typeface="Arial"/>
                <a:sym typeface="Arial"/>
              </a:rPr>
              <a:t>(key):</a:t>
            </a:r>
            <a:r>
              <a:rPr lang="en-IN" sz="2000" b="0" i="0" dirty="0">
                <a:solidFill>
                  <a:schemeClr val="dk1"/>
                </a:solidFill>
                <a:latin typeface="Arial"/>
                <a:ea typeface="Arial"/>
                <a:cs typeface="Arial"/>
                <a:sym typeface="Arial"/>
              </a:rPr>
              <a:t> Records released keys and manages flag state.</a:t>
            </a:r>
            <a:endParaRPr lang="en-IN" dirty="0"/>
          </a:p>
          <a:p>
            <a:pPr marL="306000" lvl="0" indent="-306000" algn="l" rtl="0">
              <a:lnSpc>
                <a:spcPct val="110000"/>
              </a:lnSpc>
              <a:spcBef>
                <a:spcPts val="1080"/>
              </a:spcBef>
              <a:spcAft>
                <a:spcPts val="0"/>
              </a:spcAft>
              <a:buSzPts val="2208"/>
              <a:buChar char="◼"/>
            </a:pPr>
            <a:r>
              <a:rPr lang="en-IN" sz="2400" b="1" i="0" dirty="0">
                <a:solidFill>
                  <a:schemeClr val="dk1"/>
                </a:solidFill>
                <a:latin typeface="Arial"/>
                <a:ea typeface="Arial"/>
                <a:cs typeface="Arial"/>
                <a:sym typeface="Arial"/>
              </a:rPr>
              <a:t>Logging:</a:t>
            </a:r>
            <a:endParaRPr lang="en-IN" sz="2400" b="0" i="0" dirty="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dirty="0" err="1">
                <a:solidFill>
                  <a:schemeClr val="dk1"/>
                </a:solidFill>
                <a:latin typeface="Arial"/>
                <a:ea typeface="Arial"/>
                <a:cs typeface="Arial"/>
                <a:sym typeface="Arial"/>
              </a:rPr>
              <a:t>generate_text_log</a:t>
            </a:r>
            <a:r>
              <a:rPr lang="en-IN" sz="2000" b="0" i="1" dirty="0">
                <a:solidFill>
                  <a:schemeClr val="dk1"/>
                </a:solidFill>
                <a:latin typeface="Arial"/>
                <a:ea typeface="Arial"/>
                <a:cs typeface="Arial"/>
                <a:sym typeface="Arial"/>
              </a:rPr>
              <a:t>(key):</a:t>
            </a:r>
            <a:r>
              <a:rPr lang="en-IN" sz="2000" b="0" i="0" dirty="0">
                <a:solidFill>
                  <a:schemeClr val="dk1"/>
                </a:solidFill>
                <a:latin typeface="Arial"/>
                <a:ea typeface="Arial"/>
                <a:cs typeface="Arial"/>
                <a:sym typeface="Arial"/>
              </a:rPr>
              <a:t> Saves keystrokes in a text file.</a:t>
            </a:r>
            <a:endParaRPr lang="en-IN" dirty="0"/>
          </a:p>
          <a:p>
            <a:pPr marL="742950" lvl="1" indent="-285750" algn="l" rtl="0">
              <a:spcBef>
                <a:spcPts val="1000"/>
              </a:spcBef>
              <a:spcAft>
                <a:spcPts val="0"/>
              </a:spcAft>
              <a:buSzPts val="1840"/>
              <a:buChar char="◼"/>
            </a:pPr>
            <a:r>
              <a:rPr lang="en-IN" sz="2000" b="0" i="1" dirty="0" err="1">
                <a:solidFill>
                  <a:schemeClr val="dk1"/>
                </a:solidFill>
                <a:latin typeface="Arial"/>
                <a:ea typeface="Arial"/>
                <a:cs typeface="Arial"/>
                <a:sym typeface="Arial"/>
              </a:rPr>
              <a:t>generate_json_file</a:t>
            </a:r>
            <a:r>
              <a:rPr lang="en-IN" sz="2000" b="0" i="1" dirty="0">
                <a:solidFill>
                  <a:schemeClr val="dk1"/>
                </a:solidFill>
                <a:latin typeface="Arial"/>
                <a:ea typeface="Arial"/>
                <a:cs typeface="Arial"/>
                <a:sym typeface="Arial"/>
              </a:rPr>
              <a:t>(</a:t>
            </a:r>
            <a:r>
              <a:rPr lang="en-IN" sz="2000" b="0" i="1" dirty="0" err="1">
                <a:solidFill>
                  <a:schemeClr val="dk1"/>
                </a:solidFill>
                <a:latin typeface="Arial"/>
                <a:ea typeface="Arial"/>
                <a:cs typeface="Arial"/>
                <a:sym typeface="Arial"/>
              </a:rPr>
              <a:t>keys_used</a:t>
            </a:r>
            <a:r>
              <a:rPr lang="en-IN" sz="2000" b="0" i="1" dirty="0">
                <a:solidFill>
                  <a:schemeClr val="dk1"/>
                </a:solidFill>
                <a:latin typeface="Arial"/>
                <a:ea typeface="Arial"/>
                <a:cs typeface="Arial"/>
                <a:sym typeface="Arial"/>
              </a:rPr>
              <a:t>):</a:t>
            </a:r>
            <a:r>
              <a:rPr lang="en-IN" sz="2000" b="0" i="0" dirty="0">
                <a:solidFill>
                  <a:schemeClr val="dk1"/>
                </a:solidFill>
                <a:latin typeface="Arial"/>
                <a:ea typeface="Arial"/>
                <a:cs typeface="Arial"/>
                <a:sym typeface="Arial"/>
              </a:rPr>
              <a:t> Saves keystrokes in a JSON file.</a:t>
            </a:r>
            <a:endParaRPr lang="en-IN" dirty="0"/>
          </a:p>
          <a:p>
            <a:pPr marL="306000" lvl="0" indent="-306000" algn="l" rtl="0">
              <a:lnSpc>
                <a:spcPct val="110000"/>
              </a:lnSpc>
              <a:spcBef>
                <a:spcPts val="1080"/>
              </a:spcBef>
              <a:spcAft>
                <a:spcPts val="0"/>
              </a:spcAft>
              <a:buSzPts val="2208"/>
              <a:buChar char="◼"/>
            </a:pPr>
            <a:r>
              <a:rPr lang="en-IN" sz="2400" b="1" i="0" dirty="0">
                <a:solidFill>
                  <a:schemeClr val="dk1"/>
                </a:solidFill>
                <a:latin typeface="Arial"/>
                <a:ea typeface="Arial"/>
                <a:cs typeface="Arial"/>
                <a:sym typeface="Arial"/>
              </a:rPr>
              <a:t>Keylogger Control:</a:t>
            </a:r>
            <a:endParaRPr lang="en-IN" sz="2400" b="0" i="0" dirty="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dirty="0" err="1">
                <a:solidFill>
                  <a:schemeClr val="dk1"/>
                </a:solidFill>
                <a:latin typeface="Arial"/>
                <a:ea typeface="Arial"/>
                <a:cs typeface="Arial"/>
                <a:sym typeface="Arial"/>
              </a:rPr>
              <a:t>start_keylogger</a:t>
            </a:r>
            <a:r>
              <a:rPr lang="en-IN" sz="2000" b="0" i="1" dirty="0">
                <a:solidFill>
                  <a:schemeClr val="dk1"/>
                </a:solidFill>
                <a:latin typeface="Arial"/>
                <a:ea typeface="Arial"/>
                <a:cs typeface="Arial"/>
                <a:sym typeface="Arial"/>
              </a:rPr>
              <a:t>():</a:t>
            </a:r>
            <a:r>
              <a:rPr lang="en-IN" sz="2000" b="0" i="0" dirty="0">
                <a:solidFill>
                  <a:schemeClr val="dk1"/>
                </a:solidFill>
                <a:latin typeface="Arial"/>
                <a:ea typeface="Arial"/>
                <a:cs typeface="Arial"/>
                <a:sym typeface="Arial"/>
              </a:rPr>
              <a:t> Initiates keylogging process.</a:t>
            </a:r>
            <a:endParaRPr lang="en-IN" dirty="0"/>
          </a:p>
          <a:p>
            <a:pPr marL="742950" lvl="1" indent="-285750" algn="l" rtl="0">
              <a:spcBef>
                <a:spcPts val="1000"/>
              </a:spcBef>
              <a:spcAft>
                <a:spcPts val="0"/>
              </a:spcAft>
              <a:buSzPts val="1840"/>
              <a:buChar char="◼"/>
            </a:pPr>
            <a:r>
              <a:rPr lang="en-IN" sz="2000" b="0" i="1" dirty="0" err="1">
                <a:solidFill>
                  <a:schemeClr val="dk1"/>
                </a:solidFill>
                <a:latin typeface="Arial"/>
                <a:ea typeface="Arial"/>
                <a:cs typeface="Arial"/>
                <a:sym typeface="Arial"/>
              </a:rPr>
              <a:t>stop_keylogger</a:t>
            </a:r>
            <a:r>
              <a:rPr lang="en-IN" sz="2000" b="0" i="1" dirty="0">
                <a:solidFill>
                  <a:schemeClr val="dk1"/>
                </a:solidFill>
                <a:latin typeface="Arial"/>
                <a:ea typeface="Arial"/>
                <a:cs typeface="Arial"/>
                <a:sym typeface="Arial"/>
              </a:rPr>
              <a:t>():</a:t>
            </a:r>
            <a:r>
              <a:rPr lang="en-IN" sz="2000" b="0" i="0" dirty="0">
                <a:solidFill>
                  <a:schemeClr val="dk1"/>
                </a:solidFill>
                <a:latin typeface="Arial"/>
                <a:ea typeface="Arial"/>
                <a:cs typeface="Arial"/>
                <a:sym typeface="Arial"/>
              </a:rPr>
              <a:t> Stops keylogging.</a:t>
            </a:r>
            <a:endParaRPr lang="en-IN" dirty="0"/>
          </a:p>
          <a:p>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descr="A screenshot of a computer&#10;&#10;Description automatically generated">
            <a:extLst>
              <a:ext uri="{FF2B5EF4-FFF2-40B4-BE49-F238E27FC236}">
                <a16:creationId xmlns:a16="http://schemas.microsoft.com/office/drawing/2014/main" id="{F4B9DEB3-9457-E0CF-D096-9DA1EB535375}"/>
              </a:ext>
            </a:extLst>
          </p:cNvPr>
          <p:cNvPicPr>
            <a:picLocks noGrp="1" noChangeAspect="1"/>
          </p:cNvPicPr>
          <p:nvPr>
            <p:ph idx="1"/>
          </p:nvPr>
        </p:nvPicPr>
        <p:blipFill>
          <a:blip r:embed="rId2"/>
          <a:stretch>
            <a:fillRect/>
          </a:stretch>
        </p:blipFill>
        <p:spPr>
          <a:xfrm>
            <a:off x="1591218" y="1648917"/>
            <a:ext cx="9009563" cy="4661941"/>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C172150-DEF9-C95D-A514-73D742551315}"/>
              </a:ext>
            </a:extLst>
          </p:cNvPr>
          <p:cNvSpPr>
            <a:spLocks noGrp="1"/>
          </p:cNvSpPr>
          <p:nvPr>
            <p:ph type="title"/>
          </p:nvPr>
        </p:nvSpPr>
        <p:spPr/>
        <p:txBody>
          <a:bodyPr/>
          <a:lstStyle/>
          <a:p>
            <a:r>
              <a:rPr lang="en-US" sz="2800" b="1" dirty="0">
                <a:solidFill>
                  <a:schemeClr val="accent1"/>
                </a:solidFill>
                <a:latin typeface="Arial"/>
                <a:ea typeface="+mj-lt"/>
                <a:cs typeface="Arial"/>
              </a:rPr>
              <a:t>conclusion</a:t>
            </a:r>
            <a:endParaRPr lang="en-IN" dirty="0"/>
          </a:p>
        </p:txBody>
      </p:sp>
      <p:sp>
        <p:nvSpPr>
          <p:cNvPr id="15" name="Content Placeholder 14">
            <a:extLst>
              <a:ext uri="{FF2B5EF4-FFF2-40B4-BE49-F238E27FC236}">
                <a16:creationId xmlns:a16="http://schemas.microsoft.com/office/drawing/2014/main" id="{3A8AE1C4-3EE8-4602-C85B-D8CE47A1EA2D}"/>
              </a:ext>
            </a:extLst>
          </p:cNvPr>
          <p:cNvSpPr>
            <a:spLocks noGrp="1"/>
          </p:cNvSpPr>
          <p:nvPr>
            <p:ph idx="1"/>
          </p:nvPr>
        </p:nvSpPr>
        <p:spPr/>
        <p:txBody>
          <a:bodyPr>
            <a:normAutofit/>
          </a:bodyPr>
          <a:lstStyle/>
          <a:p>
            <a:pPr marL="0" indent="0">
              <a:buNone/>
            </a:pPr>
            <a:r>
              <a:rPr lang="en-US" sz="2400" b="0" i="0" dirty="0">
                <a:solidFill>
                  <a:schemeClr val="tx1">
                    <a:lumMod val="95000"/>
                    <a:lumOff val="5000"/>
                  </a:schemeClr>
                </a:solidFill>
                <a:effectLst/>
                <a:latin typeface="Söhne"/>
              </a:rPr>
              <a:t>In conclusion, the developed keylogger application demonstrates effective functionality in discreetly capturing keyboard inputs, ensuring persistence, and providing configurable options for deployment. While offering valuable insights into user behavior for legitimate purposes, ethical considerations and compliance with legal regulations remain paramount for responsible deployment and usage. Moving forward, continued vigilance in monitoring and updating the application is essential to maintain its effectiveness and integrity.</a:t>
            </a:r>
            <a:endParaRPr lang="en-IN" sz="2400" dirty="0">
              <a:solidFill>
                <a:schemeClr val="tx1">
                  <a:lumMod val="95000"/>
                  <a:lumOff val="5000"/>
                </a:schemeClr>
              </a:solidFill>
            </a:endParaRPr>
          </a:p>
        </p:txBody>
      </p:sp>
      <p:sp>
        <p:nvSpPr>
          <p:cNvPr id="17" name="Rectangle 12">
            <a:extLst>
              <a:ext uri="{FF2B5EF4-FFF2-40B4-BE49-F238E27FC236}">
                <a16:creationId xmlns:a16="http://schemas.microsoft.com/office/drawing/2014/main" id="{5D450BA5-5FB2-3C3D-1159-794B4CC282B8}"/>
              </a:ext>
            </a:extLst>
          </p:cNvPr>
          <p:cNvSpPr>
            <a:spLocks noChangeArrowheads="1"/>
          </p:cNvSpPr>
          <p:nvPr/>
        </p:nvSpPr>
        <p:spPr bwMode="auto">
          <a:xfrm>
            <a:off x="0" y="0"/>
            <a:ext cx="60864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US" sz="2800" b="0" i="0" dirty="0">
                <a:solidFill>
                  <a:schemeClr val="tx1">
                    <a:lumMod val="95000"/>
                    <a:lumOff val="5000"/>
                  </a:schemeClr>
                </a:solidFill>
                <a:effectLst/>
                <a:latin typeface="Söhne"/>
              </a:rPr>
              <a:t>Future enhancements for the keylogger project could include incorporating machine learning algorithms to detect and classify user activities based on keystroke patterns. Integration with cloud services could enable real-time synchronization and analysis of logged data from multiple devices. Additionally, implementing encryption techniques for securing the stored data would enhance privacy and protection against unauthorized access. Furthermore, expanding compatibility to other input devices beyond keyboards, such as mouse movements or touch inputs, could broaden the application's monitoring capabilities.</a:t>
            </a:r>
            <a:endParaRPr lang="en-US" sz="2800" dirty="0">
              <a:solidFill>
                <a:schemeClr val="tx1">
                  <a:lumMod val="95000"/>
                  <a:lumOff val="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TotalTime>
  <Words>541</Words>
  <Application>Microsoft Office PowerPoint</Application>
  <PresentationFormat>Widescreen</PresentationFormat>
  <Paragraphs>52</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Abadi</vt: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SUVETHA  E</cp:lastModifiedBy>
  <cp:revision>24</cp:revision>
  <dcterms:created xsi:type="dcterms:W3CDTF">2021-05-26T16:50:10Z</dcterms:created>
  <dcterms:modified xsi:type="dcterms:W3CDTF">2024-04-05T04:42:22Z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