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E89F-BA38-5088-7102-31A5C5EA4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D6AF96-8422-9B44-8F74-0DD7422605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86F44D-86E1-6512-1330-0F9DE1F91B25}"/>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5" name="Footer Placeholder 4">
            <a:extLst>
              <a:ext uri="{FF2B5EF4-FFF2-40B4-BE49-F238E27FC236}">
                <a16:creationId xmlns:a16="http://schemas.microsoft.com/office/drawing/2014/main" id="{253A24B6-1511-3410-93F3-893B335E8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5447C-9E5E-D3B2-4D2E-18E55B772752}"/>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13157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3C2D-D1C5-C121-A8E3-3801500E48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A0A409-0D0C-0B78-B430-62E3CB4FC7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04E0D-2582-BBF8-CB94-8C63775B3E02}"/>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5" name="Footer Placeholder 4">
            <a:extLst>
              <a:ext uri="{FF2B5EF4-FFF2-40B4-BE49-F238E27FC236}">
                <a16:creationId xmlns:a16="http://schemas.microsoft.com/office/drawing/2014/main" id="{02C9FCAA-A239-8873-DB22-B22D61437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D9391-F293-1A23-AAF3-C7C3529C45D4}"/>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71190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16FD82-7579-5606-CD8B-58E37293BE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EAE6E3-04F7-BFAC-A656-DB8622B22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E333F-4B72-14F0-F4E9-3A18C7B7C09A}"/>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5" name="Footer Placeholder 4">
            <a:extLst>
              <a:ext uri="{FF2B5EF4-FFF2-40B4-BE49-F238E27FC236}">
                <a16:creationId xmlns:a16="http://schemas.microsoft.com/office/drawing/2014/main" id="{502E475D-B8ED-B1C7-732C-4D30DFB10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25F29-5607-B842-C322-382131DE72E6}"/>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423268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663D-25DA-F3D8-EB2F-4E90A73BAF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36E582-2B60-F8D3-9D7D-FEC624B4B5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62C8F-C845-AB12-9B94-C7177A25CFE0}"/>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5" name="Footer Placeholder 4">
            <a:extLst>
              <a:ext uri="{FF2B5EF4-FFF2-40B4-BE49-F238E27FC236}">
                <a16:creationId xmlns:a16="http://schemas.microsoft.com/office/drawing/2014/main" id="{463271A5-AC32-6DA7-7957-6F2FF53366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383D2-6E2E-208F-DEDF-B5397FEFEAA7}"/>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383294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92B-D211-0BAD-62FB-BE925BFCD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3EBD47-D23B-298B-D27B-288497DF22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1F8ECE-9E25-2522-ED53-23989C5626C9}"/>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5" name="Footer Placeholder 4">
            <a:extLst>
              <a:ext uri="{FF2B5EF4-FFF2-40B4-BE49-F238E27FC236}">
                <a16:creationId xmlns:a16="http://schemas.microsoft.com/office/drawing/2014/main" id="{4824EE9C-D786-F0D0-A095-42A5598E13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CD6A3-0743-0EE7-9C02-EAECE06B9EC7}"/>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326895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4401-8CC5-8F41-9F39-D66B6C36D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9F4DE-B379-C08E-3388-FE93E85EA1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5C3799-C9C6-1CF1-17F9-024F9C1AC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7C01F-E835-30CF-2F0B-7371C8284FB1}"/>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6" name="Footer Placeholder 5">
            <a:extLst>
              <a:ext uri="{FF2B5EF4-FFF2-40B4-BE49-F238E27FC236}">
                <a16:creationId xmlns:a16="http://schemas.microsoft.com/office/drawing/2014/main" id="{7D1FB0A2-A94F-9D5E-220E-D5C0752A6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701C6-B8FB-E474-5ECE-0EDFA1E262C8}"/>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89796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3E80-9BE8-BE4F-7E3E-3993F759A0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69C6B-FD42-ADAB-AE10-F73B7A6148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3276FD-685A-CECA-2132-484FB8CF41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8F5430-1257-7418-158B-7769CFFE6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C5809-4FB2-CD86-2F97-A19E9DA16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B98DDB-83E6-3205-1EFE-B419B2073997}"/>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8" name="Footer Placeholder 7">
            <a:extLst>
              <a:ext uri="{FF2B5EF4-FFF2-40B4-BE49-F238E27FC236}">
                <a16:creationId xmlns:a16="http://schemas.microsoft.com/office/drawing/2014/main" id="{03FC1B29-498E-1CCC-E7D6-8419A043A5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015DC4-6AE1-CDAB-367C-638538822206}"/>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256958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4545-A91A-0481-5D75-0AB0D49EFF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7CD040-A47E-F245-58C1-93BF84015A34}"/>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4" name="Footer Placeholder 3">
            <a:extLst>
              <a:ext uri="{FF2B5EF4-FFF2-40B4-BE49-F238E27FC236}">
                <a16:creationId xmlns:a16="http://schemas.microsoft.com/office/drawing/2014/main" id="{3F4114E7-9BC0-6968-4842-859B9E78A6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7E97DD-6540-7088-B691-687A86A59600}"/>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11523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CCD1A-6419-8E5C-D1FA-D1AABF752A5D}"/>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3" name="Footer Placeholder 2">
            <a:extLst>
              <a:ext uri="{FF2B5EF4-FFF2-40B4-BE49-F238E27FC236}">
                <a16:creationId xmlns:a16="http://schemas.microsoft.com/office/drawing/2014/main" id="{8CC8BADB-878D-8AF4-B910-ABB533D651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C1283B-F03A-A5A1-7F34-FDEB5B6B9D94}"/>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428931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54AB-A241-8C50-81E6-B3DFC665D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0754CD-E599-3324-766E-49EDA6DED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B300B0-7A3A-D856-7D36-B58A649FC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90B61-707C-FB14-C80A-610023DF8D45}"/>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6" name="Footer Placeholder 5">
            <a:extLst>
              <a:ext uri="{FF2B5EF4-FFF2-40B4-BE49-F238E27FC236}">
                <a16:creationId xmlns:a16="http://schemas.microsoft.com/office/drawing/2014/main" id="{3C68C92E-1205-B2B1-9E6C-0A4D37A001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6BCBDF-3D0B-869C-EE72-DF4477BB7B78}"/>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1833797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8E3D-7321-1541-DC3A-45FA03F44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EDB48C-0D38-209B-AB78-4B8D677F9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410A91-39C9-6D89-AD51-800600A55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80472-8521-1D61-2FFA-4FF4294B68E5}"/>
              </a:ext>
            </a:extLst>
          </p:cNvPr>
          <p:cNvSpPr>
            <a:spLocks noGrp="1"/>
          </p:cNvSpPr>
          <p:nvPr>
            <p:ph type="dt" sz="half" idx="10"/>
          </p:nvPr>
        </p:nvSpPr>
        <p:spPr/>
        <p:txBody>
          <a:bodyPr/>
          <a:lstStyle/>
          <a:p>
            <a:fld id="{0C0EF0F8-AEC5-4881-B8B7-F18E247439E1}" type="datetimeFigureOut">
              <a:rPr lang="en-IN" smtClean="0"/>
              <a:t>26-10-2023</a:t>
            </a:fld>
            <a:endParaRPr lang="en-IN"/>
          </a:p>
        </p:txBody>
      </p:sp>
      <p:sp>
        <p:nvSpPr>
          <p:cNvPr id="6" name="Footer Placeholder 5">
            <a:extLst>
              <a:ext uri="{FF2B5EF4-FFF2-40B4-BE49-F238E27FC236}">
                <a16:creationId xmlns:a16="http://schemas.microsoft.com/office/drawing/2014/main" id="{AD03705C-234E-5406-86CA-E7F482B051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4CB9E2-25FB-4604-8A79-11A01A43A651}"/>
              </a:ext>
            </a:extLst>
          </p:cNvPr>
          <p:cNvSpPr>
            <a:spLocks noGrp="1"/>
          </p:cNvSpPr>
          <p:nvPr>
            <p:ph type="sldNum" sz="quarter" idx="12"/>
          </p:nvPr>
        </p:nvSpPr>
        <p:spPr/>
        <p:txBody>
          <a:bodyPr/>
          <a:lstStyle/>
          <a:p>
            <a:fld id="{CDD7B883-0D79-461F-A0A8-0932A98B757F}" type="slidenum">
              <a:rPr lang="en-IN" smtClean="0"/>
              <a:t>‹#›</a:t>
            </a:fld>
            <a:endParaRPr lang="en-IN"/>
          </a:p>
        </p:txBody>
      </p:sp>
    </p:spTree>
    <p:extLst>
      <p:ext uri="{BB962C8B-B14F-4D97-AF65-F5344CB8AC3E}">
        <p14:creationId xmlns:p14="http://schemas.microsoft.com/office/powerpoint/2010/main" val="254342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0EAFE-EE5F-2AF5-D067-C5537858B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E30679-76A9-47DC-897F-EA7263DD8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976A68-4527-95DD-310B-B12890495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EF0F8-AEC5-4881-B8B7-F18E247439E1}" type="datetimeFigureOut">
              <a:rPr lang="en-IN" smtClean="0"/>
              <a:t>26-10-2023</a:t>
            </a:fld>
            <a:endParaRPr lang="en-IN"/>
          </a:p>
        </p:txBody>
      </p:sp>
      <p:sp>
        <p:nvSpPr>
          <p:cNvPr id="5" name="Footer Placeholder 4">
            <a:extLst>
              <a:ext uri="{FF2B5EF4-FFF2-40B4-BE49-F238E27FC236}">
                <a16:creationId xmlns:a16="http://schemas.microsoft.com/office/drawing/2014/main" id="{DFCBD501-2324-2F8B-7FC7-C8FD32C5F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A9407B-EC67-A143-1DC5-1920FD3A9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7B883-0D79-461F-A0A8-0932A98B757F}" type="slidenum">
              <a:rPr lang="en-IN" smtClean="0"/>
              <a:t>‹#›</a:t>
            </a:fld>
            <a:endParaRPr lang="en-IN"/>
          </a:p>
        </p:txBody>
      </p:sp>
    </p:spTree>
    <p:extLst>
      <p:ext uri="{BB962C8B-B14F-4D97-AF65-F5344CB8AC3E}">
        <p14:creationId xmlns:p14="http://schemas.microsoft.com/office/powerpoint/2010/main" val="1931176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dpi.com/1424-8220/8/1/1#b12-sensors-08-00001" TargetMode="External"/><Relationship Id="rId3" Type="http://schemas.openxmlformats.org/officeDocument/2006/relationships/hyperlink" Target="https://www.mdpi.com/1424-8220/8/1/1#b1-sensors-08-00001" TargetMode="External"/><Relationship Id="rId7" Type="http://schemas.openxmlformats.org/officeDocument/2006/relationships/hyperlink" Target="https://www.mdpi.com/1424-8220/8/1/1#b4-sensors-08-00001" TargetMode="External"/><Relationship Id="rId12" Type="http://schemas.openxmlformats.org/officeDocument/2006/relationships/hyperlink" Target="https://www.mdpi.com/1424-8220/8/1/1#b6-sensors-08-00001" TargetMode="External"/><Relationship Id="rId2" Type="http://schemas.openxmlformats.org/officeDocument/2006/relationships/hyperlink" Target="https://www.mdpi.com/1424-8220/8/1/1#b9-sensors-08-00001" TargetMode="External"/><Relationship Id="rId1" Type="http://schemas.openxmlformats.org/officeDocument/2006/relationships/slideLayout" Target="../slideLayouts/slideLayout7.xml"/><Relationship Id="rId6" Type="http://schemas.openxmlformats.org/officeDocument/2006/relationships/hyperlink" Target="https://www.mdpi.com/1424-8220/8/1/1#b2-sensors-08-00001" TargetMode="External"/><Relationship Id="rId11" Type="http://schemas.openxmlformats.org/officeDocument/2006/relationships/hyperlink" Target="https://www.mdpi.com/1424-8220/8/1/1#b22-sensors-08-00001" TargetMode="External"/><Relationship Id="rId5" Type="http://schemas.openxmlformats.org/officeDocument/2006/relationships/hyperlink" Target="https://www.mdpi.com/1424-8220/8/1/1#b23-sensors-08-00001" TargetMode="External"/><Relationship Id="rId10" Type="http://schemas.openxmlformats.org/officeDocument/2006/relationships/hyperlink" Target="https://www.mdpi.com/1424-8220/8/1/1#b21-sensors-08-00001" TargetMode="External"/><Relationship Id="rId4" Type="http://schemas.openxmlformats.org/officeDocument/2006/relationships/hyperlink" Target="https://www.mdpi.com/1424-8220/8/1/1#b14-sensors-08-00001" TargetMode="External"/><Relationship Id="rId9" Type="http://schemas.openxmlformats.org/officeDocument/2006/relationships/hyperlink" Target="https://www.mdpi.com/1424-8220/8/1/1#b18-sensors-08-0000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ourses.lumenlearning.com/geophysical/chapter/seismic-waves/"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9AC68A-9826-6BE9-95E0-7B747C5077A4}"/>
              </a:ext>
            </a:extLst>
          </p:cNvPr>
          <p:cNvSpPr txBox="1"/>
          <p:nvPr/>
        </p:nvSpPr>
        <p:spPr>
          <a:xfrm>
            <a:off x="315226" y="384291"/>
            <a:ext cx="9569919" cy="954107"/>
          </a:xfrm>
          <a:prstGeom prst="rect">
            <a:avLst/>
          </a:prstGeom>
          <a:noFill/>
        </p:spPr>
        <p:txBody>
          <a:bodyPr wrap="square">
            <a:spAutoFit/>
          </a:bodyPr>
          <a:lstStyle/>
          <a:p>
            <a:pPr algn="l"/>
            <a:r>
              <a:rPr lang="en-US" sz="2800" b="1" i="0" dirty="0">
                <a:solidFill>
                  <a:srgbClr val="000000"/>
                </a:solidFill>
                <a:effectLst/>
                <a:latin typeface="Arial" panose="020B0604020202020204" pitchFamily="34" charset="0"/>
              </a:rPr>
              <a:t>Development of an Earthquake Early Warning System Using Real-Time Strong Motion Signals</a:t>
            </a:r>
          </a:p>
        </p:txBody>
      </p:sp>
      <p:sp>
        <p:nvSpPr>
          <p:cNvPr id="5" name="TextBox 4">
            <a:extLst>
              <a:ext uri="{FF2B5EF4-FFF2-40B4-BE49-F238E27FC236}">
                <a16:creationId xmlns:a16="http://schemas.microsoft.com/office/drawing/2014/main" id="{4CDAE05F-8EA8-545D-B00D-B1998CCBE813}"/>
              </a:ext>
            </a:extLst>
          </p:cNvPr>
          <p:cNvSpPr txBox="1"/>
          <p:nvPr/>
        </p:nvSpPr>
        <p:spPr>
          <a:xfrm>
            <a:off x="315226" y="1725948"/>
            <a:ext cx="6097604" cy="369332"/>
          </a:xfrm>
          <a:prstGeom prst="rect">
            <a:avLst/>
          </a:prstGeom>
          <a:noFill/>
        </p:spPr>
        <p:txBody>
          <a:bodyPr wrap="square">
            <a:spAutoFit/>
          </a:bodyPr>
          <a:lstStyle/>
          <a:p>
            <a:pPr algn="just"/>
            <a:r>
              <a:rPr lang="en-IN" b="1" i="0" dirty="0">
                <a:solidFill>
                  <a:srgbClr val="000000"/>
                </a:solidFill>
                <a:effectLst/>
                <a:latin typeface="Arial" panose="020B0604020202020204" pitchFamily="34" charset="0"/>
              </a:rPr>
              <a:t>1. Introduction</a:t>
            </a:r>
          </a:p>
        </p:txBody>
      </p:sp>
      <p:sp>
        <p:nvSpPr>
          <p:cNvPr id="7" name="TextBox 6">
            <a:extLst>
              <a:ext uri="{FF2B5EF4-FFF2-40B4-BE49-F238E27FC236}">
                <a16:creationId xmlns:a16="http://schemas.microsoft.com/office/drawing/2014/main" id="{D72C5913-CA24-2BCA-B069-F8A8F3393DFA}"/>
              </a:ext>
            </a:extLst>
          </p:cNvPr>
          <p:cNvSpPr txBox="1"/>
          <p:nvPr/>
        </p:nvSpPr>
        <p:spPr>
          <a:xfrm>
            <a:off x="315226" y="2319688"/>
            <a:ext cx="11184555" cy="1754326"/>
          </a:xfrm>
          <a:prstGeom prst="rect">
            <a:avLst/>
          </a:prstGeom>
          <a:noFill/>
        </p:spPr>
        <p:txBody>
          <a:bodyPr wrap="square">
            <a:spAutoFit/>
          </a:bodyPr>
          <a:lstStyle/>
          <a:p>
            <a:r>
              <a:rPr lang="en-US" b="0" i="0" dirty="0">
                <a:solidFill>
                  <a:srgbClr val="222222"/>
                </a:solidFill>
                <a:effectLst/>
                <a:latin typeface="Arial" panose="020B0604020202020204" pitchFamily="34" charset="0"/>
              </a:rPr>
              <a:t>Because of the extreme complexity involved in the earthquake processes, reliable earthquake prediction is not currently possible (</a:t>
            </a:r>
            <a:r>
              <a:rPr lang="en-US" b="1" i="0" u="none" strike="noStrike" dirty="0">
                <a:solidFill>
                  <a:srgbClr val="4F5671"/>
                </a:solidFill>
                <a:effectLst/>
                <a:latin typeface="Arial" panose="020B0604020202020204" pitchFamily="34" charset="0"/>
                <a:hlinkClick r:id="rId2"/>
              </a:rPr>
              <a:t>Kanamori et al., 1997</a:t>
            </a:r>
            <a:r>
              <a:rPr lang="en-US" u="none" strike="noStrike" dirty="0">
                <a:solidFill>
                  <a:srgbClr val="222222"/>
                </a:solidFill>
                <a:latin typeface="Arial" panose="020B0604020202020204" pitchFamily="34" charset="0"/>
              </a:rPr>
              <a:t>)</a:t>
            </a:r>
            <a:r>
              <a:rPr lang="en-US" b="0" i="0" dirty="0">
                <a:solidFill>
                  <a:srgbClr val="222222"/>
                </a:solidFill>
                <a:effectLst/>
                <a:latin typeface="Arial" panose="020B0604020202020204" pitchFamily="34" charset="0"/>
              </a:rPr>
              <a:t> Present technological advances in seismic instrumentation and in digital communication and processing permit the implementation of a real-time earthquake monitoring system. From the point of view of seismic hazards mitigation, earthquake early warning (EEW) is becoming a practical tool to reduce the loss caused by a damaging earthquake (</a:t>
            </a:r>
            <a:r>
              <a:rPr lang="en-US" b="1" i="0" u="none" strike="noStrike" dirty="0">
                <a:solidFill>
                  <a:srgbClr val="4F5671"/>
                </a:solidFill>
                <a:effectLst/>
                <a:latin typeface="Arial" panose="020B0604020202020204" pitchFamily="34" charset="0"/>
                <a:hlinkClick r:id="rId3"/>
              </a:rPr>
              <a:t>Kanamori et al., 1997</a:t>
            </a:r>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4"/>
              </a:rPr>
              <a:t>Teng et al., 1997</a:t>
            </a:r>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5"/>
              </a:rPr>
              <a:t>Wu and Teng, 2002</a:t>
            </a:r>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6"/>
              </a:rPr>
              <a:t>Allen and Kanamori, 2003</a:t>
            </a:r>
            <a:r>
              <a:rPr lang="en-US" b="0" i="0" dirty="0">
                <a:solidFill>
                  <a:srgbClr val="222222"/>
                </a:solidFill>
                <a:effectLst/>
                <a:latin typeface="Arial" panose="020B0604020202020204" pitchFamily="34" charset="0"/>
              </a:rPr>
              <a:t>).</a:t>
            </a:r>
            <a:endParaRPr lang="en-IN" dirty="0"/>
          </a:p>
        </p:txBody>
      </p:sp>
      <p:sp>
        <p:nvSpPr>
          <p:cNvPr id="9" name="TextBox 8">
            <a:extLst>
              <a:ext uri="{FF2B5EF4-FFF2-40B4-BE49-F238E27FC236}">
                <a16:creationId xmlns:a16="http://schemas.microsoft.com/office/drawing/2014/main" id="{D8ECDA4F-6D84-6AB3-CBF0-087AC00C38CF}"/>
              </a:ext>
            </a:extLst>
          </p:cNvPr>
          <p:cNvSpPr txBox="1"/>
          <p:nvPr/>
        </p:nvSpPr>
        <p:spPr>
          <a:xfrm>
            <a:off x="382602" y="4064389"/>
            <a:ext cx="11385886"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The idea of an earthquake early warning system was proposed more than one hundred years ago by </a:t>
            </a:r>
            <a:r>
              <a:rPr lang="en-US" b="1" i="0" u="none" strike="noStrike" dirty="0">
                <a:solidFill>
                  <a:srgbClr val="4F5671"/>
                </a:solidFill>
                <a:effectLst/>
                <a:latin typeface="Arial" panose="020B0604020202020204" pitchFamily="34" charset="0"/>
                <a:hlinkClick r:id="rId7"/>
              </a:rPr>
              <a:t>Cooper (1868)</a:t>
            </a:r>
            <a:r>
              <a:rPr lang="en-US" b="0" i="0" dirty="0">
                <a:solidFill>
                  <a:srgbClr val="222222"/>
                </a:solidFill>
                <a:effectLst/>
                <a:latin typeface="Arial" panose="020B0604020202020204" pitchFamily="34" charset="0"/>
              </a:rPr>
              <a:t> for San Francisco, California. About a hundred years later, Japan Railways Company designed an EEW system in 1965 and started operation in the following year (</a:t>
            </a:r>
            <a:r>
              <a:rPr lang="en-US" b="1" i="0" u="none" strike="noStrike" dirty="0">
                <a:solidFill>
                  <a:srgbClr val="4F5671"/>
                </a:solidFill>
                <a:effectLst/>
                <a:latin typeface="Arial" panose="020B0604020202020204" pitchFamily="34" charset="0"/>
                <a:hlinkClick r:id="rId8"/>
              </a:rPr>
              <a:t>Nakamura, 1988</a:t>
            </a:r>
            <a:r>
              <a:rPr lang="en-US" b="0" i="0" dirty="0">
                <a:solidFill>
                  <a:srgbClr val="222222"/>
                </a:solidFill>
                <a:effectLst/>
                <a:latin typeface="Arial" panose="020B0604020202020204" pitchFamily="34" charset="0"/>
              </a:rPr>
              <a:t>). In the past decade, progress has been made towards implementation of earthquake early warning in Japan, Taiwan, Mexico, Southern California, Italy, and Romania</a:t>
            </a:r>
            <a:endParaRPr lang="en-IN" dirty="0"/>
          </a:p>
        </p:txBody>
      </p:sp>
      <p:sp>
        <p:nvSpPr>
          <p:cNvPr id="11" name="TextBox 10">
            <a:extLst>
              <a:ext uri="{FF2B5EF4-FFF2-40B4-BE49-F238E27FC236}">
                <a16:creationId xmlns:a16="http://schemas.microsoft.com/office/drawing/2014/main" id="{1DEBE8FB-FE18-E881-AE8E-5790228C3935}"/>
              </a:ext>
            </a:extLst>
          </p:cNvPr>
          <p:cNvSpPr txBox="1"/>
          <p:nvPr/>
        </p:nvSpPr>
        <p:spPr>
          <a:xfrm>
            <a:off x="315226" y="5451447"/>
            <a:ext cx="9745580"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 Thus, it provided early warning before arrival of strong shaking. Currently, there are many seismic networks using real-time strong motion signals for earthquake monitoring (</a:t>
            </a:r>
            <a:r>
              <a:rPr lang="en-US" b="1" i="0" u="none" strike="noStrike" dirty="0">
                <a:solidFill>
                  <a:srgbClr val="4F5671"/>
                </a:solidFill>
                <a:effectLst/>
                <a:latin typeface="Arial" panose="020B0604020202020204" pitchFamily="34" charset="0"/>
                <a:hlinkClick r:id="rId9"/>
              </a:rPr>
              <a:t>Wu et al., 1997</a:t>
            </a:r>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10"/>
              </a:rPr>
              <a:t>2000</a:t>
            </a:r>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11"/>
              </a:rPr>
              <a:t>2001</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12"/>
              </a:rPr>
              <a:t>Hauksson</a:t>
            </a:r>
            <a:r>
              <a:rPr lang="en-US" b="1" i="0" u="none" strike="noStrike" dirty="0">
                <a:solidFill>
                  <a:srgbClr val="4F5671"/>
                </a:solidFill>
                <a:effectLst/>
                <a:latin typeface="Arial" panose="020B0604020202020204" pitchFamily="34" charset="0"/>
                <a:hlinkClick r:id="rId12"/>
              </a:rPr>
              <a:t> et al., 2001</a:t>
            </a:r>
            <a:r>
              <a:rPr lang="en-US" b="0" i="0" dirty="0">
                <a:solidFill>
                  <a:srgbClr val="222222"/>
                </a:solidFill>
                <a:effectLst/>
                <a:latin typeface="Arial" panose="020B0604020202020204" pitchFamily="34" charset="0"/>
              </a:rPr>
              <a:t>). In this paper, we describe the </a:t>
            </a:r>
            <a:r>
              <a:rPr lang="en-US" b="0" i="1" dirty="0" err="1">
                <a:solidFill>
                  <a:srgbClr val="222222"/>
                </a:solidFill>
                <a:effectLst/>
                <a:latin typeface="Arial" panose="020B0604020202020204" pitchFamily="34" charset="0"/>
              </a:rPr>
              <a:t>τ</a:t>
            </a:r>
            <a:r>
              <a:rPr lang="en-US" b="0" i="1" baseline="-25000" dirty="0" err="1">
                <a:solidFill>
                  <a:srgbClr val="222222"/>
                </a:solidFill>
                <a:effectLst/>
                <a:latin typeface="Arial" panose="020B0604020202020204" pitchFamily="34" charset="0"/>
              </a:rPr>
              <a:t>c</a:t>
            </a:r>
            <a:r>
              <a:rPr lang="en-US" b="0" i="0" dirty="0">
                <a:solidFill>
                  <a:srgbClr val="222222"/>
                </a:solidFill>
                <a:effectLst/>
                <a:latin typeface="Arial" panose="020B0604020202020204" pitchFamily="34" charset="0"/>
              </a:rPr>
              <a:t> and </a:t>
            </a:r>
            <a:r>
              <a:rPr lang="en-US" b="0" i="1" dirty="0">
                <a:solidFill>
                  <a:srgbClr val="222222"/>
                </a:solidFill>
                <a:effectLst/>
                <a:latin typeface="Arial" panose="020B0604020202020204" pitchFamily="34" charset="0"/>
              </a:rPr>
              <a:t>Pd</a:t>
            </a:r>
            <a:r>
              <a:rPr lang="en-US" b="0" i="0" dirty="0">
                <a:solidFill>
                  <a:srgbClr val="222222"/>
                </a:solidFill>
                <a:effectLst/>
                <a:latin typeface="Arial" panose="020B0604020202020204" pitchFamily="34" charset="0"/>
              </a:rPr>
              <a:t> methods developed for earthquake early warning purposes.</a:t>
            </a:r>
            <a:endParaRPr lang="en-IN" dirty="0"/>
          </a:p>
        </p:txBody>
      </p:sp>
    </p:spTree>
    <p:extLst>
      <p:ext uri="{BB962C8B-B14F-4D97-AF65-F5344CB8AC3E}">
        <p14:creationId xmlns:p14="http://schemas.microsoft.com/office/powerpoint/2010/main" val="133866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D5F8-FC71-E528-4133-535562C1B51A}"/>
              </a:ext>
            </a:extLst>
          </p:cNvPr>
          <p:cNvSpPr txBox="1"/>
          <p:nvPr/>
        </p:nvSpPr>
        <p:spPr>
          <a:xfrm>
            <a:off x="167068" y="383922"/>
            <a:ext cx="9641075" cy="1323439"/>
          </a:xfrm>
          <a:prstGeom prst="rect">
            <a:avLst/>
          </a:prstGeom>
          <a:noFill/>
        </p:spPr>
        <p:txBody>
          <a:bodyPr wrap="square">
            <a:spAutoFit/>
          </a:bodyPr>
          <a:lstStyle/>
          <a:p>
            <a:r>
              <a:rPr lang="en-US" sz="2000" b="0" i="0" dirty="0">
                <a:solidFill>
                  <a:srgbClr val="202124"/>
                </a:solidFill>
                <a:effectLst/>
                <a:latin typeface="Google Sans"/>
              </a:rPr>
              <a:t>The tectonic plates are always slowly moving, but they get stuck at their edges due to friction. </a:t>
            </a:r>
            <a:r>
              <a:rPr lang="en-US" sz="2000" b="0" i="0" dirty="0">
                <a:solidFill>
                  <a:srgbClr val="040C28"/>
                </a:solidFill>
                <a:effectLst/>
                <a:latin typeface="Google Sans"/>
              </a:rPr>
              <a:t>When the stress on the edge overcomes the friction, there is an earthquake that releases energy in waves that travel through the earth's crust and cause the shaking that we feel.</a:t>
            </a:r>
            <a:endParaRPr lang="en-IN" sz="2000" dirty="0"/>
          </a:p>
        </p:txBody>
      </p:sp>
      <p:pic>
        <p:nvPicPr>
          <p:cNvPr id="1026" name="Picture 2" descr="Earthquake | Definition, Parts &amp; Causes - Video &amp; Lesson ...">
            <a:extLst>
              <a:ext uri="{FF2B5EF4-FFF2-40B4-BE49-F238E27FC236}">
                <a16:creationId xmlns:a16="http://schemas.microsoft.com/office/drawing/2014/main" id="{ABE51F20-39BC-50B6-47D8-796B8F879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0044" y="3108960"/>
            <a:ext cx="3269148" cy="25502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6F7D5D-2302-EBC7-E6BA-F810FC5DBD1A}"/>
              </a:ext>
            </a:extLst>
          </p:cNvPr>
          <p:cNvSpPr txBox="1"/>
          <p:nvPr/>
        </p:nvSpPr>
        <p:spPr>
          <a:xfrm>
            <a:off x="228598" y="2030931"/>
            <a:ext cx="11427596" cy="923330"/>
          </a:xfrm>
          <a:prstGeom prst="rect">
            <a:avLst/>
          </a:prstGeom>
          <a:noFill/>
        </p:spPr>
        <p:txBody>
          <a:bodyPr wrap="square">
            <a:spAutoFit/>
          </a:bodyPr>
          <a:lstStyle/>
          <a:p>
            <a:r>
              <a:rPr lang="en-US" b="0" i="0" dirty="0">
                <a:solidFill>
                  <a:srgbClr val="4D5156"/>
                </a:solidFill>
                <a:effectLst/>
                <a:latin typeface="Google Sans"/>
              </a:rPr>
              <a:t>What are the 5 stages of earthquake? The fives stags of an earthquake are </a:t>
            </a:r>
            <a:r>
              <a:rPr lang="en-US" b="0" i="0" dirty="0">
                <a:solidFill>
                  <a:srgbClr val="040C28"/>
                </a:solidFill>
                <a:effectLst/>
                <a:latin typeface="Google Sans"/>
              </a:rPr>
              <a:t>elastic strain, dilatancy, influx of water, earthquake, and aftershocks</a:t>
            </a:r>
            <a:r>
              <a:rPr lang="en-US" b="0" i="0" dirty="0">
                <a:solidFill>
                  <a:srgbClr val="4D5156"/>
                </a:solidFill>
                <a:effectLst/>
                <a:latin typeface="Google Sans"/>
              </a:rPr>
              <a:t>. Elastic strain occurs as the rocks build up strain as plates move. Dilatancy occurs as rocks break and increase in size.</a:t>
            </a:r>
            <a:endParaRPr lang="en-IN" dirty="0"/>
          </a:p>
        </p:txBody>
      </p:sp>
      <p:sp>
        <p:nvSpPr>
          <p:cNvPr id="8" name="TextBox 7">
            <a:extLst>
              <a:ext uri="{FF2B5EF4-FFF2-40B4-BE49-F238E27FC236}">
                <a16:creationId xmlns:a16="http://schemas.microsoft.com/office/drawing/2014/main" id="{60FCEE1E-DB53-FCE5-F4EA-E44299EAE8CF}"/>
              </a:ext>
            </a:extLst>
          </p:cNvPr>
          <p:cNvSpPr txBox="1"/>
          <p:nvPr/>
        </p:nvSpPr>
        <p:spPr>
          <a:xfrm>
            <a:off x="228598" y="2954261"/>
            <a:ext cx="7952876" cy="1200329"/>
          </a:xfrm>
          <a:prstGeom prst="rect">
            <a:avLst/>
          </a:prstGeom>
          <a:noFill/>
        </p:spPr>
        <p:txBody>
          <a:bodyPr wrap="square">
            <a:spAutoFit/>
          </a:bodyPr>
          <a:lstStyle/>
          <a:p>
            <a:r>
              <a:rPr lang="en-US" b="0" i="0" dirty="0">
                <a:solidFill>
                  <a:srgbClr val="4D5156"/>
                </a:solidFill>
                <a:effectLst/>
                <a:latin typeface="Google Sans"/>
              </a:rPr>
              <a:t>The Main Causes of Earthquakes are the </a:t>
            </a:r>
            <a:r>
              <a:rPr lang="en-US" b="0" i="0" dirty="0">
                <a:solidFill>
                  <a:srgbClr val="040C28"/>
                </a:solidFill>
                <a:effectLst/>
                <a:latin typeface="Google Sans"/>
              </a:rPr>
              <a:t>Movement of Tectonic Plates, Volcanic Eruptions, Underground Explosions, Induced Quaking (Human Activities)</a:t>
            </a:r>
            <a:r>
              <a:rPr lang="en-US" b="0" i="0" dirty="0">
                <a:solidFill>
                  <a:srgbClr val="4D5156"/>
                </a:solidFill>
                <a:effectLst/>
                <a:latin typeface="Google Sans"/>
              </a:rPr>
              <a:t>, etc. Apart from these, earthquakes can be caused by a number of geological factors, natural phenomena, and human activity.</a:t>
            </a:r>
            <a:endParaRPr lang="en-IN" dirty="0"/>
          </a:p>
        </p:txBody>
      </p:sp>
      <p:sp>
        <p:nvSpPr>
          <p:cNvPr id="10" name="TextBox 9">
            <a:extLst>
              <a:ext uri="{FF2B5EF4-FFF2-40B4-BE49-F238E27FC236}">
                <a16:creationId xmlns:a16="http://schemas.microsoft.com/office/drawing/2014/main" id="{361C8922-4692-D889-0ED0-5707F34C2FEF}"/>
              </a:ext>
            </a:extLst>
          </p:cNvPr>
          <p:cNvSpPr txBox="1"/>
          <p:nvPr/>
        </p:nvSpPr>
        <p:spPr>
          <a:xfrm>
            <a:off x="167068" y="4296416"/>
            <a:ext cx="8142975" cy="1200329"/>
          </a:xfrm>
          <a:prstGeom prst="rect">
            <a:avLst/>
          </a:prstGeom>
          <a:noFill/>
        </p:spPr>
        <p:txBody>
          <a:bodyPr wrap="square">
            <a:spAutoFit/>
          </a:bodyPr>
          <a:lstStyle/>
          <a:p>
            <a:r>
              <a:rPr lang="en-US" b="0" i="0" dirty="0">
                <a:solidFill>
                  <a:srgbClr val="040C28"/>
                </a:solidFill>
                <a:effectLst/>
                <a:latin typeface="Google Sans"/>
              </a:rPr>
              <a:t>Strike-slip faults</a:t>
            </a:r>
            <a:r>
              <a:rPr lang="en-US" b="0" i="0" dirty="0">
                <a:solidFill>
                  <a:srgbClr val="4D5156"/>
                </a:solidFill>
                <a:effectLst/>
                <a:latin typeface="Google Sans"/>
              </a:rPr>
              <a:t> are steep structures where the two sides of the fault slip horizontally past each other; transform boundaries are a particular type of strike-slip fault. Many earthquakes are caused by movement on faults that have components of both dip-slip and strike-slip; this is known as oblique slip.</a:t>
            </a:r>
            <a:endParaRPr lang="en-IN" dirty="0"/>
          </a:p>
        </p:txBody>
      </p:sp>
    </p:spTree>
    <p:extLst>
      <p:ext uri="{BB962C8B-B14F-4D97-AF65-F5344CB8AC3E}">
        <p14:creationId xmlns:p14="http://schemas.microsoft.com/office/powerpoint/2010/main" val="179340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4C67F-9F78-ABFE-063A-0C7124B6FBEF}"/>
              </a:ext>
            </a:extLst>
          </p:cNvPr>
          <p:cNvSpPr txBox="1"/>
          <p:nvPr/>
        </p:nvSpPr>
        <p:spPr>
          <a:xfrm>
            <a:off x="276725" y="488556"/>
            <a:ext cx="8973153" cy="1200329"/>
          </a:xfrm>
          <a:prstGeom prst="rect">
            <a:avLst/>
          </a:prstGeom>
          <a:noFill/>
        </p:spPr>
        <p:txBody>
          <a:bodyPr wrap="square">
            <a:spAutoFit/>
          </a:bodyPr>
          <a:lstStyle/>
          <a:p>
            <a:r>
              <a:rPr lang="en-US" b="0" i="0" dirty="0">
                <a:solidFill>
                  <a:srgbClr val="4D5156"/>
                </a:solidFill>
                <a:effectLst/>
                <a:latin typeface="Google Sans"/>
              </a:rPr>
              <a:t>A large earthquake causing damage to buildings is often accompanied by fires and toxic gas leakage. Therefore, </a:t>
            </a:r>
            <a:r>
              <a:rPr lang="en-US" b="0" i="0" dirty="0">
                <a:solidFill>
                  <a:srgbClr val="040C28"/>
                </a:solidFill>
                <a:effectLst/>
                <a:latin typeface="Google Sans"/>
              </a:rPr>
              <a:t>it is necessary to detect earthquakes, fire, and toxic gas concentrations at the same time</a:t>
            </a:r>
            <a:r>
              <a:rPr lang="en-US" b="0" i="0" dirty="0">
                <a:solidFill>
                  <a:srgbClr val="4D5156"/>
                </a:solidFill>
                <a:effectLst/>
                <a:latin typeface="Google Sans"/>
              </a:rPr>
              <a:t>. Our newly designed system detects all three, whereas the systems designed by Jayron et al.</a:t>
            </a:r>
            <a:endParaRPr lang="en-IN" dirty="0"/>
          </a:p>
        </p:txBody>
      </p:sp>
      <p:sp>
        <p:nvSpPr>
          <p:cNvPr id="4" name="Rectangle 1">
            <a:extLst>
              <a:ext uri="{FF2B5EF4-FFF2-40B4-BE49-F238E27FC236}">
                <a16:creationId xmlns:a16="http://schemas.microsoft.com/office/drawing/2014/main" id="{C0FE21CB-2E95-62CE-BE4F-D1296219D275}"/>
              </a:ext>
            </a:extLst>
          </p:cNvPr>
          <p:cNvSpPr>
            <a:spLocks noChangeArrowheads="1"/>
          </p:cNvSpPr>
          <p:nvPr/>
        </p:nvSpPr>
        <p:spPr bwMode="auto">
          <a:xfrm>
            <a:off x="227693" y="1992193"/>
            <a:ext cx="4344307" cy="14465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latin typeface="Google Sans"/>
                <a:cs typeface="Arial" panose="020B0604020202020204" pitchFamily="34" charset="0"/>
              </a:rPr>
              <a:t>What are the 4 stages of an earthquake?</a:t>
            </a:r>
            <a:endParaRPr kumimoji="0" lang="en-US" altLang="en-US" sz="2800" b="0" i="0" u="none" strike="noStrike" cap="none" normalizeH="0" baseline="0" dirty="0">
              <a:ln>
                <a:noFill/>
              </a:ln>
              <a:solidFill>
                <a:srgbClr val="202124"/>
              </a:solidFill>
              <a:effectLst/>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02124"/>
                </a:solidFill>
                <a:effectLst/>
                <a:cs typeface="Arial" panose="020B0604020202020204" pitchFamily="34" charset="0"/>
              </a:rPr>
              <a:t>  </a:t>
            </a:r>
          </a:p>
        </p:txBody>
      </p:sp>
      <p:pic>
        <p:nvPicPr>
          <p:cNvPr id="2050" name="Picture 2" descr="Earthquake cycle - Wikipedia">
            <a:extLst>
              <a:ext uri="{FF2B5EF4-FFF2-40B4-BE49-F238E27FC236}">
                <a16:creationId xmlns:a16="http://schemas.microsoft.com/office/drawing/2014/main" id="{C63808E8-C314-D548-9E62-BB03CDDF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2738" y="2483318"/>
            <a:ext cx="2319688" cy="34939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03A3C1-7090-974E-BE66-BCAA6BF0DD49}"/>
              </a:ext>
            </a:extLst>
          </p:cNvPr>
          <p:cNvSpPr txBox="1"/>
          <p:nvPr/>
        </p:nvSpPr>
        <p:spPr>
          <a:xfrm>
            <a:off x="227693" y="3025881"/>
            <a:ext cx="7722774" cy="1477328"/>
          </a:xfrm>
          <a:prstGeom prst="rect">
            <a:avLst/>
          </a:prstGeom>
          <a:noFill/>
        </p:spPr>
        <p:txBody>
          <a:bodyPr wrap="square">
            <a:spAutoFit/>
          </a:bodyPr>
          <a:lstStyle/>
          <a:p>
            <a:r>
              <a:rPr lang="en-US" b="0" i="0" dirty="0">
                <a:solidFill>
                  <a:srgbClr val="4D5156"/>
                </a:solidFill>
                <a:effectLst/>
                <a:latin typeface="Google Sans"/>
              </a:rPr>
              <a:t>A complete earthquake cycle can be divided into </a:t>
            </a:r>
            <a:r>
              <a:rPr lang="en-US" b="0" i="0" dirty="0" err="1">
                <a:solidFill>
                  <a:srgbClr val="040C28"/>
                </a:solidFill>
                <a:effectLst/>
                <a:latin typeface="Google Sans"/>
              </a:rPr>
              <a:t>interseismic</a:t>
            </a:r>
            <a:r>
              <a:rPr lang="en-US" b="0" i="0" dirty="0">
                <a:solidFill>
                  <a:srgbClr val="040C28"/>
                </a:solidFill>
                <a:effectLst/>
                <a:latin typeface="Google Sans"/>
              </a:rPr>
              <a:t>, </a:t>
            </a:r>
            <a:r>
              <a:rPr lang="en-US" b="0" i="0" dirty="0" err="1">
                <a:solidFill>
                  <a:srgbClr val="040C28"/>
                </a:solidFill>
                <a:effectLst/>
                <a:latin typeface="Google Sans"/>
              </a:rPr>
              <a:t>preseismic</a:t>
            </a:r>
            <a:r>
              <a:rPr lang="en-US" b="0" i="0" dirty="0">
                <a:solidFill>
                  <a:srgbClr val="040C28"/>
                </a:solidFill>
                <a:effectLst/>
                <a:latin typeface="Google Sans"/>
              </a:rPr>
              <a:t>, </a:t>
            </a:r>
            <a:r>
              <a:rPr lang="en-US" b="0" i="0" dirty="0" err="1">
                <a:solidFill>
                  <a:srgbClr val="040C28"/>
                </a:solidFill>
                <a:effectLst/>
                <a:latin typeface="Google Sans"/>
              </a:rPr>
              <a:t>coseismic</a:t>
            </a:r>
            <a:r>
              <a:rPr lang="en-US" b="0" i="0" dirty="0">
                <a:solidFill>
                  <a:srgbClr val="040C28"/>
                </a:solidFill>
                <a:effectLst/>
                <a:latin typeface="Google Sans"/>
              </a:rPr>
              <a:t> and </a:t>
            </a:r>
            <a:r>
              <a:rPr lang="en-US" b="0" i="0" dirty="0" err="1">
                <a:solidFill>
                  <a:srgbClr val="040C28"/>
                </a:solidFill>
                <a:effectLst/>
                <a:latin typeface="Google Sans"/>
              </a:rPr>
              <a:t>postseismic</a:t>
            </a:r>
            <a:r>
              <a:rPr lang="en-US" b="0" i="0" dirty="0">
                <a:solidFill>
                  <a:srgbClr val="040C28"/>
                </a:solidFill>
                <a:effectLst/>
                <a:latin typeface="Google Sans"/>
              </a:rPr>
              <a:t> periods</a:t>
            </a:r>
            <a:r>
              <a:rPr lang="en-US" b="0" i="0" dirty="0">
                <a:solidFill>
                  <a:srgbClr val="4D5156"/>
                </a:solidFill>
                <a:effectLst/>
                <a:latin typeface="Google Sans"/>
              </a:rPr>
              <a:t>. During the </a:t>
            </a:r>
            <a:r>
              <a:rPr lang="en-US" b="0" i="0" dirty="0" err="1">
                <a:solidFill>
                  <a:srgbClr val="4D5156"/>
                </a:solidFill>
                <a:effectLst/>
                <a:latin typeface="Google Sans"/>
              </a:rPr>
              <a:t>interseismic</a:t>
            </a:r>
            <a:r>
              <a:rPr lang="en-US" b="0" i="0" dirty="0">
                <a:solidFill>
                  <a:srgbClr val="4D5156"/>
                </a:solidFill>
                <a:effectLst/>
                <a:latin typeface="Google Sans"/>
              </a:rPr>
              <a:t> period, stress accumulates on a locked fault due to plate motion. In the </a:t>
            </a:r>
            <a:r>
              <a:rPr lang="en-US" b="0" i="0" dirty="0" err="1">
                <a:solidFill>
                  <a:srgbClr val="4D5156"/>
                </a:solidFill>
                <a:effectLst/>
                <a:latin typeface="Google Sans"/>
              </a:rPr>
              <a:t>preseismic</a:t>
            </a:r>
            <a:r>
              <a:rPr lang="en-US" b="0" i="0" dirty="0">
                <a:solidFill>
                  <a:srgbClr val="4D5156"/>
                </a:solidFill>
                <a:effectLst/>
                <a:latin typeface="Google Sans"/>
              </a:rPr>
              <a:t> period, this stress is approaching the rupture limit, and some earthquake precursors may occur.</a:t>
            </a:r>
            <a:endParaRPr lang="en-IN" dirty="0"/>
          </a:p>
        </p:txBody>
      </p:sp>
      <p:sp>
        <p:nvSpPr>
          <p:cNvPr id="8" name="TextBox 7">
            <a:extLst>
              <a:ext uri="{FF2B5EF4-FFF2-40B4-BE49-F238E27FC236}">
                <a16:creationId xmlns:a16="http://schemas.microsoft.com/office/drawing/2014/main" id="{35C9CBE0-7036-7CC6-843D-5E5EA742A57D}"/>
              </a:ext>
            </a:extLst>
          </p:cNvPr>
          <p:cNvSpPr txBox="1"/>
          <p:nvPr/>
        </p:nvSpPr>
        <p:spPr>
          <a:xfrm>
            <a:off x="132348" y="4382735"/>
            <a:ext cx="8530390" cy="2308324"/>
          </a:xfrm>
          <a:prstGeom prst="rect">
            <a:avLst/>
          </a:prstGeom>
          <a:noFill/>
        </p:spPr>
        <p:txBody>
          <a:bodyPr wrap="square">
            <a:spAutoFit/>
          </a:bodyPr>
          <a:lstStyle/>
          <a:p>
            <a:r>
              <a:rPr lang="en-US" b="0" i="0" dirty="0">
                <a:solidFill>
                  <a:srgbClr val="222222"/>
                </a:solidFill>
                <a:effectLst/>
                <a:latin typeface="Harding"/>
              </a:rPr>
              <a:t>Millions of people around the world live in regions of high seismic hazard, where damaging shaking due to earthquakes can occur. Although several natural ‘warning signs’ have been proposed (ranging from frog </a:t>
            </a:r>
            <a:r>
              <a:rPr lang="en-US" b="0" i="0" dirty="0" err="1">
                <a:solidFill>
                  <a:srgbClr val="222222"/>
                </a:solidFill>
                <a:effectLst/>
                <a:latin typeface="Harding"/>
              </a:rPr>
              <a:t>behaviours</a:t>
            </a:r>
            <a:r>
              <a:rPr lang="en-US" b="0" i="0" dirty="0">
                <a:solidFill>
                  <a:srgbClr val="222222"/>
                </a:solidFill>
                <a:effectLst/>
                <a:latin typeface="Harding"/>
              </a:rPr>
              <a:t> to cloud patterns), there remains no known way to robustly determine when or where an earthquake might occur prior to its rupture. However, detecting tremors soon after they occur, and immediately distributing alert messages to areas most likely to experience strong shaking, is a realistic and promising alternative. Such systems, known as ‘earthquake early warning’, or EEW, systems have the potential to minimize the damage and injuries from large earthquakes.</a:t>
            </a:r>
            <a:endParaRPr lang="en-IN" dirty="0"/>
          </a:p>
        </p:txBody>
      </p:sp>
    </p:spTree>
    <p:extLst>
      <p:ext uri="{BB962C8B-B14F-4D97-AF65-F5344CB8AC3E}">
        <p14:creationId xmlns:p14="http://schemas.microsoft.com/office/powerpoint/2010/main" val="7262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E3C17-AF8E-943E-E43F-860DA0EC1AFF}"/>
              </a:ext>
            </a:extLst>
          </p:cNvPr>
          <p:cNvSpPr txBox="1"/>
          <p:nvPr/>
        </p:nvSpPr>
        <p:spPr>
          <a:xfrm>
            <a:off x="113096" y="188562"/>
            <a:ext cx="10416942" cy="2308324"/>
          </a:xfrm>
          <a:prstGeom prst="rect">
            <a:avLst/>
          </a:prstGeom>
          <a:noFill/>
        </p:spPr>
        <p:txBody>
          <a:bodyPr wrap="square">
            <a:spAutoFit/>
          </a:bodyPr>
          <a:lstStyle/>
          <a:p>
            <a:r>
              <a:rPr lang="en-US" sz="2400" b="0" i="0" dirty="0">
                <a:solidFill>
                  <a:srgbClr val="222222"/>
                </a:solidFill>
                <a:effectLst/>
                <a:latin typeface="Harding"/>
              </a:rPr>
              <a:t>Various EEW algorithms have been developed and are currently being tested and deployed in countries worldwide. EPIC, one such EEW algorithm, contributes to the </a:t>
            </a:r>
            <a:r>
              <a:rPr lang="en-US" sz="2400" b="0" i="0" dirty="0" err="1">
                <a:solidFill>
                  <a:srgbClr val="222222"/>
                </a:solidFill>
                <a:effectLst/>
                <a:latin typeface="Harding"/>
              </a:rPr>
              <a:t>ShakeAlert</a:t>
            </a:r>
            <a:r>
              <a:rPr lang="en-US" sz="2400" b="0" i="0" dirty="0">
                <a:solidFill>
                  <a:srgbClr val="222222"/>
                </a:solidFill>
                <a:effectLst/>
                <a:latin typeface="Harding"/>
              </a:rPr>
              <a:t> system developed by the USGS, to provide alerts to the US West Coast. Public alerts via wireless emergency alerts (WEA) and third-party cell phone apps (such as </a:t>
            </a:r>
            <a:r>
              <a:rPr lang="en-US" sz="2400" b="0" i="0" dirty="0" err="1">
                <a:solidFill>
                  <a:srgbClr val="222222"/>
                </a:solidFill>
                <a:effectLst/>
                <a:latin typeface="Harding"/>
              </a:rPr>
              <a:t>MyShake</a:t>
            </a:r>
            <a:r>
              <a:rPr lang="en-US" sz="2400" b="0" i="0" dirty="0">
                <a:solidFill>
                  <a:srgbClr val="222222"/>
                </a:solidFill>
                <a:effectLst/>
                <a:latin typeface="Harding"/>
              </a:rPr>
              <a:t>, </a:t>
            </a:r>
            <a:r>
              <a:rPr lang="en-US" sz="2400" b="0" i="0" dirty="0" err="1">
                <a:solidFill>
                  <a:srgbClr val="222222"/>
                </a:solidFill>
                <a:effectLst/>
                <a:latin typeface="Harding"/>
              </a:rPr>
              <a:t>ShakeAlertLA</a:t>
            </a:r>
            <a:r>
              <a:rPr lang="en-US" sz="2400" b="0" i="0" dirty="0">
                <a:solidFill>
                  <a:srgbClr val="222222"/>
                </a:solidFill>
                <a:effectLst/>
                <a:latin typeface="Harding"/>
              </a:rPr>
              <a:t> and </a:t>
            </a:r>
            <a:r>
              <a:rPr lang="en-US" sz="2400" b="0" i="0" dirty="0" err="1">
                <a:solidFill>
                  <a:srgbClr val="222222"/>
                </a:solidFill>
                <a:effectLst/>
                <a:latin typeface="Harding"/>
              </a:rPr>
              <a:t>QuakeAlertUSA</a:t>
            </a:r>
            <a:r>
              <a:rPr lang="en-US" sz="2400" b="0" i="0" dirty="0">
                <a:solidFill>
                  <a:srgbClr val="222222"/>
                </a:solidFill>
                <a:effectLst/>
                <a:latin typeface="Harding"/>
              </a:rPr>
              <a:t>) are currently available in California. EPIC detects an earthquake using a network of seismometers.</a:t>
            </a:r>
            <a:endParaRPr lang="en-IN" sz="2400" dirty="0"/>
          </a:p>
        </p:txBody>
      </p:sp>
      <p:sp>
        <p:nvSpPr>
          <p:cNvPr id="5" name="TextBox 4">
            <a:extLst>
              <a:ext uri="{FF2B5EF4-FFF2-40B4-BE49-F238E27FC236}">
                <a16:creationId xmlns:a16="http://schemas.microsoft.com/office/drawing/2014/main" id="{3BD83AC4-C456-7F16-CCA3-12FCDD0952AA}"/>
              </a:ext>
            </a:extLst>
          </p:cNvPr>
          <p:cNvSpPr txBox="1"/>
          <p:nvPr/>
        </p:nvSpPr>
        <p:spPr>
          <a:xfrm>
            <a:off x="113096" y="2369577"/>
            <a:ext cx="10542070" cy="1938992"/>
          </a:xfrm>
          <a:prstGeom prst="rect">
            <a:avLst/>
          </a:prstGeom>
          <a:noFill/>
        </p:spPr>
        <p:txBody>
          <a:bodyPr wrap="square">
            <a:spAutoFit/>
          </a:bodyPr>
          <a:lstStyle/>
          <a:p>
            <a:r>
              <a:rPr lang="en-US" sz="2400" b="0" i="0" dirty="0">
                <a:solidFill>
                  <a:srgbClr val="222222"/>
                </a:solidFill>
                <a:effectLst/>
                <a:latin typeface="Harding"/>
              </a:rPr>
              <a:t>When at least four stations have been triggered by the shaking, EPIC rapidly estimates the location and magnitude of the earthquake, which </a:t>
            </a:r>
            <a:r>
              <a:rPr lang="en-US" sz="2400" b="0" i="0" dirty="0" err="1">
                <a:solidFill>
                  <a:srgbClr val="222222"/>
                </a:solidFill>
                <a:effectLst/>
                <a:latin typeface="Harding"/>
              </a:rPr>
              <a:t>ShakeAlert</a:t>
            </a:r>
            <a:r>
              <a:rPr lang="en-US" sz="2400" b="0" i="0" dirty="0">
                <a:solidFill>
                  <a:srgbClr val="222222"/>
                </a:solidFill>
                <a:effectLst/>
                <a:latin typeface="Harding"/>
              </a:rPr>
              <a:t> then uses to generate predictions of where strong shaking will be felt. A previous version of the algorithm, </a:t>
            </a:r>
            <a:r>
              <a:rPr lang="en-US" sz="2400" b="0" i="0" dirty="0" err="1">
                <a:solidFill>
                  <a:srgbClr val="222222"/>
                </a:solidFill>
                <a:effectLst/>
                <a:latin typeface="Harding"/>
              </a:rPr>
              <a:t>ElarmS</a:t>
            </a:r>
            <a:r>
              <a:rPr lang="en-US" sz="2400" b="0" i="0" dirty="0">
                <a:solidFill>
                  <a:srgbClr val="222222"/>
                </a:solidFill>
                <a:effectLst/>
                <a:latin typeface="Harding"/>
              </a:rPr>
              <a:t> v. 2.0, provided faster alert times than the other </a:t>
            </a:r>
            <a:r>
              <a:rPr lang="en-US" sz="2400" b="0" i="0" dirty="0" err="1">
                <a:solidFill>
                  <a:srgbClr val="222222"/>
                </a:solidFill>
                <a:effectLst/>
                <a:latin typeface="Harding"/>
              </a:rPr>
              <a:t>ShakeAlert</a:t>
            </a:r>
            <a:r>
              <a:rPr lang="en-US" sz="2400" b="0" i="0" dirty="0">
                <a:solidFill>
                  <a:srgbClr val="222222"/>
                </a:solidFill>
                <a:effectLst/>
                <a:latin typeface="Harding"/>
              </a:rPr>
              <a:t> algorithms. </a:t>
            </a:r>
            <a:endParaRPr lang="en-IN" sz="2400" dirty="0"/>
          </a:p>
        </p:txBody>
      </p:sp>
      <p:sp>
        <p:nvSpPr>
          <p:cNvPr id="7" name="TextBox 6">
            <a:extLst>
              <a:ext uri="{FF2B5EF4-FFF2-40B4-BE49-F238E27FC236}">
                <a16:creationId xmlns:a16="http://schemas.microsoft.com/office/drawing/2014/main" id="{BE5C47AC-A859-B39D-6730-FA963BF8C12F}"/>
              </a:ext>
            </a:extLst>
          </p:cNvPr>
          <p:cNvSpPr txBox="1"/>
          <p:nvPr/>
        </p:nvSpPr>
        <p:spPr>
          <a:xfrm>
            <a:off x="113097" y="4308569"/>
            <a:ext cx="11215838" cy="1569660"/>
          </a:xfrm>
          <a:prstGeom prst="rect">
            <a:avLst/>
          </a:prstGeom>
          <a:noFill/>
        </p:spPr>
        <p:txBody>
          <a:bodyPr wrap="square">
            <a:spAutoFit/>
          </a:bodyPr>
          <a:lstStyle/>
          <a:p>
            <a:r>
              <a:rPr lang="en-US" sz="2400" b="0" i="0" dirty="0">
                <a:solidFill>
                  <a:srgbClr val="222222"/>
                </a:solidFill>
                <a:effectLst/>
                <a:latin typeface="Harding"/>
              </a:rPr>
              <a:t>Development of the latest version of the algorithm (first called </a:t>
            </a:r>
            <a:r>
              <a:rPr lang="en-US" sz="2400" b="0" i="0" dirty="0" err="1">
                <a:solidFill>
                  <a:srgbClr val="222222"/>
                </a:solidFill>
                <a:effectLst/>
                <a:latin typeface="Harding"/>
              </a:rPr>
              <a:t>ElarmS</a:t>
            </a:r>
            <a:r>
              <a:rPr lang="en-US" sz="2400" b="0" i="0" dirty="0">
                <a:solidFill>
                  <a:srgbClr val="222222"/>
                </a:solidFill>
                <a:effectLst/>
                <a:latin typeface="Harding"/>
              </a:rPr>
              <a:t> v. 3.0, now renamed EPIC) aims to minimize false alerts by including a </a:t>
            </a:r>
            <a:r>
              <a:rPr lang="en-US" sz="2400" b="0" i="0" dirty="0" err="1">
                <a:solidFill>
                  <a:srgbClr val="222222"/>
                </a:solidFill>
                <a:effectLst/>
                <a:latin typeface="Harding"/>
              </a:rPr>
              <a:t>teleseismic</a:t>
            </a:r>
            <a:r>
              <a:rPr lang="en-US" sz="2400" b="0" i="0" dirty="0">
                <a:solidFill>
                  <a:srgbClr val="222222"/>
                </a:solidFill>
                <a:effectLst/>
                <a:latin typeface="Harding"/>
              </a:rPr>
              <a:t> filter and a series of waveform checks to prevent false alerts. In addition, the EPIC team is now exploring the addition of machine learning techniques to correctly identify earthquake signals.</a:t>
            </a:r>
            <a:endParaRPr lang="en-IN" sz="2400" dirty="0"/>
          </a:p>
        </p:txBody>
      </p:sp>
    </p:spTree>
    <p:extLst>
      <p:ext uri="{BB962C8B-B14F-4D97-AF65-F5344CB8AC3E}">
        <p14:creationId xmlns:p14="http://schemas.microsoft.com/office/powerpoint/2010/main" val="397812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CADB6AC-7905-08D6-2640-884ACECB4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646" y="1315861"/>
            <a:ext cx="3588017" cy="38152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6517BC-49F1-F058-3EA1-9205834C501D}"/>
              </a:ext>
            </a:extLst>
          </p:cNvPr>
          <p:cNvSpPr txBox="1"/>
          <p:nvPr/>
        </p:nvSpPr>
        <p:spPr>
          <a:xfrm>
            <a:off x="4775537" y="438698"/>
            <a:ext cx="7025036" cy="1477328"/>
          </a:xfrm>
          <a:prstGeom prst="rect">
            <a:avLst/>
          </a:prstGeom>
          <a:noFill/>
        </p:spPr>
        <p:txBody>
          <a:bodyPr wrap="square">
            <a:spAutoFit/>
          </a:bodyPr>
          <a:lstStyle/>
          <a:p>
            <a:r>
              <a:rPr lang="en-US" b="0" i="0" dirty="0">
                <a:solidFill>
                  <a:srgbClr val="222222"/>
                </a:solidFill>
                <a:effectLst/>
                <a:latin typeface="Harding"/>
              </a:rPr>
              <a:t>Though operational, the </a:t>
            </a:r>
            <a:r>
              <a:rPr lang="en-US" b="0" i="0" dirty="0" err="1">
                <a:solidFill>
                  <a:srgbClr val="222222"/>
                </a:solidFill>
                <a:effectLst/>
                <a:latin typeface="Harding"/>
              </a:rPr>
              <a:t>ShakeAlert</a:t>
            </a:r>
            <a:r>
              <a:rPr lang="en-US" b="0" i="0" dirty="0">
                <a:solidFill>
                  <a:srgbClr val="222222"/>
                </a:solidFill>
                <a:effectLst/>
                <a:latin typeface="Harding"/>
              </a:rPr>
              <a:t> system and the EPIC EEW algorithm are still under development. For example, during the M</a:t>
            </a:r>
            <a:r>
              <a:rPr lang="en-US" b="0" i="0" baseline="-25000" dirty="0">
                <a:solidFill>
                  <a:srgbClr val="222222"/>
                </a:solidFill>
                <a:effectLst/>
                <a:latin typeface="Harding"/>
              </a:rPr>
              <a:t>w</a:t>
            </a:r>
            <a:r>
              <a:rPr lang="en-US" b="0" i="0" dirty="0">
                <a:solidFill>
                  <a:srgbClr val="222222"/>
                </a:solidFill>
                <a:effectLst/>
                <a:latin typeface="Harding"/>
              </a:rPr>
              <a:t> 7.1 earthquake near Ridgecrest, CA, USA, in July 2019, EPIC was able to quickly identify and locate the earthquake. However, the magnitude of the earthquake was underestimated by 0.8 magnitude units. </a:t>
            </a:r>
            <a:endParaRPr lang="en-IN" dirty="0"/>
          </a:p>
        </p:txBody>
      </p:sp>
      <p:sp>
        <p:nvSpPr>
          <p:cNvPr id="5" name="TextBox 4">
            <a:extLst>
              <a:ext uri="{FF2B5EF4-FFF2-40B4-BE49-F238E27FC236}">
                <a16:creationId xmlns:a16="http://schemas.microsoft.com/office/drawing/2014/main" id="{6D251753-00B8-6E54-4668-15ED1837CD34}"/>
              </a:ext>
            </a:extLst>
          </p:cNvPr>
          <p:cNvSpPr txBox="1"/>
          <p:nvPr/>
        </p:nvSpPr>
        <p:spPr>
          <a:xfrm>
            <a:off x="4775537" y="1916026"/>
            <a:ext cx="6842156" cy="1477328"/>
          </a:xfrm>
          <a:prstGeom prst="rect">
            <a:avLst/>
          </a:prstGeom>
          <a:noFill/>
        </p:spPr>
        <p:txBody>
          <a:bodyPr wrap="square">
            <a:spAutoFit/>
          </a:bodyPr>
          <a:lstStyle/>
          <a:p>
            <a:r>
              <a:rPr lang="en-US" b="0" i="0" dirty="0">
                <a:solidFill>
                  <a:srgbClr val="222222"/>
                </a:solidFill>
                <a:effectLst/>
                <a:latin typeface="Harding"/>
              </a:rPr>
              <a:t>However, the magnitude of the earthquake was underestimated by 0.8 magnitude units. As the other </a:t>
            </a:r>
            <a:r>
              <a:rPr lang="en-US" b="0" i="0" dirty="0" err="1">
                <a:solidFill>
                  <a:srgbClr val="222222"/>
                </a:solidFill>
                <a:effectLst/>
                <a:latin typeface="Harding"/>
              </a:rPr>
              <a:t>ShakeAlert</a:t>
            </a:r>
            <a:r>
              <a:rPr lang="en-US" b="0" i="0" dirty="0">
                <a:solidFill>
                  <a:srgbClr val="222222"/>
                </a:solidFill>
                <a:effectLst/>
                <a:latin typeface="Harding"/>
              </a:rPr>
              <a:t> algorithm </a:t>
            </a:r>
            <a:r>
              <a:rPr lang="en-US" b="0" i="0" dirty="0" err="1">
                <a:solidFill>
                  <a:srgbClr val="222222"/>
                </a:solidFill>
                <a:effectLst/>
                <a:latin typeface="Harding"/>
              </a:rPr>
              <a:t>FinDer</a:t>
            </a:r>
            <a:r>
              <a:rPr lang="en-US" b="0" i="0" dirty="0">
                <a:solidFill>
                  <a:srgbClr val="222222"/>
                </a:solidFill>
                <a:effectLst/>
                <a:latin typeface="Harding"/>
              </a:rPr>
              <a:t> (a finite-fault algorithm) also failed to correctly characterize the earthquake, no alert was distributed via the </a:t>
            </a:r>
            <a:r>
              <a:rPr lang="en-US" b="0" i="0" dirty="0" err="1">
                <a:solidFill>
                  <a:srgbClr val="222222"/>
                </a:solidFill>
                <a:effectLst/>
                <a:latin typeface="Harding"/>
              </a:rPr>
              <a:t>ShakeAlertLA</a:t>
            </a:r>
            <a:r>
              <a:rPr lang="en-US" b="0" i="0" dirty="0">
                <a:solidFill>
                  <a:srgbClr val="222222"/>
                </a:solidFill>
                <a:effectLst/>
                <a:latin typeface="Harding"/>
              </a:rPr>
              <a:t> app to users in Los Angeles County.</a:t>
            </a:r>
            <a:endParaRPr lang="en-IN" dirty="0"/>
          </a:p>
        </p:txBody>
      </p:sp>
      <p:sp>
        <p:nvSpPr>
          <p:cNvPr id="7" name="TextBox 6">
            <a:extLst>
              <a:ext uri="{FF2B5EF4-FFF2-40B4-BE49-F238E27FC236}">
                <a16:creationId xmlns:a16="http://schemas.microsoft.com/office/drawing/2014/main" id="{A1E124CF-2B49-BB76-3F54-8B012FBC0157}"/>
              </a:ext>
            </a:extLst>
          </p:cNvPr>
          <p:cNvSpPr txBox="1"/>
          <p:nvPr/>
        </p:nvSpPr>
        <p:spPr>
          <a:xfrm>
            <a:off x="4775537" y="3257627"/>
            <a:ext cx="7025035" cy="2031325"/>
          </a:xfrm>
          <a:prstGeom prst="rect">
            <a:avLst/>
          </a:prstGeom>
          <a:noFill/>
        </p:spPr>
        <p:txBody>
          <a:bodyPr wrap="square">
            <a:spAutoFit/>
          </a:bodyPr>
          <a:lstStyle/>
          <a:p>
            <a:r>
              <a:rPr lang="en-US" b="0" i="0" dirty="0">
                <a:solidFill>
                  <a:srgbClr val="222222"/>
                </a:solidFill>
                <a:effectLst/>
                <a:latin typeface="Harding"/>
              </a:rPr>
              <a:t>no alert was distributed via the </a:t>
            </a:r>
            <a:r>
              <a:rPr lang="en-US" b="0" i="0" dirty="0" err="1">
                <a:solidFill>
                  <a:srgbClr val="222222"/>
                </a:solidFill>
                <a:effectLst/>
                <a:latin typeface="Harding"/>
              </a:rPr>
              <a:t>ShakeAlertLA</a:t>
            </a:r>
            <a:r>
              <a:rPr lang="en-US" b="0" i="0" dirty="0">
                <a:solidFill>
                  <a:srgbClr val="222222"/>
                </a:solidFill>
                <a:effectLst/>
                <a:latin typeface="Harding"/>
              </a:rPr>
              <a:t> app to users in Los Angeles County. Further modifications to the system after the July 2019 earthquake, including lower alerting threshold for third-party apps and developments to both </a:t>
            </a:r>
            <a:r>
              <a:rPr lang="en-US" b="0" i="0" dirty="0" err="1">
                <a:solidFill>
                  <a:srgbClr val="222222"/>
                </a:solidFill>
                <a:effectLst/>
                <a:latin typeface="Harding"/>
              </a:rPr>
              <a:t>ShakeAlert</a:t>
            </a:r>
            <a:r>
              <a:rPr lang="en-US" b="0" i="0" dirty="0">
                <a:solidFill>
                  <a:srgbClr val="222222"/>
                </a:solidFill>
                <a:effectLst/>
                <a:latin typeface="Harding"/>
              </a:rPr>
              <a:t> algorithms, mean that a similar earthquake in the future should create more accurate alerts, giving communities in the western USA warnings up to tens of seconds prior to maximum ground motion.</a:t>
            </a:r>
            <a:endParaRPr lang="en-IN" dirty="0"/>
          </a:p>
        </p:txBody>
      </p:sp>
    </p:spTree>
    <p:extLst>
      <p:ext uri="{BB962C8B-B14F-4D97-AF65-F5344CB8AC3E}">
        <p14:creationId xmlns:p14="http://schemas.microsoft.com/office/powerpoint/2010/main" val="278832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EE09D-C96A-F12F-BA4A-2E2CC8561698}"/>
              </a:ext>
            </a:extLst>
          </p:cNvPr>
          <p:cNvSpPr txBox="1"/>
          <p:nvPr/>
        </p:nvSpPr>
        <p:spPr>
          <a:xfrm>
            <a:off x="134753" y="154004"/>
            <a:ext cx="11271183" cy="3477875"/>
          </a:xfrm>
          <a:prstGeom prst="rect">
            <a:avLst/>
          </a:prstGeom>
          <a:noFill/>
        </p:spPr>
        <p:txBody>
          <a:bodyPr wrap="square">
            <a:spAutoFit/>
          </a:bodyPr>
          <a:lstStyle/>
          <a:p>
            <a:r>
              <a:rPr lang="en-US" sz="2000" dirty="0"/>
              <a:t>Improvement of existing urban structures In order to evaluate the vulnerability of urban tissues and structures to potential earthquake, three indices were used as follows: • Building Damage Index (Ratio of possible collapsed buildings to the total buildings in three scenario earthquakes); • Evacuation Index (Includes open space area, narrow road ratio, number of evacuees and number of disaster weak); • Secondary Damage Index (include hazardous facility, gas pipeline damage and electric power cable damage). Integrated vulnerability was assessed on the sum of the estimated above three vulnerability indices. The results of the analysis are shown in the figure (2). Based on the results of this study several mitigation measures have been developed to be used in different parts of Tehran (considering the prioritization carried out in this study) including urban redevelopment, road and urban infrastructure improvement, area-based building reconstruction and retrofitting, individual building retrofitting and reconstruction.</a:t>
            </a:r>
            <a:endParaRPr lang="en-IN" sz="2000" dirty="0"/>
          </a:p>
        </p:txBody>
      </p:sp>
      <p:pic>
        <p:nvPicPr>
          <p:cNvPr id="5" name="Picture 4">
            <a:extLst>
              <a:ext uri="{FF2B5EF4-FFF2-40B4-BE49-F238E27FC236}">
                <a16:creationId xmlns:a16="http://schemas.microsoft.com/office/drawing/2014/main" id="{EA04AF9E-9CED-2311-AA0C-C600FAA01A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61" y="3429000"/>
            <a:ext cx="4389119" cy="3116178"/>
          </a:xfrm>
          <a:prstGeom prst="rect">
            <a:avLst/>
          </a:prstGeom>
        </p:spPr>
      </p:pic>
    </p:spTree>
    <p:extLst>
      <p:ext uri="{BB962C8B-B14F-4D97-AF65-F5344CB8AC3E}">
        <p14:creationId xmlns:p14="http://schemas.microsoft.com/office/powerpoint/2010/main" val="79693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723DB-4F31-1301-7B71-5797AFA9D78E}"/>
              </a:ext>
            </a:extLst>
          </p:cNvPr>
          <p:cNvSpPr txBox="1"/>
          <p:nvPr/>
        </p:nvSpPr>
        <p:spPr>
          <a:xfrm>
            <a:off x="218974" y="255939"/>
            <a:ext cx="9839425" cy="2123658"/>
          </a:xfrm>
          <a:prstGeom prst="rect">
            <a:avLst/>
          </a:prstGeom>
          <a:noFill/>
        </p:spPr>
        <p:txBody>
          <a:bodyPr wrap="square">
            <a:spAutoFit/>
          </a:bodyPr>
          <a:lstStyle/>
          <a:p>
            <a:r>
              <a:rPr lang="en-US" dirty="0"/>
              <a:t>. </a:t>
            </a:r>
            <a:r>
              <a:rPr lang="en-US" sz="3200" dirty="0"/>
              <a:t>CONCLUSION</a:t>
            </a:r>
          </a:p>
          <a:p>
            <a:r>
              <a:rPr lang="en-US" dirty="0"/>
              <a:t> Analysis carried out during preparation of Tehran master plan, extracted 150 projects in different fields of disaster management and risk reduction. These projects then were classified considering their efficiency, importance, costs and several other criteria. Base on the results of this analysis, 15 projects have been selected to be carried out in 12 years to improve the existing situation to an acceptable level. </a:t>
            </a:r>
            <a:r>
              <a:rPr lang="en-US" sz="2800" dirty="0"/>
              <a:t>These projects are listed in table (1):</a:t>
            </a:r>
            <a:endParaRPr lang="en-IN" sz="2800" dirty="0"/>
          </a:p>
        </p:txBody>
      </p:sp>
      <p:sp>
        <p:nvSpPr>
          <p:cNvPr id="5" name="TextBox 4">
            <a:extLst>
              <a:ext uri="{FF2B5EF4-FFF2-40B4-BE49-F238E27FC236}">
                <a16:creationId xmlns:a16="http://schemas.microsoft.com/office/drawing/2014/main" id="{7360CB75-D9D1-CB42-C3C4-4BB9E03E49F4}"/>
              </a:ext>
            </a:extLst>
          </p:cNvPr>
          <p:cNvSpPr txBox="1"/>
          <p:nvPr/>
        </p:nvSpPr>
        <p:spPr>
          <a:xfrm>
            <a:off x="218974" y="2354744"/>
            <a:ext cx="11562347" cy="4247317"/>
          </a:xfrm>
          <a:prstGeom prst="rect">
            <a:avLst/>
          </a:prstGeom>
          <a:noFill/>
        </p:spPr>
        <p:txBody>
          <a:bodyPr wrap="square">
            <a:spAutoFit/>
          </a:bodyPr>
          <a:lstStyle/>
          <a:p>
            <a:r>
              <a:rPr lang="en-US" dirty="0"/>
              <a:t>1 Strengthening and Replacement of Existing Public Buildings </a:t>
            </a:r>
          </a:p>
          <a:p>
            <a:r>
              <a:rPr lang="en-US" dirty="0"/>
              <a:t>2 Promotion of Strengthening of Existing Private Buildings</a:t>
            </a:r>
          </a:p>
          <a:p>
            <a:r>
              <a:rPr lang="en-US" dirty="0"/>
              <a:t> 3 Improvement of Building Quality</a:t>
            </a:r>
          </a:p>
          <a:p>
            <a:r>
              <a:rPr lang="en-US" dirty="0"/>
              <a:t> 4 Promotion of Urban Redevelopment for Disaster Prevention</a:t>
            </a:r>
          </a:p>
          <a:p>
            <a:r>
              <a:rPr lang="en-US" dirty="0"/>
              <a:t> 5 Provision of Regional Evacuation Sites and its Facility </a:t>
            </a:r>
          </a:p>
          <a:p>
            <a:r>
              <a:rPr lang="en-US" dirty="0"/>
              <a:t>6 Strengthening and Replacement of Bridges along Major Road Network</a:t>
            </a:r>
          </a:p>
          <a:p>
            <a:r>
              <a:rPr lang="en-US" dirty="0"/>
              <a:t> 7 Strengthening of Water Supply Facility and Network</a:t>
            </a:r>
          </a:p>
          <a:p>
            <a:r>
              <a:rPr lang="en-US" dirty="0"/>
              <a:t> 8 Installation of Central Control System for Natural Gas Distribution System</a:t>
            </a:r>
          </a:p>
          <a:p>
            <a:r>
              <a:rPr lang="en-US" dirty="0"/>
              <a:t> 9 Establishment of Disaster Management Educational Center at Tehran Municipality Level </a:t>
            </a:r>
          </a:p>
          <a:p>
            <a:r>
              <a:rPr lang="en-US" dirty="0"/>
              <a:t>10 Establishment of Community Level Disaster Management Group and System </a:t>
            </a:r>
          </a:p>
          <a:p>
            <a:r>
              <a:rPr lang="en-US" dirty="0"/>
              <a:t>11 Institutional Capacity Building in Tehran Disaster Mitigation and Management Organization </a:t>
            </a:r>
          </a:p>
          <a:p>
            <a:r>
              <a:rPr lang="en-US" dirty="0"/>
              <a:t>12 Establishment of Emergency Traffic System in Tehran </a:t>
            </a:r>
          </a:p>
          <a:p>
            <a:r>
              <a:rPr lang="en-US" dirty="0"/>
              <a:t>13 Installation of New Disaster Information and Telecommunication Network </a:t>
            </a:r>
          </a:p>
          <a:p>
            <a:r>
              <a:rPr lang="en-US" dirty="0"/>
              <a:t>14 Strengthening of the Capability and Capacity of the Tehran Fire Fighting Organization</a:t>
            </a:r>
          </a:p>
          <a:p>
            <a:r>
              <a:rPr lang="en-US" dirty="0"/>
              <a:t> 15 Strengthening of Emergency Response Capacity for the Governmental Health Organization</a:t>
            </a:r>
            <a:endParaRPr lang="en-IN" dirty="0"/>
          </a:p>
        </p:txBody>
      </p:sp>
    </p:spTree>
    <p:extLst>
      <p:ext uri="{BB962C8B-B14F-4D97-AF65-F5344CB8AC3E}">
        <p14:creationId xmlns:p14="http://schemas.microsoft.com/office/powerpoint/2010/main" val="2986220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1483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Google Sans</vt:lpstr>
      <vt:lpstr>Harding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Reena Angelin</dc:creator>
  <cp:lastModifiedBy>Reena Angelin</cp:lastModifiedBy>
  <cp:revision>1</cp:revision>
  <dcterms:created xsi:type="dcterms:W3CDTF">2023-10-26T16:45:30Z</dcterms:created>
  <dcterms:modified xsi:type="dcterms:W3CDTF">2023-10-26T17:32:40Z</dcterms:modified>
</cp:coreProperties>
</file>