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58" r:id="rId2"/>
    <p:sldId id="257" r:id="rId3"/>
    <p:sldId id="259" r:id="rId4"/>
    <p:sldId id="260" r:id="rId5"/>
    <p:sldId id="261" r:id="rId6"/>
    <p:sldId id="263" r:id="rId7"/>
    <p:sldId id="264" r:id="rId8"/>
    <p:sldId id="267" r:id="rId9"/>
    <p:sldId id="268" r:id="rId10"/>
    <p:sldId id="265"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975" autoAdjust="0"/>
  </p:normalViewPr>
  <p:slideViewPr>
    <p:cSldViewPr>
      <p:cViewPr>
        <p:scale>
          <a:sx n="89" d="100"/>
          <a:sy n="89" d="100"/>
        </p:scale>
        <p:origin x="-846" y="6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2/11/2019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dirty="0"/>
          </a:p>
        </p:txBody>
      </p:sp>
    </p:spTree>
    <p:extLst>
      <p:ext uri="{BB962C8B-B14F-4D97-AF65-F5344CB8AC3E}">
        <p14:creationId xmlns:p14="http://schemas.microsoft.com/office/powerpoint/2010/main" val="75878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pPr/>
              <a:t>2/11/2019</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2/11/2019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pPr/>
              <a:t>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2/11/2019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2/11/2019</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https://www.financialexpress.com/industry/banking-finance/insurance-for-burglary-and-theft-heres-how-are-they-different/35635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85800"/>
            <a:ext cx="7772400" cy="1447800"/>
          </a:xfrm>
        </p:spPr>
        <p:txBody>
          <a:bodyPr>
            <a:normAutofit/>
          </a:bodyPr>
          <a:lstStyle/>
          <a:p>
            <a:pPr algn="ctr"/>
            <a:r>
              <a:rPr lang="en-US" dirty="0" smtClean="0">
                <a:solidFill>
                  <a:schemeClr val="tx1"/>
                </a:solidFill>
                <a:latin typeface="Arial Narrow" panose="020B0606020202030204" pitchFamily="34" charset="0"/>
              </a:rPr>
              <a:t>VEHICLE THEFT ANALYSIS</a:t>
            </a:r>
            <a:endParaRPr lang="en-US" dirty="0">
              <a:solidFill>
                <a:schemeClr val="tx1"/>
              </a:solidFill>
              <a:latin typeface="Arial Narrow" panose="020B0606020202030204" pitchFamily="34" charset="0"/>
            </a:endParaRPr>
          </a:p>
        </p:txBody>
      </p:sp>
      <p:sp>
        <p:nvSpPr>
          <p:cNvPr id="7" name="Title 3"/>
          <p:cNvSpPr txBox="1">
            <a:spLocks/>
          </p:cNvSpPr>
          <p:nvPr/>
        </p:nvSpPr>
        <p:spPr>
          <a:xfrm>
            <a:off x="381000" y="3200400"/>
            <a:ext cx="3276600" cy="29718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i="0" u="none" strike="noStrike" kern="1200" cap="none" spc="0" normalizeH="0" baseline="0" noProof="0" dirty="0" smtClean="0">
                <a:ln>
                  <a:noFill/>
                </a:ln>
                <a:solidFill>
                  <a:schemeClr val="tx1"/>
                </a:solidFill>
                <a:effectLst/>
                <a:uLnTx/>
                <a:uFillTx/>
                <a:latin typeface="Cambria" pitchFamily="18" charset="0"/>
                <a:ea typeface="+mj-ea"/>
                <a:cs typeface="+mj-cs"/>
              </a:rPr>
              <a:t>Team Members</a:t>
            </a:r>
            <a:r>
              <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rPr>
              <a:t>:</a:t>
            </a: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endParaRPr>
          </a:p>
          <a:p>
            <a:pPr lvl="0">
              <a:spcBef>
                <a:spcPct val="0"/>
              </a:spcBef>
              <a:defRPr/>
            </a:pPr>
            <a:r>
              <a:rPr lang="en-US" sz="2400" dirty="0" smtClean="0">
                <a:latin typeface="Cambria" pitchFamily="18" charset="0"/>
                <a:ea typeface="+mj-ea"/>
                <a:cs typeface="+mj-cs"/>
              </a:rPr>
              <a:t>1.</a:t>
            </a:r>
            <a:r>
              <a:rPr lang="en-US" sz="2400" dirty="0" smtClean="0"/>
              <a:t> SUCHITRA PRIYADARSHINI </a:t>
            </a:r>
            <a:endParaRPr lang="en-US" sz="2400" dirty="0" smtClean="0">
              <a:latin typeface="Cambria" pitchFamily="18" charset="0"/>
              <a:ea typeface="+mj-ea"/>
              <a:cs typeface="+mj-cs"/>
            </a:endParaRPr>
          </a:p>
          <a:p>
            <a:pPr lvl="0">
              <a:spcBef>
                <a:spcPct val="0"/>
              </a:spcBef>
              <a:defRPr/>
            </a:pPr>
            <a:r>
              <a:rPr kumimoji="0" lang="en-US" sz="2400" b="0" i="0" u="none" strike="noStrike" kern="1200" cap="none" spc="0" normalizeH="0" baseline="0" noProof="0" dirty="0" smtClean="0">
                <a:ln>
                  <a:noFill/>
                </a:ln>
                <a:solidFill>
                  <a:schemeClr val="tx1"/>
                </a:solidFill>
                <a:effectLst/>
                <a:uLnTx/>
                <a:uFillTx/>
                <a:latin typeface="Cambria" pitchFamily="18" charset="0"/>
                <a:ea typeface="+mj-ea"/>
                <a:cs typeface="+mj-cs"/>
              </a:rPr>
              <a:t>2.</a:t>
            </a:r>
            <a:r>
              <a:rPr lang="en-US" sz="2400" dirty="0"/>
              <a:t> SUVETHA SRI </a:t>
            </a:r>
            <a:endParaRPr kumimoji="0" lang="en-US" sz="2400" b="0" i="0" u="none" strike="noStrike" kern="1200" cap="none" spc="0" normalizeH="0" baseline="0" noProof="0" dirty="0" smtClean="0">
              <a:ln>
                <a:noFill/>
              </a:ln>
              <a:solidFill>
                <a:schemeClr val="tx1"/>
              </a:solidFill>
              <a:effectLst/>
              <a:uLnTx/>
              <a:uFillTx/>
              <a:latin typeface="Cambria" pitchFamily="18" charset="0"/>
              <a:ea typeface="+mj-ea"/>
              <a:cs typeface="+mj-cs"/>
            </a:endParaRPr>
          </a:p>
          <a:p>
            <a:pPr lvl="0">
              <a:spcBef>
                <a:spcPct val="0"/>
              </a:spcBef>
              <a:defRPr/>
            </a:pPr>
            <a:r>
              <a:rPr lang="en-US" sz="2400" dirty="0" smtClean="0">
                <a:latin typeface="Cambria" pitchFamily="18" charset="0"/>
                <a:ea typeface="+mj-ea"/>
                <a:cs typeface="+mj-cs"/>
              </a:rPr>
              <a:t>3.</a:t>
            </a:r>
            <a:r>
              <a:rPr lang="en-US" sz="2400" dirty="0"/>
              <a:t> VIJAY </a:t>
            </a:r>
            <a:r>
              <a:rPr lang="en-US" sz="2400" dirty="0" smtClean="0"/>
              <a:t>VENKATESH</a:t>
            </a:r>
            <a:endParaRPr kumimoji="0" lang="en-US" sz="2400" b="0" i="0" u="none" strike="noStrike" kern="1200" cap="none" spc="0" normalizeH="0" baseline="0" noProof="0" dirty="0" smtClean="0">
              <a:ln>
                <a:noFill/>
              </a:ln>
              <a:solidFill>
                <a:schemeClr val="tx1"/>
              </a:solidFill>
              <a:effectLst/>
              <a:uLnTx/>
              <a:uFillTx/>
              <a:latin typeface="Cambria"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Title 3"/>
          <p:cNvSpPr txBox="1">
            <a:spLocks/>
          </p:cNvSpPr>
          <p:nvPr/>
        </p:nvSpPr>
        <p:spPr>
          <a:xfrm>
            <a:off x="4724400" y="3352800"/>
            <a:ext cx="3962400" cy="27432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rPr>
              <a:t>Industry Mentor:</a:t>
            </a:r>
          </a:p>
          <a:p>
            <a:pPr marL="0" marR="0" lvl="0" indent="0" defTabSz="914400" rtl="0" eaLnBrk="1" fontAlgn="auto" latinLnBrk="0" hangingPunct="1">
              <a:lnSpc>
                <a:spcPct val="100000"/>
              </a:lnSpc>
              <a:spcBef>
                <a:spcPct val="0"/>
              </a:spcBef>
              <a:spcAft>
                <a:spcPts val="0"/>
              </a:spcAft>
              <a:buClrTx/>
              <a:buSzTx/>
              <a:buFontTx/>
              <a:buNone/>
              <a:tabLst/>
              <a:defRPr/>
            </a:pPr>
            <a:r>
              <a:rPr lang="en-US" sz="3200" dirty="0" smtClean="0">
                <a:latin typeface="Cambria" pitchFamily="18" charset="0"/>
                <a:ea typeface="+mj-ea"/>
                <a:cs typeface="+mj-cs"/>
              </a:rPr>
              <a:t>Mr. Gokulnath</a:t>
            </a:r>
          </a:p>
          <a:p>
            <a:pPr marL="0" marR="0" lvl="0" indent="0" defTabSz="914400" rtl="0" eaLnBrk="1" fontAlgn="auto" latinLnBrk="0" hangingPunct="1">
              <a:lnSpc>
                <a:spcPct val="100000"/>
              </a:lnSpc>
              <a:spcBef>
                <a:spcPct val="0"/>
              </a:spcBef>
              <a:spcAft>
                <a:spcPts val="0"/>
              </a:spcAft>
              <a:buClrTx/>
              <a:buSzTx/>
              <a:buFontTx/>
              <a:buNone/>
              <a:tabLst/>
              <a:defRPr/>
            </a:pPr>
            <a:endParaRPr lang="en-US" sz="3200" dirty="0" smtClean="0">
              <a:latin typeface="Cambria"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rPr>
              <a:t>Faculty</a:t>
            </a:r>
            <a:r>
              <a:rPr kumimoji="0" lang="en-US" sz="3200" b="0" i="0" u="none" strike="noStrike" kern="1200" cap="none" spc="0" normalizeH="0" noProof="0" dirty="0" smtClean="0">
                <a:ln>
                  <a:noFill/>
                </a:ln>
                <a:solidFill>
                  <a:schemeClr val="tx1"/>
                </a:solidFill>
                <a:effectLst/>
                <a:uLnTx/>
                <a:uFillTx/>
                <a:latin typeface="Cambria" pitchFamily="18" charset="0"/>
                <a:ea typeface="+mj-ea"/>
                <a:cs typeface="+mj-cs"/>
              </a:rPr>
              <a:t> Guide:</a:t>
            </a:r>
          </a:p>
          <a:p>
            <a:pPr marL="0" marR="0" lvl="0" indent="0" defTabSz="914400" rtl="0" eaLnBrk="1" fontAlgn="auto" latinLnBrk="0" hangingPunct="1">
              <a:lnSpc>
                <a:spcPct val="100000"/>
              </a:lnSpc>
              <a:spcBef>
                <a:spcPct val="0"/>
              </a:spcBef>
              <a:spcAft>
                <a:spcPts val="0"/>
              </a:spcAft>
              <a:buClrTx/>
              <a:buSzTx/>
              <a:buFontTx/>
              <a:buNone/>
              <a:tabLst/>
              <a:defRPr/>
            </a:pPr>
            <a:r>
              <a:rPr lang="en-US" sz="3200" noProof="0" dirty="0" smtClean="0">
                <a:latin typeface="Cambria" pitchFamily="18" charset="0"/>
                <a:ea typeface="+mj-ea"/>
                <a:cs typeface="+mj-cs"/>
              </a:rPr>
              <a:t>Mrs. Kamala V</a:t>
            </a:r>
            <a:endPar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Diagram</a:t>
            </a:r>
            <a:endParaRPr lang="en-US" dirty="0"/>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2048669"/>
            <a:ext cx="7696200" cy="416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3200"/>
            <a:ext cx="6705600" cy="1219200"/>
          </a:xfrm>
        </p:spPr>
        <p:txBody>
          <a:bodyPr>
            <a:normAutofit/>
          </a:bodyPr>
          <a:lstStyle/>
          <a:p>
            <a:r>
              <a:rPr lang="en-US" sz="6000" dirty="0" smtClean="0">
                <a:latin typeface="Times New Roman" panose="02020603050405020304" pitchFamily="18" charset="0"/>
                <a:cs typeface="Times New Roman" panose="02020603050405020304" pitchFamily="18" charset="0"/>
              </a:rPr>
              <a:t>THANK YOU</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5562600"/>
            <a:ext cx="8229600" cy="762000"/>
          </a:xfrm>
        </p:spPr>
        <p:txBody>
          <a:bodyPr/>
          <a:lstStyle/>
          <a:p>
            <a:endParaRPr lang="en-US" dirty="0"/>
          </a:p>
        </p:txBody>
      </p:sp>
    </p:spTree>
    <p:extLst>
      <p:ext uri="{BB962C8B-B14F-4D97-AF65-F5344CB8AC3E}">
        <p14:creationId xmlns:p14="http://schemas.microsoft.com/office/powerpoint/2010/main" val="3163116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0600"/>
            <a:ext cx="8229600" cy="685800"/>
          </a:xfrm>
        </p:spPr>
        <p:txBody>
          <a:bodyPr>
            <a:normAutofit fontScale="90000"/>
          </a:bodyPr>
          <a:lstStyle/>
          <a:p>
            <a:r>
              <a:rPr lang="en-US" sz="4400" dirty="0" smtClean="0"/>
              <a:t/>
            </a:r>
            <a:br>
              <a:rPr lang="en-US" sz="4400" dirty="0" smtClean="0"/>
            </a:br>
            <a:r>
              <a:rPr lang="en-US" sz="4400" dirty="0"/>
              <a:t/>
            </a:r>
            <a:br>
              <a:rPr lang="en-US" sz="4400" dirty="0"/>
            </a:br>
            <a:r>
              <a:rPr lang="en-US" sz="4400" dirty="0" smtClean="0"/>
              <a:t>Abstract</a:t>
            </a:r>
            <a:br>
              <a:rPr lang="en-US" sz="4400" dirty="0" smtClean="0"/>
            </a:br>
            <a:r>
              <a:rPr lang="en-US" sz="2000" dirty="0" smtClean="0"/>
              <a:t>      </a:t>
            </a:r>
            <a:r>
              <a:rPr lang="en-US" sz="2000" dirty="0"/>
              <a:t> </a:t>
            </a:r>
            <a:endParaRPr lang="en-US" sz="2000" dirty="0">
              <a:solidFill>
                <a:schemeClr val="tx1"/>
              </a:solidFill>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4" name="TextBox 3"/>
          <p:cNvSpPr txBox="1"/>
          <p:nvPr/>
        </p:nvSpPr>
        <p:spPr>
          <a:xfrm>
            <a:off x="381000" y="1676400"/>
            <a:ext cx="8305800" cy="3046988"/>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                  In our project “ Vehicle Theft Analysis” we will build a system that helps in analyzing the theft claims and revert with premium changes based on various aspects of theft. We are making use of the technology “Tableau”.</a:t>
            </a:r>
            <a:r>
              <a:rPr lang="en-US" sz="2400" dirty="0">
                <a:latin typeface="Times New Roman" panose="02020603050405020304" pitchFamily="18" charset="0"/>
                <a:cs typeface="Times New Roman" panose="02020603050405020304" pitchFamily="18" charset="0"/>
              </a:rPr>
              <a:t> Tableau makes visual insurance analytics available to anyone in your insurance company. Complex insurance datasets are no problem for Tableau, making it possible to explore in real time and react to change faster</a:t>
            </a:r>
            <a:r>
              <a:rPr lang="en-US" sz="2400" dirty="0" smtClean="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 y="1219200"/>
            <a:ext cx="8229600" cy="762000"/>
          </a:xfrm>
        </p:spPr>
        <p:txBody>
          <a:bodyPr>
            <a:normAutofit fontScale="90000"/>
          </a:bodyPr>
          <a:lstStyle/>
          <a:p>
            <a:r>
              <a:rPr lang="en-US" sz="4400" dirty="0" smtClean="0">
                <a:latin typeface="Cambria" pitchFamily="18" charset="0"/>
              </a:rPr>
              <a:t>Area Introduction-Existing system</a:t>
            </a:r>
            <a:br>
              <a:rPr lang="en-US" sz="4400" dirty="0" smtClean="0">
                <a:latin typeface="Cambria" pitchFamily="18" charset="0"/>
              </a:rPr>
            </a:br>
            <a:r>
              <a:rPr lang="en-US" sz="4400" dirty="0">
                <a:latin typeface="Cambria" pitchFamily="18" charset="0"/>
              </a:rPr>
              <a:t> </a:t>
            </a:r>
            <a:r>
              <a:rPr lang="en-US" sz="4400" dirty="0" smtClean="0">
                <a:latin typeface="Cambria" pitchFamily="18" charset="0"/>
              </a:rPr>
              <a:t>     </a:t>
            </a:r>
            <a:r>
              <a:rPr lang="en-US" sz="1600" dirty="0" smtClean="0"/>
              <a:t> </a:t>
            </a:r>
            <a:endParaRPr lang="en-US" sz="44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6" name="TextBox 5"/>
          <p:cNvSpPr txBox="1"/>
          <p:nvPr/>
        </p:nvSpPr>
        <p:spPr>
          <a:xfrm>
            <a:off x="304800" y="1828800"/>
            <a:ext cx="8305800" cy="5786199"/>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EXISTING APPLICATION </a:t>
            </a:r>
            <a:r>
              <a:rPr lang="en-US" dirty="0" smtClean="0">
                <a:latin typeface="Times New Roman" panose="02020603050405020304" pitchFamily="18" charset="0"/>
                <a:cs typeface="Times New Roman" panose="02020603050405020304" pitchFamily="18" charset="0"/>
              </a:rPr>
              <a:t>: </a:t>
            </a:r>
          </a:p>
          <a:p>
            <a:endParaRPr lang="en-US" sz="2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There are applications based on the vehicle theft analysis. In the existing application the analysis performed are not accurate. </a:t>
            </a:r>
          </a:p>
          <a:p>
            <a:pPr marL="342900" indent="-342900">
              <a:buFont typeface="+mj-lt"/>
              <a:buAutoNum type="arabicPeriod"/>
            </a:pPr>
            <a:endParaRPr lang="en-US" sz="2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There are separate analysis performed for vehicle theft, insurance claims and for fraud analysis.</a:t>
            </a:r>
          </a:p>
          <a:p>
            <a:pPr marL="342900" indent="-342900">
              <a:buFont typeface="+mj-lt"/>
              <a:buAutoNum type="arabicPeriod"/>
            </a:pPr>
            <a:endParaRPr lang="en-US" sz="2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Region where the vehicle theft are high is not analyzed and visualized.</a:t>
            </a:r>
            <a:br>
              <a:rPr lang="en-US" sz="2000" dirty="0" smtClean="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In the existing system, updation of the data in the dataset are delayed in case of theft or fraudlescents.</a:t>
            </a:r>
          </a:p>
          <a:p>
            <a:pPr marL="342900" indent="-342900">
              <a:buFont typeface="+mj-lt"/>
              <a:buAutoNum type="arabicPeriod"/>
            </a:pPr>
            <a:endParaRPr lang="en-US" sz="2000" dirty="0" smtClean="0"/>
          </a:p>
          <a:p>
            <a:r>
              <a:rPr lang="en-US" sz="2000" dirty="0" smtClean="0"/>
              <a:t>                      </a:t>
            </a:r>
          </a:p>
          <a:p>
            <a:r>
              <a:rPr lang="en-US" sz="2000" dirty="0"/>
              <a:t> </a:t>
            </a:r>
            <a:r>
              <a:rPr lang="en-US" sz="2000" dirty="0" smtClean="0"/>
              <a:t>                       </a:t>
            </a:r>
          </a:p>
          <a:p>
            <a:r>
              <a:rPr lang="en-US" dirty="0"/>
              <a:t> </a:t>
            </a:r>
            <a:r>
              <a:rPr lang="en-US" dirty="0" smtClean="0"/>
              <a:t>                      </a:t>
            </a:r>
          </a:p>
          <a:p>
            <a:r>
              <a:rPr lang="en-US" dirty="0"/>
              <a:t> </a:t>
            </a:r>
            <a:r>
              <a:rPr lang="en-US" dirty="0" smtClean="0"/>
              <a:t>                           </a:t>
            </a:r>
            <a:endParaRPr lang="en-US" dirty="0"/>
          </a:p>
          <a:p>
            <a:pPr marL="285750" indent="-285750">
              <a:buFont typeface="Wingdings" panose="05000000000000000000" pitchFamily="2" charset="2"/>
              <a:buChar char="§"/>
            </a:pPr>
            <a:endParaRPr lang="en-US" dirty="0" smtClean="0"/>
          </a:p>
          <a:p>
            <a:r>
              <a:rPr lang="en-US" dirty="0"/>
              <a:t> </a:t>
            </a:r>
            <a:r>
              <a:rPr lang="en-US"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r>
              <a:rPr lang="en-US" sz="4400" dirty="0" smtClean="0">
                <a:latin typeface="Cambria" pitchFamily="18" charset="0"/>
              </a:rPr>
              <a:t>Proposed System</a:t>
            </a:r>
            <a:endParaRPr lang="en-US" sz="44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Rectangle 4"/>
          <p:cNvSpPr/>
          <p:nvPr/>
        </p:nvSpPr>
        <p:spPr>
          <a:xfrm>
            <a:off x="762000" y="1752600"/>
            <a:ext cx="7620000" cy="3693319"/>
          </a:xfrm>
          <a:prstGeom prst="rect">
            <a:avLst/>
          </a:prstGeom>
        </p:spPr>
        <p:txBody>
          <a:bodyPr wrap="square">
            <a:spAutoFit/>
          </a:bodyPr>
          <a:lstStyle/>
          <a:p>
            <a:pPr>
              <a:buFont typeface="Wingdings" pitchFamily="2" charset="2"/>
              <a:buChar char="§"/>
            </a:pPr>
            <a:r>
              <a:rPr lang="en-US" dirty="0" smtClean="0">
                <a:latin typeface="Cambria" pitchFamily="18" charset="0"/>
              </a:rPr>
              <a:t>   </a:t>
            </a:r>
            <a:r>
              <a:rPr lang="en-US" b="1" dirty="0" smtClean="0">
                <a:latin typeface="Times New Roman" panose="02020603050405020304" pitchFamily="18" charset="0"/>
                <a:cs typeface="Times New Roman" panose="02020603050405020304" pitchFamily="18" charset="0"/>
              </a:rPr>
              <a:t>Advantages over existing methods</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Data provided after analysis is accurate.</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All data are made available in single analysis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region where the vehicle theft are high are analyzed and listed.</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Whereas in this application current updates are possible.</a:t>
            </a:r>
          </a:p>
          <a:p>
            <a:pPr marL="742950" lvl="1"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Future Enhancements</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Areas where the false theft cases are filed are analyzed.</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Agents under whom the false insurance cases are filed are analyzed.</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Minimal time consumption.</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r>
              <a:rPr lang="en-US" dirty="0">
                <a:latin typeface="Cambria" pitchFamily="18" charset="0"/>
              </a:rPr>
              <a:t> </a:t>
            </a:r>
            <a:r>
              <a:rPr lang="en-US" dirty="0" smtClean="0">
                <a:latin typeface="Cambria" pitchFamily="18" charset="0"/>
              </a:rPr>
              <a:t>               </a:t>
            </a:r>
            <a:endParaRPr lang="en-US" dirty="0">
              <a:latin typeface="Cambria"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smtClean="0">
                <a:latin typeface="Cambria" pitchFamily="18" charset="0"/>
              </a:rPr>
              <a:t>Literature Review</a:t>
            </a:r>
            <a:endParaRPr lang="en-US" sz="4000" dirty="0">
              <a:latin typeface="Cambria" pitchFamily="18" charset="0"/>
            </a:endParaRPr>
          </a:p>
        </p:txBody>
      </p:sp>
      <p:sp>
        <p:nvSpPr>
          <p:cNvPr id="3" name="Content Placeholder 2"/>
          <p:cNvSpPr>
            <a:spLocks noGrp="1"/>
          </p:cNvSpPr>
          <p:nvPr>
            <p:ph idx="1"/>
          </p:nvPr>
        </p:nvSpPr>
        <p:spPr/>
        <p:txBody>
          <a:bodyPr>
            <a:normAutofit/>
          </a:bodyPr>
          <a:lstStyle/>
          <a:p>
            <a:r>
              <a:rPr lang="en-US" sz="1800" b="1" dirty="0">
                <a:latin typeface="+mj-lt"/>
              </a:rPr>
              <a:t>DISADVANTAGES OF EXISTING MODEL</a:t>
            </a:r>
            <a:r>
              <a:rPr lang="en-US" sz="1800" dirty="0">
                <a:latin typeface="+mj-lt"/>
              </a:rPr>
              <a:t>: </a:t>
            </a:r>
            <a:endParaRPr lang="en-US" sz="1800" dirty="0" smtClean="0">
              <a:latin typeface="+mj-lt"/>
            </a:endParaRPr>
          </a:p>
          <a:p>
            <a:pPr marL="0" indent="0">
              <a:buNone/>
            </a:pPr>
            <a:r>
              <a:rPr lang="en-US" sz="1800" dirty="0" smtClean="0">
                <a:latin typeface="+mj-lt"/>
              </a:rPr>
              <a:t>        </a:t>
            </a:r>
            <a:r>
              <a:rPr lang="en-US" sz="1800" dirty="0" smtClean="0">
                <a:latin typeface="Times New Roman" panose="02020603050405020304" pitchFamily="18" charset="0"/>
                <a:cs typeface="Times New Roman" panose="02020603050405020304" pitchFamily="18" charset="0"/>
              </a:rPr>
              <a:t>It takes very long time to complete the process</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The analysis are approximate but not accurate.</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The analyses for theft, insurance claims and fraud analysis are separate.</a:t>
            </a:r>
            <a:endParaRPr lang="en-US" sz="1800" dirty="0">
              <a:latin typeface="Times New Roman" panose="02020603050405020304" pitchFamily="18" charset="0"/>
              <a:cs typeface="Times New Roman" panose="02020603050405020304" pitchFamily="18" charset="0"/>
            </a:endParaRPr>
          </a:p>
          <a:p>
            <a:r>
              <a:rPr lang="en-US" sz="2800" dirty="0" smtClean="0">
                <a:latin typeface="Cambria" pitchFamily="18" charset="0"/>
              </a:rPr>
              <a:t>References</a:t>
            </a:r>
          </a:p>
          <a:p>
            <a:pPr marL="0" indent="0">
              <a:buNone/>
            </a:pPr>
            <a:r>
              <a:rPr lang="en-US" sz="2800" dirty="0" smtClean="0">
                <a:latin typeface="Cambria" pitchFamily="18" charset="0"/>
                <a:hlinkClick r:id="rId2"/>
              </a:rPr>
              <a:t>https</a:t>
            </a:r>
            <a:r>
              <a:rPr lang="en-US" sz="2800" dirty="0">
                <a:latin typeface="Cambria" pitchFamily="18" charset="0"/>
                <a:hlinkClick r:id="rId2"/>
              </a:rPr>
              <a:t>://</a:t>
            </a:r>
            <a:r>
              <a:rPr lang="en-US" sz="2800" dirty="0" smtClean="0">
                <a:latin typeface="Cambria" pitchFamily="18" charset="0"/>
                <a:hlinkClick r:id="rId2"/>
              </a:rPr>
              <a:t>www.financialexpress.com/industry/banking-finance/insurance-for-burglary-and-theft-heres-how-are-they-different/356353</a:t>
            </a:r>
            <a:endParaRPr lang="en-US" dirty="0">
              <a:solidFill>
                <a:schemeClr val="accent2">
                  <a:lumMod val="75000"/>
                </a:schemeClr>
              </a:solidFill>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r>
              <a:rPr lang="en-US" sz="4400" dirty="0" smtClean="0">
                <a:latin typeface="Cambria" pitchFamily="18" charset="0"/>
              </a:rPr>
              <a:t>Module Split-up</a:t>
            </a:r>
            <a:endParaRPr lang="en-US" sz="40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3" name="TextBox 2"/>
          <p:cNvSpPr txBox="1"/>
          <p:nvPr/>
        </p:nvSpPr>
        <p:spPr>
          <a:xfrm>
            <a:off x="457200" y="1676400"/>
            <a:ext cx="8077200" cy="3046988"/>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400" dirty="0" smtClean="0">
                <a:latin typeface="+mj-lt"/>
              </a:rPr>
              <a:t>Dataset Module</a:t>
            </a:r>
          </a:p>
          <a:p>
            <a:pPr marL="342900" indent="-342900">
              <a:lnSpc>
                <a:spcPct val="200000"/>
              </a:lnSpc>
              <a:buFont typeface="Arial" panose="020B0604020202020204" pitchFamily="34" charset="0"/>
              <a:buChar char="•"/>
            </a:pPr>
            <a:r>
              <a:rPr lang="en-US" sz="2400" dirty="0" smtClean="0">
                <a:latin typeface="+mj-lt"/>
              </a:rPr>
              <a:t>Updation Module</a:t>
            </a:r>
          </a:p>
          <a:p>
            <a:pPr marL="285750" indent="-285750">
              <a:lnSpc>
                <a:spcPct val="200000"/>
              </a:lnSpc>
              <a:buFont typeface="Arial" panose="020B0604020202020204" pitchFamily="34" charset="0"/>
              <a:buChar char="•"/>
            </a:pPr>
            <a:r>
              <a:rPr lang="en-US" sz="2400" dirty="0" smtClean="0">
                <a:latin typeface="+mj-lt"/>
              </a:rPr>
              <a:t>Data Cleaning Module</a:t>
            </a:r>
          </a:p>
          <a:p>
            <a:pPr marL="285750" indent="-285750">
              <a:lnSpc>
                <a:spcPct val="200000"/>
              </a:lnSpc>
              <a:buFont typeface="Arial" panose="020B0604020202020204" pitchFamily="34" charset="0"/>
              <a:buChar char="•"/>
            </a:pPr>
            <a:r>
              <a:rPr lang="en-US" sz="2400" dirty="0" smtClean="0">
                <a:latin typeface="+mj-lt"/>
              </a:rPr>
              <a:t>Analysis Module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module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935163"/>
            <a:ext cx="8001000" cy="4618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04088"/>
            <a:ext cx="8458200" cy="819912"/>
          </a:xfrm>
        </p:spPr>
        <p:txBody>
          <a:bodyPr>
            <a:normAutofit fontScale="90000"/>
          </a:bodyPr>
          <a:lstStyle/>
          <a:p>
            <a:r>
              <a:rPr lang="en-US" dirty="0" smtClean="0"/>
              <a:t>Screenshot of Data cleaning process</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4982" y="1752601"/>
            <a:ext cx="8248018"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1918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107" y="1447800"/>
            <a:ext cx="8536093" cy="4876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63869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1143</TotalTime>
  <Words>369</Words>
  <Application>Microsoft Office PowerPoint</Application>
  <PresentationFormat>On-screen Show (4:3)</PresentationFormat>
  <Paragraphs>65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VEHICLE THEFT ANALYSIS</vt:lpstr>
      <vt:lpstr>  Abstract        </vt:lpstr>
      <vt:lpstr>Area Introduction-Existing system        </vt:lpstr>
      <vt:lpstr>Proposed System</vt:lpstr>
      <vt:lpstr>Literature Review</vt:lpstr>
      <vt:lpstr>Module Split-up</vt:lpstr>
      <vt:lpstr>Dataset module</vt:lpstr>
      <vt:lpstr>Screenshot of Data cleaning process</vt:lpstr>
      <vt:lpstr>PowerPoint Presentation</vt:lpstr>
      <vt:lpstr>Architectural Diagram</vt:lpstr>
      <vt:lpstr>THANK YOU</vt:lpstr>
    </vt:vector>
  </TitlesOfParts>
  <Company>kgisl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ADMIN</cp:lastModifiedBy>
  <cp:revision>102</cp:revision>
  <dcterms:created xsi:type="dcterms:W3CDTF">2011-12-09T06:36:35Z</dcterms:created>
  <dcterms:modified xsi:type="dcterms:W3CDTF">2019-02-11T05:42:07Z</dcterms:modified>
</cp:coreProperties>
</file>