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8" r:id="rId2"/>
    <p:sldId id="257" r:id="rId3"/>
    <p:sldId id="259" r:id="rId4"/>
    <p:sldId id="260" r:id="rId5"/>
    <p:sldId id="261" r:id="rId6"/>
    <p:sldId id="263" r:id="rId7"/>
    <p:sldId id="265" r:id="rId8"/>
    <p:sldId id="271" r:id="rId9"/>
    <p:sldId id="272" r:id="rId10"/>
    <p:sldId id="264" r:id="rId11"/>
    <p:sldId id="267" r:id="rId12"/>
    <p:sldId id="268" r:id="rId13"/>
    <p:sldId id="274" r:id="rId14"/>
    <p:sldId id="275" r:id="rId15"/>
    <p:sldId id="276" r:id="rId16"/>
    <p:sldId id="278" r:id="rId17"/>
    <p:sldId id="277"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75" autoAdjust="0"/>
  </p:normalViewPr>
  <p:slideViewPr>
    <p:cSldViewPr>
      <p:cViewPr>
        <p:scale>
          <a:sx n="89" d="100"/>
          <a:sy n="89" d="100"/>
        </p:scale>
        <p:origin x="-846" y="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3/2/2019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dirty="0"/>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3/2/2019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265194818_Motor_Vehicle_Theft_An_Analysis_of_Recovered_Vehicles_in_the_Fraser_Valle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47800"/>
          </a:xfrm>
        </p:spPr>
        <p:txBody>
          <a:bodyPr>
            <a:normAutofit/>
          </a:bodyPr>
          <a:lstStyle/>
          <a:p>
            <a:pPr algn="ctr"/>
            <a:r>
              <a:rPr lang="en-US" dirty="0" smtClean="0">
                <a:solidFill>
                  <a:schemeClr val="tx1"/>
                </a:solidFill>
                <a:latin typeface="Arial Narrow" panose="020B0606020202030204" pitchFamily="34" charset="0"/>
              </a:rPr>
              <a:t>VEHICLE THEFT ANALYSIS</a:t>
            </a:r>
            <a:endParaRPr lang="en-US" dirty="0">
              <a:solidFill>
                <a:schemeClr val="tx1"/>
              </a:solidFill>
              <a:latin typeface="Arial Narrow" panose="020B0606020202030204" pitchFamily="34" charset="0"/>
            </a:endParaRPr>
          </a:p>
        </p:txBody>
      </p:sp>
      <p:sp>
        <p:nvSpPr>
          <p:cNvPr id="7" name="Title 3"/>
          <p:cNvSpPr txBox="1">
            <a:spLocks/>
          </p:cNvSpPr>
          <p:nvPr/>
        </p:nvSpPr>
        <p:spPr>
          <a:xfrm>
            <a:off x="381000" y="3200400"/>
            <a:ext cx="4343400" cy="29718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smtClean="0">
                <a:ln>
                  <a:noFill/>
                </a:ln>
                <a:solidFill>
                  <a:schemeClr val="tx1"/>
                </a:solidFill>
                <a:effectLst/>
                <a:uLnTx/>
                <a:uFillTx/>
                <a:latin typeface="Cambria" pitchFamily="18" charset="0"/>
                <a:ea typeface="+mj-ea"/>
                <a:cs typeface="+mj-cs"/>
              </a:rPr>
              <a:t>Team Members</a:t>
            </a: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a:p>
            <a:pPr lvl="0">
              <a:spcBef>
                <a:spcPct val="0"/>
              </a:spcBef>
              <a:defRPr/>
            </a:pPr>
            <a:r>
              <a:rPr lang="en-US" sz="2400" dirty="0" smtClean="0">
                <a:latin typeface="Cambria" pitchFamily="18" charset="0"/>
                <a:ea typeface="+mj-ea"/>
                <a:cs typeface="+mj-cs"/>
              </a:rPr>
              <a:t>1.</a:t>
            </a:r>
            <a:r>
              <a:rPr lang="en-US" sz="2400" dirty="0" smtClean="0"/>
              <a:t> SUCHITRA PRIYADARSHINI K</a:t>
            </a:r>
            <a:endParaRPr lang="en-US" sz="2400" dirty="0" smtClean="0">
              <a:latin typeface="Cambria" pitchFamily="18" charset="0"/>
              <a:ea typeface="+mj-ea"/>
              <a:cs typeface="+mj-cs"/>
            </a:endParaRPr>
          </a:p>
          <a:p>
            <a:pPr lvl="0">
              <a:spcBef>
                <a:spcPct val="0"/>
              </a:spcBef>
              <a:defRPr/>
            </a:pPr>
            <a:r>
              <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rPr>
              <a:t>2.</a:t>
            </a:r>
            <a:r>
              <a:rPr lang="en-US" sz="2400" dirty="0"/>
              <a:t> SUVETHA SRI </a:t>
            </a:r>
            <a:r>
              <a:rPr lang="en-US" sz="2400" dirty="0" smtClean="0"/>
              <a:t>V</a:t>
            </a:r>
            <a:endPar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endParaRPr>
          </a:p>
          <a:p>
            <a:pPr lvl="0">
              <a:spcBef>
                <a:spcPct val="0"/>
              </a:spcBef>
              <a:defRPr/>
            </a:pPr>
            <a:r>
              <a:rPr lang="en-US" sz="2400" dirty="0" smtClean="0">
                <a:latin typeface="Cambria" pitchFamily="18" charset="0"/>
                <a:ea typeface="+mj-ea"/>
                <a:cs typeface="+mj-cs"/>
              </a:rPr>
              <a:t>3.</a:t>
            </a:r>
            <a:r>
              <a:rPr lang="en-US" sz="2400" dirty="0"/>
              <a:t> VIJAY </a:t>
            </a:r>
            <a:r>
              <a:rPr lang="en-US" sz="2400" dirty="0" smtClean="0"/>
              <a:t>VENKATESH R S         </a:t>
            </a:r>
            <a:endPar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itle 3"/>
          <p:cNvSpPr txBox="1">
            <a:spLocks/>
          </p:cNvSpPr>
          <p:nvPr/>
        </p:nvSpPr>
        <p:spPr>
          <a:xfrm>
            <a:off x="4724400" y="3352800"/>
            <a:ext cx="3962400" cy="27432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Industry Mentor:</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latin typeface="Cambria" pitchFamily="18" charset="0"/>
                <a:ea typeface="+mj-ea"/>
                <a:cs typeface="+mj-cs"/>
              </a:rPr>
              <a:t>Mr. Gokulnath</a:t>
            </a:r>
          </a:p>
          <a:p>
            <a:pPr marL="0" marR="0" lvl="0" indent="0" defTabSz="914400" rtl="0" eaLnBrk="1" fontAlgn="auto" latinLnBrk="0" hangingPunct="1">
              <a:lnSpc>
                <a:spcPct val="100000"/>
              </a:lnSpc>
              <a:spcBef>
                <a:spcPct val="0"/>
              </a:spcBef>
              <a:spcAft>
                <a:spcPts val="0"/>
              </a:spcAft>
              <a:buClrTx/>
              <a:buSzTx/>
              <a:buFontTx/>
              <a:buNone/>
              <a:tabLst/>
              <a:defRPr/>
            </a:pPr>
            <a:endParaRPr lang="en-US" sz="3200" dirty="0" smtClean="0">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smtClean="0">
                <a:latin typeface="Cambria" pitchFamily="18" charset="0"/>
                <a:ea typeface="+mj-ea"/>
                <a:cs typeface="+mj-cs"/>
              </a:rPr>
              <a:t>Mrs. Kamala V</a:t>
            </a: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module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935163"/>
            <a:ext cx="8001000" cy="4618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458200" cy="819912"/>
          </a:xfrm>
        </p:spPr>
        <p:txBody>
          <a:bodyPr>
            <a:normAutofit/>
          </a:bodyPr>
          <a:lstStyle/>
          <a:p>
            <a:r>
              <a:rPr lang="en-US" dirty="0" smtClean="0"/>
              <a:t>Snapshot</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982" y="1752601"/>
            <a:ext cx="824801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1918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107" y="1447800"/>
            <a:ext cx="8536093" cy="487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6386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r>
              <a:rPr lang="en-US" dirty="0" smtClean="0"/>
              <a:t> Algorithm</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935163"/>
            <a:ext cx="7848599" cy="4541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780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381999" cy="541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1587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90599"/>
            <a:ext cx="8305800" cy="5486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505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761999"/>
            <a:ext cx="8382000" cy="556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2230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r>
              <a:rPr lang="en-US" dirty="0" smtClean="0"/>
              <a:t>Visualization</a:t>
            </a:r>
            <a:endParaRPr lang="en-US" dirty="0"/>
          </a:p>
        </p:txBody>
      </p:sp>
      <p:sp>
        <p:nvSpPr>
          <p:cNvPr id="3" name="Content Placeholder 2"/>
          <p:cNvSpPr>
            <a:spLocks noGrp="1"/>
          </p:cNvSpPr>
          <p:nvPr>
            <p:ph idx="1"/>
          </p:nvPr>
        </p:nvSpPr>
        <p:spPr/>
        <p:txBody>
          <a:bodyPr/>
          <a:lstStyle/>
          <a:p>
            <a:r>
              <a:rPr lang="en-US" dirty="0" err="1" smtClean="0"/>
              <a:t>Eg</a:t>
            </a:r>
            <a:r>
              <a:rPr lang="en-US" dirty="0" smtClean="0"/>
              <a:t>: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295400"/>
            <a:ext cx="88773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0182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3200"/>
            <a:ext cx="6705600" cy="1219200"/>
          </a:xfrm>
        </p:spPr>
        <p:txBody>
          <a:bodyPr>
            <a:normAutofit/>
          </a:bodyPr>
          <a:lstStyle/>
          <a:p>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5562600"/>
            <a:ext cx="8229600" cy="762000"/>
          </a:xfrm>
        </p:spPr>
        <p:txBody>
          <a:bodyPr/>
          <a:lstStyle/>
          <a:p>
            <a:endParaRPr lang="en-US" dirty="0"/>
          </a:p>
        </p:txBody>
      </p:sp>
    </p:spTree>
    <p:extLst>
      <p:ext uri="{BB962C8B-B14F-4D97-AF65-F5344CB8AC3E}">
        <p14:creationId xmlns:p14="http://schemas.microsoft.com/office/powerpoint/2010/main" val="3163116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685800"/>
          </a:xfrm>
        </p:spPr>
        <p:txBody>
          <a:bodyPr>
            <a:normAutofit fontScale="90000"/>
          </a:bodyPr>
          <a:lstStyle/>
          <a:p>
            <a:r>
              <a:rPr lang="en-US" sz="4400" dirty="0" smtClean="0"/>
              <a:t/>
            </a:r>
            <a:br>
              <a:rPr lang="en-US" sz="4400" dirty="0" smtClean="0"/>
            </a:br>
            <a:r>
              <a:rPr lang="en-US" sz="4400" dirty="0"/>
              <a:t/>
            </a:r>
            <a:br>
              <a:rPr lang="en-US" sz="4400" dirty="0"/>
            </a:br>
            <a:r>
              <a:rPr lang="en-US" sz="4400" dirty="0" smtClean="0"/>
              <a:t>Abstract</a:t>
            </a:r>
            <a:br>
              <a:rPr lang="en-US" sz="4400" dirty="0" smtClean="0"/>
            </a:br>
            <a:r>
              <a:rPr lang="en-US" sz="2000" dirty="0" smtClean="0"/>
              <a:t>      </a:t>
            </a:r>
            <a:r>
              <a:rPr lang="en-US" sz="2000" dirty="0"/>
              <a:t> </a:t>
            </a:r>
            <a:endParaRPr lang="en-US" sz="2000" dirty="0">
              <a:solidFill>
                <a:schemeClr val="tx1"/>
              </a:solidFill>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4" name="TextBox 3"/>
          <p:cNvSpPr txBox="1"/>
          <p:nvPr/>
        </p:nvSpPr>
        <p:spPr>
          <a:xfrm>
            <a:off x="381000" y="1676400"/>
            <a:ext cx="8305800" cy="3046988"/>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                  In our project “ Vehicle Theft Analysis” we will build a system that helps in analyzing the theft claims and revert with premium changes based on various aspects of theft. We are making use of the technology “Tableau”.</a:t>
            </a:r>
            <a:r>
              <a:rPr lang="en-US" sz="2400" dirty="0">
                <a:latin typeface="Times New Roman" panose="02020603050405020304" pitchFamily="18" charset="0"/>
                <a:cs typeface="Times New Roman" panose="02020603050405020304" pitchFamily="18" charset="0"/>
              </a:rPr>
              <a:t> Tableau makes visual insurance analytics available to anyone in your insurance company. Complex insurance datasets are no problem for Tableau, making it possible to explore in real time and react to change faster</a:t>
            </a:r>
            <a:r>
              <a:rPr lang="en-US" sz="2400"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219200"/>
            <a:ext cx="8229600" cy="762000"/>
          </a:xfrm>
        </p:spPr>
        <p:txBody>
          <a:bodyPr>
            <a:normAutofit fontScale="90000"/>
          </a:bodyPr>
          <a:lstStyle/>
          <a:p>
            <a:r>
              <a:rPr lang="en-US" sz="4400" dirty="0" smtClean="0">
                <a:latin typeface="Cambria" pitchFamily="18" charset="0"/>
              </a:rPr>
              <a:t>Area Introduction-Existing system</a:t>
            </a:r>
            <a:br>
              <a:rPr lang="en-US" sz="4400" dirty="0" smtClean="0">
                <a:latin typeface="Cambria" pitchFamily="18" charset="0"/>
              </a:rPr>
            </a:br>
            <a:r>
              <a:rPr lang="en-US" sz="4400" dirty="0">
                <a:latin typeface="Cambria" pitchFamily="18" charset="0"/>
              </a:rPr>
              <a:t> </a:t>
            </a:r>
            <a:r>
              <a:rPr lang="en-US" sz="4400" dirty="0" smtClean="0">
                <a:latin typeface="Cambria" pitchFamily="18" charset="0"/>
              </a:rPr>
              <a:t>     </a:t>
            </a:r>
            <a:r>
              <a:rPr lang="en-US" sz="1600" dirty="0" smtClean="0"/>
              <a:t> </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304800" y="1828800"/>
            <a:ext cx="8305800" cy="578619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EXISTING APPLICATION </a:t>
            </a:r>
            <a:r>
              <a:rPr lang="en-US" dirty="0" smtClean="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There are applications based on the vehicle theft analysis. In the existing application the analysis performed are not accurate. </a:t>
            </a:r>
          </a:p>
          <a:p>
            <a:pPr marL="342900" indent="-3429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There are separate analysis performed for vehicle theft, insurance claims and for fraud analysis.</a:t>
            </a:r>
          </a:p>
          <a:p>
            <a:pPr marL="342900" indent="-3429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Region where the vehicle theft are high is not analyzed and visualized.</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In the existing system, updation of the data in the dataset </a:t>
            </a:r>
            <a:r>
              <a:rPr lang="en-US" sz="2000" smtClean="0">
                <a:latin typeface="Times New Roman" panose="02020603050405020304" pitchFamily="18" charset="0"/>
                <a:cs typeface="Times New Roman" panose="02020603050405020304" pitchFamily="18" charset="0"/>
              </a:rPr>
              <a:t>are not made </a:t>
            </a:r>
            <a:r>
              <a:rPr lang="en-US" sz="2000" dirty="0" smtClean="0">
                <a:latin typeface="Times New Roman" panose="02020603050405020304" pitchFamily="18" charset="0"/>
                <a:cs typeface="Times New Roman" panose="02020603050405020304" pitchFamily="18" charset="0"/>
              </a:rPr>
              <a:t>in case of theft or fraudlescents.</a:t>
            </a:r>
          </a:p>
          <a:p>
            <a:pPr marL="342900" indent="-342900">
              <a:buFont typeface="+mj-lt"/>
              <a:buAutoNum type="arabicPeriod"/>
            </a:pPr>
            <a:endParaRPr lang="en-US" sz="2000" dirty="0" smtClean="0"/>
          </a:p>
          <a:p>
            <a:r>
              <a:rPr lang="en-US" sz="2000" dirty="0" smtClean="0"/>
              <a:t>                      </a:t>
            </a:r>
          </a:p>
          <a:p>
            <a:r>
              <a:rPr lang="en-US" sz="2000" dirty="0"/>
              <a:t> </a:t>
            </a:r>
            <a:r>
              <a:rPr lang="en-US" sz="2000" dirty="0" smtClean="0"/>
              <a:t>                       </a:t>
            </a:r>
          </a:p>
          <a:p>
            <a:r>
              <a:rPr lang="en-US" dirty="0"/>
              <a:t> </a:t>
            </a:r>
            <a:r>
              <a:rPr lang="en-US" dirty="0" smtClean="0"/>
              <a:t>                      </a:t>
            </a:r>
          </a:p>
          <a:p>
            <a:r>
              <a:rPr lang="en-US" dirty="0"/>
              <a:t> </a:t>
            </a:r>
            <a:r>
              <a:rPr lang="en-US" dirty="0" smtClean="0"/>
              <a:t>                           </a:t>
            </a:r>
            <a:endParaRPr lang="en-US" dirty="0"/>
          </a:p>
          <a:p>
            <a:pPr marL="285750" indent="-285750">
              <a:buFont typeface="Wingdings" panose="05000000000000000000" pitchFamily="2" charset="2"/>
              <a:buChar char="§"/>
            </a:pPr>
            <a:endParaRPr lang="en-US" dirty="0" smtClean="0"/>
          </a:p>
          <a:p>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762000" y="1752600"/>
            <a:ext cx="7620000" cy="3693319"/>
          </a:xfrm>
          <a:prstGeom prst="rect">
            <a:avLst/>
          </a:prstGeom>
        </p:spPr>
        <p:txBody>
          <a:bodyPr wrap="square">
            <a:spAutoFit/>
          </a:bodyPr>
          <a:lstStyle/>
          <a:p>
            <a:pPr>
              <a:buFont typeface="Wingdings" pitchFamily="2" charset="2"/>
              <a:buChar char="§"/>
            </a:pPr>
            <a:r>
              <a:rPr lang="en-US" dirty="0" smtClean="0">
                <a:latin typeface="Cambria" pitchFamily="18" charset="0"/>
              </a:rPr>
              <a:t>   </a:t>
            </a:r>
            <a:r>
              <a:rPr lang="en-US" b="1" dirty="0" smtClean="0">
                <a:latin typeface="Times New Roman" panose="02020603050405020304" pitchFamily="18" charset="0"/>
                <a:cs typeface="Times New Roman" panose="02020603050405020304" pitchFamily="18" charset="0"/>
              </a:rPr>
              <a:t>Advantages over existing methods</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Data provided after analysis is accurate.</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All data are made available in single analysis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region where the vehicle theft are high are analyzed and listed.</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Whereas in this application current updates are possible.</a:t>
            </a:r>
          </a:p>
          <a:p>
            <a:pPr marL="742950" lvl="1"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Future Enhancements</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Areas where the false theft cases are filed are analyzed.</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Agents under whom the false insurance cases are filed are analyzed.</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Minimal time consumption.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r>
              <a:rPr lang="en-US" dirty="0">
                <a:latin typeface="Cambria" pitchFamily="18" charset="0"/>
              </a:rPr>
              <a:t> </a:t>
            </a:r>
            <a:r>
              <a:rPr lang="en-US" dirty="0" smtClean="0">
                <a:latin typeface="Cambria" pitchFamily="18" charset="0"/>
              </a:rPr>
              <a:t>               </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935480"/>
            <a:ext cx="8382000" cy="4389120"/>
          </a:xfrm>
        </p:spPr>
        <p:txBody>
          <a:bodyPr>
            <a:normAutofit/>
          </a:bodyPr>
          <a:lstStyle/>
          <a:p>
            <a:r>
              <a:rPr lang="en-US" sz="1800" b="1" dirty="0">
                <a:latin typeface="+mj-lt"/>
              </a:rPr>
              <a:t>DISADVANTAGES OF EXISTING MODEL</a:t>
            </a:r>
            <a:r>
              <a:rPr lang="en-US" sz="1800" dirty="0">
                <a:latin typeface="+mj-lt"/>
              </a:rPr>
              <a:t>: </a:t>
            </a:r>
            <a:endParaRPr lang="en-US" sz="1800" dirty="0" smtClean="0">
              <a:latin typeface="+mj-lt"/>
            </a:endParaRPr>
          </a:p>
          <a:p>
            <a:pPr marL="0" indent="0">
              <a:buNone/>
            </a:pPr>
            <a:r>
              <a:rPr lang="en-US" sz="1800" dirty="0" smtClean="0">
                <a:latin typeface="+mj-lt"/>
              </a:rPr>
              <a:t>        </a:t>
            </a:r>
            <a:r>
              <a:rPr lang="en-US" sz="1800" dirty="0" smtClean="0">
                <a:latin typeface="Times New Roman" panose="02020603050405020304" pitchFamily="18" charset="0"/>
                <a:cs typeface="Times New Roman" panose="02020603050405020304" pitchFamily="18" charset="0"/>
              </a:rPr>
              <a:t>It takes very long time to complete the process</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 analysis are approximate but not accurate.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 analyses for theft, insurance claims and fraud analysis are separate.</a:t>
            </a:r>
            <a:endParaRPr lang="en-US" sz="1800" dirty="0">
              <a:latin typeface="Times New Roman" panose="02020603050405020304" pitchFamily="18" charset="0"/>
              <a:cs typeface="Times New Roman" panose="02020603050405020304" pitchFamily="18" charset="0"/>
            </a:endParaRPr>
          </a:p>
          <a:p>
            <a:r>
              <a:rPr lang="en-US" sz="2800" dirty="0" smtClean="0">
                <a:latin typeface="Cambria" pitchFamily="18" charset="0"/>
              </a:rPr>
              <a:t>References</a:t>
            </a:r>
          </a:p>
          <a:p>
            <a:pPr marL="0" indent="0" algn="just">
              <a:buNone/>
            </a:pPr>
            <a:r>
              <a:rPr lang="en-US" sz="2800" dirty="0">
                <a:latin typeface="Cambria" pitchFamily="18" charset="0"/>
              </a:rPr>
              <a:t> </a:t>
            </a:r>
            <a:r>
              <a:rPr lang="en-US" sz="1600" dirty="0" smtClean="0">
                <a:latin typeface="Times New Roman" panose="02020603050405020304" pitchFamily="18" charset="0"/>
                <a:cs typeface="Times New Roman" panose="02020603050405020304" pitchFamily="18" charset="0"/>
              </a:rPr>
              <a:t>[1] Deborah </a:t>
            </a:r>
            <a:r>
              <a:rPr lang="en-US" sz="1600" dirty="0" err="1">
                <a:latin typeface="Times New Roman" panose="02020603050405020304" pitchFamily="18" charset="0"/>
                <a:cs typeface="Times New Roman" panose="02020603050405020304" pitchFamily="18" charset="0"/>
              </a:rPr>
              <a:t>Lamm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Weisel</a:t>
            </a:r>
            <a:r>
              <a:rPr lang="en-US" sz="1600" dirty="0">
                <a:latin typeface="Times New Roman" panose="02020603050405020304" pitchFamily="18" charset="0"/>
                <a:cs typeface="Times New Roman" panose="02020603050405020304" pitchFamily="18" charset="0"/>
              </a:rPr>
              <a:t> ; William R. Smith ; G. David Garson ; Alexi </a:t>
            </a:r>
            <a:r>
              <a:rPr lang="en-US" sz="1600" dirty="0" err="1">
                <a:latin typeface="Times New Roman" panose="02020603050405020304" pitchFamily="18" charset="0"/>
                <a:cs typeface="Times New Roman" panose="02020603050405020304" pitchFamily="18" charset="0"/>
              </a:rPr>
              <a:t>Pavlichev</a:t>
            </a:r>
            <a:r>
              <a:rPr lang="en-US" sz="1600" dirty="0">
                <a:latin typeface="Times New Roman" panose="02020603050405020304" pitchFamily="18" charset="0"/>
                <a:cs typeface="Times New Roman" panose="02020603050405020304" pitchFamily="18" charset="0"/>
              </a:rPr>
              <a:t> ; Julie </a:t>
            </a:r>
            <a:r>
              <a:rPr lang="en-US" sz="1600" dirty="0" err="1" smtClean="0">
                <a:latin typeface="Times New Roman" panose="02020603050405020304" pitchFamily="18" charset="0"/>
                <a:cs typeface="Times New Roman" panose="02020603050405020304" pitchFamily="18" charset="0"/>
              </a:rPr>
              <a:t>Wartell</a:t>
            </a:r>
            <a:r>
              <a:rPr lang="en-US" sz="1600" dirty="0" smtClean="0">
                <a:latin typeface="Times New Roman" panose="02020603050405020304" pitchFamily="18" charset="0"/>
                <a:cs typeface="Times New Roman" panose="02020603050405020304" pitchFamily="18" charset="0"/>
              </a:rPr>
              <a:t>,</a:t>
            </a:r>
          </a:p>
          <a:p>
            <a:pPr marL="0" indent="0" algn="just">
              <a:buNone/>
            </a:pPr>
            <a:r>
              <a:rPr lang="en-US" sz="1600" dirty="0" smtClean="0">
                <a:solidFill>
                  <a:schemeClr val="accent2">
                    <a:lumMod val="75000"/>
                  </a:schemeClr>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Motor </a:t>
            </a:r>
            <a:r>
              <a:rPr lang="en-US" sz="1600" dirty="0" smtClean="0">
                <a:latin typeface="Times New Roman" panose="02020603050405020304" pitchFamily="18" charset="0"/>
                <a:cs typeface="Times New Roman" panose="02020603050405020304" pitchFamily="18" charset="0"/>
              </a:rPr>
              <a:t>Vehicle </a:t>
            </a:r>
            <a:r>
              <a:rPr lang="en-US" sz="1600" dirty="0">
                <a:latin typeface="Times New Roman" panose="02020603050405020304" pitchFamily="18" charset="0"/>
                <a:cs typeface="Times New Roman" panose="02020603050405020304" pitchFamily="18" charset="0"/>
              </a:rPr>
              <a:t>Theft: Crime and Spatial Analysis in a Non-Urban </a:t>
            </a:r>
            <a:r>
              <a:rPr lang="en-US" sz="1600" dirty="0" smtClean="0">
                <a:latin typeface="Times New Roman" panose="02020603050405020304" pitchFamily="18" charset="0"/>
                <a:cs typeface="Times New Roman" panose="02020603050405020304" pitchFamily="18" charset="0"/>
              </a:rPr>
              <a:t>Region(2006) “</a:t>
            </a:r>
          </a:p>
          <a:p>
            <a:pPr marL="0" indent="0" algn="just">
              <a:buNone/>
            </a:pPr>
            <a:r>
              <a:rPr lang="en-US" sz="1600" dirty="0" smtClean="0">
                <a:latin typeface="Times New Roman" panose="02020603050405020304" pitchFamily="18" charset="0"/>
                <a:cs typeface="Times New Roman" panose="02020603050405020304" pitchFamily="18" charset="0"/>
              </a:rPr>
              <a:t>  [2] </a:t>
            </a:r>
            <a:r>
              <a:rPr lang="en-US" sz="1600" dirty="0">
                <a:latin typeface="Times New Roman" panose="02020603050405020304" pitchFamily="18" charset="0"/>
                <a:cs typeface="Times New Roman" panose="02020603050405020304" pitchFamily="18" charset="0"/>
              </a:rPr>
              <a:t>Clarke, R.V. &amp; Harris, P.M. (1992). Auto theft and its prevention. In </a:t>
            </a:r>
            <a:r>
              <a:rPr lang="en-US" sz="1600" dirty="0" smtClean="0">
                <a:latin typeface="Times New Roman" panose="02020603050405020304" pitchFamily="18" charset="0"/>
                <a:cs typeface="Times New Roman" panose="02020603050405020304" pitchFamily="18" charset="0"/>
              </a:rPr>
              <a:t>Crime </a:t>
            </a:r>
            <a:r>
              <a:rPr lang="en-US" sz="1600" dirty="0">
                <a:latin typeface="Times New Roman" panose="02020603050405020304" pitchFamily="18" charset="0"/>
                <a:cs typeface="Times New Roman" panose="02020603050405020304" pitchFamily="18" charset="0"/>
              </a:rPr>
              <a:t>and Justice: </a:t>
            </a:r>
            <a:r>
              <a:rPr lang="en-US" sz="1600" dirty="0" smtClean="0">
                <a:latin typeface="Times New Roman" panose="02020603050405020304" pitchFamily="18" charset="0"/>
                <a:cs typeface="Times New Roman" panose="02020603050405020304" pitchFamily="18" charset="0"/>
              </a:rPr>
              <a:t>A Review </a:t>
            </a:r>
            <a:r>
              <a:rPr lang="en-US" sz="1600" dirty="0">
                <a:latin typeface="Times New Roman" panose="02020603050405020304" pitchFamily="18" charset="0"/>
                <a:cs typeface="Times New Roman" panose="02020603050405020304" pitchFamily="18" charset="0"/>
              </a:rPr>
              <a:t>of Research, vol. </a:t>
            </a:r>
            <a:r>
              <a:rPr lang="en-US" sz="1600" dirty="0" smtClean="0">
                <a:latin typeface="Times New Roman" panose="02020603050405020304" pitchFamily="18" charset="0"/>
                <a:cs typeface="Times New Roman" panose="02020603050405020304" pitchFamily="18" charset="0"/>
              </a:rPr>
              <a:t>16, </a:t>
            </a:r>
            <a:r>
              <a:rPr lang="en-US" sz="1600" dirty="0">
                <a:latin typeface="Times New Roman" panose="02020603050405020304" pitchFamily="18" charset="0"/>
                <a:cs typeface="Times New Roman" panose="02020603050405020304" pitchFamily="18" charset="0"/>
              </a:rPr>
              <a:t>pp.1 </a:t>
            </a:r>
            <a:r>
              <a:rPr lang="en-US" sz="1600" dirty="0" smtClean="0">
                <a:latin typeface="Times New Roman" panose="02020603050405020304" pitchFamily="18" charset="0"/>
                <a:cs typeface="Times New Roman" panose="02020603050405020304" pitchFamily="18" charset="0"/>
              </a:rPr>
              <a:t>–54</a:t>
            </a:r>
            <a:r>
              <a:rPr lang="en-US" sz="1600" dirty="0">
                <a:latin typeface="Times New Roman" panose="02020603050405020304" pitchFamily="18" charset="0"/>
                <a:cs typeface="Times New Roman" panose="02020603050405020304" pitchFamily="18" charset="0"/>
              </a:rPr>
              <a:t>. Chicago: University of Chicago Press.</a:t>
            </a:r>
          </a:p>
          <a:p>
            <a:pPr marL="0" indent="0" algn="just">
              <a:buNone/>
            </a:pPr>
            <a:r>
              <a:rPr lang="en-US" sz="1600" i="1" dirty="0" smtClean="0">
                <a:latin typeface="Times New Roman" panose="02020603050405020304" pitchFamily="18" charset="0"/>
                <a:cs typeface="Times New Roman" panose="02020603050405020304" pitchFamily="18" charset="0"/>
              </a:rPr>
              <a:t>  [3](PDF</a:t>
            </a:r>
            <a:r>
              <a:rPr lang="en-US" sz="1600" i="1" dirty="0">
                <a:latin typeface="Times New Roman" panose="02020603050405020304" pitchFamily="18" charset="0"/>
                <a:cs typeface="Times New Roman" panose="02020603050405020304" pitchFamily="18" charset="0"/>
              </a:rPr>
              <a:t>) Motor Vehicle Theft: An Analysis of Recovered Vehicles in the Fraser Valley</a:t>
            </a:r>
            <a:r>
              <a:rPr lang="en-US" sz="1600" dirty="0">
                <a:latin typeface="Times New Roman" panose="02020603050405020304" pitchFamily="18" charset="0"/>
                <a:cs typeface="Times New Roman" panose="02020603050405020304" pitchFamily="18" charset="0"/>
              </a:rPr>
              <a:t>. Available from: </a:t>
            </a:r>
            <a:r>
              <a:rPr lang="en-US" sz="1600" dirty="0">
                <a:latin typeface="Times New Roman" panose="02020603050405020304" pitchFamily="18" charset="0"/>
                <a:cs typeface="Times New Roman" panose="02020603050405020304" pitchFamily="18" charset="0"/>
                <a:hlinkClick r:id="rId2"/>
              </a:rPr>
              <a:t>https://www.researchgate.net/publication/265194818_Motor_Vehicle_Theft_An_Analysis_of_Recovered_Vehicles_in_the_Fraser_Valley</a:t>
            </a:r>
            <a:r>
              <a:rPr lang="en-US" sz="1600" dirty="0">
                <a:latin typeface="Times New Roman" panose="02020603050405020304" pitchFamily="18" charset="0"/>
                <a:cs typeface="Times New Roman" panose="02020603050405020304" pitchFamily="18" charset="0"/>
              </a:rPr>
              <a:t> [accessed Feb 26 2019].</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3" name="TextBox 2"/>
          <p:cNvSpPr txBox="1"/>
          <p:nvPr/>
        </p:nvSpPr>
        <p:spPr>
          <a:xfrm>
            <a:off x="457200" y="1676400"/>
            <a:ext cx="8077200" cy="378565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dirty="0" smtClean="0">
                <a:latin typeface="+mj-lt"/>
              </a:rPr>
              <a:t>Dataset Module</a:t>
            </a:r>
          </a:p>
          <a:p>
            <a:pPr marL="342900" indent="-342900">
              <a:lnSpc>
                <a:spcPct val="200000"/>
              </a:lnSpc>
              <a:buFont typeface="Arial" panose="020B0604020202020204" pitchFamily="34" charset="0"/>
              <a:buChar char="•"/>
            </a:pPr>
            <a:r>
              <a:rPr lang="en-US" sz="2400" dirty="0" smtClean="0">
                <a:latin typeface="+mj-lt"/>
              </a:rPr>
              <a:t>Updation Module</a:t>
            </a:r>
          </a:p>
          <a:p>
            <a:pPr marL="285750" indent="-285750">
              <a:lnSpc>
                <a:spcPct val="200000"/>
              </a:lnSpc>
              <a:buFont typeface="Arial" panose="020B0604020202020204" pitchFamily="34" charset="0"/>
              <a:buChar char="•"/>
            </a:pPr>
            <a:r>
              <a:rPr lang="en-US" sz="2400" dirty="0" smtClean="0">
                <a:latin typeface="+mj-lt"/>
              </a:rPr>
              <a:t>Data Cleaning </a:t>
            </a:r>
            <a:r>
              <a:rPr lang="en-US" sz="2400" dirty="0" smtClean="0">
                <a:latin typeface="+mj-lt"/>
              </a:rPr>
              <a:t>Module</a:t>
            </a:r>
          </a:p>
          <a:p>
            <a:pPr marL="285750" indent="-285750">
              <a:lnSpc>
                <a:spcPct val="200000"/>
              </a:lnSpc>
              <a:buFont typeface="Arial" panose="020B0604020202020204" pitchFamily="34" charset="0"/>
              <a:buChar char="•"/>
            </a:pPr>
            <a:r>
              <a:rPr lang="en-US" sz="2400" dirty="0" smtClean="0">
                <a:latin typeface="+mj-lt"/>
              </a:rPr>
              <a:t>Prediction Algorithm Module</a:t>
            </a:r>
            <a:endParaRPr lang="en-US" sz="2400" dirty="0" smtClean="0">
              <a:latin typeface="+mj-lt"/>
            </a:endParaRPr>
          </a:p>
          <a:p>
            <a:pPr marL="285750" indent="-285750">
              <a:lnSpc>
                <a:spcPct val="200000"/>
              </a:lnSpc>
              <a:buFont typeface="Arial" panose="020B0604020202020204" pitchFamily="34" charset="0"/>
              <a:buChar char="•"/>
            </a:pPr>
            <a:r>
              <a:rPr lang="en-US" sz="2400" dirty="0" smtClean="0">
                <a:latin typeface="+mj-lt"/>
              </a:rPr>
              <a:t>Analysis Module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Diagram</a:t>
            </a:r>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7696200"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Level 0</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1" y="2301081"/>
            <a:ext cx="66294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740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Level </a:t>
            </a:r>
            <a:r>
              <a:rPr lang="en-US" dirty="0" smtClean="0"/>
              <a:t>1</a:t>
            </a:r>
            <a:endParaRPr lang="en-US" dirty="0"/>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110581"/>
            <a:ext cx="72390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9274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1670</TotalTime>
  <Words>502</Words>
  <Application>Microsoft Office PowerPoint</Application>
  <PresentationFormat>On-screen Show (4:3)</PresentationFormat>
  <Paragraphs>74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VEHICLE THEFT ANALYSIS</vt:lpstr>
      <vt:lpstr>  Abstract        </vt:lpstr>
      <vt:lpstr>Area Introduction-Existing system        </vt:lpstr>
      <vt:lpstr>Proposed System</vt:lpstr>
      <vt:lpstr>Literature Review</vt:lpstr>
      <vt:lpstr>Module Split-up</vt:lpstr>
      <vt:lpstr>Architectural Diagram</vt:lpstr>
      <vt:lpstr>Data Flow Diagram Level 0</vt:lpstr>
      <vt:lpstr>Data Flow Diagram Level 1</vt:lpstr>
      <vt:lpstr>Dataset module</vt:lpstr>
      <vt:lpstr>Snapshot</vt:lpstr>
      <vt:lpstr>PowerPoint Presentation</vt:lpstr>
      <vt:lpstr>Kmeans Algorithm</vt:lpstr>
      <vt:lpstr>PowerPoint Presentation</vt:lpstr>
      <vt:lpstr>PowerPoint Presentation</vt:lpstr>
      <vt:lpstr>PowerPoint Presentation</vt:lpstr>
      <vt:lpstr>Visualization</vt:lpstr>
      <vt:lpstr>THANK YOU</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ADMIN</cp:lastModifiedBy>
  <cp:revision>124</cp:revision>
  <dcterms:created xsi:type="dcterms:W3CDTF">2011-12-09T06:36:35Z</dcterms:created>
  <dcterms:modified xsi:type="dcterms:W3CDTF">2019-03-02T05:03:34Z</dcterms:modified>
</cp:coreProperties>
</file>