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6"/>
  </p:notesMasterIdLst>
  <p:sldIdLst>
    <p:sldId id="256" r:id="rId2"/>
    <p:sldId id="258" r:id="rId3"/>
    <p:sldId id="265" r:id="rId4"/>
    <p:sldId id="340" r:id="rId5"/>
    <p:sldId id="354" r:id="rId6"/>
    <p:sldId id="341" r:id="rId7"/>
    <p:sldId id="342" r:id="rId8"/>
    <p:sldId id="355" r:id="rId9"/>
    <p:sldId id="343" r:id="rId10"/>
    <p:sldId id="360" r:id="rId11"/>
    <p:sldId id="344" r:id="rId12"/>
    <p:sldId id="356" r:id="rId13"/>
    <p:sldId id="345" r:id="rId14"/>
    <p:sldId id="357" r:id="rId15"/>
    <p:sldId id="346" r:id="rId16"/>
    <p:sldId id="361" r:id="rId17"/>
    <p:sldId id="348" r:id="rId18"/>
    <p:sldId id="359" r:id="rId19"/>
    <p:sldId id="349" r:id="rId20"/>
    <p:sldId id="350" r:id="rId21"/>
    <p:sldId id="351" r:id="rId22"/>
    <p:sldId id="362" r:id="rId23"/>
    <p:sldId id="352" r:id="rId24"/>
    <p:sldId id="353" r:id="rId25"/>
  </p:sldIdLst>
  <p:sldSz cx="9144000" cy="5143500" type="screen16x9"/>
  <p:notesSz cx="6858000" cy="9144000"/>
  <p:embeddedFontLst>
    <p:embeddedFont>
      <p:font typeface="Kulim Park" panose="020B0604020202020204" charset="0"/>
      <p:regular r:id="rId27"/>
      <p:bold r:id="rId28"/>
      <p:italic r:id="rId29"/>
      <p:boldItalic r:id="rId30"/>
    </p:embeddedFont>
    <p:embeddedFont>
      <p:font typeface="Kulim Park SemiBold" panose="020B0604020202020204" charset="0"/>
      <p:regular r:id="rId31"/>
      <p:bold r:id="rId32"/>
      <p:italic r:id="rId33"/>
      <p:boldItalic r:id="rId34"/>
    </p:embeddedFont>
    <p:embeddedFont>
      <p:font typeface="Manrope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4F8072-932C-4A4E-8440-A3585B39DD53}">
  <a:tblStyle styleId="{E04F8072-932C-4A4E-8440-A3585B39D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54CF24-7758-4712-8065-402D8B0604D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4038F800-5678-C688-1513-7B1BD33EB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B501A295-B52E-DC5E-E2BD-76D8DA4291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CA5725BB-ACAD-AAFC-B349-EE5C7A3CB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7032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1F308F09-048A-A67D-029C-DD1A5C53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086DA5EE-C573-18E5-2DA0-AD5159A47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66F47F68-B46A-BCAE-E0D1-179F370F7E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68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5436127A-E7CF-8629-E54E-BCD9D021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C3DBC156-34C0-B700-7452-9AF5796D82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D019C90F-7EC3-2C6B-6D22-7BE4366CDB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6680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E0E66291-F4A8-4FEC-67DE-5C64CF35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B3DC3C09-49A2-E645-EAFF-6C1F8DF87D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A0A50F71-2C44-8358-7FBF-82AA62B98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33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ead6129809_1_2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ead6129809_1_2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168EFB33-D419-5141-42E8-3B2FEBF0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25C3B160-9AA6-6304-46A1-D8F82C417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6DEB8EA9-5E62-BED1-8F4D-1B2E4C66B6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314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85370661-3AD5-7559-ACED-C3F9EF77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DDCC3A88-BD60-AA98-1378-7DF3C1407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C65A7DA9-2DA9-9316-855B-FA11F6BD79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005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B7670F3C-E2FF-A284-AD2A-CF4932CB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A80D3C43-7D34-02D2-B1FD-0D54A5141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6F3234A6-AD01-1D12-C1FB-0CC902EF4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628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0FD2E50A-B3CC-2A9E-D717-B46A695DF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0BA66013-DFB5-52DE-B867-C0863C103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2B7B2D31-03D0-AF16-8C69-9CB13C9FB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1613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05088034-02D5-8C8E-3C54-08FEDCE6B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A99B3F46-6941-164F-D6CD-379191917A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A51774CB-68F5-BD45-4755-86BA89218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2124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>
          <a:extLst>
            <a:ext uri="{FF2B5EF4-FFF2-40B4-BE49-F238E27FC236}">
              <a16:creationId xmlns:a16="http://schemas.microsoft.com/office/drawing/2014/main" id="{235756DC-3CE0-8FD9-8832-5B1DAFBD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ead6129809_0_80:notes">
            <a:extLst>
              <a:ext uri="{FF2B5EF4-FFF2-40B4-BE49-F238E27FC236}">
                <a16:creationId xmlns:a16="http://schemas.microsoft.com/office/drawing/2014/main" id="{88C207FB-6AD2-23E4-F189-9A4020257B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ead6129809_0_80:notes">
            <a:extLst>
              <a:ext uri="{FF2B5EF4-FFF2-40B4-BE49-F238E27FC236}">
                <a16:creationId xmlns:a16="http://schemas.microsoft.com/office/drawing/2014/main" id="{B12F0CFF-44CE-7FA2-9B6A-24D61B266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485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813319">
            <a:off x="-1616877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-649785" flipH="1">
            <a:off x="6475477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25387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8823147">
            <a:off x="-2265377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36238" y="-142500"/>
            <a:ext cx="4935815" cy="3769836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649785">
            <a:off x="716152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1244193">
            <a:off x="4086917" y="-777268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-9555807">
            <a:off x="-6119383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>
                <a:latin typeface="Kulim Park SemiBold"/>
                <a:ea typeface="Kulim Park SemiBold"/>
                <a:cs typeface="Kulim Park SemiBold"/>
                <a:sym typeface="Kulim Park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962550" y="3100575"/>
            <a:ext cx="52185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813319">
            <a:off x="-704002" y="2342077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-5553048">
            <a:off x="-3421688" y="1600648"/>
            <a:ext cx="5990367" cy="5613156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rot="-1460553" flipH="1">
            <a:off x="6702382" y="-661835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 rot="3657786">
            <a:off x="7243056" y="893138"/>
            <a:ext cx="4558957" cy="1365879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rot="3624623">
            <a:off x="5761668" y="608449"/>
            <a:ext cx="7826028" cy="287783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20000" y="437700"/>
            <a:ext cx="77028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720000" y="1095450"/>
            <a:ext cx="77028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250"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 rot="813319">
            <a:off x="-2477752" y="-30743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"/>
          <p:cNvSpPr/>
          <p:nvPr/>
        </p:nvSpPr>
        <p:spPr>
          <a:xfrm rot="3394465" flipH="1">
            <a:off x="3077084" y="34332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5867027" y="-12434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9"/>
          <p:cNvSpPr/>
          <p:nvPr/>
        </p:nvSpPr>
        <p:spPr>
          <a:xfrm rot="3406877">
            <a:off x="3098060" y="-32126"/>
            <a:ext cx="7826090" cy="287785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9"/>
          <p:cNvSpPr/>
          <p:nvPr/>
        </p:nvSpPr>
        <p:spPr>
          <a:xfrm rot="-649760" flipH="1">
            <a:off x="7075142" y="-713258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9"/>
          <p:cNvSpPr/>
          <p:nvPr/>
        </p:nvSpPr>
        <p:spPr>
          <a:xfrm rot="-10285603">
            <a:off x="-4701904" y="3752842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9"/>
          <p:cNvSpPr/>
          <p:nvPr/>
        </p:nvSpPr>
        <p:spPr>
          <a:xfrm rot="-7426355">
            <a:off x="-5557542" y="113283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3300" y="1383125"/>
            <a:ext cx="4510500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723300" y="2328475"/>
            <a:ext cx="43599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/>
          <p:nvPr/>
        </p:nvSpPr>
        <p:spPr>
          <a:xfrm rot="9339447" flipH="1">
            <a:off x="-5157706" y="2195120"/>
            <a:ext cx="7471555" cy="4771732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1118566" y="1549193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6"/>
          <p:cNvSpPr/>
          <p:nvPr/>
        </p:nvSpPr>
        <p:spPr>
          <a:xfrm flipH="1">
            <a:off x="4816263" y="1549200"/>
            <a:ext cx="1350837" cy="973145"/>
          </a:xfrm>
          <a:custGeom>
            <a:avLst/>
            <a:gdLst/>
            <a:ahLst/>
            <a:cxnLst/>
            <a:rect l="l" t="t" r="r" b="b"/>
            <a:pathLst>
              <a:path w="18827" h="13563" extrusionOk="0">
                <a:moveTo>
                  <a:pt x="7161" y="0"/>
                </a:moveTo>
                <a:cubicBezTo>
                  <a:pt x="6367" y="0"/>
                  <a:pt x="5745" y="97"/>
                  <a:pt x="5462" y="302"/>
                </a:cubicBezTo>
                <a:cubicBezTo>
                  <a:pt x="5439" y="302"/>
                  <a:pt x="5416" y="302"/>
                  <a:pt x="5393" y="302"/>
                </a:cubicBezTo>
                <a:cubicBezTo>
                  <a:pt x="1116" y="302"/>
                  <a:pt x="1" y="5785"/>
                  <a:pt x="370" y="9035"/>
                </a:cubicBezTo>
                <a:cubicBezTo>
                  <a:pt x="734" y="12239"/>
                  <a:pt x="5348" y="13486"/>
                  <a:pt x="7931" y="13560"/>
                </a:cubicBezTo>
                <a:cubicBezTo>
                  <a:pt x="7975" y="13562"/>
                  <a:pt x="8020" y="13562"/>
                  <a:pt x="8064" y="13562"/>
                </a:cubicBezTo>
                <a:cubicBezTo>
                  <a:pt x="13120" y="13562"/>
                  <a:pt x="18826" y="5169"/>
                  <a:pt x="13911" y="1714"/>
                </a:cubicBezTo>
                <a:cubicBezTo>
                  <a:pt x="12377" y="637"/>
                  <a:pt x="9200" y="0"/>
                  <a:pt x="7161" y="0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 flipH="1">
            <a:off x="6912085" y="1489537"/>
            <a:ext cx="1162249" cy="1032817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rgbClr val="AC9078">
              <a:alpha val="7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3050700" y="1519363"/>
            <a:ext cx="1095097" cy="973144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/>
          <p:nvPr/>
        </p:nvSpPr>
        <p:spPr>
          <a:xfrm rot="-10285603">
            <a:off x="7150321" y="-22663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6"/>
          <p:cNvSpPr/>
          <p:nvPr/>
        </p:nvSpPr>
        <p:spPr>
          <a:xfrm rot="649785">
            <a:off x="6848027" y="-2440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6"/>
          <p:cNvSpPr/>
          <p:nvPr/>
        </p:nvSpPr>
        <p:spPr>
          <a:xfrm rot="813319">
            <a:off x="-4299402" y="-47175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6"/>
          <p:cNvSpPr/>
          <p:nvPr/>
        </p:nvSpPr>
        <p:spPr>
          <a:xfrm rot="9089871">
            <a:off x="7049951" y="1893780"/>
            <a:ext cx="7826200" cy="2877895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 rot="-576017">
            <a:off x="-4825529" y="-672274"/>
            <a:ext cx="7826074" cy="287784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/>
          </p:nvPr>
        </p:nvSpPr>
        <p:spPr>
          <a:xfrm>
            <a:off x="73277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2" hasCustomPrompt="1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0" name="Google Shape;140;p16"/>
          <p:cNvSpPr txBox="1">
            <a:spLocks noGrp="1"/>
          </p:cNvSpPr>
          <p:nvPr>
            <p:ph type="title" idx="3"/>
          </p:nvPr>
        </p:nvSpPr>
        <p:spPr>
          <a:xfrm>
            <a:off x="268025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1" name="Google Shape;141;p16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6"/>
          <p:cNvSpPr txBox="1">
            <a:spLocks noGrp="1"/>
          </p:cNvSpPr>
          <p:nvPr>
            <p:ph type="title" idx="5"/>
          </p:nvPr>
        </p:nvSpPr>
        <p:spPr>
          <a:xfrm>
            <a:off x="4627725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6"/>
          <p:cNvSpPr txBox="1">
            <a:spLocks noGrp="1"/>
          </p:cNvSpPr>
          <p:nvPr>
            <p:ph type="title" idx="7"/>
          </p:nvPr>
        </p:nvSpPr>
        <p:spPr>
          <a:xfrm>
            <a:off x="6575200" y="2632300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latin typeface="Kulim Park"/>
                <a:ea typeface="Kulim Park"/>
                <a:cs typeface="Kulim Park"/>
                <a:sym typeface="Kulim Par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 idx="9" hasCustomPrompt="1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7" name="Google Shape;147;p16"/>
          <p:cNvSpPr txBox="1">
            <a:spLocks noGrp="1"/>
          </p:cNvSpPr>
          <p:nvPr>
            <p:ph type="title" idx="13" hasCustomPrompt="1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8" name="Google Shape;148;p16"/>
          <p:cNvSpPr txBox="1">
            <a:spLocks noGrp="1"/>
          </p:cNvSpPr>
          <p:nvPr>
            <p:ph type="title" idx="14" hasCustomPrompt="1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8"/>
          <p:cNvSpPr/>
          <p:nvPr/>
        </p:nvSpPr>
        <p:spPr>
          <a:xfrm rot="-10285629">
            <a:off x="4140874" y="-2015123"/>
            <a:ext cx="9471588" cy="6049060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8"/>
          <p:cNvSpPr/>
          <p:nvPr/>
        </p:nvSpPr>
        <p:spPr>
          <a:xfrm flipH="1">
            <a:off x="6818628" y="2586663"/>
            <a:ext cx="5766771" cy="368296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dk2">
              <a:alpha val="128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48"/>
          <p:cNvSpPr/>
          <p:nvPr/>
        </p:nvSpPr>
        <p:spPr>
          <a:xfrm rot="9748587" flipH="1">
            <a:off x="5601527" y="2021265"/>
            <a:ext cx="8200944" cy="301569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48"/>
          <p:cNvSpPr/>
          <p:nvPr/>
        </p:nvSpPr>
        <p:spPr>
          <a:xfrm rot="4102346" flipH="1">
            <a:off x="-2270967" y="3805847"/>
            <a:ext cx="9416338" cy="601377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48"/>
          <p:cNvSpPr/>
          <p:nvPr/>
        </p:nvSpPr>
        <p:spPr>
          <a:xfrm rot="813319">
            <a:off x="-3580677" y="-14257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48"/>
          <p:cNvSpPr/>
          <p:nvPr/>
        </p:nvSpPr>
        <p:spPr>
          <a:xfrm>
            <a:off x="3065327" y="-4200997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9"/>
          <p:cNvSpPr/>
          <p:nvPr/>
        </p:nvSpPr>
        <p:spPr>
          <a:xfrm rot="4102360" flipH="1">
            <a:off x="-2512533" y="4030635"/>
            <a:ext cx="7471578" cy="477174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49"/>
          <p:cNvSpPr/>
          <p:nvPr/>
        </p:nvSpPr>
        <p:spPr>
          <a:xfrm rot="813319">
            <a:off x="-4129602" y="-173702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669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49"/>
          <p:cNvSpPr/>
          <p:nvPr/>
        </p:nvSpPr>
        <p:spPr>
          <a:xfrm rot="3394465" flipH="1">
            <a:off x="5593334" y="2171418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2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49"/>
          <p:cNvSpPr/>
          <p:nvPr/>
        </p:nvSpPr>
        <p:spPr>
          <a:xfrm rot="-10285603">
            <a:off x="6336471" y="-2917283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3">
              <a:alpha val="254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49"/>
          <p:cNvSpPr/>
          <p:nvPr/>
        </p:nvSpPr>
        <p:spPr>
          <a:xfrm rot="-2238616">
            <a:off x="-4635728" y="470344"/>
            <a:ext cx="7826078" cy="2877850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0"/>
          <p:cNvSpPr/>
          <p:nvPr/>
        </p:nvSpPr>
        <p:spPr>
          <a:xfrm rot="813319">
            <a:off x="-1121291" y="-3424273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50"/>
          <p:cNvSpPr/>
          <p:nvPr/>
        </p:nvSpPr>
        <p:spPr>
          <a:xfrm rot="-649785" flipH="1">
            <a:off x="6971064" y="-7384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50"/>
          <p:cNvSpPr/>
          <p:nvPr/>
        </p:nvSpPr>
        <p:spPr>
          <a:xfrm>
            <a:off x="1620973" y="2238100"/>
            <a:ext cx="7471673" cy="4771807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50"/>
          <p:cNvSpPr/>
          <p:nvPr/>
        </p:nvSpPr>
        <p:spPr>
          <a:xfrm rot="8823147">
            <a:off x="-2081090" y="2808773"/>
            <a:ext cx="5990392" cy="5613180"/>
          </a:xfrm>
          <a:custGeom>
            <a:avLst/>
            <a:gdLst/>
            <a:ahLst/>
            <a:cxnLst/>
            <a:rect l="l" t="t" r="r" b="b"/>
            <a:pathLst>
              <a:path w="93299" h="87424" extrusionOk="0">
                <a:moveTo>
                  <a:pt x="34162" y="1"/>
                </a:moveTo>
                <a:cubicBezTo>
                  <a:pt x="24245" y="1"/>
                  <a:pt x="25039" y="12520"/>
                  <a:pt x="13717" y="17147"/>
                </a:cubicBezTo>
                <a:cubicBezTo>
                  <a:pt x="1" y="22753"/>
                  <a:pt x="25599" y="33483"/>
                  <a:pt x="18923" y="50349"/>
                </a:cubicBezTo>
                <a:cubicBezTo>
                  <a:pt x="13077" y="65115"/>
                  <a:pt x="23069" y="87424"/>
                  <a:pt x="32143" y="87424"/>
                </a:cubicBezTo>
                <a:cubicBezTo>
                  <a:pt x="33432" y="87424"/>
                  <a:pt x="34703" y="86974"/>
                  <a:pt x="35906" y="85988"/>
                </a:cubicBezTo>
                <a:cubicBezTo>
                  <a:pt x="38841" y="83585"/>
                  <a:pt x="41192" y="82952"/>
                  <a:pt x="43240" y="82952"/>
                </a:cubicBezTo>
                <a:cubicBezTo>
                  <a:pt x="45526" y="82952"/>
                  <a:pt x="47435" y="83741"/>
                  <a:pt x="49356" y="83741"/>
                </a:cubicBezTo>
                <a:cubicBezTo>
                  <a:pt x="51391" y="83741"/>
                  <a:pt x="53441" y="82856"/>
                  <a:pt x="55968" y="79208"/>
                </a:cubicBezTo>
                <a:cubicBezTo>
                  <a:pt x="79663" y="45004"/>
                  <a:pt x="87416" y="44135"/>
                  <a:pt x="87416" y="44135"/>
                </a:cubicBezTo>
                <a:cubicBezTo>
                  <a:pt x="93298" y="21497"/>
                  <a:pt x="60858" y="9397"/>
                  <a:pt x="42111" y="1875"/>
                </a:cubicBezTo>
                <a:cubicBezTo>
                  <a:pt x="38838" y="561"/>
                  <a:pt x="36260" y="1"/>
                  <a:pt x="34162" y="1"/>
                </a:cubicBezTo>
                <a:close/>
              </a:path>
            </a:pathLst>
          </a:custGeom>
          <a:solidFill>
            <a:schemeClr val="accent3">
              <a:alpha val="335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50"/>
          <p:cNvSpPr/>
          <p:nvPr/>
        </p:nvSpPr>
        <p:spPr>
          <a:xfrm rot="-8100000">
            <a:off x="7300672" y="494176"/>
            <a:ext cx="4935837" cy="3769884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50"/>
          <p:cNvSpPr/>
          <p:nvPr/>
        </p:nvSpPr>
        <p:spPr>
          <a:xfrm rot="649785">
            <a:off x="1211739" y="4401125"/>
            <a:ext cx="4558897" cy="1365861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rgbClr val="AC9078">
              <a:alpha val="12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50"/>
          <p:cNvSpPr/>
          <p:nvPr/>
        </p:nvSpPr>
        <p:spPr>
          <a:xfrm rot="2128845">
            <a:off x="3591964" y="-1767729"/>
            <a:ext cx="7826192" cy="2877892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50"/>
          <p:cNvSpPr/>
          <p:nvPr/>
        </p:nvSpPr>
        <p:spPr>
          <a:xfrm rot="-9555807">
            <a:off x="-5772621" y="2297294"/>
            <a:ext cx="7826096" cy="2877857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/>
          <p:nvPr/>
        </p:nvSpPr>
        <p:spPr>
          <a:xfrm rot="-7405535" flipH="1">
            <a:off x="-3234670" y="-3952493"/>
            <a:ext cx="8703343" cy="5558223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1"/>
          <p:cNvSpPr/>
          <p:nvPr/>
        </p:nvSpPr>
        <p:spPr>
          <a:xfrm rot="10800000">
            <a:off x="-4386762" y="886054"/>
            <a:ext cx="7065492" cy="5396392"/>
          </a:xfrm>
          <a:custGeom>
            <a:avLst/>
            <a:gdLst/>
            <a:ahLst/>
            <a:cxnLst/>
            <a:rect l="l" t="t" r="r" b="b"/>
            <a:pathLst>
              <a:path w="38799" h="29633" extrusionOk="0">
                <a:moveTo>
                  <a:pt x="24862" y="1"/>
                </a:moveTo>
                <a:cubicBezTo>
                  <a:pt x="17606" y="1"/>
                  <a:pt x="2522" y="6530"/>
                  <a:pt x="2408" y="6818"/>
                </a:cubicBezTo>
                <a:cubicBezTo>
                  <a:pt x="0" y="12908"/>
                  <a:pt x="709" y="23105"/>
                  <a:pt x="5362" y="28314"/>
                </a:cubicBezTo>
                <a:cubicBezTo>
                  <a:pt x="6190" y="29241"/>
                  <a:pt x="7638" y="29632"/>
                  <a:pt x="9471" y="29632"/>
                </a:cubicBezTo>
                <a:cubicBezTo>
                  <a:pt x="17936" y="29632"/>
                  <a:pt x="34625" y="21288"/>
                  <a:pt x="36508" y="18846"/>
                </a:cubicBezTo>
                <a:cubicBezTo>
                  <a:pt x="38798" y="15872"/>
                  <a:pt x="32779" y="1993"/>
                  <a:pt x="26923" y="249"/>
                </a:cubicBezTo>
                <a:cubicBezTo>
                  <a:pt x="26348" y="78"/>
                  <a:pt x="25651" y="1"/>
                  <a:pt x="24862" y="1"/>
                </a:cubicBezTo>
                <a:close/>
              </a:path>
            </a:pathLst>
          </a:custGeom>
          <a:solidFill>
            <a:schemeClr val="accent3">
              <a:alpha val="258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51"/>
          <p:cNvSpPr/>
          <p:nvPr/>
        </p:nvSpPr>
        <p:spPr>
          <a:xfrm rot="-6847906">
            <a:off x="-4259206" y="2193197"/>
            <a:ext cx="7826127" cy="287786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51"/>
          <p:cNvSpPr/>
          <p:nvPr/>
        </p:nvSpPr>
        <p:spPr>
          <a:xfrm rot="10150240" flipH="1">
            <a:off x="-3503869" y="4261834"/>
            <a:ext cx="4974484" cy="1490372"/>
          </a:xfrm>
          <a:custGeom>
            <a:avLst/>
            <a:gdLst/>
            <a:ahLst/>
            <a:cxnLst/>
            <a:rect l="l" t="t" r="r" b="b"/>
            <a:pathLst>
              <a:path w="49165" h="14730" extrusionOk="0">
                <a:moveTo>
                  <a:pt x="10042" y="1"/>
                </a:moveTo>
                <a:cubicBezTo>
                  <a:pt x="7738" y="1"/>
                  <a:pt x="5495" y="326"/>
                  <a:pt x="4009" y="1712"/>
                </a:cubicBezTo>
                <a:cubicBezTo>
                  <a:pt x="1833" y="3743"/>
                  <a:pt x="1312" y="7198"/>
                  <a:pt x="759" y="9976"/>
                </a:cubicBezTo>
                <a:cubicBezTo>
                  <a:pt x="1" y="13802"/>
                  <a:pt x="5815" y="14642"/>
                  <a:pt x="11014" y="14723"/>
                </a:cubicBezTo>
                <a:cubicBezTo>
                  <a:pt x="11312" y="14728"/>
                  <a:pt x="11609" y="14730"/>
                  <a:pt x="11901" y="14730"/>
                </a:cubicBezTo>
                <a:cubicBezTo>
                  <a:pt x="14717" y="14730"/>
                  <a:pt x="17219" y="14537"/>
                  <a:pt x="18198" y="14531"/>
                </a:cubicBezTo>
                <a:cubicBezTo>
                  <a:pt x="20643" y="14515"/>
                  <a:pt x="23088" y="14508"/>
                  <a:pt x="25533" y="14508"/>
                </a:cubicBezTo>
                <a:cubicBezTo>
                  <a:pt x="31860" y="14508"/>
                  <a:pt x="38186" y="14553"/>
                  <a:pt x="44512" y="14593"/>
                </a:cubicBezTo>
                <a:cubicBezTo>
                  <a:pt x="44551" y="14593"/>
                  <a:pt x="44589" y="14594"/>
                  <a:pt x="44628" y="14594"/>
                </a:cubicBezTo>
                <a:cubicBezTo>
                  <a:pt x="45065" y="14594"/>
                  <a:pt x="45520" y="14568"/>
                  <a:pt x="45879" y="14323"/>
                </a:cubicBezTo>
                <a:cubicBezTo>
                  <a:pt x="46214" y="14095"/>
                  <a:pt x="46403" y="13708"/>
                  <a:pt x="46569" y="13337"/>
                </a:cubicBezTo>
                <a:cubicBezTo>
                  <a:pt x="47681" y="10865"/>
                  <a:pt x="49165" y="7692"/>
                  <a:pt x="48504" y="4911"/>
                </a:cubicBezTo>
                <a:cubicBezTo>
                  <a:pt x="47559" y="915"/>
                  <a:pt x="42091" y="691"/>
                  <a:pt x="37832" y="691"/>
                </a:cubicBezTo>
                <a:cubicBezTo>
                  <a:pt x="37295" y="691"/>
                  <a:pt x="36777" y="694"/>
                  <a:pt x="36289" y="694"/>
                </a:cubicBezTo>
                <a:cubicBezTo>
                  <a:pt x="35639" y="694"/>
                  <a:pt x="35044" y="688"/>
                  <a:pt x="34531" y="658"/>
                </a:cubicBezTo>
                <a:cubicBezTo>
                  <a:pt x="29340" y="361"/>
                  <a:pt x="24149" y="242"/>
                  <a:pt x="18952" y="242"/>
                </a:cubicBezTo>
                <a:cubicBezTo>
                  <a:pt x="17950" y="242"/>
                  <a:pt x="16949" y="246"/>
                  <a:pt x="15946" y="255"/>
                </a:cubicBezTo>
                <a:cubicBezTo>
                  <a:pt x="15904" y="255"/>
                  <a:pt x="15862" y="255"/>
                  <a:pt x="15819" y="255"/>
                </a:cubicBezTo>
                <a:cubicBezTo>
                  <a:pt x="14168" y="255"/>
                  <a:pt x="12081" y="1"/>
                  <a:pt x="10042" y="1"/>
                </a:cubicBezTo>
                <a:close/>
              </a:path>
            </a:pathLst>
          </a:custGeom>
          <a:solidFill>
            <a:schemeClr val="accent3">
              <a:alpha val="3464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51"/>
          <p:cNvSpPr/>
          <p:nvPr/>
        </p:nvSpPr>
        <p:spPr>
          <a:xfrm rot="-9986681">
            <a:off x="4621400" y="2424119"/>
            <a:ext cx="6402109" cy="5689153"/>
          </a:xfrm>
          <a:custGeom>
            <a:avLst/>
            <a:gdLst/>
            <a:ahLst/>
            <a:cxnLst/>
            <a:rect l="l" t="t" r="r" b="b"/>
            <a:pathLst>
              <a:path w="31788" h="28248" extrusionOk="0">
                <a:moveTo>
                  <a:pt x="16729" y="0"/>
                </a:moveTo>
                <a:cubicBezTo>
                  <a:pt x="16601" y="0"/>
                  <a:pt x="16474" y="1"/>
                  <a:pt x="16346" y="2"/>
                </a:cubicBezTo>
                <a:cubicBezTo>
                  <a:pt x="16060" y="2"/>
                  <a:pt x="15764" y="5"/>
                  <a:pt x="15461" y="9"/>
                </a:cubicBezTo>
                <a:cubicBezTo>
                  <a:pt x="11690" y="44"/>
                  <a:pt x="7009" y="207"/>
                  <a:pt x="4237" y="2881"/>
                </a:cubicBezTo>
                <a:cubicBezTo>
                  <a:pt x="2392" y="4661"/>
                  <a:pt x="2135" y="8048"/>
                  <a:pt x="1618" y="10410"/>
                </a:cubicBezTo>
                <a:cubicBezTo>
                  <a:pt x="938" y="13517"/>
                  <a:pt x="381" y="16657"/>
                  <a:pt x="219" y="19839"/>
                </a:cubicBezTo>
                <a:cubicBezTo>
                  <a:pt x="1" y="24133"/>
                  <a:pt x="1988" y="26141"/>
                  <a:pt x="6130" y="26720"/>
                </a:cubicBezTo>
                <a:cubicBezTo>
                  <a:pt x="9755" y="27227"/>
                  <a:pt x="13382" y="27712"/>
                  <a:pt x="17036" y="27956"/>
                </a:cubicBezTo>
                <a:cubicBezTo>
                  <a:pt x="18561" y="28056"/>
                  <a:pt x="20165" y="28248"/>
                  <a:pt x="21749" y="28248"/>
                </a:cubicBezTo>
                <a:cubicBezTo>
                  <a:pt x="23047" y="28248"/>
                  <a:pt x="24332" y="28119"/>
                  <a:pt x="25547" y="27706"/>
                </a:cubicBezTo>
                <a:cubicBezTo>
                  <a:pt x="28287" y="26775"/>
                  <a:pt x="29435" y="24198"/>
                  <a:pt x="29933" y="21508"/>
                </a:cubicBezTo>
                <a:cubicBezTo>
                  <a:pt x="30554" y="18140"/>
                  <a:pt x="30847" y="14721"/>
                  <a:pt x="31348" y="11337"/>
                </a:cubicBezTo>
                <a:cubicBezTo>
                  <a:pt x="31787" y="8393"/>
                  <a:pt x="31569" y="5097"/>
                  <a:pt x="28963" y="3194"/>
                </a:cubicBezTo>
                <a:cubicBezTo>
                  <a:pt x="25477" y="645"/>
                  <a:pt x="20958" y="0"/>
                  <a:pt x="16729" y="0"/>
                </a:cubicBezTo>
                <a:close/>
              </a:path>
            </a:pathLst>
          </a:custGeom>
          <a:solidFill>
            <a:schemeClr val="dk2">
              <a:alpha val="67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51"/>
          <p:cNvSpPr/>
          <p:nvPr/>
        </p:nvSpPr>
        <p:spPr>
          <a:xfrm rot="514397">
            <a:off x="5775901" y="-3485758"/>
            <a:ext cx="7471761" cy="4771864"/>
          </a:xfrm>
          <a:custGeom>
            <a:avLst/>
            <a:gdLst/>
            <a:ahLst/>
            <a:cxnLst/>
            <a:rect l="l" t="t" r="r" b="b"/>
            <a:pathLst>
              <a:path w="87791" h="56068" extrusionOk="0">
                <a:moveTo>
                  <a:pt x="55192" y="1"/>
                </a:moveTo>
                <a:cubicBezTo>
                  <a:pt x="51710" y="1"/>
                  <a:pt x="48020" y="921"/>
                  <a:pt x="44301" y="3305"/>
                </a:cubicBezTo>
                <a:cubicBezTo>
                  <a:pt x="27981" y="13772"/>
                  <a:pt x="23752" y="23750"/>
                  <a:pt x="23752" y="23750"/>
                </a:cubicBezTo>
                <a:cubicBezTo>
                  <a:pt x="23752" y="23750"/>
                  <a:pt x="23199" y="30455"/>
                  <a:pt x="15945" y="30455"/>
                </a:cubicBezTo>
                <a:cubicBezTo>
                  <a:pt x="15648" y="30455"/>
                  <a:pt x="15339" y="30443"/>
                  <a:pt x="15019" y="30420"/>
                </a:cubicBezTo>
                <a:cubicBezTo>
                  <a:pt x="13947" y="30341"/>
                  <a:pt x="12915" y="30303"/>
                  <a:pt x="11930" y="30303"/>
                </a:cubicBezTo>
                <a:cubicBezTo>
                  <a:pt x="5447" y="30303"/>
                  <a:pt x="1013" y="31926"/>
                  <a:pt x="541" y="33999"/>
                </a:cubicBezTo>
                <a:cubicBezTo>
                  <a:pt x="1" y="36384"/>
                  <a:pt x="5151" y="43216"/>
                  <a:pt x="11333" y="45926"/>
                </a:cubicBezTo>
                <a:cubicBezTo>
                  <a:pt x="16519" y="48202"/>
                  <a:pt x="23841" y="53453"/>
                  <a:pt x="30900" y="53453"/>
                </a:cubicBezTo>
                <a:cubicBezTo>
                  <a:pt x="32256" y="53453"/>
                  <a:pt x="33602" y="53259"/>
                  <a:pt x="34921" y="52814"/>
                </a:cubicBezTo>
                <a:cubicBezTo>
                  <a:pt x="43110" y="50048"/>
                  <a:pt x="85188" y="56067"/>
                  <a:pt x="86489" y="38010"/>
                </a:cubicBezTo>
                <a:cubicBezTo>
                  <a:pt x="87791" y="19953"/>
                  <a:pt x="76403" y="10573"/>
                  <a:pt x="76403" y="10573"/>
                </a:cubicBezTo>
                <a:cubicBezTo>
                  <a:pt x="76403" y="10573"/>
                  <a:pt x="66995" y="1"/>
                  <a:pt x="55192" y="1"/>
                </a:cubicBezTo>
                <a:close/>
              </a:path>
            </a:pathLst>
          </a:custGeom>
          <a:solidFill>
            <a:schemeClr val="accent1">
              <a:alpha val="4637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1"/>
          <p:cNvSpPr/>
          <p:nvPr/>
        </p:nvSpPr>
        <p:spPr>
          <a:xfrm rot="3373645">
            <a:off x="6277252" y="1028280"/>
            <a:ext cx="7826046" cy="2877838"/>
          </a:xfrm>
          <a:custGeom>
            <a:avLst/>
            <a:gdLst/>
            <a:ahLst/>
            <a:cxnLst/>
            <a:rect l="l" t="t" r="r" b="b"/>
            <a:pathLst>
              <a:path w="76674" h="28195" fill="none" extrusionOk="0">
                <a:moveTo>
                  <a:pt x="76673" y="0"/>
                </a:moveTo>
                <a:cubicBezTo>
                  <a:pt x="76673" y="0"/>
                  <a:pt x="67374" y="14124"/>
                  <a:pt x="60786" y="16430"/>
                </a:cubicBezTo>
                <a:cubicBezTo>
                  <a:pt x="52981" y="19160"/>
                  <a:pt x="39856" y="7047"/>
                  <a:pt x="24779" y="17621"/>
                </a:cubicBezTo>
                <a:cubicBezTo>
                  <a:pt x="9706" y="28195"/>
                  <a:pt x="1302" y="23045"/>
                  <a:pt x="1" y="9868"/>
                </a:cubicBezTo>
              </a:path>
            </a:pathLst>
          </a:custGeom>
          <a:noFill/>
          <a:ln w="28575" cap="flat" cmpd="sng">
            <a:solidFill>
              <a:schemeClr val="accent3"/>
            </a:solidFill>
            <a:prstDash val="solid"/>
            <a:miter lim="325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75" y="438900"/>
            <a:ext cx="769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ulim Park"/>
              <a:buNone/>
              <a:defRPr sz="28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ulim Park"/>
              <a:buNone/>
              <a:defRPr sz="3500">
                <a:solidFill>
                  <a:schemeClr val="dk1"/>
                </a:solidFill>
                <a:latin typeface="Kulim Park"/>
                <a:ea typeface="Kulim Park"/>
                <a:cs typeface="Kulim Park"/>
                <a:sym typeface="Kulim Par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75" y="1351868"/>
            <a:ext cx="77019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○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■"/>
              <a:defRPr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2" r:id="rId5"/>
    <p:sldLayoutId id="2147483694" r:id="rId6"/>
    <p:sldLayoutId id="2147483695" r:id="rId7"/>
    <p:sldLayoutId id="2147483696" r:id="rId8"/>
    <p:sldLayoutId id="214748369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2/folders/1IVw0m0ddfjWECfoKHUxRMnRfYYvL65zJ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>
            <a:spLocks noGrp="1"/>
          </p:cNvSpPr>
          <p:nvPr>
            <p:ph type="ctrTitle"/>
          </p:nvPr>
        </p:nvSpPr>
        <p:spPr>
          <a:xfrm>
            <a:off x="723150" y="1494200"/>
            <a:ext cx="7697700" cy="15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Kulim Park"/>
                <a:ea typeface="Kulim Park"/>
                <a:cs typeface="Kulim Park"/>
                <a:sym typeface="Kulim Park"/>
              </a:rPr>
              <a:t>ASSIGNMENT - 1</a:t>
            </a:r>
            <a:br>
              <a:rPr lang="en" sz="6000" dirty="0">
                <a:latin typeface="Kulim Park"/>
                <a:ea typeface="Kulim Park"/>
                <a:cs typeface="Kulim Park"/>
                <a:sym typeface="Kulim Park"/>
              </a:rPr>
            </a:br>
            <a:r>
              <a:rPr lang="en" sz="3600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ECON </a:t>
            </a:r>
            <a:r>
              <a:rPr lang="en" sz="3600" dirty="0">
                <a:solidFill>
                  <a:schemeClr val="dk2"/>
                </a:solidFill>
                <a:latin typeface="Kulim Park"/>
                <a:ea typeface="Kulim Park"/>
                <a:cs typeface="Kulim Park"/>
                <a:sym typeface="Kulim Park"/>
              </a:rPr>
              <a:t>F215</a:t>
            </a:r>
            <a:endParaRPr sz="3600" dirty="0">
              <a:solidFill>
                <a:schemeClr val="dk2"/>
              </a:solidFill>
              <a:latin typeface="Kulim Park"/>
              <a:ea typeface="Kulim Park"/>
              <a:cs typeface="Kulim Park"/>
              <a:sym typeface="Kulim Park"/>
            </a:endParaRPr>
          </a:p>
        </p:txBody>
      </p:sp>
      <p:sp>
        <p:nvSpPr>
          <p:cNvPr id="553" name="Google Shape;553;p57"/>
          <p:cNvSpPr txBox="1">
            <a:spLocks noGrp="1"/>
          </p:cNvSpPr>
          <p:nvPr>
            <p:ph type="subTitle" idx="1"/>
          </p:nvPr>
        </p:nvSpPr>
        <p:spPr>
          <a:xfrm>
            <a:off x="1962750" y="3196440"/>
            <a:ext cx="5218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Suvid Singhal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2023B3A70972P</a:t>
            </a:r>
            <a:endParaRPr dirty="0"/>
          </a:p>
        </p:txBody>
      </p:sp>
      <p:pic>
        <p:nvPicPr>
          <p:cNvPr id="1026" name="Picture 2" descr="BITS Pilani - Wikipedia">
            <a:extLst>
              <a:ext uri="{FF2B5EF4-FFF2-40B4-BE49-F238E27FC236}">
                <a16:creationId xmlns:a16="http://schemas.microsoft.com/office/drawing/2014/main" id="{F64ADB52-132D-47F3-FC49-E8F2BCA12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13" y="71897"/>
            <a:ext cx="993673" cy="99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B473491-BE9F-296E-1D67-96066EF72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A96EFCAC-1B38-B78D-AAD7-7E8133A226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2" y="159009"/>
            <a:ext cx="5243051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INTERPRETATIONS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43E58A6A-1BB1-F948-6651-2923E272C77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1" y="1139850"/>
            <a:ext cx="6887497" cy="302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Land Ownership: </a:t>
            </a:r>
            <a:r>
              <a:rPr lang="en-US" sz="1800" b="1" dirty="0">
                <a:sym typeface="Kulim Park"/>
              </a:rPr>
              <a:t>Shows limited impact on household expenditure, possibly due to other wealth indicators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Clothing/Bedding Expenses: </a:t>
            </a:r>
            <a:r>
              <a:rPr lang="en-US" sz="1800" b="1" dirty="0">
                <a:sym typeface="Kulim Park"/>
              </a:rPr>
              <a:t>Directly influences spending, indicating a clear consumption pattern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Education/Medical Expenses: </a:t>
            </a:r>
            <a:r>
              <a:rPr lang="en-US" sz="1800" b="1" dirty="0">
                <a:sym typeface="Kulim Park"/>
              </a:rPr>
              <a:t>Impacts spending but might be affected by household priorities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Overall: </a:t>
            </a:r>
            <a:r>
              <a:rPr lang="en-US" sz="1800" b="1" dirty="0">
                <a:sym typeface="Kulim Park"/>
              </a:rPr>
              <a:t>While the chosen variables contribute a lot, but other factors like income, employment, and savings play a larger role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66771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461B00C3-575D-292B-1C9C-A979CEB0C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55482190-E5B2-C9CC-4FC6-891712E33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2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07596C85-A1A5-FFB9-7446-4974DF4C5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062884"/>
            <a:ext cx="7108723" cy="408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Objective</a:t>
            </a:r>
            <a:r>
              <a:rPr lang="en-US" sz="1800" b="1" dirty="0"/>
              <a:t>: Predict whether a household owns land based on household size, type, and occupation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Method</a:t>
            </a:r>
            <a:r>
              <a:rPr lang="en-US" sz="1800" b="1" dirty="0"/>
              <a:t>: Binary Logistic Regression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Variables</a:t>
            </a:r>
            <a:r>
              <a:rPr lang="en-US" sz="1800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Dependent</a:t>
            </a:r>
            <a:r>
              <a:rPr lang="en-US" sz="1800" b="1" dirty="0"/>
              <a:t>: Land Ownership (Yes/No)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Independent</a:t>
            </a:r>
            <a:r>
              <a:rPr lang="en-US" sz="1800" b="1" dirty="0"/>
              <a:t>: Household size, Household type, Principal Occupation (NCO_2004 Codes)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Threshold for classification</a:t>
            </a:r>
            <a:r>
              <a:rPr lang="en-US" sz="1800" b="1" dirty="0"/>
              <a:t>: 0.5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4925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FF798-EED0-B668-37F1-DFD96A480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EBE97-836F-EAA2-87F2-98B851E65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898FF-99BF-C11E-D710-35B53AFB7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11" y="38783"/>
            <a:ext cx="4686177" cy="2688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6AD0D-BE31-A1F5-B886-E269D09C8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245" y="2783205"/>
            <a:ext cx="5731510" cy="236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6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27829091-8C8D-2EB2-9162-C5F8376F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0D5640E9-1D00-A09C-28A5-7A50F04A75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2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0423722D-00B4-1657-19F8-AB155CDDA11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394723"/>
            <a:ext cx="7381567" cy="2712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Findings</a:t>
            </a:r>
            <a:r>
              <a:rPr lang="en-US" sz="1800" b="1" dirty="0"/>
              <a:t>: 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Model performed well on training data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Confusion matrix showed moderate misclassification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In the next part, 10% of the dataset was used for testing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Performance slightly decreased (less training data used)</a:t>
            </a:r>
          </a:p>
        </p:txBody>
      </p:sp>
    </p:spTree>
    <p:extLst>
      <p:ext uri="{BB962C8B-B14F-4D97-AF65-F5344CB8AC3E}">
        <p14:creationId xmlns:p14="http://schemas.microsoft.com/office/powerpoint/2010/main" val="8795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2315-23D4-89BA-C018-B1F2F3EE5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B7AEC-4781-5086-158F-31E962D57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CB179-DA16-0737-2B1D-D638DCA91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80" y="0"/>
            <a:ext cx="5075555" cy="28803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BA577-FE74-1DFC-7D00-B44770DE9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9"/>
          <a:stretch/>
        </p:blipFill>
        <p:spPr>
          <a:xfrm>
            <a:off x="1241671" y="3030794"/>
            <a:ext cx="6074352" cy="211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63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C929-DEE8-15A5-B4C4-BB8179073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A7C19-FA09-39A4-D710-D39C0C3DE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8846C6-E229-60C9-47FB-BC323205E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"/>
            <a:ext cx="91440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80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6B4B97B7-49DA-B64E-863D-ADBC8E4D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93E7F09F-B091-2307-C049-6FF2A4770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2" y="159009"/>
            <a:ext cx="5243051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INTERPRETATIONS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79CDD6B6-2C18-B083-36EC-0DF4618E36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1" y="1139850"/>
            <a:ext cx="6887497" cy="302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Household Size: </a:t>
            </a:r>
            <a:r>
              <a:rPr lang="en-US" sz="1800" b="1" dirty="0">
                <a:sym typeface="Kulim Park"/>
              </a:rPr>
              <a:t>Larger households tend to own land, suggesting a correlation with generational wealth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Household Type: </a:t>
            </a:r>
            <a:r>
              <a:rPr lang="en-US" sz="1800" b="1" dirty="0">
                <a:sym typeface="Kulim Park"/>
              </a:rPr>
              <a:t>Certain household structures (e.g., agricultural families) show higher land ownership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Occupation Type: </a:t>
            </a:r>
            <a:r>
              <a:rPr lang="en-US" sz="1800" b="1" dirty="0">
                <a:sym typeface="Kulim Park"/>
              </a:rPr>
              <a:t>Strong predictor, with agricultural and business households more likely to own land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Overall: </a:t>
            </a:r>
            <a:r>
              <a:rPr lang="en-US" sz="1800" b="1" dirty="0">
                <a:sym typeface="Kulim Park"/>
              </a:rPr>
              <a:t>While logistic regression provides insights, additional economic variables may improve prediction accuracy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771141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88F9EC4-6028-8535-0D03-79439528B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14BC6219-1D13-18BD-A57C-C61D07A80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3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4C3D9CEC-AEEF-1F81-82D7-F87CBD2D5E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298858"/>
            <a:ext cx="7108723" cy="324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Objective</a:t>
            </a:r>
            <a:r>
              <a:rPr lang="en-US" sz="1800" b="1" dirty="0"/>
              <a:t>: Predict household cooking fuel choice based on lighting fuel and expenditure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Method</a:t>
            </a:r>
            <a:r>
              <a:rPr lang="en-US" sz="1800" b="1" dirty="0"/>
              <a:t>: Linear &amp; Quadratic Discriminant Analysis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Variables</a:t>
            </a:r>
            <a:r>
              <a:rPr lang="en-US" sz="1800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Dependent</a:t>
            </a:r>
            <a:r>
              <a:rPr lang="en-US" sz="1800" b="1" dirty="0"/>
              <a:t>: Cooking fuel type (Categorical, K &gt; 2)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Independent</a:t>
            </a:r>
            <a:r>
              <a:rPr lang="en-US" sz="1800" b="1" dirty="0"/>
              <a:t>: Lighting fuel type, MPCE_MRP (Monthly expenditure)</a:t>
            </a:r>
          </a:p>
        </p:txBody>
      </p:sp>
    </p:spTree>
    <p:extLst>
      <p:ext uri="{BB962C8B-B14F-4D97-AF65-F5344CB8AC3E}">
        <p14:creationId xmlns:p14="http://schemas.microsoft.com/office/powerpoint/2010/main" val="999949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60937-0F70-530E-8B8F-76D59ECE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B6C8C-6225-54FA-0DBC-E45D874D5E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E6E6E4-B312-5453-C535-AD9567EA7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570" y="125705"/>
            <a:ext cx="5731510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17AC70-579B-E6B5-459B-B6AF8C809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3125"/>
            <a:ext cx="5731510" cy="15792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ECBC64-5FEE-02A8-C825-06928A0A0B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5"/>
          <a:stretch/>
        </p:blipFill>
        <p:spPr bwMode="auto">
          <a:xfrm>
            <a:off x="4784100" y="2412967"/>
            <a:ext cx="4359900" cy="27305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90429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D4D65091-3673-FD27-4802-DB5C9FD23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7EC9BBA0-A487-E8FC-4ECF-90F2132A5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3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835A69B4-66DE-8A02-E870-19BB6D27946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298858"/>
            <a:ext cx="7108723" cy="32436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Evaluation</a:t>
            </a:r>
            <a:r>
              <a:rPr lang="en-US" sz="1800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Testing error rates for LDA &amp; QDA were analyzed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Error rates increased as threshold was made stricter (0.5 to 1)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Problems Faced</a:t>
            </a:r>
            <a:r>
              <a:rPr lang="en-US" sz="1800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/>
              <a:t>Had to go through a lot of variables to select perfect one for QDA as classes were highly imbalanced in most of the variables</a:t>
            </a:r>
          </a:p>
        </p:txBody>
      </p:sp>
    </p:spTree>
    <p:extLst>
      <p:ext uri="{BB962C8B-B14F-4D97-AF65-F5344CB8AC3E}">
        <p14:creationId xmlns:p14="http://schemas.microsoft.com/office/powerpoint/2010/main" val="162681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9"/>
          <p:cNvSpPr txBox="1">
            <a:spLocks noGrp="1"/>
          </p:cNvSpPr>
          <p:nvPr>
            <p:ph type="title" idx="15"/>
          </p:nvPr>
        </p:nvSpPr>
        <p:spPr>
          <a:xfrm flipH="1">
            <a:off x="719925" y="437700"/>
            <a:ext cx="7704000" cy="6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68" name="Google Shape;568;p59"/>
          <p:cNvSpPr txBox="1">
            <a:spLocks noGrp="1"/>
          </p:cNvSpPr>
          <p:nvPr>
            <p:ph type="title"/>
          </p:nvPr>
        </p:nvSpPr>
        <p:spPr>
          <a:xfrm>
            <a:off x="719925" y="2766527"/>
            <a:ext cx="191984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</a:t>
            </a:r>
            <a:r>
              <a:rPr lang="en-IN" dirty="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569" name="Google Shape;569;p59"/>
          <p:cNvSpPr txBox="1">
            <a:spLocks noGrp="1"/>
          </p:cNvSpPr>
          <p:nvPr>
            <p:ph type="subTitle" idx="1"/>
          </p:nvPr>
        </p:nvSpPr>
        <p:spPr>
          <a:xfrm>
            <a:off x="73278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Linear Regression</a:t>
            </a:r>
            <a:endParaRPr dirty="0"/>
          </a:p>
        </p:txBody>
      </p:sp>
      <p:sp>
        <p:nvSpPr>
          <p:cNvPr id="570" name="Google Shape;570;p59"/>
          <p:cNvSpPr txBox="1">
            <a:spLocks noGrp="1"/>
          </p:cNvSpPr>
          <p:nvPr>
            <p:ph type="title" idx="7"/>
          </p:nvPr>
        </p:nvSpPr>
        <p:spPr>
          <a:xfrm>
            <a:off x="6575196" y="2347877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571" name="Google Shape;571;p59"/>
          <p:cNvSpPr txBox="1">
            <a:spLocks noGrp="1"/>
          </p:cNvSpPr>
          <p:nvPr>
            <p:ph type="subTitle" idx="8"/>
          </p:nvPr>
        </p:nvSpPr>
        <p:spPr>
          <a:xfrm>
            <a:off x="657521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Final Remarks</a:t>
            </a:r>
            <a:endParaRPr dirty="0"/>
          </a:p>
        </p:txBody>
      </p:sp>
      <p:sp>
        <p:nvSpPr>
          <p:cNvPr id="572" name="Google Shape;572;p59"/>
          <p:cNvSpPr txBox="1">
            <a:spLocks noGrp="1"/>
          </p:cNvSpPr>
          <p:nvPr>
            <p:ph type="subTitle" idx="4"/>
          </p:nvPr>
        </p:nvSpPr>
        <p:spPr>
          <a:xfrm>
            <a:off x="2680262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573" name="Google Shape;573;p59"/>
          <p:cNvSpPr txBox="1">
            <a:spLocks noGrp="1"/>
          </p:cNvSpPr>
          <p:nvPr>
            <p:ph type="title" idx="3"/>
          </p:nvPr>
        </p:nvSpPr>
        <p:spPr>
          <a:xfrm>
            <a:off x="2659290" y="26744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>
                <a:solidFill>
                  <a:schemeClr val="lt1"/>
                </a:solidFill>
              </a:rPr>
              <a:t>PROBLEM </a:t>
            </a:r>
            <a:r>
              <a:rPr lang="en-IN" dirty="0"/>
              <a:t>2</a:t>
            </a:r>
            <a:br>
              <a:rPr lang="en-IN" dirty="0"/>
            </a:br>
            <a:endParaRPr dirty="0">
              <a:solidFill>
                <a:schemeClr val="lt1"/>
              </a:solidFill>
            </a:endParaRPr>
          </a:p>
        </p:txBody>
      </p:sp>
      <p:sp>
        <p:nvSpPr>
          <p:cNvPr id="574" name="Google Shape;574;p59"/>
          <p:cNvSpPr txBox="1">
            <a:spLocks noGrp="1"/>
          </p:cNvSpPr>
          <p:nvPr>
            <p:ph type="title" idx="2"/>
          </p:nvPr>
        </p:nvSpPr>
        <p:spPr>
          <a:xfrm>
            <a:off x="73277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5" name="Google Shape;575;p59"/>
          <p:cNvSpPr txBox="1">
            <a:spLocks noGrp="1"/>
          </p:cNvSpPr>
          <p:nvPr>
            <p:ph type="title" idx="14"/>
          </p:nvPr>
        </p:nvSpPr>
        <p:spPr>
          <a:xfrm>
            <a:off x="657519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76" name="Google Shape;576;p59"/>
          <p:cNvSpPr txBox="1">
            <a:spLocks noGrp="1"/>
          </p:cNvSpPr>
          <p:nvPr>
            <p:ph type="title" idx="5"/>
          </p:nvPr>
        </p:nvSpPr>
        <p:spPr>
          <a:xfrm>
            <a:off x="4585793" y="26744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dirty="0"/>
              <a:t>PROBLEM</a:t>
            </a:r>
            <a:r>
              <a:rPr lang="en-IN" dirty="0">
                <a:solidFill>
                  <a:schemeClr val="lt1"/>
                </a:solidFill>
              </a:rPr>
              <a:t> 3</a:t>
            </a:r>
            <a:br>
              <a:rPr lang="en-IN" dirty="0"/>
            </a:br>
            <a:endParaRPr dirty="0"/>
          </a:p>
        </p:txBody>
      </p:sp>
      <p:sp>
        <p:nvSpPr>
          <p:cNvPr id="577" name="Google Shape;577;p59"/>
          <p:cNvSpPr txBox="1">
            <a:spLocks noGrp="1"/>
          </p:cNvSpPr>
          <p:nvPr>
            <p:ph type="subTitle" idx="6"/>
          </p:nvPr>
        </p:nvSpPr>
        <p:spPr>
          <a:xfrm>
            <a:off x="4627737" y="3511716"/>
            <a:ext cx="1836000" cy="8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LDA &amp; QDA</a:t>
            </a:r>
            <a:endParaRPr dirty="0"/>
          </a:p>
        </p:txBody>
      </p:sp>
      <p:sp>
        <p:nvSpPr>
          <p:cNvPr id="578" name="Google Shape;578;p59"/>
          <p:cNvSpPr txBox="1">
            <a:spLocks noGrp="1"/>
          </p:cNvSpPr>
          <p:nvPr>
            <p:ph type="title" idx="9"/>
          </p:nvPr>
        </p:nvSpPr>
        <p:spPr>
          <a:xfrm>
            <a:off x="2680246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79" name="Google Shape;579;p59"/>
          <p:cNvSpPr txBox="1">
            <a:spLocks noGrp="1"/>
          </p:cNvSpPr>
          <p:nvPr>
            <p:ph type="title" idx="13"/>
          </p:nvPr>
        </p:nvSpPr>
        <p:spPr>
          <a:xfrm>
            <a:off x="4627721" y="1811839"/>
            <a:ext cx="1836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542B-32A2-8C9C-313C-5F9EDF77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DC37-F7E4-5039-4515-6887156FFD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26D681-0FE9-BCB3-4C22-68B9FD197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21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D3BD-B6C2-F709-DF2F-163D43B0E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C7E94-78A0-AB9A-F90B-97E4EA2F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72497F-CDDD-F760-DE7D-28170428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3726"/>
            <a:ext cx="9142668" cy="517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8358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685BFF1-8EBA-D5C5-B492-10DCBE862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41934CEF-31F5-9328-CBD1-B7171D74D5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2" y="159009"/>
            <a:ext cx="5243051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INTERPRETATIONS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D504A97E-2027-CBB4-4B6A-006E777DA1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1" y="1139850"/>
            <a:ext cx="6887497" cy="302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Lighting Fuel Type: </a:t>
            </a:r>
            <a:r>
              <a:rPr lang="en-US" sz="1800" b="1" dirty="0">
                <a:sym typeface="Kulim Park"/>
              </a:rPr>
              <a:t>Strong predictor of cooking fuel choice, possibly due to infrastructure constraints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Expenditure (MPCE_MRP): </a:t>
            </a:r>
            <a:r>
              <a:rPr lang="en-US" sz="1800" b="1" dirty="0">
                <a:sym typeface="Kulim Park"/>
              </a:rPr>
              <a:t>Higher income groups tend to use cleaner fuels, indicating an affordability factor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LDA vs. QDA: </a:t>
            </a:r>
            <a:r>
              <a:rPr lang="en-US" sz="1800" b="1" dirty="0">
                <a:sym typeface="Kulim Park"/>
              </a:rPr>
              <a:t>QDA performed better in capturing non-linear relationships, highlighting complex dependencies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Overall: </a:t>
            </a:r>
            <a:r>
              <a:rPr lang="en-US" sz="1800" b="1" dirty="0">
                <a:sym typeface="Kulim Park"/>
              </a:rPr>
              <a:t>Policy implications of the study include targeted subsidies and infrastructure support for clean energy transitions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2289014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100E24B9-F90E-CBC3-DC11-8F8616BB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90F6C12D-2500-2173-0599-B8D917FC2E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EA26639A-EDED-8EEE-05E6-5A94484A932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080910"/>
            <a:ext cx="7108723" cy="3461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Key Takeaways</a:t>
            </a:r>
            <a:r>
              <a:rPr lang="en-US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b="1" dirty="0"/>
              <a:t>Linear Regression</a:t>
            </a:r>
            <a:r>
              <a:rPr lang="en-US" dirty="0"/>
              <a:t>: Household expenditure is influenced but not fully explained by selected variables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b="1" dirty="0"/>
              <a:t>Logistic Regression</a:t>
            </a:r>
            <a:r>
              <a:rPr lang="en-US" dirty="0"/>
              <a:t>: Land ownership can be predicted with moderate accuracy using household characteristics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b="1" dirty="0"/>
              <a:t>LDA &amp; QDA</a:t>
            </a:r>
            <a:r>
              <a:rPr lang="en-US" dirty="0"/>
              <a:t>: Cooking fuel choice is significantly affected by lighting fuel and expenditure, with thresholds impacting classification.</a:t>
            </a:r>
          </a:p>
          <a:p>
            <a:pPr marL="28575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Future</a:t>
            </a:r>
            <a:r>
              <a:rPr lang="en-US" b="1" dirty="0"/>
              <a:t> </a:t>
            </a:r>
            <a:r>
              <a:rPr lang="en-US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Scope</a:t>
            </a:r>
            <a:r>
              <a:rPr lang="en-US" dirty="0"/>
              <a:t>: More variables and feature engineering could improve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45859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3907-7661-34C4-F558-9D45A3A9B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828" y="2110800"/>
            <a:ext cx="6237939" cy="921900"/>
          </a:xfrm>
        </p:spPr>
        <p:txBody>
          <a:bodyPr/>
          <a:lstStyle/>
          <a:p>
            <a:r>
              <a:rPr lang="en-IN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068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/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658" name="Google Shape;658;p66"/>
          <p:cNvSpPr txBox="1">
            <a:spLocks noGrp="1"/>
          </p:cNvSpPr>
          <p:nvPr>
            <p:ph type="subTitle" idx="1"/>
          </p:nvPr>
        </p:nvSpPr>
        <p:spPr>
          <a:xfrm>
            <a:off x="162233" y="1479062"/>
            <a:ext cx="6400172" cy="28348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Manrope" panose="020B0604020202020204" charset="0"/>
              <a:buChar char="≥"/>
            </a:pPr>
            <a:r>
              <a:rPr lang="en-US" sz="1800" b="1" dirty="0"/>
              <a:t>Objective</a:t>
            </a:r>
            <a:r>
              <a:rPr lang="en-US" sz="1800" dirty="0"/>
              <a:t>: Use regression and classification models to analyze socioeconomic factors affecting household consumption</a:t>
            </a:r>
          </a:p>
          <a:p>
            <a:pPr marL="0" lvl="0" indent="0"/>
            <a:endParaRPr lang="en-US" sz="1800" dirty="0"/>
          </a:p>
          <a:p>
            <a:pPr marL="285750" indent="-285750">
              <a:buFont typeface="Manrope" panose="020B0604020202020204" charset="0"/>
              <a:buChar char="≥"/>
            </a:pPr>
            <a:r>
              <a:rPr lang="en-US" sz="1800" b="1" dirty="0"/>
              <a:t>Methods</a:t>
            </a:r>
            <a:r>
              <a:rPr lang="en-US" sz="1800" dirty="0"/>
              <a:t>: Linear Regression, Logistic Regression, and Discriminant Analysis (LDA &amp; QDA)</a:t>
            </a:r>
          </a:p>
          <a:p>
            <a:pPr marL="0" indent="0"/>
            <a:endParaRPr lang="en-US" sz="1800" dirty="0"/>
          </a:p>
          <a:p>
            <a:pPr marL="285750" indent="-285750">
              <a:buFont typeface="Manrope" panose="020B0604020202020204" charset="0"/>
              <a:buChar char="≥"/>
            </a:pPr>
            <a:r>
              <a:rPr lang="en-US" sz="1800" b="1" dirty="0"/>
              <a:t>Data Source</a:t>
            </a:r>
            <a:r>
              <a:rPr lang="en-US" sz="1800" dirty="0"/>
              <a:t>: </a:t>
            </a:r>
            <a:r>
              <a:rPr lang="en-US" sz="1800" dirty="0">
                <a:hlinkClick r:id="rId3"/>
              </a:rPr>
              <a:t>Household survey dataset</a:t>
            </a:r>
            <a:r>
              <a:rPr lang="en-US" sz="1800" dirty="0"/>
              <a:t> (NSSO 68</a:t>
            </a:r>
            <a:r>
              <a:rPr lang="en-US" sz="1800" baseline="30000" dirty="0"/>
              <a:t>th</a:t>
            </a:r>
            <a:r>
              <a:rPr lang="en-US" sz="1800" dirty="0"/>
              <a:t> Round Dataset)</a:t>
            </a:r>
          </a:p>
          <a:p>
            <a:pPr marL="285750" lvl="0" indent="-285750">
              <a:buFont typeface="Manrope" panose="020B0604020202020204" charset="0"/>
              <a:buChar char="≥"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ED93D62A-5B39-2E9C-6339-97A8E2598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B859E9E0-2F01-73E8-B8AB-B0C1C80533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1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BA7DCE04-A508-A2C8-0A40-4A002B115AA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062884"/>
            <a:ext cx="7108723" cy="40806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Objective</a:t>
            </a:r>
            <a:r>
              <a:rPr lang="en-US" sz="1800" b="1" dirty="0"/>
              <a:t>: Determine how land ownership, clothing expenses, and education/medical expenditure influence household expenditure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Method</a:t>
            </a:r>
            <a:r>
              <a:rPr lang="en-US" sz="1800" b="1" dirty="0"/>
              <a:t>: Multiple Linear Regression (MLR)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Variables</a:t>
            </a:r>
            <a:r>
              <a:rPr lang="en-US" sz="1800" b="1" dirty="0"/>
              <a:t>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Dependent</a:t>
            </a:r>
            <a:r>
              <a:rPr lang="en-US" sz="1800" b="1" dirty="0"/>
              <a:t>: Total Household Expenditure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Independent</a:t>
            </a:r>
            <a:r>
              <a:rPr lang="en-US" sz="1800" b="1" dirty="0"/>
              <a:t>: Land held, clothing/bedding expenses, education/medical expenses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</a:rPr>
              <a:t>Initial Findings</a:t>
            </a:r>
            <a:r>
              <a:rPr lang="en-US" sz="1800" b="1" dirty="0"/>
              <a:t>: Adjusted R² = 0.07 (Low explanatory power)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214032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80E9-F147-85E6-C2E4-2604C3B7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36B18-B683-E43F-DAE5-97EB5DA5E3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E763E8-DCE8-7C28-7035-95CACB9E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869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8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6B07-1A5C-3850-7002-C697EAAF4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F5E56-6DF4-66EB-7758-6EDD274E1F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5525FC-3540-EAFB-329C-0123F5E0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04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>
          <a:extLst>
            <a:ext uri="{FF2B5EF4-FFF2-40B4-BE49-F238E27FC236}">
              <a16:creationId xmlns:a16="http://schemas.microsoft.com/office/drawing/2014/main" id="{E2E5FD7B-8B19-4297-CA6F-C6FC02C15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6">
            <a:extLst>
              <a:ext uri="{FF2B5EF4-FFF2-40B4-BE49-F238E27FC236}">
                <a16:creationId xmlns:a16="http://schemas.microsoft.com/office/drawing/2014/main" id="{D70CF30D-F95D-3F44-DCEE-02847D761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2233" y="159009"/>
            <a:ext cx="4695484" cy="9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IMPROVEMENTS</a:t>
            </a:r>
            <a:endParaRPr dirty="0"/>
          </a:p>
        </p:txBody>
      </p:sp>
      <p:sp>
        <p:nvSpPr>
          <p:cNvPr id="658" name="Google Shape;658;p66">
            <a:extLst>
              <a:ext uri="{FF2B5EF4-FFF2-40B4-BE49-F238E27FC236}">
                <a16:creationId xmlns:a16="http://schemas.microsoft.com/office/drawing/2014/main" id="{2C92AA4D-E54A-C676-A2BE-9B860D16B9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2233" y="1479062"/>
            <a:ext cx="6592528" cy="3026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Transformation </a:t>
            </a:r>
            <a:r>
              <a:rPr lang="en-US" sz="1800" b="1" dirty="0">
                <a:sym typeface="Kulim Park"/>
              </a:rPr>
              <a:t>Applied: Log transformation to variables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New Findings: </a:t>
            </a:r>
            <a:r>
              <a:rPr lang="en-US" sz="1800" b="1" dirty="0">
                <a:sym typeface="Kulim Park"/>
              </a:rPr>
              <a:t>Adjusted R² improved to 0.168</a:t>
            </a:r>
          </a:p>
          <a:p>
            <a:pPr marL="285750" lvl="0" indent="-285750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olidFill>
                  <a:schemeClr val="lt1"/>
                </a:solidFill>
                <a:latin typeface="Kulim Park"/>
                <a:ea typeface="Kulim Park"/>
                <a:cs typeface="Kulim Park"/>
                <a:sym typeface="Kulim Park"/>
              </a:rPr>
              <a:t>Key Takeaways: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ym typeface="Kulim Park"/>
              </a:rPr>
              <a:t>Adding transformations can enhance model performance</a:t>
            </a:r>
          </a:p>
          <a:p>
            <a:pPr marL="742950" lvl="1" indent="-285750" algn="l">
              <a:lnSpc>
                <a:spcPct val="150000"/>
              </a:lnSpc>
              <a:buFont typeface="Manrope" panose="020B0604020202020204" charset="0"/>
              <a:buChar char="≥"/>
            </a:pPr>
            <a:r>
              <a:rPr lang="en-US" sz="1800" b="1" dirty="0">
                <a:sym typeface="Kulim Park"/>
              </a:rPr>
              <a:t>Other unaccounted variables may still affect household expenditure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45080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7FC9D-B3FE-19F2-08D5-3618E073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6C9AA2-4E42-AE83-CD99-AE9B44326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3896E-46E5-D285-278F-70129D335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38642"/>
            <a:ext cx="9149213" cy="51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3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4828-CB00-D3CB-D658-6AF3C6F02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6D21E-22DD-F0DF-35CD-A59FC2E83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D422E-A8DC-592F-90E8-A7F82606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914875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35147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Korean Aesthetic Pitch Deck by Slidesgo">
  <a:themeElements>
    <a:clrScheme name="Simple Light">
      <a:dk1>
        <a:srgbClr val="1E1E1E"/>
      </a:dk1>
      <a:lt1>
        <a:srgbClr val="664B34"/>
      </a:lt1>
      <a:dk2>
        <a:srgbClr val="887C62"/>
      </a:dk2>
      <a:lt2>
        <a:srgbClr val="D4CBBB"/>
      </a:lt2>
      <a:accent1>
        <a:srgbClr val="E7E2D6"/>
      </a:accent1>
      <a:accent2>
        <a:srgbClr val="F3F3F3"/>
      </a:accent2>
      <a:accent3>
        <a:srgbClr val="E2B0A6"/>
      </a:accent3>
      <a:accent4>
        <a:srgbClr val="FFFFFF"/>
      </a:accent4>
      <a:accent5>
        <a:srgbClr val="FFFFFF"/>
      </a:accent5>
      <a:accent6>
        <a:srgbClr val="FFFFFF"/>
      </a:accent6>
      <a:hlink>
        <a:srgbClr val="1E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638</Words>
  <Application>Microsoft Office PowerPoint</Application>
  <PresentationFormat>On-screen Show (16:9)</PresentationFormat>
  <Paragraphs>82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Kulim Park SemiBold</vt:lpstr>
      <vt:lpstr>Manrope</vt:lpstr>
      <vt:lpstr>Arial</vt:lpstr>
      <vt:lpstr>Kulim Park</vt:lpstr>
      <vt:lpstr>Minimalist Korean Aesthetic Pitch Deck by Slidesgo</vt:lpstr>
      <vt:lpstr>ASSIGNMENT - 1 ECON F215</vt:lpstr>
      <vt:lpstr>TABLE OF CONTENTS</vt:lpstr>
      <vt:lpstr>INTRODUCTION</vt:lpstr>
      <vt:lpstr>PROBLEM 1</vt:lpstr>
      <vt:lpstr>PowerPoint Presentation</vt:lpstr>
      <vt:lpstr>PowerPoint Presentation</vt:lpstr>
      <vt:lpstr>IMPROVEMENTS</vt:lpstr>
      <vt:lpstr>PowerPoint Presentation</vt:lpstr>
      <vt:lpstr>PowerPoint Presentation</vt:lpstr>
      <vt:lpstr>INTERPRETATIONS</vt:lpstr>
      <vt:lpstr>PROBLEM 2</vt:lpstr>
      <vt:lpstr>PowerPoint Presentation</vt:lpstr>
      <vt:lpstr>PROBLEM 2</vt:lpstr>
      <vt:lpstr>PowerPoint Presentation</vt:lpstr>
      <vt:lpstr>PowerPoint Presentation</vt:lpstr>
      <vt:lpstr>INTERPRETATIONS</vt:lpstr>
      <vt:lpstr>PROBLEM 3</vt:lpstr>
      <vt:lpstr>PowerPoint Presentation</vt:lpstr>
      <vt:lpstr>PROBLEM 3</vt:lpstr>
      <vt:lpstr>PowerPoint Presentation</vt:lpstr>
      <vt:lpstr>PowerPoint Presentation</vt:lpstr>
      <vt:lpstr>INTERPRETATIONS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Suvid Singhal</cp:lastModifiedBy>
  <cp:revision>47</cp:revision>
  <dcterms:modified xsi:type="dcterms:W3CDTF">2025-02-17T13:08:49Z</dcterms:modified>
</cp:coreProperties>
</file>