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ADF0-B988-4D55-8A3E-A432193071C8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A6AA-AB80-47B6-ABA5-EC5EBEC7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3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ADF0-B988-4D55-8A3E-A432193071C8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A6AA-AB80-47B6-ABA5-EC5EBEC7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ADF0-B988-4D55-8A3E-A432193071C8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A6AA-AB80-47B6-ABA5-EC5EBEC7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ADF0-B988-4D55-8A3E-A432193071C8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A6AA-AB80-47B6-ABA5-EC5EBEC7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0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ADF0-B988-4D55-8A3E-A432193071C8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A6AA-AB80-47B6-ABA5-EC5EBEC7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3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ADF0-B988-4D55-8A3E-A432193071C8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A6AA-AB80-47B6-ABA5-EC5EBEC7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7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ADF0-B988-4D55-8A3E-A432193071C8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A6AA-AB80-47B6-ABA5-EC5EBEC7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6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ADF0-B988-4D55-8A3E-A432193071C8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A6AA-AB80-47B6-ABA5-EC5EBEC7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5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ADF0-B988-4D55-8A3E-A432193071C8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A6AA-AB80-47B6-ABA5-EC5EBEC7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8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ADF0-B988-4D55-8A3E-A432193071C8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A6AA-AB80-47B6-ABA5-EC5EBEC7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4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ADF0-B988-4D55-8A3E-A432193071C8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A6AA-AB80-47B6-ABA5-EC5EBEC7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7ADF0-B988-4D55-8A3E-A432193071C8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1A6AA-AB80-47B6-ABA5-EC5EBEC7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0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dropbox.com/scl/fi/6hze883de4ccp7ws2rzp2/fast-food-analysis.pbix?rlkey=v7i3uc3ri4nhqwlgipra90yeq&amp;raw=1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hyperlink" Target="https://www.dropbox.com/scl/fi/6hze883de4ccp7ws2rzp2/fast-food-analysis.pbix?rlkey=v7i3uc3ri4nhqwlgipra90yeq&amp;dl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40" y="1579729"/>
            <a:ext cx="7011378" cy="38391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Right Triangle 15"/>
          <p:cNvSpPr/>
          <p:nvPr/>
        </p:nvSpPr>
        <p:spPr>
          <a:xfrm rot="10800000">
            <a:off x="4516315" y="0"/>
            <a:ext cx="7675685" cy="4923693"/>
          </a:xfrm>
          <a:custGeom>
            <a:avLst/>
            <a:gdLst>
              <a:gd name="connsiteX0" fmla="*/ 0 w 7675685"/>
              <a:gd name="connsiteY0" fmla="*/ 4932485 h 4932485"/>
              <a:gd name="connsiteX1" fmla="*/ 0 w 7675685"/>
              <a:gd name="connsiteY1" fmla="*/ 0 h 4932485"/>
              <a:gd name="connsiteX2" fmla="*/ 7675685 w 7675685"/>
              <a:gd name="connsiteY2" fmla="*/ 4932485 h 4932485"/>
              <a:gd name="connsiteX3" fmla="*/ 0 w 7675685"/>
              <a:gd name="connsiteY3" fmla="*/ 4932485 h 4932485"/>
              <a:gd name="connsiteX0" fmla="*/ 0 w 7675685"/>
              <a:gd name="connsiteY0" fmla="*/ 4923693 h 4923693"/>
              <a:gd name="connsiteX1" fmla="*/ 0 w 7675685"/>
              <a:gd name="connsiteY1" fmla="*/ 0 h 4923693"/>
              <a:gd name="connsiteX2" fmla="*/ 7675685 w 7675685"/>
              <a:gd name="connsiteY2" fmla="*/ 4923693 h 4923693"/>
              <a:gd name="connsiteX3" fmla="*/ 0 w 7675685"/>
              <a:gd name="connsiteY3" fmla="*/ 4923693 h 4923693"/>
              <a:gd name="connsiteX0" fmla="*/ 0 w 7675685"/>
              <a:gd name="connsiteY0" fmla="*/ 4923693 h 4923693"/>
              <a:gd name="connsiteX1" fmla="*/ 0 w 7675685"/>
              <a:gd name="connsiteY1" fmla="*/ 0 h 4923693"/>
              <a:gd name="connsiteX2" fmla="*/ 7675685 w 7675685"/>
              <a:gd name="connsiteY2" fmla="*/ 4923693 h 4923693"/>
              <a:gd name="connsiteX3" fmla="*/ 0 w 7675685"/>
              <a:gd name="connsiteY3" fmla="*/ 4923693 h 4923693"/>
              <a:gd name="connsiteX0" fmla="*/ 0 w 7675685"/>
              <a:gd name="connsiteY0" fmla="*/ 4923693 h 4923693"/>
              <a:gd name="connsiteX1" fmla="*/ 0 w 7675685"/>
              <a:gd name="connsiteY1" fmla="*/ 0 h 4923693"/>
              <a:gd name="connsiteX2" fmla="*/ 7675685 w 7675685"/>
              <a:gd name="connsiteY2" fmla="*/ 4923693 h 4923693"/>
              <a:gd name="connsiteX3" fmla="*/ 0 w 7675685"/>
              <a:gd name="connsiteY3" fmla="*/ 4923693 h 492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5685" h="4923693">
                <a:moveTo>
                  <a:pt x="0" y="4923693"/>
                </a:moveTo>
                <a:lnTo>
                  <a:pt x="0" y="0"/>
                </a:lnTo>
                <a:cubicBezTo>
                  <a:pt x="3103685" y="260838"/>
                  <a:pt x="4264270" y="3616570"/>
                  <a:pt x="7675685" y="4923693"/>
                </a:cubicBezTo>
                <a:lnTo>
                  <a:pt x="0" y="4923693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381000" dir="4980000" sx="99000" sy="99000" algn="l" rotWithShape="0">
              <a:prstClr val="black">
                <a:alpha val="52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16134" y="1934307"/>
            <a:ext cx="34001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F</a:t>
            </a:r>
            <a:r>
              <a:rPr lang="en-US" sz="5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A</a:t>
            </a: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ST </a:t>
            </a: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F</a:t>
            </a:r>
            <a:r>
              <a:rPr lang="en-US" sz="5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O</a:t>
            </a: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O</a:t>
            </a:r>
            <a:r>
              <a:rPr lang="en-US" sz="54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D</a:t>
            </a:r>
          </a:p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A</a:t>
            </a:r>
            <a:r>
              <a:rPr lang="en-US" sz="5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NA</a:t>
            </a: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LY</a:t>
            </a:r>
            <a:r>
              <a:rPr lang="en-US" sz="54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SIS</a:t>
            </a:r>
            <a:endParaRPr lang="en-US" sz="5400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2403" y="5567681"/>
            <a:ext cx="220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SUVINESH M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DATA ANALYST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6134" y="1579729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CDACL-004</a:t>
            </a:r>
          </a:p>
        </p:txBody>
      </p:sp>
      <p:sp>
        <p:nvSpPr>
          <p:cNvPr id="5" name="Right Triangle 15"/>
          <p:cNvSpPr/>
          <p:nvPr/>
        </p:nvSpPr>
        <p:spPr>
          <a:xfrm>
            <a:off x="0" y="1934307"/>
            <a:ext cx="7675685" cy="4923693"/>
          </a:xfrm>
          <a:custGeom>
            <a:avLst/>
            <a:gdLst>
              <a:gd name="connsiteX0" fmla="*/ 0 w 7675685"/>
              <a:gd name="connsiteY0" fmla="*/ 4932485 h 4932485"/>
              <a:gd name="connsiteX1" fmla="*/ 0 w 7675685"/>
              <a:gd name="connsiteY1" fmla="*/ 0 h 4932485"/>
              <a:gd name="connsiteX2" fmla="*/ 7675685 w 7675685"/>
              <a:gd name="connsiteY2" fmla="*/ 4932485 h 4932485"/>
              <a:gd name="connsiteX3" fmla="*/ 0 w 7675685"/>
              <a:gd name="connsiteY3" fmla="*/ 4932485 h 4932485"/>
              <a:gd name="connsiteX0" fmla="*/ 0 w 7675685"/>
              <a:gd name="connsiteY0" fmla="*/ 4923693 h 4923693"/>
              <a:gd name="connsiteX1" fmla="*/ 0 w 7675685"/>
              <a:gd name="connsiteY1" fmla="*/ 0 h 4923693"/>
              <a:gd name="connsiteX2" fmla="*/ 7675685 w 7675685"/>
              <a:gd name="connsiteY2" fmla="*/ 4923693 h 4923693"/>
              <a:gd name="connsiteX3" fmla="*/ 0 w 7675685"/>
              <a:gd name="connsiteY3" fmla="*/ 4923693 h 4923693"/>
              <a:gd name="connsiteX0" fmla="*/ 0 w 7675685"/>
              <a:gd name="connsiteY0" fmla="*/ 4923693 h 4923693"/>
              <a:gd name="connsiteX1" fmla="*/ 0 w 7675685"/>
              <a:gd name="connsiteY1" fmla="*/ 0 h 4923693"/>
              <a:gd name="connsiteX2" fmla="*/ 7675685 w 7675685"/>
              <a:gd name="connsiteY2" fmla="*/ 4923693 h 4923693"/>
              <a:gd name="connsiteX3" fmla="*/ 0 w 7675685"/>
              <a:gd name="connsiteY3" fmla="*/ 4923693 h 4923693"/>
              <a:gd name="connsiteX0" fmla="*/ 0 w 7675685"/>
              <a:gd name="connsiteY0" fmla="*/ 4923693 h 4923693"/>
              <a:gd name="connsiteX1" fmla="*/ 0 w 7675685"/>
              <a:gd name="connsiteY1" fmla="*/ 0 h 4923693"/>
              <a:gd name="connsiteX2" fmla="*/ 7675685 w 7675685"/>
              <a:gd name="connsiteY2" fmla="*/ 4923693 h 4923693"/>
              <a:gd name="connsiteX3" fmla="*/ 0 w 7675685"/>
              <a:gd name="connsiteY3" fmla="*/ 4923693 h 492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5685" h="4923693">
                <a:moveTo>
                  <a:pt x="0" y="4923693"/>
                </a:moveTo>
                <a:lnTo>
                  <a:pt x="0" y="0"/>
                </a:lnTo>
                <a:cubicBezTo>
                  <a:pt x="3103685" y="260838"/>
                  <a:pt x="4264270" y="3616570"/>
                  <a:pt x="7675685" y="4923693"/>
                </a:cubicBezTo>
                <a:lnTo>
                  <a:pt x="0" y="4923693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381000" dir="4980000" sx="99000" sy="99000" algn="l" rotWithShape="0">
              <a:prstClr val="black">
                <a:alpha val="52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3" y="171107"/>
            <a:ext cx="619247" cy="13097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923192" y="137507"/>
            <a:ext cx="0" cy="198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60" y="123484"/>
            <a:ext cx="403957" cy="22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8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22222E-6 L -0.23815 0.29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14" y="1474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-0.16967 -0.002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-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22222E-6 L 0.17135 -0.3469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68" y="-1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"/>
          <a:stretch/>
        </p:blipFill>
        <p:spPr>
          <a:xfrm>
            <a:off x="0" y="-49785"/>
            <a:ext cx="12207240" cy="670560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83577" y="316523"/>
            <a:ext cx="3560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INT</a:t>
            </a:r>
            <a:r>
              <a:rPr lang="en-US" sz="2400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ROD</a:t>
            </a:r>
            <a:r>
              <a:rPr lang="en-US" sz="2400" spc="3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UCT</a:t>
            </a:r>
            <a:r>
              <a:rPr lang="en-US" sz="2400" spc="3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ION</a:t>
            </a:r>
            <a:endParaRPr lang="en-US" sz="2400" spc="300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7877" y="975946"/>
            <a:ext cx="8563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Arial Rounded MT Bold" panose="020F0704030504030204" pitchFamily="34" charset="0"/>
              </a:rPr>
              <a:t>This project studies menu items from eight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fast food restaurants</a:t>
            </a:r>
            <a:r>
              <a:rPr lang="en-US" dirty="0" smtClean="0">
                <a:latin typeface="Arial Rounded MT Bold" panose="020F0704030504030204" pitchFamily="34" charset="0"/>
              </a:rPr>
              <a:t>, focusing on nutritional attributes like </a:t>
            </a:r>
            <a:r>
              <a:rPr lang="en-US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calories, fats, sodium, total fat, fat from calories, saturated fat and protein</a:t>
            </a:r>
            <a:r>
              <a:rPr lang="en-US" dirty="0" smtClean="0">
                <a:latin typeface="Arial Rounded MT Bold" panose="020F0704030504030204" pitchFamily="34" charset="0"/>
              </a:rPr>
              <a:t>. Using </a:t>
            </a:r>
            <a:r>
              <a:rPr lang="en-US" b="1" dirty="0" smtClean="0">
                <a:latin typeface="Arial Rounded MT Bold" panose="020F0704030504030204" pitchFamily="34" charset="0"/>
              </a:rPr>
              <a:t>SQL</a:t>
            </a:r>
            <a:r>
              <a:rPr lang="en-US" dirty="0" smtClean="0">
                <a:latin typeface="Arial Rounded MT Bold" panose="020F0704030504030204" pitchFamily="34" charset="0"/>
              </a:rPr>
              <a:t> and </a:t>
            </a:r>
            <a:r>
              <a:rPr lang="en-US" b="1" dirty="0" smtClean="0">
                <a:latin typeface="Arial Rounded MT Bold" panose="020F0704030504030204" pitchFamily="34" charset="0"/>
              </a:rPr>
              <a:t>Power BI</a:t>
            </a:r>
            <a:r>
              <a:rPr lang="en-US" dirty="0" smtClean="0">
                <a:latin typeface="Arial Rounded MT Bold" panose="020F0704030504030204" pitchFamily="34" charset="0"/>
              </a:rPr>
              <a:t>, I identified trends in ingredient distribution and health impacts, offering insights for better menu optimization and consumer choices.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45408" y="2841350"/>
            <a:ext cx="3560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Tools </a:t>
            </a:r>
            <a:r>
              <a:rPr lang="en-US" sz="2400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used</a:t>
            </a:r>
            <a:endParaRPr lang="en-US" sz="2400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9932" y="349917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Power BI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3577" y="2841350"/>
            <a:ext cx="3560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Ski</a:t>
            </a:r>
            <a:r>
              <a:rPr lang="en-US" sz="2400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lls</a:t>
            </a:r>
            <a:r>
              <a:rPr lang="en-US" sz="24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 </a:t>
            </a:r>
            <a:r>
              <a:rPr lang="en-US" sz="2400" spc="3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app</a:t>
            </a:r>
            <a:r>
              <a:rPr lang="en-US" sz="2400" spc="3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lied</a:t>
            </a:r>
            <a:endParaRPr lang="en-US" sz="2400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7877" y="349351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Data fetching &amp; enhancing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Power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Exploratory Data Analysis (EDA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Dax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Data visualization techniques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4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"/>
          <a:stretch/>
        </p:blipFill>
        <p:spPr>
          <a:xfrm>
            <a:off x="-9144" y="0"/>
            <a:ext cx="12207240" cy="670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6" y="808375"/>
            <a:ext cx="10294386" cy="5449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314033" y="173355"/>
            <a:ext cx="3560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D</a:t>
            </a:r>
            <a:r>
              <a:rPr lang="en-US" sz="2400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ash</a:t>
            </a:r>
            <a:r>
              <a:rPr lang="en-US" sz="2400" spc="3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board</a:t>
            </a:r>
            <a:r>
              <a:rPr lang="en-US" sz="24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 </a:t>
            </a:r>
            <a:r>
              <a:rPr lang="en-US" sz="2400" spc="3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view</a:t>
            </a:r>
            <a:endParaRPr lang="en-US" sz="2400" spc="3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91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"/>
          <a:stretch/>
        </p:blipFill>
        <p:spPr>
          <a:xfrm>
            <a:off x="-15240" y="0"/>
            <a:ext cx="1220724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34" y="792467"/>
            <a:ext cx="5925377" cy="2191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0" y="3592599"/>
            <a:ext cx="5940351" cy="2257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7640310" y="423135"/>
            <a:ext cx="4079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Line </a:t>
            </a:r>
            <a:r>
              <a:rPr lang="en-US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chart</a:t>
            </a:r>
            <a:r>
              <a:rPr lang="en-US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 </a:t>
            </a:r>
            <a:r>
              <a:rPr lang="en-US" spc="3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with</a:t>
            </a:r>
            <a:r>
              <a:rPr lang="en-US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 </a:t>
            </a:r>
            <a:r>
              <a:rPr lang="en-US" spc="3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tooltip</a:t>
            </a:r>
            <a:endParaRPr lang="en-US" spc="3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20840" y="952198"/>
            <a:ext cx="5404104" cy="2640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Created a </a:t>
            </a:r>
            <a:r>
              <a:rPr lang="en-US" b="1" dirty="0" smtClean="0">
                <a:latin typeface="Arial Rounded MT Bold" panose="020F0704030504030204" pitchFamily="34" charset="0"/>
              </a:rPr>
              <a:t>line chart </a:t>
            </a:r>
            <a:r>
              <a:rPr lang="en-US" dirty="0" smtClean="0">
                <a:latin typeface="Arial Rounded MT Bold" panose="020F0704030504030204" pitchFamily="34" charset="0"/>
              </a:rPr>
              <a:t>to visualize saturated fat levels across restaurants, making it easy to identify differences.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Added </a:t>
            </a:r>
            <a:r>
              <a:rPr lang="en-US" b="1" dirty="0" smtClean="0">
                <a:latin typeface="Arial Rounded MT Bold" panose="020F0704030504030204" pitchFamily="34" charset="0"/>
              </a:rPr>
              <a:t>tooltips</a:t>
            </a:r>
            <a:r>
              <a:rPr lang="en-US" dirty="0" smtClean="0">
                <a:latin typeface="Arial Rounded MT Bold" panose="020F0704030504030204" pitchFamily="34" charset="0"/>
              </a:rPr>
              <a:t> to show which menu items contribute the most to high saturated fat values.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Highlighted the food item with the </a:t>
            </a:r>
            <a:r>
              <a:rPr lang="en-US" b="1" dirty="0" smtClean="0">
                <a:latin typeface="Arial Rounded MT Bold" panose="020F0704030504030204" pitchFamily="34" charset="0"/>
              </a:rPr>
              <a:t>highest saturated fat value</a:t>
            </a:r>
            <a:r>
              <a:rPr lang="en-US" dirty="0" smtClean="0">
                <a:latin typeface="Arial Rounded MT Bold" panose="020F0704030504030204" pitchFamily="34" charset="0"/>
              </a:rPr>
              <a:t>, ensuring clarity in analysis.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95160" y="4014216"/>
            <a:ext cx="4846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(For Example): Here </a:t>
            </a:r>
            <a:r>
              <a:rPr lang="en-US" dirty="0" err="1" smtClean="0">
                <a:solidFill>
                  <a:schemeClr val="accent4"/>
                </a:solidFill>
                <a:latin typeface="Arial Rounded MT Bold" panose="020F0704030504030204" pitchFamily="34" charset="0"/>
              </a:rPr>
              <a:t>Mcdonalds</a:t>
            </a:r>
            <a:r>
              <a:rPr lang="en-US" dirty="0" smtClean="0">
                <a:latin typeface="Arial Rounded MT Bold" panose="020F0704030504030204" pitchFamily="34" charset="0"/>
              </a:rPr>
              <a:t> creates the second highest  Calcium and protein contained food item.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,</a:t>
            </a:r>
            <a:r>
              <a:rPr lang="en-US" b="1" dirty="0" smtClean="0">
                <a:latin typeface="Arial Rounded MT Bold" panose="020F0704030504030204" pitchFamily="34" charset="0"/>
              </a:rPr>
              <a:t>Highest protein 186</a:t>
            </a:r>
            <a:r>
              <a:rPr lang="en-US" dirty="0" smtClean="0">
                <a:latin typeface="Arial Rounded MT Bold" panose="020F0704030504030204" pitchFamily="34" charset="0"/>
              </a:rPr>
              <a:t> and </a:t>
            </a:r>
            <a:r>
              <a:rPr lang="en-US" b="1" dirty="0" smtClean="0">
                <a:latin typeface="Arial Rounded MT Bold" panose="020F0704030504030204" pitchFamily="34" charset="0"/>
              </a:rPr>
              <a:t>calcium 290 </a:t>
            </a:r>
            <a:r>
              <a:rPr lang="en-US" dirty="0" smtClean="0">
                <a:latin typeface="Arial Rounded MT Bold" panose="020F0704030504030204" pitchFamily="34" charset="0"/>
              </a:rPr>
              <a:t>from 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“</a:t>
            </a:r>
            <a:r>
              <a:rPr lang="en-US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10 piece Buttermilk crispy chicken tenders</a:t>
            </a:r>
            <a:r>
              <a:rPr lang="en-US" dirty="0" smtClean="0">
                <a:latin typeface="Arial Rounded MT Bold" panose="020F0704030504030204" pitchFamily="34" charset="0"/>
              </a:rPr>
              <a:t>”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"/>
          <a:stretch/>
        </p:blipFill>
        <p:spPr>
          <a:xfrm>
            <a:off x="-9144" y="0"/>
            <a:ext cx="12207240" cy="69677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38" y="486830"/>
            <a:ext cx="6001588" cy="1257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15" y="2644315"/>
            <a:ext cx="5239481" cy="1343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15" y="4220152"/>
            <a:ext cx="5239481" cy="1257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931152" y="486830"/>
            <a:ext cx="4700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Vitamin A : Average value – 11.00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Target: 15.00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Vitamin C : Average value – 11.00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Target: 15.00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38" y="1848023"/>
            <a:ext cx="6001588" cy="2146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39" y="2133275"/>
            <a:ext cx="6001588" cy="142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30936" y="3026664"/>
            <a:ext cx="5394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Pie chart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Burger king regulates (25.26%) of trans_fat which highest values per item is (8.00)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Burger king regulates (19%) of calories from fat which highest values per item is (1134)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“20 piece chicken Nuggets”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3048" y="6598396"/>
            <a:ext cx="846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latin typeface="Bell MT" panose="02020503060305020303" pitchFamily="18" charset="0"/>
              </a:rPr>
              <a:t>Vitamin’s and other analysis vary on restaurants that is in slicer button)</a:t>
            </a: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40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"/>
          <a:stretch/>
        </p:blipFill>
        <p:spPr>
          <a:xfrm>
            <a:off x="-9144" y="0"/>
            <a:ext cx="12207240" cy="6705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0247" y="914399"/>
            <a:ext cx="89329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Nutritional values vary significantly across fast food restaurants, with some items containing excessive calories, fats, and sodium.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analysis highlights the importance of mindful consumption and the impact of fast food choices on overall health.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Healthier alternatives or nutrient-balanced meals should be considered to reduce the risks associated with excessive fast food consumption.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Fast food should be consumed in moderation due to high saturated fat, sodium, and calorie content.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Burger King ranks second highest in calories and highest in saturated fat and calories from fat</a:t>
            </a:r>
            <a:r>
              <a:rPr lang="en-US" dirty="0" smtClean="0"/>
              <a:t>, making it a less favorable option.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It also has lower levels of vitamins and protein, reinforcing the need to avoid or limit its menu choices for better nutritional balance.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5080" y="351665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Con</a:t>
            </a:r>
            <a:r>
              <a:rPr lang="en-US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clu</a:t>
            </a:r>
            <a:r>
              <a:rPr lang="en-US" spc="3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sion</a:t>
            </a:r>
            <a:endParaRPr lang="en-US" spc="3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5080" y="3343966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sug</a:t>
            </a:r>
            <a:r>
              <a:rPr lang="en-US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ges</a:t>
            </a:r>
            <a:r>
              <a:rPr lang="en-US" spc="3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tion</a:t>
            </a:r>
            <a:endParaRPr lang="en-US" spc="3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5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"/>
          <a:stretch/>
        </p:blipFill>
        <p:spPr>
          <a:xfrm>
            <a:off x="-131884" y="0"/>
            <a:ext cx="12207240" cy="670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4810" y="5782270"/>
            <a:ext cx="3560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END</a:t>
            </a:r>
            <a:endParaRPr lang="en-US" sz="5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2260" y="525315"/>
            <a:ext cx="22474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hlinkClick r:id="rId4"/>
              </a:rPr>
              <a:t>View in power BI</a:t>
            </a:r>
            <a:endParaRPr lang="en-US" sz="1600" spc="3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0" y="369277"/>
            <a:ext cx="1161840" cy="6506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20584" y="2383304"/>
            <a:ext cx="490230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Th</a:t>
            </a:r>
            <a:r>
              <a:rPr lang="en-US" sz="6000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an</a:t>
            </a:r>
            <a:r>
              <a:rPr lang="en-US" sz="6000" spc="3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k</a:t>
            </a:r>
            <a:r>
              <a:rPr lang="en-US" sz="60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 </a:t>
            </a:r>
            <a:r>
              <a:rPr lang="en-US" sz="6000" spc="3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y</a:t>
            </a:r>
            <a:r>
              <a:rPr lang="en-US" sz="6000" spc="3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ou</a:t>
            </a:r>
            <a:endParaRPr lang="en-US" sz="6000" spc="3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19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396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 Rounded MT Bold</vt:lpstr>
      <vt:lpstr>Bahnschrift Condensed</vt:lpstr>
      <vt:lpstr>Bell MT</vt:lpstr>
      <vt:lpstr>Bradley Hand ITC</vt:lpstr>
      <vt:lpstr>Calibri</vt:lpstr>
      <vt:lpstr>Calibri Light</vt:lpstr>
      <vt:lpstr>Showcard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27</cp:revision>
  <dcterms:created xsi:type="dcterms:W3CDTF">2025-04-06T12:19:26Z</dcterms:created>
  <dcterms:modified xsi:type="dcterms:W3CDTF">2025-04-06T17:54:59Z</dcterms:modified>
</cp:coreProperties>
</file>