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itchFamily="2" charset="0"/>
      <p:regular r:id="rId54"/>
      <p:bold r:id="rId55"/>
      <p:italic r:id="rId56"/>
      <p:boldItalic r:id="rId57"/>
    </p:embeddedFont>
    <p:embeddedFont>
      <p:font typeface="Inter" panose="020F0502020204030204" pitchFamily="34" charset="0"/>
      <p:regular r:id="rId58"/>
      <p:bold r:id="rId59"/>
      <p:italic r:id="rId60"/>
      <p:boldItalic r:id="rId61"/>
    </p:embeddedFont>
    <p:embeddedFont>
      <p:font typeface="Open Sans" panose="020B0606030504020204" pitchFamily="34" charset="0"/>
      <p:regular r:id="rId62"/>
      <p:bold r:id="rId63"/>
      <p:italic r:id="rId64"/>
      <p:boldItalic r:id="rId65"/>
    </p:embeddedFont>
    <p:embeddedFont>
      <p:font typeface="Roboto"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CB20E-8049-4CD2-9184-C1BB02738C27}">
  <a:tblStyle styleId="{D02CB20E-8049-4CD2-9184-C1BB02738C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40"/>
    <p:restoredTop sz="82721"/>
  </p:normalViewPr>
  <p:slideViewPr>
    <p:cSldViewPr snapToGrid="0">
      <p:cViewPr varScale="1">
        <p:scale>
          <a:sx n="149" d="100"/>
          <a:sy n="149" d="100"/>
        </p:scale>
        <p:origin x="-152"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first </a:t>
            </a:r>
            <a:r>
              <a:rPr lang="en" dirty="0" err="1">
                <a:latin typeface="Courier New"/>
                <a:ea typeface="Courier New"/>
                <a:cs typeface="Courier New"/>
                <a:sym typeface="Courier New"/>
              </a:rPr>
              <a:t>println</a:t>
            </a:r>
            <a:r>
              <a:rPr lang="en" dirty="0">
                <a:latin typeface="Courier New"/>
                <a:ea typeface="Courier New"/>
                <a:cs typeface="Courier New"/>
                <a:sym typeface="Courier New"/>
              </a:rPr>
              <a:t>()</a:t>
            </a:r>
            <a:r>
              <a:rPr lang="en" dirty="0"/>
              <a:t> prints the string "</a:t>
            </a:r>
            <a:r>
              <a:rPr lang="en" dirty="0">
                <a:latin typeface="Consolas"/>
                <a:ea typeface="Consolas"/>
                <a:cs typeface="Consolas"/>
                <a:sym typeface="Consolas"/>
              </a:rPr>
              <a:t>This is an expression</a:t>
            </a:r>
            <a:r>
              <a:rPr lang="en" dirty="0"/>
              <a:t>"; the second </a:t>
            </a:r>
            <a:r>
              <a:rPr lang="en" dirty="0" err="1">
                <a:latin typeface="Courier New"/>
                <a:ea typeface="Courier New"/>
                <a:cs typeface="Courier New"/>
                <a:sym typeface="Courier New"/>
              </a:rPr>
              <a:t>println</a:t>
            </a:r>
            <a:r>
              <a:rPr lang="en" dirty="0">
                <a:latin typeface="Courier New"/>
                <a:ea typeface="Courier New"/>
                <a:cs typeface="Courier New"/>
                <a:sym typeface="Courier New"/>
              </a:rPr>
              <a:t>()</a:t>
            </a:r>
            <a:r>
              <a:rPr lang="en" dirty="0"/>
              <a:t> prints the value of the first </a:t>
            </a:r>
            <a:r>
              <a:rPr lang="en" dirty="0" err="1">
                <a:latin typeface="Courier New"/>
                <a:ea typeface="Courier New"/>
                <a:cs typeface="Courier New"/>
                <a:sym typeface="Courier New"/>
              </a:rPr>
              <a:t>println</a:t>
            </a:r>
            <a:r>
              <a:rPr lang="en" dirty="0">
                <a:latin typeface="Courier New"/>
                <a:ea typeface="Courier New"/>
                <a:cs typeface="Courier New"/>
                <a:sym typeface="Courier New"/>
              </a:rPr>
              <a:t>()</a:t>
            </a:r>
            <a:r>
              <a:rPr lang="en" dirty="0"/>
              <a:t> statement.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Some other languages have statements, which are lines of code that don't have a value. In Kotlin, almost everything is an expression and has a value—even if that value is </a:t>
            </a:r>
            <a:r>
              <a:rPr lang="en" dirty="0" err="1">
                <a:latin typeface="Courier New"/>
                <a:ea typeface="Courier New"/>
                <a:cs typeface="Courier New"/>
                <a:sym typeface="Courier New"/>
              </a:rPr>
              <a:t>kotlin.Unit</a:t>
            </a:r>
            <a:r>
              <a:rPr lang="en" dirty="0"/>
              <a:t>. (Kotlin's </a:t>
            </a:r>
            <a:r>
              <a:rPr lang="en" dirty="0">
                <a:latin typeface="Courier New"/>
                <a:ea typeface="Courier New"/>
                <a:cs typeface="Courier New"/>
                <a:sym typeface="Courier New"/>
              </a:rPr>
              <a:t>Unit</a:t>
            </a:r>
            <a:r>
              <a:rPr lang="en" dirty="0"/>
              <a:t> is equivalent to Java's </a:t>
            </a:r>
            <a:r>
              <a:rPr lang="en" dirty="0">
                <a:latin typeface="Courier New"/>
                <a:ea typeface="Courier New"/>
                <a:cs typeface="Courier New"/>
                <a:sym typeface="Courier New"/>
              </a:rPr>
              <a:t>void</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To demonstrate, </a:t>
            </a:r>
            <a:r>
              <a:rPr lang="en" dirty="0">
                <a:solidFill>
                  <a:schemeClr val="dk1"/>
                </a:solidFill>
              </a:rPr>
              <a:t>in </a:t>
            </a:r>
            <a:r>
              <a:rPr lang="en" dirty="0">
                <a:solidFill>
                  <a:schemeClr val="dk1"/>
                </a:solidFill>
                <a:latin typeface="Courier New"/>
                <a:ea typeface="Courier New"/>
                <a:cs typeface="Courier New"/>
                <a:sym typeface="Courier New"/>
              </a:rPr>
              <a:t>main()</a:t>
            </a:r>
            <a:r>
              <a:rPr lang="en" dirty="0"/>
              <a:t> in </a:t>
            </a:r>
            <a:r>
              <a:rPr lang="en" dirty="0" err="1">
                <a:latin typeface="Courier New"/>
                <a:ea typeface="Courier New"/>
                <a:cs typeface="Courier New"/>
                <a:sym typeface="Courier New"/>
              </a:rPr>
              <a:t>Hello.kt</a:t>
            </a:r>
            <a:r>
              <a:rPr lang="en" dirty="0"/>
              <a:t>, we'll write some code to assign a </a:t>
            </a:r>
            <a:r>
              <a:rPr lang="en" dirty="0" err="1">
                <a:latin typeface="Courier New"/>
                <a:ea typeface="Courier New"/>
                <a:cs typeface="Courier New"/>
                <a:sym typeface="Courier New"/>
              </a:rPr>
              <a:t>println</a:t>
            </a:r>
            <a:r>
              <a:rPr lang="en" dirty="0">
                <a:latin typeface="Courier New"/>
                <a:ea typeface="Courier New"/>
                <a:cs typeface="Courier New"/>
                <a:sym typeface="Courier New"/>
              </a:rPr>
              <a:t>()</a:t>
            </a:r>
            <a:r>
              <a:rPr lang="en" dirty="0"/>
              <a:t> to a variable called </a:t>
            </a:r>
            <a:r>
              <a:rPr lang="en" dirty="0" err="1">
                <a:latin typeface="Courier New"/>
                <a:ea typeface="Courier New"/>
                <a:cs typeface="Courier New"/>
                <a:sym typeface="Courier New"/>
              </a:rPr>
              <a:t>isUnit</a:t>
            </a:r>
            <a:r>
              <a:rPr lang="en" dirty="0">
                <a:latin typeface="Consolas"/>
                <a:ea typeface="Consolas"/>
                <a:cs typeface="Consolas"/>
                <a:sym typeface="Consolas"/>
              </a:rPr>
              <a:t>,</a:t>
            </a:r>
            <a:r>
              <a:rPr lang="en" dirty="0"/>
              <a:t> and then print it. Since </a:t>
            </a:r>
            <a:r>
              <a:rPr lang="en" dirty="0" err="1">
                <a:solidFill>
                  <a:schemeClr val="dk1"/>
                </a:solidFill>
                <a:latin typeface="Courier New"/>
                <a:ea typeface="Courier New"/>
                <a:cs typeface="Courier New"/>
                <a:sym typeface="Courier New"/>
              </a:rPr>
              <a:t>println</a:t>
            </a:r>
            <a:r>
              <a:rPr lang="en" dirty="0">
                <a:solidFill>
                  <a:schemeClr val="dk1"/>
                </a:solidFill>
                <a:latin typeface="Courier New"/>
                <a:ea typeface="Courier New"/>
                <a:cs typeface="Courier New"/>
                <a:sym typeface="Courier New"/>
              </a:rPr>
              <a:t>()</a:t>
            </a:r>
            <a:r>
              <a:rPr lang="en" dirty="0">
                <a:solidFill>
                  <a:schemeClr val="dk1"/>
                </a:solidFill>
              </a:rPr>
              <a:t> does not return a value, it returns </a:t>
            </a:r>
            <a:r>
              <a:rPr lang="en" dirty="0" err="1">
                <a:solidFill>
                  <a:schemeClr val="dk1"/>
                </a:solidFill>
                <a:latin typeface="Courier New"/>
                <a:ea typeface="Courier New"/>
                <a:cs typeface="Courier New"/>
                <a:sym typeface="Courier New"/>
              </a:rPr>
              <a:t>kotlin.Unit</a:t>
            </a:r>
            <a:r>
              <a:rPr lang="en" dirty="0">
                <a:solidFill>
                  <a:schemeClr val="dk1"/>
                </a:solidFill>
              </a:rPr>
              <a:t>.</a:t>
            </a:r>
          </a:p>
          <a:p>
            <a:pPr marL="0" lvl="0" indent="0" algn="l" rtl="0">
              <a:spcBef>
                <a:spcPts val="0"/>
              </a:spcBef>
              <a:spcAft>
                <a:spcPts val="0"/>
              </a:spcAft>
              <a:buNone/>
            </a:pPr>
            <a:endParaRPr lang="en" dirty="0">
              <a:solidFill>
                <a:schemeClr val="dk1"/>
              </a:solidFill>
            </a:endParaRPr>
          </a:p>
          <a:p>
            <a:pPr algn="l"/>
            <a:r>
              <a:rPr lang="en-US" b="1" i="0" dirty="0">
                <a:solidFill>
                  <a:srgbClr val="F8FAFF"/>
                </a:solidFill>
                <a:effectLst/>
                <a:latin typeface="Inter" panose="02000503000000020004" pitchFamily="2" charset="0"/>
              </a:rPr>
              <a:t>The Unit Value</a:t>
            </a:r>
          </a:p>
          <a:p>
            <a:pPr algn="l">
              <a:buFont typeface="Arial" panose="020B0604020202020204" pitchFamily="34" charset="0"/>
              <a:buChar char="•"/>
            </a:pPr>
            <a:r>
              <a:rPr lang="en-US" b="0" i="0" dirty="0">
                <a:solidFill>
                  <a:srgbClr val="F8FAFF"/>
                </a:solidFill>
                <a:effectLst/>
                <a:latin typeface="Inter" panose="02000503000000020004" pitchFamily="2" charset="0"/>
              </a:rPr>
              <a:t>Unit is a singleton object, meaning there is only one instance of it.</a:t>
            </a:r>
          </a:p>
          <a:p>
            <a:pPr algn="l">
              <a:spcBef>
                <a:spcPts val="300"/>
              </a:spcBef>
              <a:buFont typeface="Arial" panose="020B0604020202020204" pitchFamily="34" charset="0"/>
              <a:buChar char="•"/>
            </a:pPr>
            <a:r>
              <a:rPr lang="en-US" b="0" i="0" dirty="0">
                <a:solidFill>
                  <a:srgbClr val="F8FAFF"/>
                </a:solidFill>
                <a:effectLst/>
                <a:latin typeface="Inter" panose="02000503000000020004" pitchFamily="2" charset="0"/>
              </a:rPr>
              <a:t>You can refer to it as Unit or </a:t>
            </a:r>
            <a:r>
              <a:rPr lang="en-US" b="0" i="0" dirty="0" err="1">
                <a:solidFill>
                  <a:srgbClr val="F8FAFF"/>
                </a:solidFill>
                <a:effectLst/>
                <a:latin typeface="Inter" panose="02000503000000020004" pitchFamily="2" charset="0"/>
              </a:rPr>
              <a:t>kotlin.Unit</a:t>
            </a:r>
            <a:r>
              <a:rPr lang="en-US" b="0" i="0" dirty="0">
                <a:solidFill>
                  <a:srgbClr val="F8FAFF"/>
                </a:solidFill>
                <a:effectLst/>
                <a:latin typeface="Inter" panose="02000503000000020004" pitchFamily="2" charset="0"/>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Transition: 1 click</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dirty="0"/>
              <a:t>When working with higher-order functions, Kotlin prefers that any parameter that takes a function is the last parameter. </a:t>
            </a:r>
            <a:r>
              <a:rPr lang="en" dirty="0">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dirty="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8056c3a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8056c3a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a:t>Sometimes, that value is </a:t>
            </a:r>
            <a:r>
              <a:rPr lang="en" sz="1800" dirty="0" err="1">
                <a:latin typeface="Courier New"/>
                <a:ea typeface="Courier New"/>
                <a:cs typeface="Courier New"/>
                <a:sym typeface="Courier New"/>
              </a:rPr>
              <a:t>kotlin.Unit</a:t>
            </a:r>
            <a:r>
              <a:rPr lang="en" sz="1800" dirty="0"/>
              <a:t>.</a:t>
            </a:r>
            <a:endParaRPr sz="1800" dirty="0">
              <a:latin typeface="Consolas"/>
              <a:ea typeface="Consolas"/>
              <a:cs typeface="Consolas"/>
              <a:sym typeface="Consolas"/>
            </a:endParaRPr>
          </a:p>
          <a:p>
            <a:pPr marL="0" lvl="0" indent="0" algn="l" rtl="0">
              <a:spcBef>
                <a:spcPts val="1000"/>
              </a:spcBef>
              <a:spcAft>
                <a:spcPts val="0"/>
              </a:spcAft>
              <a:buNone/>
            </a:pPr>
            <a:endParaRPr sz="1800" dirty="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printHello</a:t>
            </a:r>
            <a:r>
              <a:rPr lang="en" sz="1800" dirty="0">
                <a:solidFill>
                  <a:srgbClr val="37474F"/>
                </a:solidFill>
                <a:latin typeface="Consolas"/>
                <a:ea typeface="Consolas"/>
                <a:cs typeface="Consolas"/>
                <a:sym typeface="Consolas"/>
              </a:rPr>
              <a:t>(name: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"Hi there!"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15000"/>
              </a:lnSpc>
              <a:spcBef>
                <a:spcPts val="500"/>
              </a:spcBef>
              <a:spcAft>
                <a:spcPts val="0"/>
              </a:spcAft>
              <a:buNone/>
            </a:pPr>
            <a:endParaRPr sz="1800" dirty="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drive(</a:t>
            </a:r>
            <a:r>
              <a:rPr lang="en" sz="1800" b="1" dirty="0">
                <a:latin typeface="Consolas"/>
                <a:ea typeface="Consolas"/>
                <a:cs typeface="Consolas"/>
                <a:sym typeface="Consolas"/>
              </a:rPr>
              <a:t>speed: String = </a:t>
            </a:r>
            <a:r>
              <a:rPr lang="en" sz="1800" b="1" dirty="0">
                <a:solidFill>
                  <a:srgbClr val="388E3C"/>
                </a:solidFill>
                <a:latin typeface="Consolas"/>
                <a:ea typeface="Consolas"/>
                <a:cs typeface="Consolas"/>
                <a:sym typeface="Consolas"/>
              </a:rPr>
              <a:t>"fast"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"driving</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$speed</a:t>
            </a:r>
            <a:r>
              <a:rPr lang="en" sz="1800" dirty="0">
                <a:solidFill>
                  <a:srgbClr val="388E3C"/>
                </a:solidFill>
                <a:latin typeface="Consolas"/>
                <a:ea typeface="Consolas"/>
                <a:cs typeface="Consolas"/>
                <a:sym typeface="Consolas"/>
              </a:rPr>
              <a:t>"</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dirty="0"/>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 </a:t>
            </a:r>
            <a:r>
              <a:rPr lang="en" sz="1800" dirty="0">
                <a:solidFill>
                  <a:srgbClr val="1155CC"/>
                </a:solidFill>
                <a:latin typeface="Consolas"/>
                <a:ea typeface="Consolas"/>
                <a:cs typeface="Consolas"/>
                <a:sym typeface="Consolas"/>
              </a:rPr>
              <a:t>⇒ driving fast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a:t>
            </a:r>
            <a:r>
              <a:rPr lang="en" sz="1800" dirty="0">
                <a:solidFill>
                  <a:srgbClr val="388E3C"/>
                </a:solidFill>
                <a:latin typeface="Consolas"/>
                <a:ea typeface="Consolas"/>
                <a:cs typeface="Consolas"/>
                <a:sym typeface="Consolas"/>
              </a:rPr>
              <a:t>"slow"</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driving slow</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drive(speed = </a:t>
            </a:r>
            <a:r>
              <a:rPr lang="en" sz="1800" dirty="0">
                <a:solidFill>
                  <a:srgbClr val="388E3C"/>
                </a:solidFill>
                <a:latin typeface="Consolas"/>
                <a:ea typeface="Consolas"/>
                <a:cs typeface="Consolas"/>
                <a:sym typeface="Consolas"/>
              </a:rPr>
              <a:t>"turtle-like"</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dirty="0">
                <a:solidFill>
                  <a:schemeClr val="dk1"/>
                </a:solidFill>
                <a:latin typeface="Roboto"/>
                <a:ea typeface="Roboto"/>
                <a:cs typeface="Roboto"/>
                <a:sym typeface="Roboto"/>
              </a:rPr>
              <a:t>You can use higher-order functions to create new "built-in" functions</a:t>
            </a:r>
            <a:endParaRPr sz="2200" dirty="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lang="en" sz="1800" b="1">
                <a:latin typeface="Consolas"/>
                <a:ea typeface="Consolas"/>
                <a:cs typeface="Consolas"/>
                <a:sym typeface="Consolas"/>
              </a:rPr>
              <a:t>{level: Int -&gt; level / </a:t>
            </a:r>
            <a:r>
              <a:rPr lang="en" sz="1800" b="1">
                <a:solidFill>
                  <a:srgbClr val="C53929"/>
                </a:solidFill>
                <a:latin typeface="Consolas"/>
                <a:ea typeface="Consolas"/>
                <a:cs typeface="Consolas"/>
                <a:sym typeface="Consolas"/>
              </a:rPr>
              <a:t>2</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marL="0" lvl="0" indent="0" algn="l" rtl="0">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waterFilter</a:t>
            </a:r>
            <a:r>
              <a:rPr lang="en" sz="1800" dirty="0">
                <a:latin typeface="Consolas"/>
                <a:ea typeface="Consolas"/>
                <a:cs typeface="Consolas"/>
                <a:sym typeface="Consolas"/>
              </a:rPr>
              <a:t>: (Int) -&gt; Int = {level -&gt; level /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Kotlin's syntax for function types is closely related to its syntax for lambdas. Declare a variable that holds a function.</a:t>
            </a:r>
            <a:endParaRPr sz="1800" dirty="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800" dirty="0">
              <a:latin typeface="Roboto"/>
              <a:ea typeface="Roboto"/>
              <a:cs typeface="Roboto"/>
              <a:sym typeface="Roboto"/>
            </a:endParaRPr>
          </a:p>
          <a:p>
            <a:pPr marL="0" lvl="0" indent="0" algn="l" rtl="0">
              <a:lnSpc>
                <a:spcPct val="115000"/>
              </a:lnSpc>
              <a:spcBef>
                <a:spcPts val="0"/>
              </a:spcBef>
              <a:spcAft>
                <a:spcPts val="0"/>
              </a:spcAft>
              <a:buNone/>
            </a:pPr>
            <a:r>
              <a:rPr lang="en" sz="1800" dirty="0">
                <a:latin typeface="Roboto"/>
                <a:ea typeface="Roboto"/>
                <a:cs typeface="Roboto"/>
                <a:sym typeface="Roboto"/>
              </a:rPr>
              <a:t>The body of the code calls the function that was passed as the second argument, and passes the first argument along to it.</a:t>
            </a:r>
            <a:endParaRPr sz="1800" dirty="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b="1">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parameter call syntax</a:t>
            </a:r>
            <a:endParaRP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inline fun</a:t>
            </a:r>
            <a:r>
              <a:rPr lang="en" sz="1800" dirty="0">
                <a:latin typeface="Consolas"/>
                <a:ea typeface="Consolas"/>
                <a:cs typeface="Consolas"/>
                <a:sym typeface="Consolas"/>
              </a:rPr>
              <a:t> repeat(times: Int, action: (Int) -&gt; Unit)</a:t>
            </a:r>
            <a:endParaRPr sz="1800" dirty="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{D02CB20E-8049-4CD2-9184-C1BB02738C27}</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{D02CB20E-8049-4CD2-9184-C1BB02738C27}</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US" sz="1800" dirty="0">
                <a:solidFill>
                  <a:schemeClr val="dk1"/>
                </a:solidFill>
              </a:rPr>
              <a:t>If a function literal has only one parameter, you can omit its declaration and the "</a:t>
            </a:r>
            <a:r>
              <a:rPr lang="en-US" sz="1800" dirty="0">
                <a:solidFill>
                  <a:schemeClr val="dk1"/>
                </a:solidFill>
                <a:latin typeface="Courier New"/>
                <a:ea typeface="Courier New"/>
                <a:cs typeface="Courier New"/>
                <a:sym typeface="Courier New"/>
              </a:rPr>
              <a:t>-&gt;</a:t>
            </a:r>
            <a:r>
              <a:rPr lang="en-US" sz="1800" dirty="0">
                <a:solidFill>
                  <a:schemeClr val="dk1"/>
                </a:solidFill>
              </a:rPr>
              <a:t>". The parameter is implicitly declared under the name </a:t>
            </a:r>
            <a:r>
              <a:rPr lang="en-US" sz="1800" dirty="0">
                <a:solidFill>
                  <a:schemeClr val="dk1"/>
                </a:solidFill>
                <a:latin typeface="Courier New"/>
                <a:ea typeface="Courier New"/>
                <a:cs typeface="Courier New"/>
                <a:sym typeface="Courier New"/>
              </a:rPr>
              <a:t>it</a:t>
            </a:r>
            <a:r>
              <a:rPr lang="en-US" sz="1800" dirty="0">
                <a:solidFill>
                  <a:schemeClr val="dk1"/>
                </a:solidFill>
              </a:rPr>
              <a:t>.</a:t>
            </a:r>
            <a:endParaRPr lang="en-US" sz="1800" dirty="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lang="en" sz="1800" b="1">
                <a:solidFill>
                  <a:schemeClr val="dk1"/>
                </a:solidFill>
                <a:latin typeface="Consolas"/>
                <a:ea typeface="Consolas"/>
                <a:cs typeface="Consolas"/>
                <a:sym typeface="Consolas"/>
              </a:rPr>
              <a:t>{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'b'</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dirty="0"/>
              <a:t>Lazy:</a:t>
            </a:r>
            <a:r>
              <a:rPr lang="en" sz="2200" dirty="0"/>
              <a:t> occurs only if necessary at runtime</a:t>
            </a:r>
            <a:endParaRPr sz="2200" dirty="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dirty="0">
                <a:latin typeface="Roboto"/>
                <a:ea typeface="Roboto"/>
                <a:cs typeface="Roboto"/>
                <a:sym typeface="Roboto"/>
              </a:rPr>
              <a:t>Eager:</a:t>
            </a:r>
            <a:r>
              <a:rPr lang="en" sz="2200" dirty="0">
                <a:latin typeface="Roboto"/>
                <a:ea typeface="Roboto"/>
                <a:cs typeface="Roboto"/>
                <a:sym typeface="Roboto"/>
              </a:rPr>
              <a:t> occurs regardless of whether the result is ever used</a:t>
            </a:r>
            <a:endParaRPr sz="2200" dirty="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C4043"/>
                </a:solidFill>
                <a:latin typeface="Roboto"/>
                <a:ea typeface="Roboto"/>
                <a:cs typeface="Roboto"/>
                <a:sym typeface="Roboto"/>
              </a:rPr>
              <a:t>Lazy evaluation of lists is useful if you don't need the entire result, or if the list is exceptionally large and multiple copies wouldn't fit into RAM.</a:t>
            </a:r>
            <a:endParaRPr sz="1800" dirty="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Roboto"/>
                <a:ea typeface="Roboto"/>
                <a:cs typeface="Roboto"/>
                <a:sym typeface="Roboto"/>
              </a:rPr>
              <a:t>Evaluation of expressions in lists:</a:t>
            </a:r>
            <a:endParaRPr sz="22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100" name="Google Shape;100;p20"/>
          <p:cNvSpPr txBox="1">
            <a:spLocks noGrp="1"/>
          </p:cNvSpPr>
          <p:nvPr>
            <p:ph type="body" idx="1"/>
          </p:nvPr>
        </p:nvSpPr>
        <p:spPr>
          <a:xfrm>
            <a:off x="342900" y="1564350"/>
            <a:ext cx="8489400" cy="2205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Create a file in your project</a:t>
            </a:r>
            <a:endParaRPr sz="2200"/>
          </a:p>
          <a:p>
            <a:pPr marL="457200" lvl="0" indent="-368300" algn="l" rtl="0">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marL="457200" lvl="0" indent="-368300" algn="l" rtl="0">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marL="457200" lvl="0" indent="-368300" algn="l" rtl="0">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marL="457200" lvl="0" indent="-368300" algn="l" rtl="0">
              <a:lnSpc>
                <a:spcPct val="150000"/>
              </a:lnSpc>
              <a:spcBef>
                <a:spcPts val="0"/>
              </a:spcBef>
              <a:spcAft>
                <a:spcPts val="0"/>
              </a:spcAft>
              <a:buSzPts val="2200"/>
              <a:buChar char="●"/>
            </a:pPr>
            <a:r>
              <a:rPr lang="en" sz="2200"/>
              <a:t>Run your program</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01" name="Google Shape;50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02" name="Google Shape;502;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03" name="Google Shape;503;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470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Kotlin file</a:t>
            </a:r>
            <a:endParaRPr/>
          </a:p>
        </p:txBody>
      </p:sp>
      <p:sp>
        <p:nvSpPr>
          <p:cNvPr id="108" name="Google Shape;108;p21"/>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lang="en" sz="1800" b="1">
                <a:solidFill>
                  <a:schemeClr val="dk1"/>
                </a:solidFill>
              </a:rPr>
              <a:t>Hello World</a:t>
            </a:r>
            <a:r>
              <a:rPr lang="en" sz="1800">
                <a:solidFill>
                  <a:schemeClr val="dk1"/>
                </a:solidFill>
              </a:rPr>
              <a:t>,</a:t>
            </a:r>
            <a:r>
              <a:rPr lang="en" sz="1800" b="1">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marL="457200" lvl="0" indent="-342900" algn="l" rtl="0">
              <a:spcBef>
                <a:spcPts val="1000"/>
              </a:spcBef>
              <a:spcAft>
                <a:spcPts val="0"/>
              </a:spcAft>
              <a:buSzPts val="1800"/>
              <a:buChar char="●"/>
            </a:pPr>
            <a:r>
              <a:rPr lang="en" sz="1800"/>
              <a:t>Select </a:t>
            </a:r>
            <a:r>
              <a:rPr lang="en" sz="1800" b="1"/>
              <a:t>New &gt; Kotlin File/Class</a:t>
            </a:r>
            <a:r>
              <a:rPr lang="en" sz="1800"/>
              <a:t>.</a:t>
            </a:r>
            <a:endParaRPr sz="1800"/>
          </a:p>
          <a:p>
            <a:pPr marL="457200" lvl="0" indent="-342900" algn="l" rtl="0">
              <a:spcBef>
                <a:spcPts val="0"/>
              </a:spcBef>
              <a:spcAft>
                <a:spcPts val="0"/>
              </a:spcAft>
              <a:buSzPts val="1800"/>
              <a:buChar char="●"/>
            </a:pPr>
            <a:r>
              <a:rPr lang="en" sz="1800"/>
              <a:t>Select </a:t>
            </a:r>
            <a:r>
              <a:rPr lang="en" sz="1800" b="1"/>
              <a:t>File</a:t>
            </a:r>
            <a:r>
              <a:rPr lang="en" sz="1800"/>
              <a:t>, name the file </a:t>
            </a:r>
            <a:r>
              <a:rPr lang="en" sz="1800">
                <a:latin typeface="Courier New"/>
                <a:ea typeface="Courier New"/>
                <a:cs typeface="Courier New"/>
                <a:sym typeface="Courier New"/>
              </a:rPr>
              <a:t>Hello,</a:t>
            </a:r>
            <a:r>
              <a:rPr lang="en" sz="1800"/>
              <a:t> and press </a:t>
            </a:r>
            <a:r>
              <a:rPr lang="en" sz="1800" b="1"/>
              <a:t>Enter</a:t>
            </a:r>
            <a:r>
              <a:rPr lang="en" sz="1800"/>
              <a:t>.</a:t>
            </a: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Kotlin file</a:t>
            </a:r>
            <a:endParaRPr/>
          </a:p>
        </p:txBody>
      </p:sp>
      <p:sp>
        <p:nvSpPr>
          <p:cNvPr id="116" name="Google Shape;116;p22"/>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main() function</a:t>
            </a:r>
            <a:endParaRPr/>
          </a:p>
        </p:txBody>
      </p:sp>
      <p:sp>
        <p:nvSpPr>
          <p:cNvPr id="124" name="Google Shape;124;p23"/>
          <p:cNvSpPr txBox="1">
            <a:spLocks noGrp="1"/>
          </p:cNvSpPr>
          <p:nvPr>
            <p:ph type="body" idx="1"/>
          </p:nvPr>
        </p:nvSpPr>
        <p:spPr>
          <a:xfrm>
            <a:off x="311700" y="1685875"/>
            <a:ext cx="8520600" cy="199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a:t>In the </a:t>
            </a:r>
            <a:r>
              <a:rPr lang="en" sz="1800" dirty="0" err="1">
                <a:latin typeface="Courier New"/>
                <a:ea typeface="Courier New"/>
                <a:cs typeface="Courier New"/>
                <a:sym typeface="Courier New"/>
              </a:rPr>
              <a:t>Hello.kt</a:t>
            </a:r>
            <a:r>
              <a:rPr lang="en" sz="1800" dirty="0"/>
              <a:t> file:</a:t>
            </a:r>
            <a:endParaRPr sz="1800" dirty="0"/>
          </a:p>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main(</a:t>
            </a:r>
            <a:r>
              <a:rPr lang="en" sz="1800" dirty="0" err="1">
                <a:solidFill>
                  <a:srgbClr val="37474F"/>
                </a:solidFill>
                <a:latin typeface="Consolas"/>
                <a:ea typeface="Consolas"/>
                <a:cs typeface="Consolas"/>
                <a:sym typeface="Consolas"/>
              </a:rPr>
              <a:t>args</a:t>
            </a:r>
            <a:r>
              <a:rPr lang="en" sz="1800" dirty="0">
                <a:solidFill>
                  <a:srgbClr val="37474F"/>
                </a:solidFill>
                <a:latin typeface="Consolas"/>
                <a:ea typeface="Consolas"/>
                <a:cs typeface="Consolas"/>
                <a:sym typeface="Consolas"/>
              </a:rPr>
              <a:t>: Array&lt;String&gt;) {</a:t>
            </a:r>
            <a:endParaRPr sz="1800" dirty="0">
              <a:solidFill>
                <a:srgbClr val="37474F"/>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"Hello, world!"</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1000"/>
              </a:spcBef>
              <a:spcAft>
                <a:spcPts val="0"/>
              </a:spcAft>
              <a:buNone/>
            </a:pPr>
            <a:endParaRPr sz="1800" dirty="0"/>
          </a:p>
          <a:p>
            <a:pPr marL="45720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dirty="0"/>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The args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Kotlin program</a:t>
            </a:r>
            <a:endParaRPr/>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marL="0" lvl="0" indent="0" algn="l" rtl="0">
              <a:spcBef>
                <a:spcPts val="0"/>
              </a:spcBef>
              <a:spcAft>
                <a:spcPts val="0"/>
              </a:spcAft>
              <a:buClr>
                <a:schemeClr val="dk1"/>
              </a:buClr>
              <a:buSzPts val="1100"/>
              <a:buFont typeface="Arial"/>
              <a:buNone/>
            </a:pPr>
            <a:endParaRPr sz="180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4"/>
          <p:cNvSpPr/>
          <p:nvPr/>
        </p:nvSpPr>
        <p:spPr>
          <a:xfrm rot="5400000">
            <a:off x="4448805"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arguments to main()</a:t>
            </a:r>
            <a:endParaRPr/>
          </a:p>
        </p:txBody>
      </p:sp>
      <p:sp>
        <p:nvSpPr>
          <p:cNvPr id="143" name="Google Shape;143;p25"/>
          <p:cNvSpPr txBox="1">
            <a:spLocks noGrp="1"/>
          </p:cNvSpPr>
          <p:nvPr>
            <p:ph type="body" idx="1"/>
          </p:nvPr>
        </p:nvSpPr>
        <p:spPr>
          <a:xfrm>
            <a:off x="311700" y="1440750"/>
            <a:ext cx="8590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a:t>
            </a:r>
            <a:r>
              <a:rPr lang="en" sz="1800" b="1"/>
              <a:t>Run &gt; Edit Configurations</a:t>
            </a:r>
            <a:r>
              <a:rPr lang="en" sz="1800"/>
              <a:t> to open the </a:t>
            </a:r>
            <a:r>
              <a:rPr lang="en" sz="1800" b="1"/>
              <a:t>Run/Debug Configurations </a:t>
            </a:r>
            <a:r>
              <a:rPr lang="en" sz="1800"/>
              <a:t>window.</a:t>
            </a: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44" name="Google Shape;144;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TotalTime>
  <Words>3686</Words>
  <Application>Microsoft Macintosh PowerPoint</Application>
  <PresentationFormat>On-screen Show (16:9)</PresentationFormat>
  <Paragraphs>424</Paragraphs>
  <Slides>46</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Open Sans</vt:lpstr>
      <vt:lpstr>Courier New</vt:lpstr>
      <vt:lpstr>Consolas</vt:lpstr>
      <vt:lpstr>Arial</vt:lpstr>
      <vt:lpstr>Roboto</vt:lpstr>
      <vt:lpstr>Google Sans</vt:lpstr>
      <vt:lpstr>Inter</vt:lpstr>
      <vt:lpstr>Simple Light</vt:lpstr>
      <vt:lpstr>GDT master</vt:lpstr>
      <vt:lpstr>PowerPoint Presentation</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Adnan Manzoor Rajper</cp:lastModifiedBy>
  <cp:revision>4</cp:revision>
  <dcterms:modified xsi:type="dcterms:W3CDTF">2025-02-05T10:40:58Z</dcterms:modified>
</cp:coreProperties>
</file>