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8" r:id="rId2"/>
    <p:sldId id="259" r:id="rId3"/>
    <p:sldId id="481" r:id="rId4"/>
    <p:sldId id="482" r:id="rId5"/>
    <p:sldId id="483" r:id="rId6"/>
    <p:sldId id="484" r:id="rId7"/>
    <p:sldId id="485" r:id="rId8"/>
    <p:sldId id="486" r:id="rId9"/>
    <p:sldId id="487" r:id="rId10"/>
    <p:sldId id="488" r:id="rId11"/>
    <p:sldId id="489" r:id="rId12"/>
    <p:sldId id="490" r:id="rId13"/>
    <p:sldId id="491" r:id="rId14"/>
    <p:sldId id="492" r:id="rId15"/>
    <p:sldId id="493" r:id="rId16"/>
    <p:sldId id="494" r:id="rId17"/>
    <p:sldId id="495" r:id="rId18"/>
    <p:sldId id="496" r:id="rId19"/>
    <p:sldId id="497" r:id="rId20"/>
    <p:sldId id="499" r:id="rId21"/>
    <p:sldId id="500" r:id="rId22"/>
    <p:sldId id="501" r:id="rId23"/>
    <p:sldId id="502" r:id="rId24"/>
    <p:sldId id="503" r:id="rId25"/>
    <p:sldId id="504" r:id="rId26"/>
    <p:sldId id="505" r:id="rId27"/>
    <p:sldId id="507" r:id="rId28"/>
    <p:sldId id="506" r:id="rId29"/>
    <p:sldId id="508" r:id="rId30"/>
    <p:sldId id="509" r:id="rId31"/>
    <p:sldId id="510" r:id="rId32"/>
    <p:sldId id="433" r:id="rId3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45" autoAdjust="0"/>
  </p:normalViewPr>
  <p:slideViewPr>
    <p:cSldViewPr snapToGrid="0">
      <p:cViewPr varScale="1">
        <p:scale>
          <a:sx n="40" d="100"/>
          <a:sy n="40" d="100"/>
        </p:scale>
        <p:origin x="1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0F56F3-6A1E-476C-9409-7AACF93FF7C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C2C08BC-9985-4B27-9A90-F45C93D179F6}">
      <dgm:prSet/>
      <dgm:spPr/>
      <dgm:t>
        <a:bodyPr/>
        <a:lstStyle/>
        <a:p>
          <a:r>
            <a:rPr lang="en-US"/>
            <a:t>Shell Syntax</a:t>
          </a:r>
        </a:p>
      </dgm:t>
    </dgm:pt>
    <dgm:pt modelId="{ACBF78CD-C47D-4F85-A8DB-D3225AFEA859}" type="parTrans" cxnId="{9F9E86EC-9DB7-41AF-B0A2-A2150CFDA26F}">
      <dgm:prSet/>
      <dgm:spPr/>
      <dgm:t>
        <a:bodyPr/>
        <a:lstStyle/>
        <a:p>
          <a:endParaRPr lang="en-US"/>
        </a:p>
      </dgm:t>
    </dgm:pt>
    <dgm:pt modelId="{4DC7E9BC-36DF-4E9C-BC8F-FA181A0FB8B8}" type="sibTrans" cxnId="{9F9E86EC-9DB7-41AF-B0A2-A2150CFDA26F}">
      <dgm:prSet/>
      <dgm:spPr/>
      <dgm:t>
        <a:bodyPr/>
        <a:lstStyle/>
        <a:p>
          <a:endParaRPr lang="en-US"/>
        </a:p>
      </dgm:t>
    </dgm:pt>
    <dgm:pt modelId="{353B5705-71FB-43A5-9A25-AC7A662889FC}">
      <dgm:prSet/>
      <dgm:spPr/>
      <dgm:t>
        <a:bodyPr/>
        <a:lstStyle/>
        <a:p>
          <a:r>
            <a:rPr lang="en-US" sz="3000" dirty="0">
              <a:latin typeface="Palatino-Roman"/>
            </a:rPr>
            <a:t>Variable </a:t>
          </a:r>
        </a:p>
      </dgm:t>
    </dgm:pt>
    <dgm:pt modelId="{045881E1-CBEA-4198-8252-6450BEA63575}" type="parTrans" cxnId="{0D8557CA-2A5E-4450-B730-D2907EECCF61}">
      <dgm:prSet/>
      <dgm:spPr/>
      <dgm:t>
        <a:bodyPr/>
        <a:lstStyle/>
        <a:p>
          <a:endParaRPr lang="en-US"/>
        </a:p>
      </dgm:t>
    </dgm:pt>
    <dgm:pt modelId="{F6DE1EF0-B3A0-41E2-ABAE-F357E03E0203}" type="sibTrans" cxnId="{0D8557CA-2A5E-4450-B730-D2907EECCF61}">
      <dgm:prSet/>
      <dgm:spPr/>
      <dgm:t>
        <a:bodyPr/>
        <a:lstStyle/>
        <a:p>
          <a:endParaRPr lang="en-US"/>
        </a:p>
      </dgm:t>
    </dgm:pt>
    <dgm:pt modelId="{A9F590C2-3400-44BC-974C-ED1FA88D528D}">
      <dgm:prSet/>
      <dgm:spPr/>
      <dgm:t>
        <a:bodyPr/>
        <a:lstStyle/>
        <a:p>
          <a:r>
            <a:rPr lang="en-US" sz="3000">
              <a:latin typeface="Palatino-Roman"/>
            </a:rPr>
            <a:t>Conditions</a:t>
          </a:r>
        </a:p>
      </dgm:t>
    </dgm:pt>
    <dgm:pt modelId="{3E9AEA74-D50C-4515-90A6-D89738B2E584}" type="parTrans" cxnId="{BC9BD62E-6D13-49B4-9CB7-5DAE264E3795}">
      <dgm:prSet/>
      <dgm:spPr/>
      <dgm:t>
        <a:bodyPr/>
        <a:lstStyle/>
        <a:p>
          <a:endParaRPr lang="en-US"/>
        </a:p>
      </dgm:t>
    </dgm:pt>
    <dgm:pt modelId="{E08FFC79-6D88-4256-B67E-AA2025FA9839}" type="sibTrans" cxnId="{BC9BD62E-6D13-49B4-9CB7-5DAE264E3795}">
      <dgm:prSet/>
      <dgm:spPr/>
      <dgm:t>
        <a:bodyPr/>
        <a:lstStyle/>
        <a:p>
          <a:endParaRPr lang="en-US"/>
        </a:p>
      </dgm:t>
    </dgm:pt>
    <dgm:pt modelId="{72A8077A-9391-4B0D-A912-529408724E15}">
      <dgm:prSet custT="1"/>
      <dgm:spPr/>
      <dgm:t>
        <a:bodyPr/>
        <a:lstStyle/>
        <a:p>
          <a:r>
            <a:rPr lang="en-US" sz="3000" dirty="0">
              <a:latin typeface="Palatino-Roman"/>
            </a:rPr>
            <a:t>Control Structures (if, else, </a:t>
          </a:r>
          <a:r>
            <a:rPr lang="en-US" sz="3000" dirty="0" err="1">
              <a:latin typeface="Palatino-Roman"/>
            </a:rPr>
            <a:t>elif</a:t>
          </a:r>
          <a:r>
            <a:rPr lang="en-US" sz="3000" dirty="0">
              <a:latin typeface="Palatino-Roman"/>
            </a:rPr>
            <a:t>, for, while, until, case, </a:t>
          </a:r>
          <a:r>
            <a:rPr lang="en-US" sz="2800" b="1" dirty="0">
              <a:latin typeface="Palatino-Roman"/>
            </a:rPr>
            <a:t>list- AND &amp; OR list</a:t>
          </a:r>
          <a:r>
            <a:rPr lang="en-US" sz="2800" dirty="0">
              <a:latin typeface="Palatino-Roman"/>
            </a:rPr>
            <a:t>)</a:t>
          </a:r>
          <a:endParaRPr lang="en-US" sz="3000" dirty="0">
            <a:latin typeface="Palatino-Roman"/>
          </a:endParaRPr>
        </a:p>
      </dgm:t>
    </dgm:pt>
    <dgm:pt modelId="{FB256204-363A-4474-AB1D-BF15EB365537}" type="parTrans" cxnId="{715171A0-4725-416A-8720-997EE2C20C7F}">
      <dgm:prSet/>
      <dgm:spPr/>
      <dgm:t>
        <a:bodyPr/>
        <a:lstStyle/>
        <a:p>
          <a:endParaRPr lang="en-US"/>
        </a:p>
      </dgm:t>
    </dgm:pt>
    <dgm:pt modelId="{D5BF6D15-9F28-4824-9338-FE6CC546915C}" type="sibTrans" cxnId="{715171A0-4725-416A-8720-997EE2C20C7F}">
      <dgm:prSet/>
      <dgm:spPr/>
      <dgm:t>
        <a:bodyPr/>
        <a:lstStyle/>
        <a:p>
          <a:endParaRPr lang="en-US"/>
        </a:p>
      </dgm:t>
    </dgm:pt>
    <dgm:pt modelId="{4EB320D4-6A88-4E47-8B07-9E547CEA0DA5}">
      <dgm:prSet/>
      <dgm:spPr/>
      <dgm:t>
        <a:bodyPr/>
        <a:lstStyle/>
        <a:p>
          <a:r>
            <a:rPr lang="en-US" sz="3000">
              <a:latin typeface="Palatino-Roman"/>
            </a:rPr>
            <a:t>Functions </a:t>
          </a:r>
        </a:p>
      </dgm:t>
    </dgm:pt>
    <dgm:pt modelId="{0739E14D-AAC8-4739-9C55-B203A098297C}" type="parTrans" cxnId="{0ED78C95-AE30-4456-AD00-7859F11B4A5F}">
      <dgm:prSet/>
      <dgm:spPr/>
      <dgm:t>
        <a:bodyPr/>
        <a:lstStyle/>
        <a:p>
          <a:endParaRPr lang="en-US"/>
        </a:p>
      </dgm:t>
    </dgm:pt>
    <dgm:pt modelId="{DB0C1D8D-1E14-4A05-89C2-B1C919A01C77}" type="sibTrans" cxnId="{0ED78C95-AE30-4456-AD00-7859F11B4A5F}">
      <dgm:prSet/>
      <dgm:spPr/>
      <dgm:t>
        <a:bodyPr/>
        <a:lstStyle/>
        <a:p>
          <a:endParaRPr lang="en-US"/>
        </a:p>
      </dgm:t>
    </dgm:pt>
    <dgm:pt modelId="{24BF59DE-EBF6-47C0-98CE-27DDE553DDD6}">
      <dgm:prSet/>
      <dgm:spPr/>
      <dgm:t>
        <a:bodyPr/>
        <a:lstStyle/>
        <a:p>
          <a:r>
            <a:rPr lang="en-US" sz="3000" dirty="0">
              <a:latin typeface="Palatino-Roman"/>
            </a:rPr>
            <a:t>Commands </a:t>
          </a:r>
        </a:p>
      </dgm:t>
    </dgm:pt>
    <dgm:pt modelId="{34D29388-27CF-43E3-9642-015D12B6AA88}" type="parTrans" cxnId="{2BAD51AE-F7B3-4E19-BE61-F9DBC1048B15}">
      <dgm:prSet/>
      <dgm:spPr/>
      <dgm:t>
        <a:bodyPr/>
        <a:lstStyle/>
        <a:p>
          <a:endParaRPr lang="en-US"/>
        </a:p>
      </dgm:t>
    </dgm:pt>
    <dgm:pt modelId="{BD8EC31B-E1EC-4105-AB8D-8C50C6ACFD8E}" type="sibTrans" cxnId="{2BAD51AE-F7B3-4E19-BE61-F9DBC1048B15}">
      <dgm:prSet/>
      <dgm:spPr/>
      <dgm:t>
        <a:bodyPr/>
        <a:lstStyle/>
        <a:p>
          <a:endParaRPr lang="en-US"/>
        </a:p>
      </dgm:t>
    </dgm:pt>
    <dgm:pt modelId="{CE477126-DBCA-4CDB-A0B7-6CE1673B2813}" type="pres">
      <dgm:prSet presAssocID="{710F56F3-6A1E-476C-9409-7AACF93FF7CD}" presName="linear" presStyleCnt="0">
        <dgm:presLayoutVars>
          <dgm:animLvl val="lvl"/>
          <dgm:resizeHandles val="exact"/>
        </dgm:presLayoutVars>
      </dgm:prSet>
      <dgm:spPr/>
    </dgm:pt>
    <dgm:pt modelId="{7520D8FF-6950-4BB6-820F-1C3FBDC67155}" type="pres">
      <dgm:prSet presAssocID="{6C2C08BC-9985-4B27-9A90-F45C93D179F6}" presName="parentText" presStyleLbl="node1" presStyleIdx="0" presStyleCnt="1">
        <dgm:presLayoutVars>
          <dgm:chMax val="0"/>
          <dgm:bulletEnabled val="1"/>
        </dgm:presLayoutVars>
      </dgm:prSet>
      <dgm:spPr/>
    </dgm:pt>
    <dgm:pt modelId="{4DFA2C45-3F27-4995-941D-D7878F52D2C1}" type="pres">
      <dgm:prSet presAssocID="{6C2C08BC-9985-4B27-9A90-F45C93D179F6}" presName="childText" presStyleLbl="revTx" presStyleIdx="0" presStyleCnt="1">
        <dgm:presLayoutVars>
          <dgm:bulletEnabled val="1"/>
        </dgm:presLayoutVars>
      </dgm:prSet>
      <dgm:spPr/>
    </dgm:pt>
  </dgm:ptLst>
  <dgm:cxnLst>
    <dgm:cxn modelId="{CFEAB203-213F-427A-BA7E-5CD67283EEB8}" type="presOf" srcId="{710F56F3-6A1E-476C-9409-7AACF93FF7CD}" destId="{CE477126-DBCA-4CDB-A0B7-6CE1673B2813}" srcOrd="0" destOrd="0" presId="urn:microsoft.com/office/officeart/2005/8/layout/vList2"/>
    <dgm:cxn modelId="{BC9BD62E-6D13-49B4-9CB7-5DAE264E3795}" srcId="{6C2C08BC-9985-4B27-9A90-F45C93D179F6}" destId="{A9F590C2-3400-44BC-974C-ED1FA88D528D}" srcOrd="1" destOrd="0" parTransId="{3E9AEA74-D50C-4515-90A6-D89738B2E584}" sibTransId="{E08FFC79-6D88-4256-B67E-AA2025FA9839}"/>
    <dgm:cxn modelId="{1E0D8F38-73AD-4BD8-9940-DE351D805CB5}" type="presOf" srcId="{353B5705-71FB-43A5-9A25-AC7A662889FC}" destId="{4DFA2C45-3F27-4995-941D-D7878F52D2C1}" srcOrd="0" destOrd="0" presId="urn:microsoft.com/office/officeart/2005/8/layout/vList2"/>
    <dgm:cxn modelId="{0ED78C95-AE30-4456-AD00-7859F11B4A5F}" srcId="{6C2C08BC-9985-4B27-9A90-F45C93D179F6}" destId="{4EB320D4-6A88-4E47-8B07-9E547CEA0DA5}" srcOrd="3" destOrd="0" parTransId="{0739E14D-AAC8-4739-9C55-B203A098297C}" sibTransId="{DB0C1D8D-1E14-4A05-89C2-B1C919A01C77}"/>
    <dgm:cxn modelId="{715171A0-4725-416A-8720-997EE2C20C7F}" srcId="{6C2C08BC-9985-4B27-9A90-F45C93D179F6}" destId="{72A8077A-9391-4B0D-A912-529408724E15}" srcOrd="2" destOrd="0" parTransId="{FB256204-363A-4474-AB1D-BF15EB365537}" sibTransId="{D5BF6D15-9F28-4824-9338-FE6CC546915C}"/>
    <dgm:cxn modelId="{2BAD51AE-F7B3-4E19-BE61-F9DBC1048B15}" srcId="{6C2C08BC-9985-4B27-9A90-F45C93D179F6}" destId="{24BF59DE-EBF6-47C0-98CE-27DDE553DDD6}" srcOrd="4" destOrd="0" parTransId="{34D29388-27CF-43E3-9642-015D12B6AA88}" sibTransId="{BD8EC31B-E1EC-4105-AB8D-8C50C6ACFD8E}"/>
    <dgm:cxn modelId="{4F8BE2AE-7200-4911-89A8-2338C54B8B2A}" type="presOf" srcId="{6C2C08BC-9985-4B27-9A90-F45C93D179F6}" destId="{7520D8FF-6950-4BB6-820F-1C3FBDC67155}" srcOrd="0" destOrd="0" presId="urn:microsoft.com/office/officeart/2005/8/layout/vList2"/>
    <dgm:cxn modelId="{0D8557CA-2A5E-4450-B730-D2907EECCF61}" srcId="{6C2C08BC-9985-4B27-9A90-F45C93D179F6}" destId="{353B5705-71FB-43A5-9A25-AC7A662889FC}" srcOrd="0" destOrd="0" parTransId="{045881E1-CBEA-4198-8252-6450BEA63575}" sibTransId="{F6DE1EF0-B3A0-41E2-ABAE-F357E03E0203}"/>
    <dgm:cxn modelId="{6C663DD8-0188-4468-9CAC-76008389EBE4}" type="presOf" srcId="{A9F590C2-3400-44BC-974C-ED1FA88D528D}" destId="{4DFA2C45-3F27-4995-941D-D7878F52D2C1}" srcOrd="0" destOrd="1" presId="urn:microsoft.com/office/officeart/2005/8/layout/vList2"/>
    <dgm:cxn modelId="{724B47DF-E739-47BD-A2A4-8D38607E6F7F}" type="presOf" srcId="{24BF59DE-EBF6-47C0-98CE-27DDE553DDD6}" destId="{4DFA2C45-3F27-4995-941D-D7878F52D2C1}" srcOrd="0" destOrd="4" presId="urn:microsoft.com/office/officeart/2005/8/layout/vList2"/>
    <dgm:cxn modelId="{C1DC9AE4-AB5A-4DEF-9E92-95D9208B5623}" type="presOf" srcId="{72A8077A-9391-4B0D-A912-529408724E15}" destId="{4DFA2C45-3F27-4995-941D-D7878F52D2C1}" srcOrd="0" destOrd="2" presId="urn:microsoft.com/office/officeart/2005/8/layout/vList2"/>
    <dgm:cxn modelId="{9F9E86EC-9DB7-41AF-B0A2-A2150CFDA26F}" srcId="{710F56F3-6A1E-476C-9409-7AACF93FF7CD}" destId="{6C2C08BC-9985-4B27-9A90-F45C93D179F6}" srcOrd="0" destOrd="0" parTransId="{ACBF78CD-C47D-4F85-A8DB-D3225AFEA859}" sibTransId="{4DC7E9BC-36DF-4E9C-BC8F-FA181A0FB8B8}"/>
    <dgm:cxn modelId="{C950A4F0-9683-4897-9AF5-9C6A2FDA2244}" type="presOf" srcId="{4EB320D4-6A88-4E47-8B07-9E547CEA0DA5}" destId="{4DFA2C45-3F27-4995-941D-D7878F52D2C1}" srcOrd="0" destOrd="3" presId="urn:microsoft.com/office/officeart/2005/8/layout/vList2"/>
    <dgm:cxn modelId="{968E68FD-B134-4763-B1A9-0B79B917987C}" type="presParOf" srcId="{CE477126-DBCA-4CDB-A0B7-6CE1673B2813}" destId="{7520D8FF-6950-4BB6-820F-1C3FBDC67155}" srcOrd="0" destOrd="0" presId="urn:microsoft.com/office/officeart/2005/8/layout/vList2"/>
    <dgm:cxn modelId="{481B148D-B046-42B7-9017-01FE3237442D}" type="presParOf" srcId="{CE477126-DBCA-4CDB-A0B7-6CE1673B2813}" destId="{4DFA2C45-3F27-4995-941D-D7878F52D2C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8AD390-5A5D-4AC4-A173-E78431D983C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40538D4-D4E7-44E9-A25E-D702AECC89DD}">
      <dgm:prSet/>
      <dgm:spPr/>
      <dgm:t>
        <a:bodyPr/>
        <a:lstStyle/>
        <a:p>
          <a:r>
            <a:rPr lang="en-US" b="0" i="0" baseline="0" dirty="0">
              <a:latin typeface="Palatino-Roman"/>
            </a:rPr>
            <a:t>Combining these two constructs is a logician’s heaven and is usually known as short circuit evaluation. Try out the following:</a:t>
          </a:r>
          <a:endParaRPr lang="en-US" dirty="0">
            <a:latin typeface="Palatino-Roman"/>
          </a:endParaRPr>
        </a:p>
      </dgm:t>
    </dgm:pt>
    <dgm:pt modelId="{6A6ECAD7-8F44-4BCC-A38C-E34F72F20A10}" type="parTrans" cxnId="{881B00FD-133B-4755-92DF-95CCDCE0EEC8}">
      <dgm:prSet/>
      <dgm:spPr/>
      <dgm:t>
        <a:bodyPr/>
        <a:lstStyle/>
        <a:p>
          <a:endParaRPr lang="en-US"/>
        </a:p>
      </dgm:t>
    </dgm:pt>
    <dgm:pt modelId="{4D337947-81E2-481C-9A0D-BDFBF0A3D7EA}" type="sibTrans" cxnId="{881B00FD-133B-4755-92DF-95CCDCE0EEC8}">
      <dgm:prSet/>
      <dgm:spPr/>
      <dgm:t>
        <a:bodyPr/>
        <a:lstStyle/>
        <a:p>
          <a:endParaRPr lang="en-US"/>
        </a:p>
      </dgm:t>
    </dgm:pt>
    <dgm:pt modelId="{50DDD77E-A878-442C-A831-423534037C7F}">
      <dgm:prSet custT="1"/>
      <dgm:spPr/>
      <dgm:t>
        <a:bodyPr/>
        <a:lstStyle/>
        <a:p>
          <a:pPr algn="ctr">
            <a:buFontTx/>
            <a:buNone/>
          </a:pPr>
          <a:r>
            <a:rPr lang="en-US" sz="1800" b="1" i="0" baseline="0" dirty="0">
              <a:solidFill>
                <a:srgbClr val="0070C0"/>
              </a:solidFill>
              <a:latin typeface="Palatino-Roman"/>
            </a:rPr>
            <a:t>[ -f </a:t>
          </a:r>
          <a:r>
            <a:rPr lang="en-US" sz="1800" b="1" i="0" baseline="0" dirty="0" err="1">
              <a:solidFill>
                <a:srgbClr val="0070C0"/>
              </a:solidFill>
              <a:latin typeface="Palatino-Roman"/>
            </a:rPr>
            <a:t>file_one</a:t>
          </a:r>
          <a:r>
            <a:rPr lang="en-US" sz="1800" b="1" i="0" baseline="0" dirty="0">
              <a:solidFill>
                <a:srgbClr val="0070C0"/>
              </a:solidFill>
              <a:latin typeface="Palatino-Roman"/>
            </a:rPr>
            <a:t> ] &amp;&amp; command for true || command for false</a:t>
          </a:r>
          <a:endParaRPr lang="en-US" sz="1800" dirty="0">
            <a:solidFill>
              <a:srgbClr val="0070C0"/>
            </a:solidFill>
            <a:latin typeface="Palatino-Roman"/>
          </a:endParaRPr>
        </a:p>
      </dgm:t>
    </dgm:pt>
    <dgm:pt modelId="{A2E16EB4-F77A-4EC4-B3BB-11362822BFB5}" type="parTrans" cxnId="{8B52B574-21B1-419F-AB8D-56E4A2D477C7}">
      <dgm:prSet/>
      <dgm:spPr/>
      <dgm:t>
        <a:bodyPr/>
        <a:lstStyle/>
        <a:p>
          <a:endParaRPr lang="en-US"/>
        </a:p>
      </dgm:t>
    </dgm:pt>
    <dgm:pt modelId="{78C7CA3D-C7AD-46F1-B3C1-41BB8B5B00E5}" type="sibTrans" cxnId="{8B52B574-21B1-419F-AB8D-56E4A2D477C7}">
      <dgm:prSet/>
      <dgm:spPr/>
      <dgm:t>
        <a:bodyPr/>
        <a:lstStyle/>
        <a:p>
          <a:endParaRPr lang="en-US"/>
        </a:p>
      </dgm:t>
    </dgm:pt>
    <dgm:pt modelId="{2A33C3DA-FBF0-41CE-AC12-F53BE563D62D}">
      <dgm:prSet/>
      <dgm:spPr/>
      <dgm:t>
        <a:bodyPr/>
        <a:lstStyle/>
        <a:p>
          <a:r>
            <a:rPr lang="en-US" b="0" i="0" baseline="0" dirty="0">
              <a:latin typeface="Palatino-Roman"/>
            </a:rPr>
            <a:t>This will execute the first command if the test succeeds and the second command otherwise. It’s always best to experiment with these more unusual lists, and in general you should use braces to force the order </a:t>
          </a:r>
          <a:r>
            <a:rPr lang="uz-Latn-UZ" b="0" i="0" baseline="0" dirty="0">
              <a:latin typeface="Palatino-Roman"/>
            </a:rPr>
            <a:t>of evaluation.</a:t>
          </a:r>
          <a:endParaRPr lang="en-US" dirty="0">
            <a:latin typeface="Palatino-Roman"/>
          </a:endParaRPr>
        </a:p>
      </dgm:t>
    </dgm:pt>
    <dgm:pt modelId="{97F9497B-4FE5-4A26-B161-76F68725B0A8}" type="parTrans" cxnId="{EEC9A19E-AA1C-4A8D-8AD7-E2DB53434DDD}">
      <dgm:prSet/>
      <dgm:spPr/>
      <dgm:t>
        <a:bodyPr/>
        <a:lstStyle/>
        <a:p>
          <a:endParaRPr lang="en-US"/>
        </a:p>
      </dgm:t>
    </dgm:pt>
    <dgm:pt modelId="{902E65EC-7B7B-45FE-A925-8D2EAE6638DF}" type="sibTrans" cxnId="{EEC9A19E-AA1C-4A8D-8AD7-E2DB53434DDD}">
      <dgm:prSet/>
      <dgm:spPr/>
      <dgm:t>
        <a:bodyPr/>
        <a:lstStyle/>
        <a:p>
          <a:endParaRPr lang="en-US"/>
        </a:p>
      </dgm:t>
    </dgm:pt>
    <dgm:pt modelId="{637D94A8-43C3-435D-A87F-A514AE3C56E9}" type="pres">
      <dgm:prSet presAssocID="{D08AD390-5A5D-4AC4-A173-E78431D983C2}" presName="linear" presStyleCnt="0">
        <dgm:presLayoutVars>
          <dgm:animLvl val="lvl"/>
          <dgm:resizeHandles val="exact"/>
        </dgm:presLayoutVars>
      </dgm:prSet>
      <dgm:spPr/>
    </dgm:pt>
    <dgm:pt modelId="{7D728203-1216-4F1A-926D-460457B972F0}" type="pres">
      <dgm:prSet presAssocID="{F40538D4-D4E7-44E9-A25E-D702AECC89DD}" presName="parentText" presStyleLbl="node1" presStyleIdx="0" presStyleCnt="2">
        <dgm:presLayoutVars>
          <dgm:chMax val="0"/>
          <dgm:bulletEnabled val="1"/>
        </dgm:presLayoutVars>
      </dgm:prSet>
      <dgm:spPr/>
    </dgm:pt>
    <dgm:pt modelId="{8F440066-59FA-4DA4-BFA1-2B1B85E657B2}" type="pres">
      <dgm:prSet presAssocID="{F40538D4-D4E7-44E9-A25E-D702AECC89DD}" presName="childText" presStyleLbl="revTx" presStyleIdx="0" presStyleCnt="1">
        <dgm:presLayoutVars>
          <dgm:bulletEnabled val="1"/>
        </dgm:presLayoutVars>
      </dgm:prSet>
      <dgm:spPr/>
    </dgm:pt>
    <dgm:pt modelId="{E079B3F7-8130-4108-B918-96E5AF8082D9}" type="pres">
      <dgm:prSet presAssocID="{2A33C3DA-FBF0-41CE-AC12-F53BE563D62D}" presName="parentText" presStyleLbl="node1" presStyleIdx="1" presStyleCnt="2">
        <dgm:presLayoutVars>
          <dgm:chMax val="0"/>
          <dgm:bulletEnabled val="1"/>
        </dgm:presLayoutVars>
      </dgm:prSet>
      <dgm:spPr/>
    </dgm:pt>
  </dgm:ptLst>
  <dgm:cxnLst>
    <dgm:cxn modelId="{D0994600-67E3-4831-A99F-7F6D6D278449}" type="presOf" srcId="{F40538D4-D4E7-44E9-A25E-D702AECC89DD}" destId="{7D728203-1216-4F1A-926D-460457B972F0}" srcOrd="0" destOrd="0" presId="urn:microsoft.com/office/officeart/2005/8/layout/vList2"/>
    <dgm:cxn modelId="{51BAC75D-2E3E-4A5F-8B75-A43396D263AE}" type="presOf" srcId="{2A33C3DA-FBF0-41CE-AC12-F53BE563D62D}" destId="{E079B3F7-8130-4108-B918-96E5AF8082D9}" srcOrd="0" destOrd="0" presId="urn:microsoft.com/office/officeart/2005/8/layout/vList2"/>
    <dgm:cxn modelId="{11CC1C52-395F-4C9D-B26A-76FC577290FD}" type="presOf" srcId="{50DDD77E-A878-442C-A831-423534037C7F}" destId="{8F440066-59FA-4DA4-BFA1-2B1B85E657B2}" srcOrd="0" destOrd="0" presId="urn:microsoft.com/office/officeart/2005/8/layout/vList2"/>
    <dgm:cxn modelId="{8B52B574-21B1-419F-AB8D-56E4A2D477C7}" srcId="{F40538D4-D4E7-44E9-A25E-D702AECC89DD}" destId="{50DDD77E-A878-442C-A831-423534037C7F}" srcOrd="0" destOrd="0" parTransId="{A2E16EB4-F77A-4EC4-B3BB-11362822BFB5}" sibTransId="{78C7CA3D-C7AD-46F1-B3C1-41BB8B5B00E5}"/>
    <dgm:cxn modelId="{EEC9A19E-AA1C-4A8D-8AD7-E2DB53434DDD}" srcId="{D08AD390-5A5D-4AC4-A173-E78431D983C2}" destId="{2A33C3DA-FBF0-41CE-AC12-F53BE563D62D}" srcOrd="1" destOrd="0" parTransId="{97F9497B-4FE5-4A26-B161-76F68725B0A8}" sibTransId="{902E65EC-7B7B-45FE-A925-8D2EAE6638DF}"/>
    <dgm:cxn modelId="{C0186AC7-8EA4-426A-A493-E2C68E7B03C3}" type="presOf" srcId="{D08AD390-5A5D-4AC4-A173-E78431D983C2}" destId="{637D94A8-43C3-435D-A87F-A514AE3C56E9}" srcOrd="0" destOrd="0" presId="urn:microsoft.com/office/officeart/2005/8/layout/vList2"/>
    <dgm:cxn modelId="{881B00FD-133B-4755-92DF-95CCDCE0EEC8}" srcId="{D08AD390-5A5D-4AC4-A173-E78431D983C2}" destId="{F40538D4-D4E7-44E9-A25E-D702AECC89DD}" srcOrd="0" destOrd="0" parTransId="{6A6ECAD7-8F44-4BCC-A38C-E34F72F20A10}" sibTransId="{4D337947-81E2-481C-9A0D-BDFBF0A3D7EA}"/>
    <dgm:cxn modelId="{42000AC1-89CF-4643-B1C6-7400B0ED2A27}" type="presParOf" srcId="{637D94A8-43C3-435D-A87F-A514AE3C56E9}" destId="{7D728203-1216-4F1A-926D-460457B972F0}" srcOrd="0" destOrd="0" presId="urn:microsoft.com/office/officeart/2005/8/layout/vList2"/>
    <dgm:cxn modelId="{EF682923-6361-43CA-90C9-EA2863C3458A}" type="presParOf" srcId="{637D94A8-43C3-435D-A87F-A514AE3C56E9}" destId="{8F440066-59FA-4DA4-BFA1-2B1B85E657B2}" srcOrd="1" destOrd="0" presId="urn:microsoft.com/office/officeart/2005/8/layout/vList2"/>
    <dgm:cxn modelId="{D61C19C9-25AF-4677-9BC8-2EA1FD81A54D}" type="presParOf" srcId="{637D94A8-43C3-435D-A87F-A514AE3C56E9}" destId="{E079B3F7-8130-4108-B918-96E5AF8082D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0D8FF-6950-4BB6-820F-1C3FBDC67155}">
      <dsp:nvSpPr>
        <dsp:cNvPr id="0" name=""/>
        <dsp:cNvSpPr/>
      </dsp:nvSpPr>
      <dsp:spPr>
        <a:xfrm>
          <a:off x="0" y="78372"/>
          <a:ext cx="6666833" cy="159705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Shell Syntax</a:t>
          </a:r>
        </a:p>
      </dsp:txBody>
      <dsp:txXfrm>
        <a:off x="77962" y="156334"/>
        <a:ext cx="6510909" cy="1441126"/>
      </dsp:txXfrm>
    </dsp:sp>
    <dsp:sp modelId="{4DFA2C45-3F27-4995-941D-D7878F52D2C1}">
      <dsp:nvSpPr>
        <dsp:cNvPr id="0" name=""/>
        <dsp:cNvSpPr/>
      </dsp:nvSpPr>
      <dsp:spPr>
        <a:xfrm>
          <a:off x="0" y="1675422"/>
          <a:ext cx="6666833" cy="370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38100" rIns="213360" bIns="3810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latin typeface="Palatino-Roman"/>
            </a:rPr>
            <a:t>Variable </a:t>
          </a:r>
        </a:p>
        <a:p>
          <a:pPr marL="285750" lvl="1" indent="-285750" algn="l" defTabSz="1333500">
            <a:lnSpc>
              <a:spcPct val="90000"/>
            </a:lnSpc>
            <a:spcBef>
              <a:spcPct val="0"/>
            </a:spcBef>
            <a:spcAft>
              <a:spcPct val="20000"/>
            </a:spcAft>
            <a:buChar char="•"/>
          </a:pPr>
          <a:r>
            <a:rPr lang="en-US" sz="3000" kern="1200">
              <a:latin typeface="Palatino-Roman"/>
            </a:rPr>
            <a:t>Conditions</a:t>
          </a:r>
        </a:p>
        <a:p>
          <a:pPr marL="285750" lvl="1" indent="-285750" algn="l" defTabSz="1333500">
            <a:lnSpc>
              <a:spcPct val="90000"/>
            </a:lnSpc>
            <a:spcBef>
              <a:spcPct val="0"/>
            </a:spcBef>
            <a:spcAft>
              <a:spcPct val="20000"/>
            </a:spcAft>
            <a:buChar char="•"/>
          </a:pPr>
          <a:r>
            <a:rPr lang="en-US" sz="3000" kern="1200" dirty="0">
              <a:latin typeface="Palatino-Roman"/>
            </a:rPr>
            <a:t>Control Structures (if, else, </a:t>
          </a:r>
          <a:r>
            <a:rPr lang="en-US" sz="3000" kern="1200" dirty="0" err="1">
              <a:latin typeface="Palatino-Roman"/>
            </a:rPr>
            <a:t>elif</a:t>
          </a:r>
          <a:r>
            <a:rPr lang="en-US" sz="3000" kern="1200" dirty="0">
              <a:latin typeface="Palatino-Roman"/>
            </a:rPr>
            <a:t>, for, while, until, case, </a:t>
          </a:r>
          <a:r>
            <a:rPr lang="en-US" sz="2800" b="1" kern="1200" dirty="0">
              <a:latin typeface="Palatino-Roman"/>
            </a:rPr>
            <a:t>list- AND &amp; OR list</a:t>
          </a:r>
          <a:r>
            <a:rPr lang="en-US" sz="2800" kern="1200" dirty="0">
              <a:latin typeface="Palatino-Roman"/>
            </a:rPr>
            <a:t>)</a:t>
          </a:r>
          <a:endParaRPr lang="en-US" sz="3000" kern="1200" dirty="0">
            <a:latin typeface="Palatino-Roman"/>
          </a:endParaRPr>
        </a:p>
        <a:p>
          <a:pPr marL="285750" lvl="1" indent="-285750" algn="l" defTabSz="1333500">
            <a:lnSpc>
              <a:spcPct val="90000"/>
            </a:lnSpc>
            <a:spcBef>
              <a:spcPct val="0"/>
            </a:spcBef>
            <a:spcAft>
              <a:spcPct val="20000"/>
            </a:spcAft>
            <a:buChar char="•"/>
          </a:pPr>
          <a:r>
            <a:rPr lang="en-US" sz="3000" kern="1200">
              <a:latin typeface="Palatino-Roman"/>
            </a:rPr>
            <a:t>Functions </a:t>
          </a:r>
        </a:p>
        <a:p>
          <a:pPr marL="285750" lvl="1" indent="-285750" algn="l" defTabSz="1333500">
            <a:lnSpc>
              <a:spcPct val="90000"/>
            </a:lnSpc>
            <a:spcBef>
              <a:spcPct val="0"/>
            </a:spcBef>
            <a:spcAft>
              <a:spcPct val="20000"/>
            </a:spcAft>
            <a:buChar char="•"/>
          </a:pPr>
          <a:r>
            <a:rPr lang="en-US" sz="3000" kern="1200" dirty="0">
              <a:latin typeface="Palatino-Roman"/>
            </a:rPr>
            <a:t>Commands </a:t>
          </a:r>
        </a:p>
      </dsp:txBody>
      <dsp:txXfrm>
        <a:off x="0" y="1675422"/>
        <a:ext cx="6666833" cy="3700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28203-1216-4F1A-926D-460457B972F0}">
      <dsp:nvSpPr>
        <dsp:cNvPr id="0" name=""/>
        <dsp:cNvSpPr/>
      </dsp:nvSpPr>
      <dsp:spPr>
        <a:xfrm>
          <a:off x="0" y="127983"/>
          <a:ext cx="6798539" cy="155902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Palatino-Roman"/>
            </a:rPr>
            <a:t>Combining these two constructs is a logician’s heaven and is usually known as short circuit evaluation. Try out the following:</a:t>
          </a:r>
          <a:endParaRPr lang="en-US" sz="2000" kern="1200" dirty="0">
            <a:latin typeface="Palatino-Roman"/>
          </a:endParaRPr>
        </a:p>
      </dsp:txBody>
      <dsp:txXfrm>
        <a:off x="76105" y="204088"/>
        <a:ext cx="6646329" cy="1406815"/>
      </dsp:txXfrm>
    </dsp:sp>
    <dsp:sp modelId="{8F440066-59FA-4DA4-BFA1-2B1B85E657B2}">
      <dsp:nvSpPr>
        <dsp:cNvPr id="0" name=""/>
        <dsp:cNvSpPr/>
      </dsp:nvSpPr>
      <dsp:spPr>
        <a:xfrm>
          <a:off x="0" y="1687008"/>
          <a:ext cx="6798539"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54" tIns="22860" rIns="128016" bIns="22860" numCol="1" spcCol="1270" anchor="t" anchorCtr="0">
          <a:noAutofit/>
        </a:bodyPr>
        <a:lstStyle/>
        <a:p>
          <a:pPr marL="171450" lvl="1" indent="-171450" algn="ctr" defTabSz="800100">
            <a:lnSpc>
              <a:spcPct val="90000"/>
            </a:lnSpc>
            <a:spcBef>
              <a:spcPct val="0"/>
            </a:spcBef>
            <a:spcAft>
              <a:spcPct val="20000"/>
            </a:spcAft>
            <a:buFontTx/>
            <a:buNone/>
          </a:pPr>
          <a:r>
            <a:rPr lang="en-US" sz="1800" b="1" i="0" kern="1200" baseline="0" dirty="0">
              <a:solidFill>
                <a:srgbClr val="0070C0"/>
              </a:solidFill>
              <a:latin typeface="Palatino-Roman"/>
            </a:rPr>
            <a:t>[ -f </a:t>
          </a:r>
          <a:r>
            <a:rPr lang="en-US" sz="1800" b="1" i="0" kern="1200" baseline="0" dirty="0" err="1">
              <a:solidFill>
                <a:srgbClr val="0070C0"/>
              </a:solidFill>
              <a:latin typeface="Palatino-Roman"/>
            </a:rPr>
            <a:t>file_one</a:t>
          </a:r>
          <a:r>
            <a:rPr lang="en-US" sz="1800" b="1" i="0" kern="1200" baseline="0" dirty="0">
              <a:solidFill>
                <a:srgbClr val="0070C0"/>
              </a:solidFill>
              <a:latin typeface="Palatino-Roman"/>
            </a:rPr>
            <a:t> ] &amp;&amp; command for true || command for false</a:t>
          </a:r>
          <a:endParaRPr lang="en-US" sz="1800" kern="1200" dirty="0">
            <a:solidFill>
              <a:srgbClr val="0070C0"/>
            </a:solidFill>
            <a:latin typeface="Palatino-Roman"/>
          </a:endParaRPr>
        </a:p>
      </dsp:txBody>
      <dsp:txXfrm>
        <a:off x="0" y="1687008"/>
        <a:ext cx="6798539" cy="331200"/>
      </dsp:txXfrm>
    </dsp:sp>
    <dsp:sp modelId="{E079B3F7-8130-4108-B918-96E5AF8082D9}">
      <dsp:nvSpPr>
        <dsp:cNvPr id="0" name=""/>
        <dsp:cNvSpPr/>
      </dsp:nvSpPr>
      <dsp:spPr>
        <a:xfrm>
          <a:off x="0" y="2018208"/>
          <a:ext cx="6798539" cy="1559025"/>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Palatino-Roman"/>
            </a:rPr>
            <a:t>This will execute the first command if the test succeeds and the second command otherwise. It’s always best to experiment with these more unusual lists, and in general you should use braces to force the order </a:t>
          </a:r>
          <a:r>
            <a:rPr lang="uz-Latn-UZ" sz="2000" b="0" i="0" kern="1200" baseline="0" dirty="0">
              <a:latin typeface="Palatino-Roman"/>
            </a:rPr>
            <a:t>of evaluation.</a:t>
          </a:r>
          <a:endParaRPr lang="en-US" sz="2000" kern="1200" dirty="0">
            <a:latin typeface="Palatino-Roman"/>
          </a:endParaRPr>
        </a:p>
      </dsp:txBody>
      <dsp:txXfrm>
        <a:off x="76105" y="2094313"/>
        <a:ext cx="6646329" cy="14068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50383-788E-4713-82D5-C8FAA339A51A}" type="datetimeFigureOut">
              <a:rPr lang="en-PK" smtClean="0"/>
              <a:t>12/02/2025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BD37A-C541-449D-BAE7-9FA4A7E54317}" type="slidenum">
              <a:rPr lang="en-PK" smtClean="0"/>
              <a:t>‹#›</a:t>
            </a:fld>
            <a:endParaRPr lang="en-PK"/>
          </a:p>
        </p:txBody>
      </p:sp>
    </p:spTree>
    <p:extLst>
      <p:ext uri="{BB962C8B-B14F-4D97-AF65-F5344CB8AC3E}">
        <p14:creationId xmlns:p14="http://schemas.microsoft.com/office/powerpoint/2010/main" val="34230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Semicolon for multiple commands inside single line it will terminate echo</a:t>
            </a:r>
          </a:p>
          <a:p>
            <a:endParaRPr lang="en-US" altLang="en-US" dirty="0">
              <a:latin typeface="Arial" panose="020B0604020202020204" pitchFamily="34" charset="0"/>
            </a:endParaRPr>
          </a:p>
          <a:p>
            <a:r>
              <a:rPr lang="en-US" altLang="en-US" dirty="0">
                <a:latin typeface="Arial" panose="020B0604020202020204" pitchFamily="34" charset="0"/>
              </a:rPr>
              <a:t>Echo output will be captured in substituted in result</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12</a:t>
            </a:fld>
            <a:endParaRPr lang="en-PK"/>
          </a:p>
        </p:txBody>
      </p:sp>
    </p:spTree>
    <p:extLst>
      <p:ext uri="{BB962C8B-B14F-4D97-AF65-F5344CB8AC3E}">
        <p14:creationId xmlns:p14="http://schemas.microsoft.com/office/powerpoint/2010/main" val="2383165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431FAB5-6AF7-FC1D-FF3E-2BFEA4A9A8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F92B0800-0FF2-42B7-A038-518BB262E577}" type="slidenum">
              <a:rPr lang="en-US" altLang="en-US" smtClean="0">
                <a:latin typeface="Arial" panose="020B0604020202020204" pitchFamily="34" charset="0"/>
              </a:rPr>
              <a:pPr/>
              <a:t>32</a:t>
            </a:fld>
            <a:endParaRPr lang="en-US" altLang="en-US">
              <a:latin typeface="Arial" panose="020B0604020202020204" pitchFamily="34" charset="0"/>
            </a:endParaRPr>
          </a:p>
        </p:txBody>
      </p:sp>
      <p:sp>
        <p:nvSpPr>
          <p:cNvPr id="25603" name="Rectangle 2">
            <a:extLst>
              <a:ext uri="{FF2B5EF4-FFF2-40B4-BE49-F238E27FC236}">
                <a16:creationId xmlns:a16="http://schemas.microsoft.com/office/drawing/2014/main" id="{26B534BD-788A-1E7D-987E-215CBF00555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7E9AA9B-99E5-4779-C181-6244EF6989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Palatino-Roman"/>
              </a:rPr>
              <a:t>In the absence of a </a:t>
            </a:r>
            <a:r>
              <a:rPr lang="en-US" sz="1200" b="0" i="0" u="none" strike="noStrike" baseline="0" dirty="0">
                <a:latin typeface="WileyCode-Regular"/>
              </a:rPr>
              <a:t>return </a:t>
            </a:r>
            <a:r>
              <a:rPr lang="en-US" sz="1200" b="0" i="0" u="none" strike="noStrike" baseline="0" dirty="0">
                <a:latin typeface="Palatino-Roman"/>
              </a:rPr>
              <a:t>command specifying a return value, a function returns the exit status of the</a:t>
            </a:r>
          </a:p>
          <a:p>
            <a:pPr algn="l"/>
            <a:r>
              <a:rPr lang="uz-Latn-UZ" sz="1200" b="0" i="0" u="none" strike="noStrike" baseline="0" dirty="0">
                <a:latin typeface="Palatino-Roman"/>
              </a:rPr>
              <a:t>last command executed</a:t>
            </a:r>
            <a:r>
              <a:rPr lang="en-US" sz="1200" b="0" i="0" u="none" strike="noStrike" baseline="0" dirty="0">
                <a:latin typeface="Palatino-Roman"/>
              </a:rPr>
              <a:t> inside the function</a:t>
            </a:r>
            <a:endParaRPr lang="en-PK" dirty="0"/>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13</a:t>
            </a:fld>
            <a:endParaRPr lang="en-PK"/>
          </a:p>
        </p:txBody>
      </p:sp>
    </p:spTree>
    <p:extLst>
      <p:ext uri="{BB962C8B-B14F-4D97-AF65-F5344CB8AC3E}">
        <p14:creationId xmlns:p14="http://schemas.microsoft.com/office/powerpoint/2010/main" val="1675675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yes_or_no</a:t>
            </a:r>
            <a:r>
              <a:rPr lang="en-US" dirty="0"/>
              <a:t> "$1“</a:t>
            </a:r>
          </a:p>
          <a:p>
            <a:r>
              <a:rPr lang="en-US" dirty="0"/>
              <a:t>status=$?</a:t>
            </a:r>
          </a:p>
          <a:p>
            <a:r>
              <a:rPr lang="en-US" dirty="0"/>
              <a:t># Capture return value (0 for yes, 1 for no)</a:t>
            </a:r>
          </a:p>
          <a:p>
            <a:r>
              <a:rPr lang="en-US" dirty="0"/>
              <a:t>if [ $status -eq 0 ]; then</a:t>
            </a:r>
          </a:p>
          <a:p>
            <a:r>
              <a:rPr lang="en-US" dirty="0"/>
              <a:t>echo "Hi $1, nice name" </a:t>
            </a:r>
          </a:p>
          <a:p>
            <a:r>
              <a:rPr lang="en-US" dirty="0"/>
              <a:t>else echo "Never mind" </a:t>
            </a:r>
          </a:p>
          <a:p>
            <a:r>
              <a:rPr lang="en-US" dirty="0"/>
              <a:t>fi</a:t>
            </a:r>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14</a:t>
            </a:fld>
            <a:endParaRPr lang="en-PK"/>
          </a:p>
        </p:txBody>
      </p:sp>
    </p:spTree>
    <p:extLst>
      <p:ext uri="{BB962C8B-B14F-4D97-AF65-F5344CB8AC3E}">
        <p14:creationId xmlns:p14="http://schemas.microsoft.com/office/powerpoint/2010/main" val="61429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17</a:t>
            </a:fld>
            <a:endParaRPr lang="en-PK"/>
          </a:p>
        </p:txBody>
      </p:sp>
    </p:spTree>
    <p:extLst>
      <p:ext uri="{BB962C8B-B14F-4D97-AF65-F5344CB8AC3E}">
        <p14:creationId xmlns:p14="http://schemas.microsoft.com/office/powerpoint/2010/main" val="3648236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type cd</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type –a ls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type –a grep</a:t>
            </a:r>
          </a:p>
          <a:p>
            <a:pPr algn="l" fontAlgn="base">
              <a:spcAft>
                <a:spcPts val="1800"/>
              </a:spcAft>
              <a:buFont typeface="Arial" panose="020B0604020202020204" pitchFamily="34" charset="0"/>
              <a:buChar char="•"/>
            </a:pPr>
            <a:endParaRPr lang="en-US" b="1"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Internal Commands :</a:t>
            </a:r>
            <a:r>
              <a:rPr lang="en-US" b="0" i="0" dirty="0">
                <a:solidFill>
                  <a:srgbClr val="273239"/>
                </a:solidFill>
                <a:effectLst/>
                <a:latin typeface="Nunito" pitchFamily="2" charset="0"/>
              </a:rPr>
              <a:t> Commands which are built into the shell. For all the shell built-in commands, execution of the same is fast in the sense that the shell doesn’t have to search the given path for them in the PATH variable, and also no process needs to be spawned for executing it.</a:t>
            </a:r>
            <a:br>
              <a:rPr lang="en-US" b="0" i="0" dirty="0">
                <a:solidFill>
                  <a:srgbClr val="273239"/>
                </a:solidFill>
                <a:effectLst/>
                <a:latin typeface="Nunito" pitchFamily="2" charset="0"/>
              </a:rPr>
            </a:br>
            <a:r>
              <a:rPr lang="en-US" b="0" i="0" dirty="0">
                <a:solidFill>
                  <a:srgbClr val="273239"/>
                </a:solidFill>
                <a:effectLst/>
                <a:latin typeface="Nunito" pitchFamily="2" charset="0"/>
              </a:rPr>
              <a:t>Examples: source, cd, </a:t>
            </a:r>
            <a:r>
              <a:rPr lang="en-US" b="0" i="0" dirty="0" err="1">
                <a:solidFill>
                  <a:srgbClr val="273239"/>
                </a:solidFill>
                <a:effectLst/>
                <a:latin typeface="Nunito" pitchFamily="2" charset="0"/>
              </a:rPr>
              <a:t>fg</a:t>
            </a:r>
            <a:r>
              <a:rPr lang="en-US" b="0" i="0" dirty="0">
                <a:solidFill>
                  <a:srgbClr val="273239"/>
                </a:solidFill>
                <a:effectLst/>
                <a:latin typeface="Nunito" pitchFamily="2" charset="0"/>
              </a:rPr>
              <a:t>, etc.</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External Commands :</a:t>
            </a:r>
            <a:r>
              <a:rPr lang="en-US" b="0" i="0" dirty="0">
                <a:solidFill>
                  <a:srgbClr val="273239"/>
                </a:solidFill>
                <a:effectLst/>
                <a:latin typeface="Nunito" pitchFamily="2" charset="0"/>
              </a:rPr>
              <a:t> Commands which aren’t built into the shell. When an external command has to be executed, the shell looks for its path given in the PATH variable, and also a new process has to be spawned and the command gets executed. They are usually located in /bin or /</a:t>
            </a:r>
            <a:r>
              <a:rPr lang="en-US" b="0" i="0" dirty="0" err="1">
                <a:solidFill>
                  <a:srgbClr val="273239"/>
                </a:solidFill>
                <a:effectLst/>
                <a:latin typeface="Nunito" pitchFamily="2" charset="0"/>
              </a:rPr>
              <a:t>usr</a:t>
            </a:r>
            <a:r>
              <a:rPr lang="en-US" b="0" i="0" dirty="0">
                <a:solidFill>
                  <a:srgbClr val="273239"/>
                </a:solidFill>
                <a:effectLst/>
                <a:latin typeface="Nunito" pitchFamily="2" charset="0"/>
              </a:rPr>
              <a:t>/bin. For example, when you execute the “cat” command, which usually is at /</a:t>
            </a:r>
            <a:r>
              <a:rPr lang="en-US" b="0" i="0" dirty="0" err="1">
                <a:solidFill>
                  <a:srgbClr val="273239"/>
                </a:solidFill>
                <a:effectLst/>
                <a:latin typeface="Nunito" pitchFamily="2" charset="0"/>
              </a:rPr>
              <a:t>usr</a:t>
            </a:r>
            <a:r>
              <a:rPr lang="en-US" b="0" i="0" dirty="0">
                <a:solidFill>
                  <a:srgbClr val="273239"/>
                </a:solidFill>
                <a:effectLst/>
                <a:latin typeface="Nunito" pitchFamily="2" charset="0"/>
              </a:rPr>
              <a:t>/bin, the executable /</a:t>
            </a:r>
            <a:r>
              <a:rPr lang="en-US" b="0" i="0" dirty="0" err="1">
                <a:solidFill>
                  <a:srgbClr val="273239"/>
                </a:solidFill>
                <a:effectLst/>
                <a:latin typeface="Nunito" pitchFamily="2" charset="0"/>
              </a:rPr>
              <a:t>usr</a:t>
            </a:r>
            <a:r>
              <a:rPr lang="en-US" b="0" i="0" dirty="0">
                <a:solidFill>
                  <a:srgbClr val="273239"/>
                </a:solidFill>
                <a:effectLst/>
                <a:latin typeface="Nunito" pitchFamily="2" charset="0"/>
              </a:rPr>
              <a:t>/bin/cat gets executed.</a:t>
            </a:r>
            <a:br>
              <a:rPr lang="en-US" b="0" i="0" dirty="0">
                <a:solidFill>
                  <a:srgbClr val="273239"/>
                </a:solidFill>
                <a:effectLst/>
                <a:latin typeface="Nunito" pitchFamily="2" charset="0"/>
              </a:rPr>
            </a:br>
            <a:r>
              <a:rPr lang="en-US" b="0" i="0" dirty="0">
                <a:solidFill>
                  <a:srgbClr val="273239"/>
                </a:solidFill>
                <a:effectLst/>
                <a:latin typeface="Nunito" pitchFamily="2" charset="0"/>
              </a:rPr>
              <a:t>Examples: ls, cat etc.</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18</a:t>
            </a:fld>
            <a:endParaRPr lang="en-PK"/>
          </a:p>
        </p:txBody>
      </p:sp>
    </p:spTree>
    <p:extLst>
      <p:ext uri="{BB962C8B-B14F-4D97-AF65-F5344CB8AC3E}">
        <p14:creationId xmlns:p14="http://schemas.microsoft.com/office/powerpoint/2010/main" val="1488319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uz-Latn-UZ" dirty="0"/>
              <a:t>ls -d fred*</a:t>
            </a:r>
            <a:r>
              <a:rPr lang="en-US" dirty="0"/>
              <a:t> (to check what will be deleted)</a:t>
            </a:r>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19</a:t>
            </a:fld>
            <a:endParaRPr lang="en-PK"/>
          </a:p>
        </p:txBody>
      </p:sp>
    </p:spTree>
    <p:extLst>
      <p:ext uri="{BB962C8B-B14F-4D97-AF65-F5344CB8AC3E}">
        <p14:creationId xmlns:p14="http://schemas.microsoft.com/office/powerpoint/2010/main" val="1357855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3EECE-C989-6517-CEE6-76E809309F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0ED3A3-3DDB-7118-8B1A-BBA8E39A57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88B40E-3DB4-B38E-4215-A664EB557E4C}"/>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385E2FD6-E5D6-4E4C-B252-F40C8C077024}"/>
              </a:ext>
            </a:extLst>
          </p:cNvPr>
          <p:cNvSpPr>
            <a:spLocks noGrp="1"/>
          </p:cNvSpPr>
          <p:nvPr>
            <p:ph type="sldNum" sz="quarter" idx="5"/>
          </p:nvPr>
        </p:nvSpPr>
        <p:spPr/>
        <p:txBody>
          <a:bodyPr/>
          <a:lstStyle/>
          <a:p>
            <a:fld id="{A72BD37A-C541-449D-BAE7-9FA4A7E54317}" type="slidenum">
              <a:rPr lang="en-PK" smtClean="0"/>
              <a:t>20</a:t>
            </a:fld>
            <a:endParaRPr lang="en-PK"/>
          </a:p>
        </p:txBody>
      </p:sp>
    </p:spTree>
    <p:extLst>
      <p:ext uri="{BB962C8B-B14F-4D97-AF65-F5344CB8AC3E}">
        <p14:creationId xmlns:p14="http://schemas.microsoft.com/office/powerpoint/2010/main" val="171436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#!/bin/bash</a:t>
            </a:r>
          </a:p>
          <a:p>
            <a:endParaRPr lang="en-US" altLang="en-US" dirty="0">
              <a:latin typeface="Arial" panose="020B0604020202020204" pitchFamily="34" charset="0"/>
            </a:endParaRPr>
          </a:p>
          <a:p>
            <a:r>
              <a:rPr lang="en-US" altLang="en-US" dirty="0">
                <a:latin typeface="Arial" panose="020B0604020202020204" pitchFamily="34" charset="0"/>
              </a:rPr>
              <a:t># If $fruit is unset or null, set it to "apple"</a:t>
            </a:r>
          </a:p>
          <a:p>
            <a:r>
              <a:rPr lang="en-US" altLang="en-US" dirty="0">
                <a:latin typeface="Arial" panose="020B0604020202020204" pitchFamily="34" charset="0"/>
              </a:rPr>
              <a:t>: ${fruit:=apple}</a:t>
            </a:r>
          </a:p>
          <a:p>
            <a:endParaRPr lang="en-US" altLang="en-US" dirty="0">
              <a:latin typeface="Arial" panose="020B0604020202020204" pitchFamily="34" charset="0"/>
            </a:endParaRPr>
          </a:p>
          <a:p>
            <a:r>
              <a:rPr lang="en-US" altLang="en-US" dirty="0">
                <a:latin typeface="Arial" panose="020B0604020202020204" pitchFamily="34" charset="0"/>
              </a:rPr>
              <a:t>echo "I like $fruit“</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23</a:t>
            </a:fld>
            <a:endParaRPr lang="en-PK"/>
          </a:p>
        </p:txBody>
      </p:sp>
    </p:spTree>
    <p:extLst>
      <p:ext uri="{BB962C8B-B14F-4D97-AF65-F5344CB8AC3E}">
        <p14:creationId xmlns:p14="http://schemas.microsoft.com/office/powerpoint/2010/main" val="2807283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24</a:t>
            </a:fld>
            <a:endParaRPr lang="en-PK"/>
          </a:p>
        </p:txBody>
      </p:sp>
    </p:spTree>
    <p:extLst>
      <p:ext uri="{BB962C8B-B14F-4D97-AF65-F5344CB8AC3E}">
        <p14:creationId xmlns:p14="http://schemas.microsoft.com/office/powerpoint/2010/main" val="2217523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E65B-9443-B12C-922A-2F5325088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F3F8231-C388-C436-1EBF-3324954CF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7979380-D22A-EDFA-B9F8-ACE4542B1A10}"/>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5" name="Footer Placeholder 4">
            <a:extLst>
              <a:ext uri="{FF2B5EF4-FFF2-40B4-BE49-F238E27FC236}">
                <a16:creationId xmlns:a16="http://schemas.microsoft.com/office/drawing/2014/main" id="{DB5E3383-88D6-1279-D2B7-942DB0B1881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884228E-9349-25CF-432D-DC0CC10981E0}"/>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68579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E88-C58A-ADA3-8E2E-23B8D4E1826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D6A89DD-D31B-9B4B-F251-EF09B9BCC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7B4DD7F-2024-F206-7063-2833BCC6117E}"/>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5" name="Footer Placeholder 4">
            <a:extLst>
              <a:ext uri="{FF2B5EF4-FFF2-40B4-BE49-F238E27FC236}">
                <a16:creationId xmlns:a16="http://schemas.microsoft.com/office/drawing/2014/main" id="{D906A196-5B9B-CD56-BEE1-1E68479F86A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21138E2-8809-6817-220A-4E921BD457A3}"/>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79424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690F-C367-055D-774A-C9FF16C941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B70B8B8-179C-C45A-EB40-50A3EFA22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1541F66-1963-49AB-13A9-E72A68E18401}"/>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5" name="Footer Placeholder 4">
            <a:extLst>
              <a:ext uri="{FF2B5EF4-FFF2-40B4-BE49-F238E27FC236}">
                <a16:creationId xmlns:a16="http://schemas.microsoft.com/office/drawing/2014/main" id="{E979646A-A556-E6AF-E009-A9C2246C8F0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9A43FE6-AC75-B7EC-1E6C-B8582C9802E0}"/>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20159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4C2C-4F53-9893-9964-7902EBED49C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9245081-6A71-EC31-C28E-A575045C03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B3C704C-CC3A-BA58-4DFC-413014913980}"/>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5" name="Footer Placeholder 4">
            <a:extLst>
              <a:ext uri="{FF2B5EF4-FFF2-40B4-BE49-F238E27FC236}">
                <a16:creationId xmlns:a16="http://schemas.microsoft.com/office/drawing/2014/main" id="{147CB9B2-3C9C-4594-6857-9A7812F10FD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69C7E6-1D76-F1B8-5AA1-A8E63DCC82C9}"/>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74783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C096-E1D3-5FBE-5F03-C4642A84A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886E05D-F2B2-CD0E-8E7C-B9DF1A14D9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66C52-2D91-3B80-258D-57697876B11F}"/>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5" name="Footer Placeholder 4">
            <a:extLst>
              <a:ext uri="{FF2B5EF4-FFF2-40B4-BE49-F238E27FC236}">
                <a16:creationId xmlns:a16="http://schemas.microsoft.com/office/drawing/2014/main" id="{F1A86D0F-99BF-43D6-E9EB-BEA29791860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B178D49-9C8B-D618-A470-E63AA2D45124}"/>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53037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CF28-5392-9028-B9B6-67739B65D2B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426D69A-4411-66DA-6786-D911E1842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D5557AA-BEE3-CF42-D568-18A9A926B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46BD968-790E-B3A6-A054-2F11AD2B046E}"/>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6" name="Footer Placeholder 5">
            <a:extLst>
              <a:ext uri="{FF2B5EF4-FFF2-40B4-BE49-F238E27FC236}">
                <a16:creationId xmlns:a16="http://schemas.microsoft.com/office/drawing/2014/main" id="{EB8DC503-9ED1-B91C-74F1-A1628C3A5A3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31989CB-13E5-EA75-D9FC-404144C0F01E}"/>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2621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8C5D-BCEF-21F5-F7AC-4B254D2BBE6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1AD92AC-0705-9A06-6BE1-9FE3DAA55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3D735-9F58-8D0C-7F52-0E744130B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16D2F61D-EF79-049F-0DF4-049E77430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3308F-6BFC-2B7A-5533-7799879B3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DA76EB8-7E4D-4D81-0560-479FDAE80990}"/>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8" name="Footer Placeholder 7">
            <a:extLst>
              <a:ext uri="{FF2B5EF4-FFF2-40B4-BE49-F238E27FC236}">
                <a16:creationId xmlns:a16="http://schemas.microsoft.com/office/drawing/2014/main" id="{6B3F8178-5B1A-7925-2B18-41FF4024528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CE8B364-CC7F-25B2-8F88-1579D9BB72F7}"/>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6680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963C-B63D-3125-81EA-09BA0047996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4D283C7-AADB-32CD-9D35-D2E01F9390B8}"/>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4" name="Footer Placeholder 3">
            <a:extLst>
              <a:ext uri="{FF2B5EF4-FFF2-40B4-BE49-F238E27FC236}">
                <a16:creationId xmlns:a16="http://schemas.microsoft.com/office/drawing/2014/main" id="{B8E185CE-7B22-C911-D7EA-89474970FF2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D04BB30-B220-E084-307E-298954352ADA}"/>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75617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04206-E7AC-FA61-18FE-442717B247D2}"/>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3" name="Footer Placeholder 2">
            <a:extLst>
              <a:ext uri="{FF2B5EF4-FFF2-40B4-BE49-F238E27FC236}">
                <a16:creationId xmlns:a16="http://schemas.microsoft.com/office/drawing/2014/main" id="{396FBB1B-5ADD-BDE2-6C40-980D9908AC2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ACA06FC-A3A6-F132-54BD-13CF53A28659}"/>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01543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144C-57D5-A58F-754B-1889B7280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F3C6EAF-E383-19BC-C546-C9CD39125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7C5B0A9-E8DD-E198-9914-55C3C0C62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23D96-F84A-51FD-EC4C-A1CF4C932B4E}"/>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6" name="Footer Placeholder 5">
            <a:extLst>
              <a:ext uri="{FF2B5EF4-FFF2-40B4-BE49-F238E27FC236}">
                <a16:creationId xmlns:a16="http://schemas.microsoft.com/office/drawing/2014/main" id="{9E88CB8E-2064-0EDD-44B9-C094BDC1DE2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BF93872-0D38-344F-A193-46E22A034A5C}"/>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917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50A4-7BBC-6F1B-E223-08FEAB580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0D0CE09-AAE7-C8F9-FF19-A449E115C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74EF89E-9476-BFF2-C54E-3C5A235EF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DD031-D07D-D73C-F22D-DF3129F1D73E}"/>
              </a:ext>
            </a:extLst>
          </p:cNvPr>
          <p:cNvSpPr>
            <a:spLocks noGrp="1"/>
          </p:cNvSpPr>
          <p:nvPr>
            <p:ph type="dt" sz="half" idx="10"/>
          </p:nvPr>
        </p:nvSpPr>
        <p:spPr/>
        <p:txBody>
          <a:bodyPr/>
          <a:lstStyle/>
          <a:p>
            <a:fld id="{8A47AE71-31A8-45A6-9E84-DBAB8877E254}" type="datetimeFigureOut">
              <a:rPr lang="en-PK" smtClean="0"/>
              <a:t>12/02/2025</a:t>
            </a:fld>
            <a:endParaRPr lang="en-PK"/>
          </a:p>
        </p:txBody>
      </p:sp>
      <p:sp>
        <p:nvSpPr>
          <p:cNvPr id="6" name="Footer Placeholder 5">
            <a:extLst>
              <a:ext uri="{FF2B5EF4-FFF2-40B4-BE49-F238E27FC236}">
                <a16:creationId xmlns:a16="http://schemas.microsoft.com/office/drawing/2014/main" id="{00C179CC-93B3-DDCB-0DF1-9CE2B2A2F07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2E68EA8-D381-9437-5208-63B4B18AFF8F}"/>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406787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761D7-13E1-1D51-5F3F-7534F87A7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3AEC74-A7F5-B893-5ADA-4408BA37D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17FD949-533D-E7EC-ACC0-8C57D761D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47AE71-31A8-45A6-9E84-DBAB8877E254}" type="datetimeFigureOut">
              <a:rPr lang="en-PK" smtClean="0"/>
              <a:t>12/02/2025</a:t>
            </a:fld>
            <a:endParaRPr lang="en-PK"/>
          </a:p>
        </p:txBody>
      </p:sp>
      <p:sp>
        <p:nvSpPr>
          <p:cNvPr id="5" name="Footer Placeholder 4">
            <a:extLst>
              <a:ext uri="{FF2B5EF4-FFF2-40B4-BE49-F238E27FC236}">
                <a16:creationId xmlns:a16="http://schemas.microsoft.com/office/drawing/2014/main" id="{D1398567-8658-6181-04BD-514E545CB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351DBDD8-C52A-604A-001C-56BE0D567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BECECF-B940-4604-AA5B-0589CC27C80F}" type="slidenum">
              <a:rPr lang="en-PK" smtClean="0"/>
              <a:t>‹#›</a:t>
            </a:fld>
            <a:endParaRPr lang="en-PK"/>
          </a:p>
        </p:txBody>
      </p:sp>
    </p:spTree>
    <p:extLst>
      <p:ext uri="{BB962C8B-B14F-4D97-AF65-F5344CB8AC3E}">
        <p14:creationId xmlns:p14="http://schemas.microsoft.com/office/powerpoint/2010/main" val="275559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Qureshi@centralasian.uz"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wave of paint&#10;&#10;AI-generated content may be incorrect.">
            <a:extLst>
              <a:ext uri="{FF2B5EF4-FFF2-40B4-BE49-F238E27FC236}">
                <a16:creationId xmlns:a16="http://schemas.microsoft.com/office/drawing/2014/main" id="{CEFA765A-E917-ED3B-5BAE-89F3DB0A6064}"/>
              </a:ext>
            </a:extLst>
          </p:cNvPr>
          <p:cNvPicPr>
            <a:picLocks noChangeAspect="1"/>
          </p:cNvPicPr>
          <p:nvPr/>
        </p:nvPicPr>
        <p:blipFill>
          <a:blip r:embed="rId2"/>
          <a:srcRect t="4158"/>
          <a:stretch/>
        </p:blipFill>
        <p:spPr>
          <a:xfrm>
            <a:off x="0" y="10"/>
            <a:ext cx="12191999"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2A43A3-01CA-6695-91FC-122E885E72D7}"/>
              </a:ext>
            </a:extLst>
          </p:cNvPr>
          <p:cNvSpPr>
            <a:spLocks noGrp="1"/>
          </p:cNvSpPr>
          <p:nvPr>
            <p:ph type="ctrTitle"/>
          </p:nvPr>
        </p:nvSpPr>
        <p:spPr>
          <a:xfrm>
            <a:off x="6622796" y="1129209"/>
            <a:ext cx="5566155" cy="2299791"/>
          </a:xfrm>
          <a:noFill/>
        </p:spPr>
        <p:txBody>
          <a:bodyPr>
            <a:normAutofit/>
          </a:bodyPr>
          <a:lstStyle/>
          <a:p>
            <a:pPr algn="l"/>
            <a:r>
              <a:rPr lang="en-US" sz="4800" dirty="0">
                <a:latin typeface="Palatino-Roman"/>
              </a:rPr>
              <a:t>Shell Programming</a:t>
            </a:r>
            <a:br>
              <a:rPr lang="en-US" sz="4800" dirty="0">
                <a:latin typeface="Palatino-Roman"/>
              </a:rPr>
            </a:br>
            <a:br>
              <a:rPr lang="en-US" sz="4800" dirty="0">
                <a:latin typeface="Palatino-Roman"/>
              </a:rPr>
            </a:br>
            <a:r>
              <a:rPr lang="en-US" sz="4800" dirty="0">
                <a:latin typeface="Palatino-Roman"/>
              </a:rPr>
              <a:t>Lecture # 6</a:t>
            </a:r>
            <a:endParaRPr lang="en-PK" sz="4800" dirty="0">
              <a:latin typeface="Palatino-Roman"/>
            </a:endParaRPr>
          </a:p>
        </p:txBody>
      </p:sp>
      <p:sp>
        <p:nvSpPr>
          <p:cNvPr id="3" name="Subtitle 2">
            <a:extLst>
              <a:ext uri="{FF2B5EF4-FFF2-40B4-BE49-F238E27FC236}">
                <a16:creationId xmlns:a16="http://schemas.microsoft.com/office/drawing/2014/main" id="{7C2C5C51-5936-191D-7546-CB770EAC68CE}"/>
              </a:ext>
            </a:extLst>
          </p:cNvPr>
          <p:cNvSpPr>
            <a:spLocks noGrp="1"/>
          </p:cNvSpPr>
          <p:nvPr>
            <p:ph type="subTitle" idx="1"/>
          </p:nvPr>
        </p:nvSpPr>
        <p:spPr>
          <a:xfrm>
            <a:off x="352425" y="5243597"/>
            <a:ext cx="6270371" cy="1485319"/>
          </a:xfrm>
          <a:noFill/>
        </p:spPr>
        <p:txBody>
          <a:bodyPr>
            <a:normAutofit/>
          </a:bodyPr>
          <a:lstStyle/>
          <a:p>
            <a:pPr algn="l"/>
            <a:r>
              <a:rPr lang="en-US" sz="2000" dirty="0">
                <a:latin typeface="Palatino-Roman"/>
              </a:rPr>
              <a:t>Dr. Muhammad Bilal Qureshi</a:t>
            </a:r>
          </a:p>
          <a:p>
            <a:pPr algn="l"/>
            <a:r>
              <a:rPr lang="en-US" sz="2000" dirty="0">
                <a:latin typeface="Palatino-Roman"/>
                <a:hlinkClick r:id="rId3"/>
              </a:rPr>
              <a:t>m.qureshi@centralasian.uz</a:t>
            </a:r>
            <a:endParaRPr lang="en-US" sz="2000" dirty="0">
              <a:latin typeface="Palatino-Roman"/>
            </a:endParaRPr>
          </a:p>
          <a:p>
            <a:pPr algn="l"/>
            <a:r>
              <a:rPr lang="en-US" sz="2000" dirty="0">
                <a:latin typeface="Palatino-Roman"/>
              </a:rPr>
              <a:t>Central Asian University, Tashkent, Uzbekistan</a:t>
            </a:r>
            <a:endParaRPr lang="en-PK" sz="2000" dirty="0">
              <a:latin typeface="Palatino-Roman"/>
            </a:endParaRPr>
          </a:p>
        </p:txBody>
      </p:sp>
    </p:spTree>
    <p:extLst>
      <p:ext uri="{BB962C8B-B14F-4D97-AF65-F5344CB8AC3E}">
        <p14:creationId xmlns:p14="http://schemas.microsoft.com/office/powerpoint/2010/main" val="1082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3835AD-AB98-FF77-01EE-D1C3A30CBF3E}"/>
              </a:ext>
            </a:extLst>
          </p:cNvPr>
          <p:cNvSpPr>
            <a:spLocks noGrp="1"/>
          </p:cNvSpPr>
          <p:nvPr>
            <p:ph type="title"/>
          </p:nvPr>
        </p:nvSpPr>
        <p:spPr>
          <a:xfrm>
            <a:off x="1046746" y="586822"/>
            <a:ext cx="3560252" cy="1645920"/>
          </a:xfrm>
        </p:spPr>
        <p:txBody>
          <a:bodyPr>
            <a:normAutofit/>
          </a:bodyPr>
          <a:lstStyle/>
          <a:p>
            <a:r>
              <a:rPr lang="en-US" sz="3200">
                <a:latin typeface="Palatino-Roman"/>
              </a:rPr>
              <a:t>Functions in Shell Scripting</a:t>
            </a:r>
            <a:endParaRPr lang="en-PK" sz="3200">
              <a:latin typeface="Palatino-Roman"/>
            </a:endParaRPr>
          </a:p>
        </p:txBody>
      </p:sp>
      <p:sp>
        <p:nvSpPr>
          <p:cNvPr id="25" name="Rectangle 2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A53A0CC-BD85-B245-3C75-CD04691162EA}"/>
              </a:ext>
            </a:extLst>
          </p:cNvPr>
          <p:cNvSpPr>
            <a:spLocks noGrp="1"/>
          </p:cNvSpPr>
          <p:nvPr>
            <p:ph idx="1"/>
          </p:nvPr>
        </p:nvSpPr>
        <p:spPr>
          <a:xfrm>
            <a:off x="5351164" y="586822"/>
            <a:ext cx="6002636" cy="1645920"/>
          </a:xfrm>
        </p:spPr>
        <p:txBody>
          <a:bodyPr anchor="ctr">
            <a:normAutofit/>
          </a:bodyPr>
          <a:lstStyle/>
          <a:p>
            <a:r>
              <a:rPr lang="en-US" sz="1800" dirty="0">
                <a:latin typeface="Palatino-Roman"/>
              </a:rPr>
              <a:t>Why Use Functions?</a:t>
            </a:r>
          </a:p>
          <a:p>
            <a:pPr lvl="1"/>
            <a:r>
              <a:rPr lang="en-US" sz="1800" dirty="0">
                <a:latin typeface="Palatino-Roman"/>
              </a:rPr>
              <a:t>Improve </a:t>
            </a:r>
            <a:r>
              <a:rPr lang="en-US" sz="1800" b="1" dirty="0">
                <a:latin typeface="Palatino-Roman"/>
              </a:rPr>
              <a:t>code structure </a:t>
            </a:r>
            <a:r>
              <a:rPr lang="en-US" sz="1800" dirty="0">
                <a:latin typeface="Palatino-Roman"/>
              </a:rPr>
              <a:t>and readability.</a:t>
            </a:r>
          </a:p>
          <a:p>
            <a:pPr lvl="1"/>
            <a:r>
              <a:rPr lang="en-US" sz="1800" dirty="0">
                <a:latin typeface="Palatino-Roman"/>
              </a:rPr>
              <a:t>Promote </a:t>
            </a:r>
            <a:r>
              <a:rPr lang="en-US" sz="1800" b="1" dirty="0">
                <a:latin typeface="Palatino-Roman"/>
              </a:rPr>
              <a:t>code reuse </a:t>
            </a:r>
            <a:r>
              <a:rPr lang="en-US" sz="1800" dirty="0">
                <a:latin typeface="Palatino-Roman"/>
              </a:rPr>
              <a:t>and modularity.</a:t>
            </a:r>
          </a:p>
          <a:p>
            <a:pPr lvl="1"/>
            <a:r>
              <a:rPr lang="en-US" sz="1800" dirty="0">
                <a:latin typeface="Palatino-Roman"/>
              </a:rPr>
              <a:t>Simplify </a:t>
            </a:r>
            <a:r>
              <a:rPr lang="en-US" sz="1800" b="1" dirty="0">
                <a:latin typeface="Palatino-Roman"/>
              </a:rPr>
              <a:t>debugging</a:t>
            </a:r>
            <a:r>
              <a:rPr lang="en-US" sz="1800" dirty="0">
                <a:latin typeface="Palatino-Roman"/>
              </a:rPr>
              <a:t> by isolating logic.</a:t>
            </a:r>
          </a:p>
          <a:p>
            <a:pPr marL="0" indent="0">
              <a:buNone/>
            </a:pPr>
            <a:endParaRPr lang="en-US" sz="1800" dirty="0">
              <a:latin typeface="Palatino-Roman"/>
            </a:endParaRPr>
          </a:p>
        </p:txBody>
      </p:sp>
      <p:pic>
        <p:nvPicPr>
          <p:cNvPr id="5" name="Picture 4">
            <a:extLst>
              <a:ext uri="{FF2B5EF4-FFF2-40B4-BE49-F238E27FC236}">
                <a16:creationId xmlns:a16="http://schemas.microsoft.com/office/drawing/2014/main" id="{3ED339EB-8742-FA6E-F325-68624EF86CB5}"/>
              </a:ext>
            </a:extLst>
          </p:cNvPr>
          <p:cNvPicPr>
            <a:picLocks noChangeAspect="1"/>
          </p:cNvPicPr>
          <p:nvPr/>
        </p:nvPicPr>
        <p:blipFill>
          <a:blip r:embed="rId2"/>
          <a:stretch>
            <a:fillRect/>
          </a:stretch>
        </p:blipFill>
        <p:spPr>
          <a:xfrm>
            <a:off x="821320" y="2734056"/>
            <a:ext cx="10637751" cy="3483864"/>
          </a:xfrm>
          <a:prstGeom prst="rect">
            <a:avLst/>
          </a:prstGeom>
        </p:spPr>
      </p:pic>
    </p:spTree>
    <p:extLst>
      <p:ext uri="{BB962C8B-B14F-4D97-AF65-F5344CB8AC3E}">
        <p14:creationId xmlns:p14="http://schemas.microsoft.com/office/powerpoint/2010/main" val="125463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7DD121-1B51-ABEB-B2BB-E4A1BC6DB19E}"/>
              </a:ext>
            </a:extLst>
          </p:cNvPr>
          <p:cNvSpPr>
            <a:spLocks noGrp="1"/>
          </p:cNvSpPr>
          <p:nvPr>
            <p:ph type="title"/>
          </p:nvPr>
        </p:nvSpPr>
        <p:spPr>
          <a:xfrm>
            <a:off x="630936" y="457200"/>
            <a:ext cx="4343400" cy="1929384"/>
          </a:xfrm>
        </p:spPr>
        <p:txBody>
          <a:bodyPr anchor="ctr">
            <a:normAutofit/>
          </a:bodyPr>
          <a:lstStyle/>
          <a:p>
            <a:r>
              <a:rPr lang="en-US" sz="4800">
                <a:latin typeface="Palatino-Roman"/>
              </a:rPr>
              <a:t>A simple Function</a:t>
            </a:r>
            <a:endParaRPr lang="en-PK" sz="4800">
              <a:latin typeface="Palatino-Roman"/>
            </a:endParaRP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D842C6-8055-6F5B-F6BD-DAF62C736DE2}"/>
              </a:ext>
            </a:extLst>
          </p:cNvPr>
          <p:cNvSpPr>
            <a:spLocks noGrp="1"/>
          </p:cNvSpPr>
          <p:nvPr>
            <p:ph idx="1"/>
          </p:nvPr>
        </p:nvSpPr>
        <p:spPr>
          <a:xfrm>
            <a:off x="5436108" y="457200"/>
            <a:ext cx="6007608" cy="2472550"/>
          </a:xfrm>
        </p:spPr>
        <p:txBody>
          <a:bodyPr anchor="ctr">
            <a:normAutofit fontScale="85000" lnSpcReduction="20000"/>
          </a:bodyPr>
          <a:lstStyle/>
          <a:p>
            <a:pPr marL="0" indent="0">
              <a:buNone/>
            </a:pPr>
            <a:endParaRPr lang="en-US" sz="2200" dirty="0">
              <a:latin typeface="Palatino-Roman"/>
            </a:endParaRPr>
          </a:p>
          <a:p>
            <a:pPr algn="just">
              <a:spcBef>
                <a:spcPct val="0"/>
              </a:spcBef>
              <a:buClrTx/>
              <a:buFont typeface="Wingdings" panose="05000000000000000000" pitchFamily="2" charset="2"/>
              <a:buChar char="Ø"/>
            </a:pPr>
            <a:r>
              <a:rPr lang="en-US" altLang="en-US" sz="2200" dirty="0">
                <a:latin typeface="Palatino-Roman"/>
              </a:rPr>
              <a:t>You must always define a function before you can invoke it, no declaration in shell.</a:t>
            </a:r>
          </a:p>
          <a:p>
            <a:pPr algn="just">
              <a:spcBef>
                <a:spcPct val="0"/>
              </a:spcBef>
              <a:buClrTx/>
              <a:buFont typeface="Wingdings" panose="05000000000000000000" pitchFamily="2" charset="2"/>
              <a:buChar char="Ø"/>
            </a:pPr>
            <a:endParaRPr lang="en-US" altLang="en-US" sz="2200" dirty="0">
              <a:latin typeface="Palatino-Roman"/>
            </a:endParaRPr>
          </a:p>
          <a:p>
            <a:pPr algn="just">
              <a:spcBef>
                <a:spcPct val="0"/>
              </a:spcBef>
              <a:buClrTx/>
              <a:buFont typeface="Wingdings" panose="05000000000000000000" pitchFamily="2" charset="2"/>
              <a:buChar char="Ø"/>
            </a:pPr>
            <a:r>
              <a:rPr lang="en-US" altLang="en-US" sz="2200" dirty="0">
                <a:latin typeface="Palatino-Roman"/>
              </a:rPr>
              <a:t>When a function is invoked, the positional parameters to the script, $*, $@, $#, $1, $2, and so on are replaced by the parameters to the function.</a:t>
            </a:r>
          </a:p>
          <a:p>
            <a:pPr algn="just">
              <a:spcBef>
                <a:spcPct val="0"/>
              </a:spcBef>
              <a:buClrTx/>
              <a:buFont typeface="Wingdings" panose="05000000000000000000" pitchFamily="2" charset="2"/>
              <a:buChar char="Ø"/>
            </a:pPr>
            <a:endParaRPr lang="en-US" altLang="en-US" sz="2200" dirty="0">
              <a:latin typeface="Palatino-Roman"/>
            </a:endParaRPr>
          </a:p>
          <a:p>
            <a:pPr algn="just">
              <a:spcBef>
                <a:spcPct val="0"/>
              </a:spcBef>
              <a:buClrTx/>
              <a:buFont typeface="Wingdings" panose="05000000000000000000" pitchFamily="2" charset="2"/>
              <a:buChar char="Ø"/>
            </a:pPr>
            <a:r>
              <a:rPr lang="en-US" altLang="en-US" sz="2200" dirty="0">
                <a:latin typeface="Palatino-Roman"/>
              </a:rPr>
              <a:t>That’s how you read the parameters passed to the function. When the function finishes, they are restored to their previous values.</a:t>
            </a:r>
            <a:endParaRPr lang="en-PK" sz="2200" dirty="0">
              <a:latin typeface="Palatino-Roman"/>
            </a:endParaRPr>
          </a:p>
        </p:txBody>
      </p:sp>
      <p:pic>
        <p:nvPicPr>
          <p:cNvPr id="5" name="Picture 4">
            <a:extLst>
              <a:ext uri="{FF2B5EF4-FFF2-40B4-BE49-F238E27FC236}">
                <a16:creationId xmlns:a16="http://schemas.microsoft.com/office/drawing/2014/main" id="{9A6A49F8-DDF2-E1A5-B820-59C908AD4FC2}"/>
              </a:ext>
            </a:extLst>
          </p:cNvPr>
          <p:cNvPicPr>
            <a:picLocks noChangeAspect="1"/>
          </p:cNvPicPr>
          <p:nvPr/>
        </p:nvPicPr>
        <p:blipFill>
          <a:blip r:embed="rId2"/>
          <a:stretch>
            <a:fillRect/>
          </a:stretch>
        </p:blipFill>
        <p:spPr>
          <a:xfrm>
            <a:off x="0" y="2843784"/>
            <a:ext cx="8476893" cy="3369564"/>
          </a:xfrm>
          <a:prstGeom prst="rect">
            <a:avLst/>
          </a:prstGeom>
        </p:spPr>
      </p:pic>
      <p:pic>
        <p:nvPicPr>
          <p:cNvPr id="7" name="Picture 6">
            <a:extLst>
              <a:ext uri="{FF2B5EF4-FFF2-40B4-BE49-F238E27FC236}">
                <a16:creationId xmlns:a16="http://schemas.microsoft.com/office/drawing/2014/main" id="{B7C8A747-16B2-8B0A-F286-9534EAFA01A1}"/>
              </a:ext>
            </a:extLst>
          </p:cNvPr>
          <p:cNvPicPr>
            <a:picLocks noChangeAspect="1"/>
          </p:cNvPicPr>
          <p:nvPr/>
        </p:nvPicPr>
        <p:blipFill>
          <a:blip r:embed="rId3"/>
          <a:stretch>
            <a:fillRect/>
          </a:stretch>
        </p:blipFill>
        <p:spPr>
          <a:xfrm>
            <a:off x="4665240" y="4838552"/>
            <a:ext cx="7549344" cy="2019448"/>
          </a:xfrm>
          <a:prstGeom prst="rect">
            <a:avLst/>
          </a:prstGeom>
        </p:spPr>
      </p:pic>
    </p:spTree>
    <p:extLst>
      <p:ext uri="{BB962C8B-B14F-4D97-AF65-F5344CB8AC3E}">
        <p14:creationId xmlns:p14="http://schemas.microsoft.com/office/powerpoint/2010/main" val="334953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636B-B651-E7DC-04A0-53A9074A9B30}"/>
              </a:ext>
            </a:extLst>
          </p:cNvPr>
          <p:cNvSpPr>
            <a:spLocks noGrp="1"/>
          </p:cNvSpPr>
          <p:nvPr>
            <p:ph type="title"/>
          </p:nvPr>
        </p:nvSpPr>
        <p:spPr/>
        <p:txBody>
          <a:bodyPr/>
          <a:lstStyle/>
          <a:p>
            <a:r>
              <a:rPr lang="en-US" dirty="0">
                <a:latin typeface="Palatino-Roman"/>
              </a:rPr>
              <a:t>Function (Cont..)</a:t>
            </a:r>
            <a:endParaRPr lang="en-PK" dirty="0">
              <a:latin typeface="Palatino-Roman"/>
            </a:endParaRPr>
          </a:p>
        </p:txBody>
      </p:sp>
      <p:sp>
        <p:nvSpPr>
          <p:cNvPr id="3" name="Content Placeholder 2">
            <a:extLst>
              <a:ext uri="{FF2B5EF4-FFF2-40B4-BE49-F238E27FC236}">
                <a16:creationId xmlns:a16="http://schemas.microsoft.com/office/drawing/2014/main" id="{5D3A4EB3-7271-C69B-27A7-A4F8E24DF0E4}"/>
              </a:ext>
            </a:extLst>
          </p:cNvPr>
          <p:cNvSpPr>
            <a:spLocks noGrp="1"/>
          </p:cNvSpPr>
          <p:nvPr>
            <p:ph idx="1"/>
          </p:nvPr>
        </p:nvSpPr>
        <p:spPr/>
        <p:txBody>
          <a:bodyPr>
            <a:normAutofit lnSpcReduction="10000"/>
          </a:bodyPr>
          <a:lstStyle/>
          <a:p>
            <a:pPr algn="just"/>
            <a:r>
              <a:rPr lang="en-US" sz="1800" b="0" i="0" u="none" strike="noStrike" baseline="0" dirty="0">
                <a:latin typeface="Palatino-Roman"/>
              </a:rPr>
              <a:t>You can make functions return numeric values using the </a:t>
            </a:r>
            <a:r>
              <a:rPr lang="en-US" sz="1800" b="0" i="0" u="none" strike="noStrike" baseline="0" dirty="0">
                <a:latin typeface="WileyCode-Regular"/>
              </a:rPr>
              <a:t>return </a:t>
            </a:r>
            <a:r>
              <a:rPr lang="en-US" sz="1800" b="0" i="0" u="none" strike="noStrike" baseline="0" dirty="0">
                <a:latin typeface="Palatino-Roman"/>
              </a:rPr>
              <a:t>command. </a:t>
            </a:r>
          </a:p>
          <a:p>
            <a:pPr algn="just"/>
            <a:r>
              <a:rPr lang="en-US" sz="1800" b="0" i="0" u="none" strike="noStrike" baseline="0" dirty="0">
                <a:latin typeface="Palatino-Roman"/>
              </a:rPr>
              <a:t>The usual way to make functions return strings is for the function to store the string in a variable, which can then be used after the function finishes. </a:t>
            </a:r>
          </a:p>
          <a:p>
            <a:pPr algn="just"/>
            <a:r>
              <a:rPr lang="en-US" sz="1800" b="0" i="0" u="none" strike="noStrike" baseline="0" dirty="0">
                <a:latin typeface="Palatino-Roman"/>
              </a:rPr>
              <a:t>Alternatively, you can </a:t>
            </a:r>
            <a:r>
              <a:rPr lang="en-US" sz="1800" b="0" i="0" u="none" strike="noStrike" baseline="0" dirty="0">
                <a:latin typeface="WileyCode-Regular"/>
              </a:rPr>
              <a:t>echo </a:t>
            </a:r>
            <a:r>
              <a:rPr lang="en-US" sz="1800" b="0" i="0" u="none" strike="noStrike" baseline="0" dirty="0">
                <a:latin typeface="Palatino-Roman"/>
              </a:rPr>
              <a:t>a string and catch the result, like this:</a:t>
            </a:r>
          </a:p>
          <a:p>
            <a:pPr marL="0" indent="0" algn="just">
              <a:buNone/>
            </a:pPr>
            <a:endParaRPr lang="en-US" sz="1800" dirty="0">
              <a:latin typeface="Palatino-Roman"/>
            </a:endParaRPr>
          </a:p>
          <a:p>
            <a:pPr algn="just"/>
            <a:endParaRPr lang="en-US" sz="1800" dirty="0">
              <a:latin typeface="Palatino-Roman"/>
            </a:endParaRPr>
          </a:p>
          <a:p>
            <a:pPr algn="just"/>
            <a:endParaRPr lang="en-US" sz="1800" dirty="0">
              <a:latin typeface="Palatino-Roman"/>
            </a:endParaRPr>
          </a:p>
          <a:p>
            <a:pPr algn="just"/>
            <a:endParaRPr lang="en-US" sz="1800" dirty="0">
              <a:latin typeface="Palatino-Roman"/>
            </a:endParaRPr>
          </a:p>
          <a:p>
            <a:pPr algn="just"/>
            <a:endParaRPr lang="en-US" sz="1800" dirty="0">
              <a:latin typeface="Palatino-Roman"/>
            </a:endParaRPr>
          </a:p>
          <a:p>
            <a:pPr marL="0" indent="0" algn="just">
              <a:buNone/>
            </a:pPr>
            <a:endParaRPr lang="en-US" sz="1800" dirty="0">
              <a:latin typeface="Palatino-Roman"/>
            </a:endParaRPr>
          </a:p>
          <a:p>
            <a:pPr algn="just"/>
            <a:endParaRPr lang="en-US" sz="1800" dirty="0">
              <a:latin typeface="Palatino-Roman"/>
            </a:endParaRPr>
          </a:p>
          <a:p>
            <a:pPr algn="l"/>
            <a:r>
              <a:rPr lang="en-US" sz="1800" b="0" i="0" u="none" strike="noStrike" baseline="0" dirty="0">
                <a:latin typeface="Palatino-Roman"/>
              </a:rPr>
              <a:t>Note that you can declare local variables within shell functions by using the </a:t>
            </a:r>
            <a:r>
              <a:rPr lang="en-US" sz="1800" b="0" i="0" u="none" strike="noStrike" baseline="0" dirty="0">
                <a:latin typeface="WileyCode-Regular"/>
              </a:rPr>
              <a:t>local </a:t>
            </a:r>
            <a:r>
              <a:rPr lang="en-US" sz="1800" b="0" i="0" u="none" strike="noStrike" baseline="0" dirty="0">
                <a:latin typeface="Palatino-Roman"/>
              </a:rPr>
              <a:t>keyword. The variable is then only in scope within the function.</a:t>
            </a:r>
            <a:endParaRPr lang="en-PK" dirty="0"/>
          </a:p>
        </p:txBody>
      </p:sp>
      <p:pic>
        <p:nvPicPr>
          <p:cNvPr id="5" name="Picture 4">
            <a:extLst>
              <a:ext uri="{FF2B5EF4-FFF2-40B4-BE49-F238E27FC236}">
                <a16:creationId xmlns:a16="http://schemas.microsoft.com/office/drawing/2014/main" id="{B7EEC5DA-2FFB-36E1-EACE-A9319AA2081B}"/>
              </a:ext>
            </a:extLst>
          </p:cNvPr>
          <p:cNvPicPr>
            <a:picLocks noChangeAspect="1"/>
          </p:cNvPicPr>
          <p:nvPr/>
        </p:nvPicPr>
        <p:blipFill>
          <a:blip r:embed="rId3"/>
          <a:stretch>
            <a:fillRect/>
          </a:stretch>
        </p:blipFill>
        <p:spPr>
          <a:xfrm>
            <a:off x="1080281" y="3102723"/>
            <a:ext cx="6294789" cy="2325620"/>
          </a:xfrm>
          <a:prstGeom prst="rect">
            <a:avLst/>
          </a:prstGeom>
        </p:spPr>
      </p:pic>
      <p:pic>
        <p:nvPicPr>
          <p:cNvPr id="7" name="Picture 6">
            <a:extLst>
              <a:ext uri="{FF2B5EF4-FFF2-40B4-BE49-F238E27FC236}">
                <a16:creationId xmlns:a16="http://schemas.microsoft.com/office/drawing/2014/main" id="{090419D9-D7D9-CDD6-BFD5-C987DB812D0C}"/>
              </a:ext>
            </a:extLst>
          </p:cNvPr>
          <p:cNvPicPr>
            <a:picLocks noChangeAspect="1"/>
          </p:cNvPicPr>
          <p:nvPr/>
        </p:nvPicPr>
        <p:blipFill>
          <a:blip r:embed="rId4"/>
          <a:stretch>
            <a:fillRect/>
          </a:stretch>
        </p:blipFill>
        <p:spPr>
          <a:xfrm>
            <a:off x="7208943" y="4459559"/>
            <a:ext cx="4711942" cy="895396"/>
          </a:xfrm>
          <a:prstGeom prst="rect">
            <a:avLst/>
          </a:prstGeom>
        </p:spPr>
      </p:pic>
    </p:spTree>
    <p:extLst>
      <p:ext uri="{BB962C8B-B14F-4D97-AF65-F5344CB8AC3E}">
        <p14:creationId xmlns:p14="http://schemas.microsoft.com/office/powerpoint/2010/main" val="150690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A531C-2907-D33D-8798-AC1EF83A4F8B}"/>
              </a:ext>
            </a:extLst>
          </p:cNvPr>
          <p:cNvSpPr>
            <a:spLocks noGrp="1"/>
          </p:cNvSpPr>
          <p:nvPr>
            <p:ph type="title"/>
          </p:nvPr>
        </p:nvSpPr>
        <p:spPr>
          <a:xfrm>
            <a:off x="630936" y="640080"/>
            <a:ext cx="4818888" cy="1481328"/>
          </a:xfrm>
        </p:spPr>
        <p:txBody>
          <a:bodyPr anchor="b">
            <a:normAutofit/>
          </a:bodyPr>
          <a:lstStyle/>
          <a:p>
            <a:r>
              <a:rPr lang="en-US" sz="5000" dirty="0">
                <a:latin typeface="Palatino-Roman"/>
              </a:rPr>
              <a:t>Function (Cont..)</a:t>
            </a:r>
            <a:endParaRPr lang="en-PK" sz="5000" dirty="0">
              <a:latin typeface="Palatino-Roman"/>
            </a:endParaRP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9D4126-8922-CDC8-E567-260E9186CE13}"/>
              </a:ext>
            </a:extLst>
          </p:cNvPr>
          <p:cNvSpPr>
            <a:spLocks noGrp="1"/>
          </p:cNvSpPr>
          <p:nvPr>
            <p:ph idx="1"/>
          </p:nvPr>
        </p:nvSpPr>
        <p:spPr>
          <a:xfrm>
            <a:off x="630936" y="2660904"/>
            <a:ext cx="4818888" cy="3547872"/>
          </a:xfrm>
        </p:spPr>
        <p:txBody>
          <a:bodyPr anchor="t">
            <a:normAutofit/>
          </a:bodyPr>
          <a:lstStyle/>
          <a:p>
            <a:pPr algn="just"/>
            <a:r>
              <a:rPr lang="en-US" sz="2200" b="0" i="0" u="none" strike="noStrike" baseline="0" dirty="0">
                <a:latin typeface="Palatino-Roman"/>
              </a:rPr>
              <a:t>If a local variable has the same name as a global variable, it overlays that variable, but only within the function. For example, you can make the following changes to the preceding script to see </a:t>
            </a:r>
            <a:r>
              <a:rPr lang="uz-Latn-UZ" sz="2200" b="0" i="0" u="none" strike="noStrike" baseline="0" dirty="0">
                <a:latin typeface="Palatino-Roman"/>
              </a:rPr>
              <a:t>this in action</a:t>
            </a:r>
            <a:r>
              <a:rPr lang="en-US" sz="2200" dirty="0">
                <a:latin typeface="Palatino-Roman"/>
              </a:rPr>
              <a:t>.</a:t>
            </a:r>
          </a:p>
          <a:p>
            <a:endParaRPr lang="en-US" sz="2200" dirty="0">
              <a:latin typeface="Palatino-Roman"/>
            </a:endParaRPr>
          </a:p>
          <a:p>
            <a:pPr marL="0" indent="0">
              <a:buNone/>
            </a:pPr>
            <a:endParaRPr lang="en-PK" sz="2200" dirty="0"/>
          </a:p>
        </p:txBody>
      </p:sp>
      <p:pic>
        <p:nvPicPr>
          <p:cNvPr id="5" name="Picture 4" descr="A screenshot of a computer script&#10;&#10;AI-generated content may be incorrect.">
            <a:extLst>
              <a:ext uri="{FF2B5EF4-FFF2-40B4-BE49-F238E27FC236}">
                <a16:creationId xmlns:a16="http://schemas.microsoft.com/office/drawing/2014/main" id="{C250A4CF-201D-BF1E-A1BA-79E2B0D38A54}"/>
              </a:ext>
            </a:extLst>
          </p:cNvPr>
          <p:cNvPicPr>
            <a:picLocks noChangeAspect="1"/>
          </p:cNvPicPr>
          <p:nvPr/>
        </p:nvPicPr>
        <p:blipFill>
          <a:blip r:embed="rId3"/>
          <a:stretch>
            <a:fillRect/>
          </a:stretch>
        </p:blipFill>
        <p:spPr>
          <a:xfrm>
            <a:off x="5576569" y="41375"/>
            <a:ext cx="6488685" cy="4671852"/>
          </a:xfrm>
          <a:prstGeom prst="rect">
            <a:avLst/>
          </a:prstGeom>
        </p:spPr>
      </p:pic>
      <p:pic>
        <p:nvPicPr>
          <p:cNvPr id="7" name="Picture 6">
            <a:extLst>
              <a:ext uri="{FF2B5EF4-FFF2-40B4-BE49-F238E27FC236}">
                <a16:creationId xmlns:a16="http://schemas.microsoft.com/office/drawing/2014/main" id="{2D29944E-2FF7-B86E-CCAF-9091DE3A6879}"/>
              </a:ext>
            </a:extLst>
          </p:cNvPr>
          <p:cNvPicPr>
            <a:picLocks noChangeAspect="1"/>
          </p:cNvPicPr>
          <p:nvPr/>
        </p:nvPicPr>
        <p:blipFill>
          <a:blip r:embed="rId4"/>
          <a:stretch>
            <a:fillRect/>
          </a:stretch>
        </p:blipFill>
        <p:spPr>
          <a:xfrm>
            <a:off x="5605596" y="4610370"/>
            <a:ext cx="6488685" cy="2309385"/>
          </a:xfrm>
          <a:prstGeom prst="rect">
            <a:avLst/>
          </a:prstGeom>
        </p:spPr>
      </p:pic>
    </p:spTree>
    <p:extLst>
      <p:ext uri="{BB962C8B-B14F-4D97-AF65-F5344CB8AC3E}">
        <p14:creationId xmlns:p14="http://schemas.microsoft.com/office/powerpoint/2010/main" val="238207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C40A5C-24B4-9578-9A4E-C6EDCE53A5A9}"/>
              </a:ext>
            </a:extLst>
          </p:cNvPr>
          <p:cNvSpPr>
            <a:spLocks noGrp="1"/>
          </p:cNvSpPr>
          <p:nvPr>
            <p:ph type="title"/>
          </p:nvPr>
        </p:nvSpPr>
        <p:spPr>
          <a:xfrm>
            <a:off x="215173" y="457200"/>
            <a:ext cx="4882606" cy="950686"/>
          </a:xfrm>
        </p:spPr>
        <p:txBody>
          <a:bodyPr anchor="ctr">
            <a:normAutofit fontScale="90000"/>
          </a:bodyPr>
          <a:lstStyle/>
          <a:p>
            <a:r>
              <a:rPr lang="en-US" sz="4800" dirty="0">
                <a:latin typeface="Palatino-Roman"/>
              </a:rPr>
              <a:t>Returning a value</a:t>
            </a:r>
            <a:endParaRPr lang="en-PK" sz="4800" dirty="0">
              <a:latin typeface="Palatino-Roman"/>
            </a:endParaRPr>
          </a:p>
        </p:txBody>
      </p:sp>
      <p:sp>
        <p:nvSpPr>
          <p:cNvPr id="1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C8C853-7D30-6EFA-F629-B470395BD99E}"/>
              </a:ext>
            </a:extLst>
          </p:cNvPr>
          <p:cNvSpPr>
            <a:spLocks noGrp="1"/>
          </p:cNvSpPr>
          <p:nvPr>
            <p:ph idx="1"/>
          </p:nvPr>
        </p:nvSpPr>
        <p:spPr>
          <a:xfrm>
            <a:off x="5541263" y="457200"/>
            <a:ext cx="6453996" cy="1929384"/>
          </a:xfrm>
        </p:spPr>
        <p:txBody>
          <a:bodyPr anchor="ctr">
            <a:normAutofit/>
          </a:bodyPr>
          <a:lstStyle/>
          <a:p>
            <a:r>
              <a:rPr lang="en-US" sz="2200" b="0" i="0" u="none" strike="noStrike" baseline="0" dirty="0">
                <a:latin typeface="Palatino-Roman"/>
              </a:rPr>
              <a:t>This script shows how parameters to a function are passed and how functions can return a true or false result.</a:t>
            </a:r>
          </a:p>
          <a:p>
            <a:pPr marL="0" indent="0">
              <a:buNone/>
            </a:pPr>
            <a:endParaRPr lang="en-PK" sz="2200" dirty="0">
              <a:latin typeface="Palatino-Roman"/>
            </a:endParaRPr>
          </a:p>
        </p:txBody>
      </p:sp>
      <p:pic>
        <p:nvPicPr>
          <p:cNvPr id="5" name="Picture 4">
            <a:extLst>
              <a:ext uri="{FF2B5EF4-FFF2-40B4-BE49-F238E27FC236}">
                <a16:creationId xmlns:a16="http://schemas.microsoft.com/office/drawing/2014/main" id="{E5F2AAA3-2EE3-F0A0-E5E6-A63F2A584103}"/>
              </a:ext>
            </a:extLst>
          </p:cNvPr>
          <p:cNvPicPr>
            <a:picLocks noChangeAspect="1"/>
          </p:cNvPicPr>
          <p:nvPr/>
        </p:nvPicPr>
        <p:blipFill>
          <a:blip r:embed="rId3"/>
          <a:srcRect l="434" r="3117" b="-3"/>
          <a:stretch/>
        </p:blipFill>
        <p:spPr>
          <a:xfrm>
            <a:off x="-14545" y="1407886"/>
            <a:ext cx="5235635" cy="5442166"/>
          </a:xfrm>
          <a:prstGeom prst="rect">
            <a:avLst/>
          </a:prstGeom>
        </p:spPr>
      </p:pic>
      <p:pic>
        <p:nvPicPr>
          <p:cNvPr id="7" name="Picture 6">
            <a:extLst>
              <a:ext uri="{FF2B5EF4-FFF2-40B4-BE49-F238E27FC236}">
                <a16:creationId xmlns:a16="http://schemas.microsoft.com/office/drawing/2014/main" id="{BE15A275-DC88-A2C8-F263-54C482961ADF}"/>
              </a:ext>
            </a:extLst>
          </p:cNvPr>
          <p:cNvPicPr>
            <a:picLocks noChangeAspect="1"/>
          </p:cNvPicPr>
          <p:nvPr/>
        </p:nvPicPr>
        <p:blipFill>
          <a:blip r:embed="rId4"/>
          <a:stretch>
            <a:fillRect/>
          </a:stretch>
        </p:blipFill>
        <p:spPr>
          <a:xfrm>
            <a:off x="5541263" y="3795646"/>
            <a:ext cx="6007608" cy="1862357"/>
          </a:xfrm>
          <a:prstGeom prst="rect">
            <a:avLst/>
          </a:prstGeom>
        </p:spPr>
      </p:pic>
    </p:spTree>
    <p:extLst>
      <p:ext uri="{BB962C8B-B14F-4D97-AF65-F5344CB8AC3E}">
        <p14:creationId xmlns:p14="http://schemas.microsoft.com/office/powerpoint/2010/main" val="20605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774D7-1DAE-D380-42EF-B8C764A479CD}"/>
              </a:ext>
            </a:extLst>
          </p:cNvPr>
          <p:cNvSpPr>
            <a:spLocks noGrp="1"/>
          </p:cNvSpPr>
          <p:nvPr>
            <p:ph type="title"/>
          </p:nvPr>
        </p:nvSpPr>
        <p:spPr>
          <a:xfrm>
            <a:off x="464457" y="640080"/>
            <a:ext cx="4985367" cy="1481328"/>
          </a:xfrm>
        </p:spPr>
        <p:txBody>
          <a:bodyPr anchor="b">
            <a:normAutofit fontScale="90000"/>
          </a:bodyPr>
          <a:lstStyle/>
          <a:p>
            <a:r>
              <a:rPr lang="en-US" sz="5000" dirty="0">
                <a:latin typeface="Palatino-Roman"/>
              </a:rPr>
              <a:t>Function Returning a String</a:t>
            </a:r>
            <a:endParaRPr lang="en-PK" sz="5000" dirty="0">
              <a:latin typeface="Palatino-Roman"/>
            </a:endParaRPr>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EA208EF8-B6F1-F548-5B59-379D6C07582D}"/>
              </a:ext>
            </a:extLst>
          </p:cNvPr>
          <p:cNvSpPr>
            <a:spLocks noGrp="1"/>
          </p:cNvSpPr>
          <p:nvPr>
            <p:ph idx="1"/>
          </p:nvPr>
        </p:nvSpPr>
        <p:spPr>
          <a:xfrm>
            <a:off x="630936" y="2660904"/>
            <a:ext cx="4818888" cy="354787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70C51EF7-A42C-2F93-8736-824E62759FB8}"/>
              </a:ext>
            </a:extLst>
          </p:cNvPr>
          <p:cNvPicPr>
            <a:picLocks noChangeAspect="1"/>
          </p:cNvPicPr>
          <p:nvPr/>
        </p:nvPicPr>
        <p:blipFill>
          <a:blip r:embed="rId2"/>
          <a:stretch>
            <a:fillRect/>
          </a:stretch>
        </p:blipFill>
        <p:spPr>
          <a:xfrm>
            <a:off x="5515123" y="499147"/>
            <a:ext cx="6611578" cy="6363643"/>
          </a:xfrm>
          <a:prstGeom prst="rect">
            <a:avLst/>
          </a:prstGeom>
        </p:spPr>
      </p:pic>
    </p:spTree>
    <p:extLst>
      <p:ext uri="{BB962C8B-B14F-4D97-AF65-F5344CB8AC3E}">
        <p14:creationId xmlns:p14="http://schemas.microsoft.com/office/powerpoint/2010/main" val="351618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B557F-8E17-2296-8B1D-5AEE31932ECD}"/>
              </a:ext>
            </a:extLst>
          </p:cNvPr>
          <p:cNvSpPr>
            <a:spLocks noGrp="1"/>
          </p:cNvSpPr>
          <p:nvPr>
            <p:ph type="title"/>
          </p:nvPr>
        </p:nvSpPr>
        <p:spPr>
          <a:xfrm>
            <a:off x="630936" y="640080"/>
            <a:ext cx="4818888" cy="1481328"/>
          </a:xfrm>
        </p:spPr>
        <p:txBody>
          <a:bodyPr anchor="b">
            <a:normAutofit/>
          </a:bodyPr>
          <a:lstStyle/>
          <a:p>
            <a:r>
              <a:rPr lang="en-US" sz="5000">
                <a:latin typeface="Palatino-Roman"/>
              </a:rPr>
              <a:t>Same Function with no return</a:t>
            </a:r>
            <a:endParaRPr lang="en-PK" sz="5000">
              <a:latin typeface="Palatino-Roman"/>
            </a:endParaRPr>
          </a:p>
        </p:txBody>
      </p:sp>
      <p:sp>
        <p:nvSpPr>
          <p:cNvPr id="1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2E3135A-47E6-46E8-1171-A5D1BCA8FC21}"/>
              </a:ext>
            </a:extLst>
          </p:cNvPr>
          <p:cNvSpPr>
            <a:spLocks noGrp="1"/>
          </p:cNvSpPr>
          <p:nvPr>
            <p:ph idx="1"/>
          </p:nvPr>
        </p:nvSpPr>
        <p:spPr>
          <a:xfrm>
            <a:off x="630936" y="2660904"/>
            <a:ext cx="4818888" cy="354787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D05E55AB-5794-63C4-552C-CEAE0B985CB2}"/>
              </a:ext>
            </a:extLst>
          </p:cNvPr>
          <p:cNvPicPr>
            <a:picLocks noChangeAspect="1"/>
          </p:cNvPicPr>
          <p:nvPr/>
        </p:nvPicPr>
        <p:blipFill>
          <a:blip r:embed="rId2"/>
          <a:stretch>
            <a:fillRect/>
          </a:stretch>
        </p:blipFill>
        <p:spPr>
          <a:xfrm>
            <a:off x="5602011" y="1162595"/>
            <a:ext cx="6437801" cy="5568696"/>
          </a:xfrm>
          <a:prstGeom prst="rect">
            <a:avLst/>
          </a:prstGeom>
        </p:spPr>
      </p:pic>
    </p:spTree>
    <p:extLst>
      <p:ext uri="{BB962C8B-B14F-4D97-AF65-F5344CB8AC3E}">
        <p14:creationId xmlns:p14="http://schemas.microsoft.com/office/powerpoint/2010/main" val="225977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7C867-8305-7AD8-6447-3A43F646DD72}"/>
              </a:ext>
            </a:extLst>
          </p:cNvPr>
          <p:cNvSpPr>
            <a:spLocks noGrp="1"/>
          </p:cNvSpPr>
          <p:nvPr>
            <p:ph type="title"/>
          </p:nvPr>
        </p:nvSpPr>
        <p:spPr>
          <a:xfrm>
            <a:off x="630936" y="640080"/>
            <a:ext cx="4818888" cy="1481328"/>
          </a:xfrm>
        </p:spPr>
        <p:txBody>
          <a:bodyPr anchor="b">
            <a:normAutofit/>
          </a:bodyPr>
          <a:lstStyle/>
          <a:p>
            <a:r>
              <a:rPr lang="en-US" sz="4200">
                <a:latin typeface="Palatino-Roman"/>
              </a:rPr>
              <a:t>Positional Parameter Example</a:t>
            </a:r>
            <a:endParaRPr lang="en-PK" sz="4200">
              <a:latin typeface="Palatino-Roman"/>
            </a:endParaRP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6B8BD389-C91C-758A-AF32-46233C894EE0}"/>
              </a:ext>
            </a:extLst>
          </p:cNvPr>
          <p:cNvSpPr>
            <a:spLocks noGrp="1"/>
          </p:cNvSpPr>
          <p:nvPr>
            <p:ph idx="1"/>
          </p:nvPr>
        </p:nvSpPr>
        <p:spPr>
          <a:xfrm>
            <a:off x="630936" y="2660904"/>
            <a:ext cx="4818888" cy="354787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0D430C26-B858-41CC-25F7-9E6779A3B51E}"/>
              </a:ext>
            </a:extLst>
          </p:cNvPr>
          <p:cNvPicPr>
            <a:picLocks noChangeAspect="1"/>
          </p:cNvPicPr>
          <p:nvPr/>
        </p:nvPicPr>
        <p:blipFill>
          <a:blip r:embed="rId3"/>
          <a:stretch>
            <a:fillRect/>
          </a:stretch>
        </p:blipFill>
        <p:spPr>
          <a:xfrm>
            <a:off x="5899991" y="500412"/>
            <a:ext cx="5992025" cy="6357588"/>
          </a:xfrm>
          <a:prstGeom prst="rect">
            <a:avLst/>
          </a:prstGeom>
        </p:spPr>
      </p:pic>
    </p:spTree>
    <p:extLst>
      <p:ext uri="{BB962C8B-B14F-4D97-AF65-F5344CB8AC3E}">
        <p14:creationId xmlns:p14="http://schemas.microsoft.com/office/powerpoint/2010/main" val="2124690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3E78B-B44B-5C87-102D-3B67A611DC98}"/>
              </a:ext>
            </a:extLst>
          </p:cNvPr>
          <p:cNvSpPr>
            <a:spLocks noGrp="1"/>
          </p:cNvSpPr>
          <p:nvPr>
            <p:ph type="title"/>
          </p:nvPr>
        </p:nvSpPr>
        <p:spPr>
          <a:xfrm>
            <a:off x="717422" y="1967266"/>
            <a:ext cx="2940178"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Commands  (</a:t>
            </a:r>
            <a:r>
              <a:rPr lang="en-US" sz="3600" kern="1200" dirty="0">
                <a:solidFill>
                  <a:srgbClr val="FFFFFF"/>
                </a:solidFill>
                <a:highlight>
                  <a:srgbClr val="0000FF"/>
                </a:highlight>
                <a:latin typeface="+mj-lt"/>
                <a:ea typeface="+mj-ea"/>
                <a:cs typeface="+mj-cs"/>
              </a:rPr>
              <a:t>type</a:t>
            </a:r>
            <a:r>
              <a:rPr lang="en-US" sz="3600" kern="1200" dirty="0">
                <a:solidFill>
                  <a:srgbClr val="FFFFFF"/>
                </a:solidFill>
                <a:latin typeface="+mj-lt"/>
                <a:ea typeface="+mj-ea"/>
                <a:cs typeface="+mj-cs"/>
              </a:rPr>
              <a:t> cd)</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 to check its type)</a:t>
            </a:r>
          </a:p>
        </p:txBody>
      </p:sp>
      <p:pic>
        <p:nvPicPr>
          <p:cNvPr id="7" name="Picture 6">
            <a:extLst>
              <a:ext uri="{FF2B5EF4-FFF2-40B4-BE49-F238E27FC236}">
                <a16:creationId xmlns:a16="http://schemas.microsoft.com/office/drawing/2014/main" id="{5A726D3D-0858-3D0E-75CF-70B113834765}"/>
              </a:ext>
            </a:extLst>
          </p:cNvPr>
          <p:cNvPicPr>
            <a:picLocks noChangeAspect="1"/>
          </p:cNvPicPr>
          <p:nvPr/>
        </p:nvPicPr>
        <p:blipFill>
          <a:blip r:embed="rId3"/>
          <a:stretch>
            <a:fillRect/>
          </a:stretch>
        </p:blipFill>
        <p:spPr>
          <a:xfrm>
            <a:off x="4346696" y="528255"/>
            <a:ext cx="7845303" cy="5903589"/>
          </a:xfrm>
          <a:prstGeom prst="rect">
            <a:avLst/>
          </a:prstGeom>
        </p:spPr>
      </p:pic>
    </p:spTree>
    <p:extLst>
      <p:ext uri="{BB962C8B-B14F-4D97-AF65-F5344CB8AC3E}">
        <p14:creationId xmlns:p14="http://schemas.microsoft.com/office/powerpoint/2010/main" val="11563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ABF5C-93AA-19E6-7498-58D7FEF44578}"/>
              </a:ext>
            </a:extLst>
          </p:cNvPr>
          <p:cNvSpPr>
            <a:spLocks noGrp="1"/>
          </p:cNvSpPr>
          <p:nvPr>
            <p:ph type="title"/>
          </p:nvPr>
        </p:nvSpPr>
        <p:spPr>
          <a:xfrm>
            <a:off x="639656" y="0"/>
            <a:ext cx="10909640" cy="1368614"/>
          </a:xfrm>
        </p:spPr>
        <p:txBody>
          <a:bodyPr vert="horz" lIns="91440" tIns="45720" rIns="91440" bIns="45720" rtlCol="0" anchor="ctr">
            <a:normAutofit/>
          </a:bodyPr>
          <a:lstStyle/>
          <a:p>
            <a:pPr algn="ctr"/>
            <a:r>
              <a:rPr lang="en-US" sz="6600" dirty="0">
                <a:latin typeface="Palatino-Roman"/>
              </a:rPr>
              <a:t>Break Command</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E89A730-33A9-73FF-93ED-998677336353}"/>
              </a:ext>
            </a:extLst>
          </p:cNvPr>
          <p:cNvPicPr>
            <a:picLocks noChangeAspect="1"/>
          </p:cNvPicPr>
          <p:nvPr/>
        </p:nvPicPr>
        <p:blipFill>
          <a:blip r:embed="rId3"/>
          <a:stretch>
            <a:fillRect/>
          </a:stretch>
        </p:blipFill>
        <p:spPr>
          <a:xfrm>
            <a:off x="2479001" y="2224231"/>
            <a:ext cx="7230950" cy="4573576"/>
          </a:xfrm>
          <a:prstGeom prst="rect">
            <a:avLst/>
          </a:prstGeom>
        </p:spPr>
      </p:pic>
      <p:pic>
        <p:nvPicPr>
          <p:cNvPr id="5" name="Content Placeholder 4">
            <a:extLst>
              <a:ext uri="{FF2B5EF4-FFF2-40B4-BE49-F238E27FC236}">
                <a16:creationId xmlns:a16="http://schemas.microsoft.com/office/drawing/2014/main" id="{D5065E7E-1CE0-BA16-C76F-0E7411E267FC}"/>
              </a:ext>
            </a:extLst>
          </p:cNvPr>
          <p:cNvPicPr>
            <a:picLocks noGrp="1" noChangeAspect="1"/>
          </p:cNvPicPr>
          <p:nvPr>
            <p:ph idx="1"/>
          </p:nvPr>
        </p:nvPicPr>
        <p:blipFill>
          <a:blip r:embed="rId4"/>
          <a:stretch>
            <a:fillRect/>
          </a:stretch>
        </p:blipFill>
        <p:spPr>
          <a:xfrm>
            <a:off x="1560231" y="978368"/>
            <a:ext cx="8689609" cy="1368614"/>
          </a:xfrm>
          <a:prstGeom prst="rect">
            <a:avLst/>
          </a:prstGeom>
        </p:spPr>
      </p:pic>
    </p:spTree>
    <p:extLst>
      <p:ext uri="{BB962C8B-B14F-4D97-AF65-F5344CB8AC3E}">
        <p14:creationId xmlns:p14="http://schemas.microsoft.com/office/powerpoint/2010/main" val="350667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9C0F4-11CE-9925-B27F-CD73941BCD17}"/>
              </a:ext>
            </a:extLst>
          </p:cNvPr>
          <p:cNvSpPr>
            <a:spLocks noGrp="1"/>
          </p:cNvSpPr>
          <p:nvPr>
            <p:ph type="title"/>
          </p:nvPr>
        </p:nvSpPr>
        <p:spPr>
          <a:xfrm>
            <a:off x="838200" y="365125"/>
            <a:ext cx="10515600" cy="1325563"/>
          </a:xfrm>
        </p:spPr>
        <p:txBody>
          <a:bodyPr>
            <a:normAutofit/>
          </a:bodyPr>
          <a:lstStyle/>
          <a:p>
            <a:r>
              <a:rPr lang="en-US" sz="5400" dirty="0">
                <a:latin typeface="Palatino-Roman"/>
              </a:rPr>
              <a:t>Source</a:t>
            </a:r>
            <a:endParaRPr lang="en-PK" sz="5400" dirty="0">
              <a:latin typeface="Palatino-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3C6BF-F486-0A3E-ABFD-B5251B344773}"/>
              </a:ext>
            </a:extLst>
          </p:cNvPr>
          <p:cNvSpPr>
            <a:spLocks noGrp="1"/>
          </p:cNvSpPr>
          <p:nvPr>
            <p:ph idx="1"/>
          </p:nvPr>
        </p:nvSpPr>
        <p:spPr>
          <a:xfrm>
            <a:off x="838200" y="1929384"/>
            <a:ext cx="10515600" cy="4251960"/>
          </a:xfrm>
        </p:spPr>
        <p:txBody>
          <a:bodyPr>
            <a:normAutofit/>
          </a:bodyPr>
          <a:lstStyle/>
          <a:p>
            <a:r>
              <a:rPr lang="en-US" sz="2200" dirty="0">
                <a:latin typeface="Palatino-Roman"/>
              </a:rPr>
              <a:t>Textbook:</a:t>
            </a:r>
          </a:p>
          <a:p>
            <a:pPr lvl="1"/>
            <a:r>
              <a:rPr lang="en-US" sz="2200" dirty="0">
                <a:latin typeface="Palatino-Roman"/>
              </a:rPr>
              <a:t>Beginning Linux Programming 4</a:t>
            </a:r>
            <a:r>
              <a:rPr lang="en-US" sz="2200" baseline="30000" dirty="0">
                <a:latin typeface="Palatino-Roman"/>
              </a:rPr>
              <a:t>th</a:t>
            </a:r>
            <a:r>
              <a:rPr lang="en-US" sz="2200" dirty="0">
                <a:latin typeface="Palatino-Roman"/>
              </a:rPr>
              <a:t> Edition by Neil Matthew</a:t>
            </a:r>
          </a:p>
          <a:p>
            <a:endParaRPr lang="en-PK" sz="2200" dirty="0">
              <a:latin typeface="Palatino-Roman"/>
            </a:endParaRPr>
          </a:p>
        </p:txBody>
      </p:sp>
    </p:spTree>
    <p:extLst>
      <p:ext uri="{BB962C8B-B14F-4D97-AF65-F5344CB8AC3E}">
        <p14:creationId xmlns:p14="http://schemas.microsoft.com/office/powerpoint/2010/main" val="694414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81882-A687-6A48-C731-87354FB00E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0163C8-5270-8E5A-521A-FB30E2846BE6}"/>
              </a:ext>
            </a:extLst>
          </p:cNvPr>
          <p:cNvSpPr>
            <a:spLocks noGrp="1"/>
          </p:cNvSpPr>
          <p:nvPr>
            <p:ph type="title"/>
          </p:nvPr>
        </p:nvSpPr>
        <p:spPr>
          <a:xfrm>
            <a:off x="639656" y="-116112"/>
            <a:ext cx="10909640" cy="1368614"/>
          </a:xfrm>
        </p:spPr>
        <p:txBody>
          <a:bodyPr vert="horz" lIns="91440" tIns="45720" rIns="91440" bIns="45720" rtlCol="0" anchor="ctr">
            <a:normAutofit/>
          </a:bodyPr>
          <a:lstStyle/>
          <a:p>
            <a:pPr algn="ctr"/>
            <a:r>
              <a:rPr lang="en-US" sz="6600" dirty="0">
                <a:latin typeface="Palatino-Roman"/>
              </a:rPr>
              <a:t>Continue Command</a:t>
            </a:r>
          </a:p>
        </p:txBody>
      </p:sp>
      <p:pic>
        <p:nvPicPr>
          <p:cNvPr id="8" name="Picture 7">
            <a:extLst>
              <a:ext uri="{FF2B5EF4-FFF2-40B4-BE49-F238E27FC236}">
                <a16:creationId xmlns:a16="http://schemas.microsoft.com/office/drawing/2014/main" id="{D960E3A4-79EE-8441-4E0F-81DC99AA3440}"/>
              </a:ext>
            </a:extLst>
          </p:cNvPr>
          <p:cNvPicPr>
            <a:picLocks noChangeAspect="1"/>
          </p:cNvPicPr>
          <p:nvPr/>
        </p:nvPicPr>
        <p:blipFill>
          <a:blip r:embed="rId3"/>
          <a:stretch>
            <a:fillRect/>
          </a:stretch>
        </p:blipFill>
        <p:spPr>
          <a:xfrm>
            <a:off x="1741714" y="899858"/>
            <a:ext cx="9361715" cy="1368614"/>
          </a:xfrm>
          <a:prstGeom prst="rect">
            <a:avLst/>
          </a:prstGeom>
        </p:spPr>
      </p:pic>
      <p:pic>
        <p:nvPicPr>
          <p:cNvPr id="10" name="Picture 9">
            <a:extLst>
              <a:ext uri="{FF2B5EF4-FFF2-40B4-BE49-F238E27FC236}">
                <a16:creationId xmlns:a16="http://schemas.microsoft.com/office/drawing/2014/main" id="{BB7BD0A3-AE22-E73F-D1D6-AC048301767D}"/>
              </a:ext>
            </a:extLst>
          </p:cNvPr>
          <p:cNvPicPr>
            <a:picLocks noChangeAspect="1"/>
          </p:cNvPicPr>
          <p:nvPr/>
        </p:nvPicPr>
        <p:blipFill>
          <a:blip r:embed="rId4"/>
          <a:stretch>
            <a:fillRect/>
          </a:stretch>
        </p:blipFill>
        <p:spPr>
          <a:xfrm>
            <a:off x="2775444" y="2253958"/>
            <a:ext cx="7294253" cy="4702598"/>
          </a:xfrm>
          <a:prstGeom prst="rect">
            <a:avLst/>
          </a:prstGeom>
        </p:spPr>
      </p:pic>
    </p:spTree>
    <p:extLst>
      <p:ext uri="{BB962C8B-B14F-4D97-AF65-F5344CB8AC3E}">
        <p14:creationId xmlns:p14="http://schemas.microsoft.com/office/powerpoint/2010/main" val="3646973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AF765C-EC8E-70FA-5374-18A447A1EB53}"/>
              </a:ext>
            </a:extLst>
          </p:cNvPr>
          <p:cNvPicPr>
            <a:picLocks noChangeAspect="1"/>
          </p:cNvPicPr>
          <p:nvPr/>
        </p:nvPicPr>
        <p:blipFill>
          <a:blip r:embed="rId2"/>
          <a:stretch>
            <a:fillRect/>
          </a:stretch>
        </p:blipFill>
        <p:spPr>
          <a:xfrm>
            <a:off x="1306286" y="0"/>
            <a:ext cx="9260114" cy="6879194"/>
          </a:xfrm>
          <a:prstGeom prst="rect">
            <a:avLst/>
          </a:prstGeom>
        </p:spPr>
      </p:pic>
    </p:spTree>
    <p:extLst>
      <p:ext uri="{BB962C8B-B14F-4D97-AF65-F5344CB8AC3E}">
        <p14:creationId xmlns:p14="http://schemas.microsoft.com/office/powerpoint/2010/main" val="1754192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E461-F647-0A5F-AD45-A91BC4C55C69}"/>
              </a:ext>
            </a:extLst>
          </p:cNvPr>
          <p:cNvSpPr>
            <a:spLocks noGrp="1"/>
          </p:cNvSpPr>
          <p:nvPr>
            <p:ph type="title"/>
          </p:nvPr>
        </p:nvSpPr>
        <p:spPr/>
        <p:txBody>
          <a:bodyPr/>
          <a:lstStyle/>
          <a:p>
            <a:r>
              <a:rPr lang="en-US" dirty="0">
                <a:latin typeface="Palatino-Roman"/>
              </a:rPr>
              <a:t>A way to find out the exit status of script</a:t>
            </a:r>
            <a:endParaRPr lang="en-PK" dirty="0">
              <a:latin typeface="Palatino-Roman"/>
            </a:endParaRPr>
          </a:p>
        </p:txBody>
      </p:sp>
      <p:pic>
        <p:nvPicPr>
          <p:cNvPr id="5" name="Picture 4">
            <a:extLst>
              <a:ext uri="{FF2B5EF4-FFF2-40B4-BE49-F238E27FC236}">
                <a16:creationId xmlns:a16="http://schemas.microsoft.com/office/drawing/2014/main" id="{EDE1868C-C581-48A6-4D18-0F292A9E0E0A}"/>
              </a:ext>
            </a:extLst>
          </p:cNvPr>
          <p:cNvPicPr>
            <a:picLocks noChangeAspect="1"/>
          </p:cNvPicPr>
          <p:nvPr/>
        </p:nvPicPr>
        <p:blipFill>
          <a:blip r:embed="rId2"/>
          <a:stretch>
            <a:fillRect/>
          </a:stretch>
        </p:blipFill>
        <p:spPr>
          <a:xfrm>
            <a:off x="179706" y="1994923"/>
            <a:ext cx="11832588" cy="3955935"/>
          </a:xfrm>
          <a:prstGeom prst="rect">
            <a:avLst/>
          </a:prstGeom>
        </p:spPr>
      </p:pic>
    </p:spTree>
    <p:extLst>
      <p:ext uri="{BB962C8B-B14F-4D97-AF65-F5344CB8AC3E}">
        <p14:creationId xmlns:p14="http://schemas.microsoft.com/office/powerpoint/2010/main" val="3623905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EA528-2066-A695-89DF-867DFD7DD613}"/>
              </a:ext>
            </a:extLst>
          </p:cNvPr>
          <p:cNvPicPr>
            <a:picLocks noChangeAspect="1"/>
          </p:cNvPicPr>
          <p:nvPr/>
        </p:nvPicPr>
        <p:blipFill>
          <a:blip r:embed="rId3"/>
          <a:stretch>
            <a:fillRect/>
          </a:stretch>
        </p:blipFill>
        <p:spPr>
          <a:xfrm>
            <a:off x="1594881" y="0"/>
            <a:ext cx="9087296" cy="6857999"/>
          </a:xfrm>
          <a:prstGeom prst="rect">
            <a:avLst/>
          </a:prstGeom>
        </p:spPr>
      </p:pic>
    </p:spTree>
    <p:extLst>
      <p:ext uri="{BB962C8B-B14F-4D97-AF65-F5344CB8AC3E}">
        <p14:creationId xmlns:p14="http://schemas.microsoft.com/office/powerpoint/2010/main" val="1340132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1244C5-CED5-4922-7773-F1712037A311}"/>
              </a:ext>
            </a:extLst>
          </p:cNvPr>
          <p:cNvPicPr>
            <a:picLocks noChangeAspect="1"/>
          </p:cNvPicPr>
          <p:nvPr/>
        </p:nvPicPr>
        <p:blipFill>
          <a:blip r:embed="rId3"/>
          <a:stretch>
            <a:fillRect/>
          </a:stretch>
        </p:blipFill>
        <p:spPr>
          <a:xfrm>
            <a:off x="1935500" y="1"/>
            <a:ext cx="9069099" cy="6858000"/>
          </a:xfrm>
          <a:prstGeom prst="rect">
            <a:avLst/>
          </a:prstGeom>
        </p:spPr>
      </p:pic>
    </p:spTree>
    <p:extLst>
      <p:ext uri="{BB962C8B-B14F-4D97-AF65-F5344CB8AC3E}">
        <p14:creationId xmlns:p14="http://schemas.microsoft.com/office/powerpoint/2010/main" val="3200140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3F373-5FA3-8726-B03D-C347B3EA92C0}"/>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Example</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screen with purple text&#10;&#10;AI-generated content may be incorrect.">
            <a:extLst>
              <a:ext uri="{FF2B5EF4-FFF2-40B4-BE49-F238E27FC236}">
                <a16:creationId xmlns:a16="http://schemas.microsoft.com/office/drawing/2014/main" id="{584ABF72-B71B-C92B-5F28-5DBB6C21F70F}"/>
              </a:ext>
            </a:extLst>
          </p:cNvPr>
          <p:cNvPicPr>
            <a:picLocks noChangeAspect="1"/>
          </p:cNvPicPr>
          <p:nvPr/>
        </p:nvPicPr>
        <p:blipFill>
          <a:blip r:embed="rId2"/>
          <a:stretch>
            <a:fillRect/>
          </a:stretch>
        </p:blipFill>
        <p:spPr>
          <a:xfrm>
            <a:off x="273993" y="2689903"/>
            <a:ext cx="11639416" cy="3229936"/>
          </a:xfrm>
          <a:prstGeom prst="rect">
            <a:avLst/>
          </a:prstGeom>
        </p:spPr>
      </p:pic>
    </p:spTree>
    <p:extLst>
      <p:ext uri="{BB962C8B-B14F-4D97-AF65-F5344CB8AC3E}">
        <p14:creationId xmlns:p14="http://schemas.microsoft.com/office/powerpoint/2010/main" val="953333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3C124C-258E-BB2E-5F95-95338CD10D6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u="none" strike="noStrike" kern="1200" baseline="0" dirty="0">
                <a:solidFill>
                  <a:schemeClr val="bg1"/>
                </a:solidFill>
                <a:latin typeface="+mj-lt"/>
                <a:ea typeface="+mj-ea"/>
                <a:cs typeface="+mj-cs"/>
              </a:rPr>
              <a:t>Understanding          </a:t>
            </a:r>
            <a:r>
              <a:rPr lang="en-US" sz="3200" dirty="0">
                <a:solidFill>
                  <a:schemeClr val="bg1"/>
                </a:solidFill>
              </a:rPr>
              <a:t>“.”</a:t>
            </a:r>
            <a:r>
              <a:rPr lang="en-US" sz="3200" b="0" i="0" u="none" strike="noStrike" kern="1200" baseline="0" dirty="0">
                <a:solidFill>
                  <a:schemeClr val="bg1"/>
                </a:solidFill>
                <a:latin typeface="+mj-lt"/>
                <a:ea typeface="+mj-ea"/>
                <a:cs typeface="+mj-cs"/>
              </a:rPr>
              <a:t>        </a:t>
            </a:r>
            <a:r>
              <a:rPr lang="en-US" sz="3200" dirty="0">
                <a:solidFill>
                  <a:schemeClr val="bg1"/>
                </a:solidFill>
              </a:rPr>
              <a:t>“</a:t>
            </a:r>
            <a:r>
              <a:rPr lang="en-US" sz="3200" b="0" i="0" u="none" strike="noStrike" kern="1200" baseline="0" dirty="0">
                <a:solidFill>
                  <a:schemeClr val="bg1"/>
                </a:solidFill>
                <a:latin typeface="+mj-lt"/>
                <a:ea typeface="+mj-ea"/>
                <a:cs typeface="+mj-cs"/>
              </a:rPr>
              <a:t>./”  and “. ./”          in Shell</a:t>
            </a:r>
            <a:endParaRPr lang="en-US" sz="32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5C4EFCE6-C50D-87BF-0C59-51C26A502099}"/>
              </a:ext>
            </a:extLst>
          </p:cNvPr>
          <p:cNvPicPr>
            <a:picLocks noGrp="1" noChangeAspect="1"/>
          </p:cNvPicPr>
          <p:nvPr>
            <p:ph idx="1"/>
          </p:nvPr>
        </p:nvPicPr>
        <p:blipFill>
          <a:blip r:embed="rId2"/>
          <a:stretch>
            <a:fillRect/>
          </a:stretch>
        </p:blipFill>
        <p:spPr>
          <a:xfrm>
            <a:off x="1371055" y="1675227"/>
            <a:ext cx="9449889" cy="4394199"/>
          </a:xfrm>
          <a:prstGeom prst="rect">
            <a:avLst/>
          </a:prstGeom>
        </p:spPr>
      </p:pic>
    </p:spTree>
    <p:extLst>
      <p:ext uri="{BB962C8B-B14F-4D97-AF65-F5344CB8AC3E}">
        <p14:creationId xmlns:p14="http://schemas.microsoft.com/office/powerpoint/2010/main" val="4137447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17DA60-D6C9-55FF-688A-96E9D40D7A3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B7248-AF9E-11FD-5381-3FBBB358B55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u="none" strike="noStrike" kern="1200" baseline="0" dirty="0">
                <a:solidFill>
                  <a:schemeClr val="bg1"/>
                </a:solidFill>
                <a:latin typeface="+mj-lt"/>
                <a:ea typeface="+mj-ea"/>
                <a:cs typeface="+mj-cs"/>
              </a:rPr>
              <a:t>Understanding          </a:t>
            </a:r>
            <a:r>
              <a:rPr lang="en-US" sz="3200" dirty="0">
                <a:solidFill>
                  <a:schemeClr val="bg1"/>
                </a:solidFill>
              </a:rPr>
              <a:t>“.”</a:t>
            </a:r>
            <a:r>
              <a:rPr lang="en-US" sz="3200" b="0" i="0" u="none" strike="noStrike" kern="1200" baseline="0" dirty="0">
                <a:solidFill>
                  <a:schemeClr val="bg1"/>
                </a:solidFill>
                <a:latin typeface="+mj-lt"/>
                <a:ea typeface="+mj-ea"/>
                <a:cs typeface="+mj-cs"/>
              </a:rPr>
              <a:t>        </a:t>
            </a:r>
            <a:r>
              <a:rPr lang="en-US" sz="3200" dirty="0">
                <a:solidFill>
                  <a:schemeClr val="bg1"/>
                </a:solidFill>
              </a:rPr>
              <a:t>“</a:t>
            </a:r>
            <a:r>
              <a:rPr lang="en-US" sz="3200" b="0" i="0" u="none" strike="noStrike" kern="1200" baseline="0" dirty="0">
                <a:solidFill>
                  <a:schemeClr val="bg1"/>
                </a:solidFill>
                <a:latin typeface="+mj-lt"/>
                <a:ea typeface="+mj-ea"/>
                <a:cs typeface="+mj-cs"/>
              </a:rPr>
              <a:t>./”  and “. ./”          in Shell</a:t>
            </a:r>
            <a:endParaRPr lang="en-US" sz="3200" kern="1200" dirty="0">
              <a:solidFill>
                <a:schemeClr val="bg1"/>
              </a:solidFill>
              <a:latin typeface="+mj-lt"/>
              <a:ea typeface="+mj-ea"/>
              <a:cs typeface="+mj-cs"/>
            </a:endParaRPr>
          </a:p>
        </p:txBody>
      </p:sp>
      <p:pic>
        <p:nvPicPr>
          <p:cNvPr id="6" name="Content Placeholder 5" descr="A close-up of a text&#10;&#10;AI-generated content may be incorrect.">
            <a:extLst>
              <a:ext uri="{FF2B5EF4-FFF2-40B4-BE49-F238E27FC236}">
                <a16:creationId xmlns:a16="http://schemas.microsoft.com/office/drawing/2014/main" id="{E2D063CC-FFE4-9779-B1D3-5D4906E67F79}"/>
              </a:ext>
            </a:extLst>
          </p:cNvPr>
          <p:cNvPicPr>
            <a:picLocks noGrp="1" noChangeAspect="1"/>
          </p:cNvPicPr>
          <p:nvPr>
            <p:ph idx="1"/>
          </p:nvPr>
        </p:nvPicPr>
        <p:blipFill>
          <a:blip r:embed="rId2"/>
          <a:stretch>
            <a:fillRect/>
          </a:stretch>
        </p:blipFill>
        <p:spPr>
          <a:xfrm>
            <a:off x="737222" y="1675227"/>
            <a:ext cx="10717555" cy="4394199"/>
          </a:xfrm>
          <a:prstGeom prst="rect">
            <a:avLst/>
          </a:prstGeom>
        </p:spPr>
      </p:pic>
    </p:spTree>
    <p:extLst>
      <p:ext uri="{BB962C8B-B14F-4D97-AF65-F5344CB8AC3E}">
        <p14:creationId xmlns:p14="http://schemas.microsoft.com/office/powerpoint/2010/main" val="53916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F5D451-E9B3-4E93-E351-362B6F2AAB08}"/>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DFEC5-953C-054D-E431-1A99DECB3BB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0" i="0" u="none" strike="noStrike" kern="1200" baseline="0" dirty="0">
                <a:solidFill>
                  <a:schemeClr val="bg1"/>
                </a:solidFill>
                <a:latin typeface="+mj-lt"/>
                <a:ea typeface="+mj-ea"/>
                <a:cs typeface="+mj-cs"/>
              </a:rPr>
              <a:t>Understanding          </a:t>
            </a:r>
            <a:r>
              <a:rPr lang="en-US" sz="3200" dirty="0">
                <a:solidFill>
                  <a:schemeClr val="bg1"/>
                </a:solidFill>
              </a:rPr>
              <a:t>“.”</a:t>
            </a:r>
            <a:r>
              <a:rPr lang="en-US" sz="3200" b="0" i="0" u="none" strike="noStrike" kern="1200" baseline="0" dirty="0">
                <a:solidFill>
                  <a:schemeClr val="bg1"/>
                </a:solidFill>
                <a:latin typeface="+mj-lt"/>
                <a:ea typeface="+mj-ea"/>
                <a:cs typeface="+mj-cs"/>
              </a:rPr>
              <a:t>        </a:t>
            </a:r>
            <a:r>
              <a:rPr lang="en-US" sz="3200" dirty="0">
                <a:solidFill>
                  <a:schemeClr val="bg1"/>
                </a:solidFill>
              </a:rPr>
              <a:t>“</a:t>
            </a:r>
            <a:r>
              <a:rPr lang="en-US" sz="3200" b="0" i="0" u="none" strike="noStrike" kern="1200" baseline="0" dirty="0">
                <a:solidFill>
                  <a:schemeClr val="bg1"/>
                </a:solidFill>
                <a:latin typeface="+mj-lt"/>
                <a:ea typeface="+mj-ea"/>
                <a:cs typeface="+mj-cs"/>
              </a:rPr>
              <a:t>./”  and “. ./”          in Shell</a:t>
            </a:r>
            <a:endParaRPr lang="en-US" sz="3200" kern="1200" dirty="0">
              <a:solidFill>
                <a:schemeClr val="bg1"/>
              </a:solidFill>
              <a:latin typeface="+mj-lt"/>
              <a:ea typeface="+mj-ea"/>
              <a:cs typeface="+mj-cs"/>
            </a:endParaRPr>
          </a:p>
        </p:txBody>
      </p:sp>
      <p:pic>
        <p:nvPicPr>
          <p:cNvPr id="7" name="Content Placeholder 6" descr="A close-up of a paper&#10;&#10;AI-generated content may be incorrect.">
            <a:extLst>
              <a:ext uri="{FF2B5EF4-FFF2-40B4-BE49-F238E27FC236}">
                <a16:creationId xmlns:a16="http://schemas.microsoft.com/office/drawing/2014/main" id="{D906BA51-3ABD-5BE7-6F63-727FD557849E}"/>
              </a:ext>
            </a:extLst>
          </p:cNvPr>
          <p:cNvPicPr>
            <a:picLocks noGrp="1" noChangeAspect="1"/>
          </p:cNvPicPr>
          <p:nvPr>
            <p:ph idx="1"/>
          </p:nvPr>
        </p:nvPicPr>
        <p:blipFill>
          <a:blip r:embed="rId2"/>
          <a:stretch>
            <a:fillRect/>
          </a:stretch>
        </p:blipFill>
        <p:spPr>
          <a:xfrm>
            <a:off x="737222" y="1675227"/>
            <a:ext cx="10717555" cy="4394199"/>
          </a:xfrm>
          <a:prstGeom prst="rect">
            <a:avLst/>
          </a:prstGeom>
        </p:spPr>
      </p:pic>
    </p:spTree>
    <p:extLst>
      <p:ext uri="{BB962C8B-B14F-4D97-AF65-F5344CB8AC3E}">
        <p14:creationId xmlns:p14="http://schemas.microsoft.com/office/powerpoint/2010/main" val="354476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38FA8-0DD2-F30B-587F-DF90AE492AB8}"/>
              </a:ext>
            </a:extLst>
          </p:cNvPr>
          <p:cNvSpPr>
            <a:spLocks noGrp="1"/>
          </p:cNvSpPr>
          <p:nvPr>
            <p:ph type="title"/>
          </p:nvPr>
        </p:nvSpPr>
        <p:spPr>
          <a:xfrm>
            <a:off x="630936" y="639520"/>
            <a:ext cx="3429000" cy="1719072"/>
          </a:xfrm>
        </p:spPr>
        <p:txBody>
          <a:bodyPr anchor="b">
            <a:normAutofit/>
          </a:bodyPr>
          <a:lstStyle/>
          <a:p>
            <a:r>
              <a:rPr lang="en-US" sz="2600">
                <a:latin typeface="Palatino-Roman"/>
              </a:rPr>
              <a:t>Setting up environment variables using . command</a:t>
            </a:r>
            <a:endParaRPr lang="en-PK" sz="2600">
              <a:latin typeface="Palatino-Roman"/>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E731E0-0196-839B-E5FC-B86482AC3247}"/>
              </a:ext>
            </a:extLst>
          </p:cNvPr>
          <p:cNvSpPr>
            <a:spLocks noGrp="1"/>
          </p:cNvSpPr>
          <p:nvPr>
            <p:ph idx="1"/>
          </p:nvPr>
        </p:nvSpPr>
        <p:spPr>
          <a:xfrm>
            <a:off x="630936" y="2807208"/>
            <a:ext cx="3707148" cy="3410712"/>
          </a:xfrm>
        </p:spPr>
        <p:txBody>
          <a:bodyPr anchor="t">
            <a:normAutofit/>
          </a:bodyPr>
          <a:lstStyle/>
          <a:p>
            <a:pPr marL="0" indent="0" algn="just">
              <a:buNone/>
            </a:pPr>
            <a:r>
              <a:rPr lang="en-US" sz="2200" b="0" i="0" u="none" strike="noStrike" baseline="0" dirty="0">
                <a:latin typeface="Palatino-Roman"/>
              </a:rPr>
              <a:t>Suppose we have two files containing the environment settings for  </a:t>
            </a:r>
            <a:r>
              <a:rPr lang="uz-Latn-UZ" sz="2200" b="0" i="0" u="none" strike="noStrike" baseline="0" dirty="0">
                <a:latin typeface="Palatino-Roman"/>
              </a:rPr>
              <a:t>two different development environments.</a:t>
            </a:r>
            <a:endParaRPr lang="en-US" sz="2200" b="0" i="0" u="none" strike="noStrike" baseline="0" dirty="0">
              <a:latin typeface="Palatino-Roman"/>
            </a:endParaRPr>
          </a:p>
          <a:p>
            <a:pPr marL="0" indent="0" algn="just">
              <a:buNone/>
            </a:pPr>
            <a:endParaRPr lang="en-US" sz="2200" dirty="0">
              <a:latin typeface="Palatino-Roman"/>
            </a:endParaRPr>
          </a:p>
          <a:p>
            <a:pPr marL="0" indent="0" algn="just">
              <a:buNone/>
            </a:pPr>
            <a:endParaRPr lang="en-PK" sz="2200" dirty="0">
              <a:latin typeface="Palatino-Roman"/>
            </a:endParaRPr>
          </a:p>
        </p:txBody>
      </p:sp>
      <p:pic>
        <p:nvPicPr>
          <p:cNvPr id="5" name="Picture 4" descr="A screenshot of a computer&#10;&#10;AI-generated content may be incorrect.">
            <a:extLst>
              <a:ext uri="{FF2B5EF4-FFF2-40B4-BE49-F238E27FC236}">
                <a16:creationId xmlns:a16="http://schemas.microsoft.com/office/drawing/2014/main" id="{F2359385-4F6F-D752-4D1E-A836B27BE0F2}"/>
              </a:ext>
            </a:extLst>
          </p:cNvPr>
          <p:cNvPicPr>
            <a:picLocks noChangeAspect="1"/>
          </p:cNvPicPr>
          <p:nvPr/>
        </p:nvPicPr>
        <p:blipFill>
          <a:blip r:embed="rId2"/>
          <a:stretch>
            <a:fillRect/>
          </a:stretch>
        </p:blipFill>
        <p:spPr>
          <a:xfrm>
            <a:off x="5033037" y="798503"/>
            <a:ext cx="6903720" cy="5419417"/>
          </a:xfrm>
          <a:prstGeom prst="rect">
            <a:avLst/>
          </a:prstGeom>
        </p:spPr>
      </p:pic>
    </p:spTree>
    <p:extLst>
      <p:ext uri="{BB962C8B-B14F-4D97-AF65-F5344CB8AC3E}">
        <p14:creationId xmlns:p14="http://schemas.microsoft.com/office/powerpoint/2010/main" val="274083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Rectangle 45">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1BFF5-8330-FDA2-345D-05DADC852397}"/>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Contents</a:t>
            </a:r>
            <a:endParaRPr lang="en-PK" sz="4000">
              <a:solidFill>
                <a:srgbClr val="FFFFFF"/>
              </a:solidFill>
            </a:endParaRPr>
          </a:p>
        </p:txBody>
      </p:sp>
      <p:graphicFrame>
        <p:nvGraphicFramePr>
          <p:cNvPr id="47" name="Content Placeholder 2">
            <a:extLst>
              <a:ext uri="{FF2B5EF4-FFF2-40B4-BE49-F238E27FC236}">
                <a16:creationId xmlns:a16="http://schemas.microsoft.com/office/drawing/2014/main" id="{D2C3AF93-B401-F4CA-1687-FADDA8AF0503}"/>
              </a:ext>
            </a:extLst>
          </p:cNvPr>
          <p:cNvGraphicFramePr>
            <a:graphicFrameLocks noGrp="1"/>
          </p:cNvGraphicFramePr>
          <p:nvPr>
            <p:ph idx="1"/>
            <p:extLst>
              <p:ext uri="{D42A27DB-BD31-4B8C-83A1-F6EECF244321}">
                <p14:modId xmlns:p14="http://schemas.microsoft.com/office/powerpoint/2010/main" val="196177990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821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8D2C5-684E-B640-551B-46008F7362B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Changing Environment Settings (Cont..)</a:t>
            </a:r>
            <a:endParaRPr lang="en-US" sz="3200" kern="1200" dirty="0">
              <a:solidFill>
                <a:schemeClr val="bg1"/>
              </a:solidFill>
              <a:latin typeface="+mj-lt"/>
              <a:ea typeface="+mj-ea"/>
              <a:cs typeface="+mj-cs"/>
            </a:endParaRPr>
          </a:p>
        </p:txBody>
      </p:sp>
      <p:pic>
        <p:nvPicPr>
          <p:cNvPr id="5" name="Picture 4">
            <a:extLst>
              <a:ext uri="{FF2B5EF4-FFF2-40B4-BE49-F238E27FC236}">
                <a16:creationId xmlns:a16="http://schemas.microsoft.com/office/drawing/2014/main" id="{E9FA46E6-AF54-1868-582F-E6ACF1BF0D7E}"/>
              </a:ext>
            </a:extLst>
          </p:cNvPr>
          <p:cNvPicPr>
            <a:picLocks noChangeAspect="1"/>
          </p:cNvPicPr>
          <p:nvPr/>
        </p:nvPicPr>
        <p:blipFill>
          <a:blip r:embed="rId2"/>
          <a:stretch>
            <a:fillRect/>
          </a:stretch>
        </p:blipFill>
        <p:spPr>
          <a:xfrm>
            <a:off x="2027295" y="1675227"/>
            <a:ext cx="8137409" cy="4394199"/>
          </a:xfrm>
          <a:prstGeom prst="rect">
            <a:avLst/>
          </a:prstGeom>
        </p:spPr>
      </p:pic>
    </p:spTree>
    <p:extLst>
      <p:ext uri="{BB962C8B-B14F-4D97-AF65-F5344CB8AC3E}">
        <p14:creationId xmlns:p14="http://schemas.microsoft.com/office/powerpoint/2010/main" val="2688679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30071-CB27-6588-9AEA-D82F6B1D3A0A}"/>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a:t>Example</a:t>
            </a:r>
          </a:p>
        </p:txBody>
      </p:sp>
      <p:sp>
        <p:nvSpPr>
          <p:cNvPr id="23"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EEA6FF8-2314-4CA1-AB18-7A445B302D49}"/>
              </a:ext>
            </a:extLst>
          </p:cNvPr>
          <p:cNvPicPr>
            <a:picLocks noChangeAspect="1"/>
          </p:cNvPicPr>
          <p:nvPr/>
        </p:nvPicPr>
        <p:blipFill>
          <a:blip r:embed="rId2"/>
          <a:stretch>
            <a:fillRect/>
          </a:stretch>
        </p:blipFill>
        <p:spPr>
          <a:xfrm>
            <a:off x="0" y="3844823"/>
            <a:ext cx="5528930" cy="2100994"/>
          </a:xfrm>
          <a:prstGeom prst="rect">
            <a:avLst/>
          </a:prstGeom>
        </p:spPr>
      </p:pic>
      <p:pic>
        <p:nvPicPr>
          <p:cNvPr id="7" name="Picture 6">
            <a:extLst>
              <a:ext uri="{FF2B5EF4-FFF2-40B4-BE49-F238E27FC236}">
                <a16:creationId xmlns:a16="http://schemas.microsoft.com/office/drawing/2014/main" id="{433549BC-DDFE-FBF1-2142-D28F741B26BE}"/>
              </a:ext>
            </a:extLst>
          </p:cNvPr>
          <p:cNvPicPr>
            <a:picLocks noChangeAspect="1"/>
          </p:cNvPicPr>
          <p:nvPr/>
        </p:nvPicPr>
        <p:blipFill>
          <a:blip r:embed="rId3"/>
          <a:stretch>
            <a:fillRect/>
          </a:stretch>
        </p:blipFill>
        <p:spPr>
          <a:xfrm>
            <a:off x="4823077" y="3890545"/>
            <a:ext cx="7418953" cy="2040211"/>
          </a:xfrm>
          <a:prstGeom prst="rect">
            <a:avLst/>
          </a:prstGeom>
        </p:spPr>
      </p:pic>
      <p:pic>
        <p:nvPicPr>
          <p:cNvPr id="5" name="Picture 4">
            <a:extLst>
              <a:ext uri="{FF2B5EF4-FFF2-40B4-BE49-F238E27FC236}">
                <a16:creationId xmlns:a16="http://schemas.microsoft.com/office/drawing/2014/main" id="{6E42471A-E164-9DA3-6C11-E1F331EB8F46}"/>
              </a:ext>
            </a:extLst>
          </p:cNvPr>
          <p:cNvPicPr>
            <a:picLocks noChangeAspect="1"/>
          </p:cNvPicPr>
          <p:nvPr/>
        </p:nvPicPr>
        <p:blipFill>
          <a:blip r:embed="rId4"/>
          <a:stretch>
            <a:fillRect/>
          </a:stretch>
        </p:blipFill>
        <p:spPr>
          <a:xfrm>
            <a:off x="2764465" y="1993276"/>
            <a:ext cx="6772916" cy="1828686"/>
          </a:xfrm>
          <a:prstGeom prst="rect">
            <a:avLst/>
          </a:prstGeom>
        </p:spPr>
      </p:pic>
    </p:spTree>
    <p:extLst>
      <p:ext uri="{BB962C8B-B14F-4D97-AF65-F5344CB8AC3E}">
        <p14:creationId xmlns:p14="http://schemas.microsoft.com/office/powerpoint/2010/main" val="281236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Rectangle 4">
            <a:extLst>
              <a:ext uri="{FF2B5EF4-FFF2-40B4-BE49-F238E27FC236}">
                <a16:creationId xmlns:a16="http://schemas.microsoft.com/office/drawing/2014/main" id="{6C9554AA-B9AB-3F9C-7F80-6F50EE74D283}"/>
              </a:ext>
            </a:extLst>
          </p:cNvPr>
          <p:cNvSpPr>
            <a:spLocks noGrp="1" noChangeArrowheads="1"/>
          </p:cNvSpPr>
          <p:nvPr>
            <p:ph type="title"/>
          </p:nvPr>
        </p:nvSpPr>
        <p:spPr>
          <a:xfrm>
            <a:off x="1946276" y="193860"/>
            <a:ext cx="7388225" cy="703078"/>
          </a:xfrm>
        </p:spPr>
        <p:txBody>
          <a:bodyPr vert="horz" lIns="90488" tIns="44450" rIns="90488" bIns="44450" rtlCol="0" anchor="b">
            <a:spAutoFit/>
          </a:bodyPr>
          <a:lstStyle/>
          <a:p>
            <a:pPr eaLnBrk="1" hangingPunct="1">
              <a:defRPr/>
            </a:pPr>
            <a:r>
              <a:rPr lang="en-US" dirty="0"/>
              <a:t>Thank You</a:t>
            </a:r>
          </a:p>
        </p:txBody>
      </p:sp>
      <p:sp>
        <p:nvSpPr>
          <p:cNvPr id="827397" name="Rectangle 5">
            <a:extLst>
              <a:ext uri="{FF2B5EF4-FFF2-40B4-BE49-F238E27FC236}">
                <a16:creationId xmlns:a16="http://schemas.microsoft.com/office/drawing/2014/main" id="{F3FF5749-0943-9AA8-5924-F9B8C7B6EA81}"/>
              </a:ext>
            </a:extLst>
          </p:cNvPr>
          <p:cNvSpPr>
            <a:spLocks noGrp="1" noChangeArrowheads="1"/>
          </p:cNvSpPr>
          <p:nvPr>
            <p:ph type="body" sz="half" idx="1"/>
          </p:nvPr>
        </p:nvSpPr>
        <p:spPr>
          <a:xfrm>
            <a:off x="1946276" y="1143001"/>
            <a:ext cx="4295775" cy="619125"/>
          </a:xfrm>
        </p:spPr>
        <p:txBody>
          <a:bodyPr vert="horz" lIns="90488" tIns="44450" rIns="90488" bIns="44450" rtlCol="0">
            <a:normAutofit/>
          </a:bodyPr>
          <a:lstStyle/>
          <a:p>
            <a:pPr eaLnBrk="1" hangingPunct="1">
              <a:buFontTx/>
              <a:buNone/>
              <a:defRPr/>
            </a:pPr>
            <a:r>
              <a:rPr lang="en-US" sz="3200" dirty="0"/>
              <a:t>Questions?</a:t>
            </a:r>
          </a:p>
          <a:p>
            <a:pPr eaLnBrk="1" hangingPunct="1">
              <a:buFontTx/>
              <a:buNone/>
              <a:defRPr/>
            </a:pPr>
            <a:endParaRPr lang="en-US" sz="3200" dirty="0"/>
          </a:p>
        </p:txBody>
      </p:sp>
      <p:graphicFrame>
        <p:nvGraphicFramePr>
          <p:cNvPr id="24582" name="Object 6">
            <a:extLst>
              <a:ext uri="{FF2B5EF4-FFF2-40B4-BE49-F238E27FC236}">
                <a16:creationId xmlns:a16="http://schemas.microsoft.com/office/drawing/2014/main" id="{2769A456-2991-8BE7-0D8C-043DFFAE1601}"/>
              </a:ext>
            </a:extLst>
          </p:cNvPr>
          <p:cNvGraphicFramePr>
            <a:graphicFrameLocks noChangeAspect="1"/>
          </p:cNvGraphicFramePr>
          <p:nvPr/>
        </p:nvGraphicFramePr>
        <p:xfrm>
          <a:off x="3348038" y="2228850"/>
          <a:ext cx="5511800" cy="3932238"/>
        </p:xfrm>
        <a:graphic>
          <a:graphicData uri="http://schemas.openxmlformats.org/presentationml/2006/ole">
            <mc:AlternateContent xmlns:mc="http://schemas.openxmlformats.org/markup-compatibility/2006">
              <mc:Choice xmlns:v="urn:schemas-microsoft-com:vml" Requires="v">
                <p:oleObj name="ClipArt" r:id="rId3" imgW="4006850" imgH="2857500" progId="MS_ClipArt_Gallery.2">
                  <p:embed/>
                </p:oleObj>
              </mc:Choice>
              <mc:Fallback>
                <p:oleObj name="ClipArt" r:id="rId3" imgW="4006850" imgH="2857500" progId="MS_ClipArt_Gallery.2">
                  <p:embed/>
                  <p:pic>
                    <p:nvPicPr>
                      <p:cNvPr id="24582" name="Object 6">
                        <a:extLst>
                          <a:ext uri="{FF2B5EF4-FFF2-40B4-BE49-F238E27FC236}">
                            <a16:creationId xmlns:a16="http://schemas.microsoft.com/office/drawing/2014/main" id="{2769A456-2991-8BE7-0D8C-043DFFAE1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228850"/>
                        <a:ext cx="5511800" cy="393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70106-8F7C-2B05-C2F4-A1D2B8F39CAC}"/>
              </a:ext>
            </a:extLst>
          </p:cNvPr>
          <p:cNvSpPr>
            <a:spLocks noGrp="1"/>
          </p:cNvSpPr>
          <p:nvPr>
            <p:ph type="title"/>
          </p:nvPr>
        </p:nvSpPr>
        <p:spPr>
          <a:xfrm>
            <a:off x="640080" y="329184"/>
            <a:ext cx="6894576" cy="1783080"/>
          </a:xfrm>
        </p:spPr>
        <p:txBody>
          <a:bodyPr anchor="b">
            <a:normAutofit/>
          </a:bodyPr>
          <a:lstStyle/>
          <a:p>
            <a:r>
              <a:rPr lang="en-US" sz="5400" dirty="0">
                <a:latin typeface="Palatino-Roman"/>
              </a:rPr>
              <a:t>Lists</a:t>
            </a:r>
            <a:endParaRPr lang="en-PK" sz="5400" dirty="0">
              <a:latin typeface="Palatino-Roman"/>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6DB1FA-7DCF-C9B4-B4A2-E0C3DC5AE78D}"/>
              </a:ext>
            </a:extLst>
          </p:cNvPr>
          <p:cNvSpPr>
            <a:spLocks noGrp="1"/>
          </p:cNvSpPr>
          <p:nvPr>
            <p:ph idx="1"/>
          </p:nvPr>
        </p:nvSpPr>
        <p:spPr>
          <a:xfrm>
            <a:off x="640080" y="2706624"/>
            <a:ext cx="4860608" cy="3483864"/>
          </a:xfrm>
        </p:spPr>
        <p:txBody>
          <a:bodyPr>
            <a:normAutofit/>
          </a:bodyPr>
          <a:lstStyle/>
          <a:p>
            <a:pPr algn="just"/>
            <a:r>
              <a:rPr lang="en-US" sz="1900" b="0" i="0" u="none" strike="noStrike" baseline="0" dirty="0">
                <a:latin typeface="Palatino-Roman"/>
              </a:rPr>
              <a:t>Sometimes you want to connect commands in a series. For instance, you may want several different conditions to be met before you execute a statement:</a:t>
            </a:r>
          </a:p>
          <a:p>
            <a:pPr algn="just"/>
            <a:r>
              <a:rPr lang="en-US" sz="1900" b="0" i="0" u="none" strike="noStrike" baseline="0" dirty="0">
                <a:latin typeface="Palatino-Roman"/>
              </a:rPr>
              <a:t>Or you might want at least one of a series of conditions to be true:</a:t>
            </a:r>
          </a:p>
          <a:p>
            <a:pPr algn="l"/>
            <a:r>
              <a:rPr lang="en-US" sz="1800" b="0" i="0" u="none" strike="noStrike" baseline="0" dirty="0">
                <a:latin typeface="Palatino-Roman"/>
              </a:rPr>
              <a:t>The shell has a special pair of constructs for dealing with lists of commands: the AND list and the OR list. These are often used together.</a:t>
            </a:r>
            <a:endParaRPr lang="en-US" sz="1900" b="0" i="0" u="none" strike="noStrike" baseline="0" dirty="0">
              <a:latin typeface="Palatino-Roman"/>
            </a:endParaRPr>
          </a:p>
          <a:p>
            <a:pPr marL="0" indent="0">
              <a:buNone/>
            </a:pPr>
            <a:endParaRPr lang="en-PK" sz="1900" dirty="0"/>
          </a:p>
        </p:txBody>
      </p:sp>
      <p:pic>
        <p:nvPicPr>
          <p:cNvPr id="9" name="Picture 8">
            <a:extLst>
              <a:ext uri="{FF2B5EF4-FFF2-40B4-BE49-F238E27FC236}">
                <a16:creationId xmlns:a16="http://schemas.microsoft.com/office/drawing/2014/main" id="{4BC4E1B7-9580-02F5-69AA-144CB12D1C7A}"/>
              </a:ext>
            </a:extLst>
          </p:cNvPr>
          <p:cNvPicPr>
            <a:picLocks noChangeAspect="1"/>
          </p:cNvPicPr>
          <p:nvPr/>
        </p:nvPicPr>
        <p:blipFill>
          <a:blip r:embed="rId2"/>
          <a:stretch>
            <a:fillRect/>
          </a:stretch>
        </p:blipFill>
        <p:spPr>
          <a:xfrm>
            <a:off x="5869073" y="3325334"/>
            <a:ext cx="6322986" cy="3604101"/>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0DDF09BA-1E7A-EE67-DEAF-4D86BBC7B109}"/>
              </a:ext>
            </a:extLst>
          </p:cNvPr>
          <p:cNvPicPr>
            <a:picLocks noChangeAspect="1"/>
          </p:cNvPicPr>
          <p:nvPr/>
        </p:nvPicPr>
        <p:blipFill>
          <a:blip r:embed="rId3"/>
          <a:stretch>
            <a:fillRect/>
          </a:stretch>
        </p:blipFill>
        <p:spPr>
          <a:xfrm>
            <a:off x="5869073" y="945794"/>
            <a:ext cx="6291303" cy="2321465"/>
          </a:xfrm>
          <a:prstGeom prst="rect">
            <a:avLst/>
          </a:prstGeom>
        </p:spPr>
      </p:pic>
    </p:spTree>
    <p:extLst>
      <p:ext uri="{BB962C8B-B14F-4D97-AF65-F5344CB8AC3E}">
        <p14:creationId xmlns:p14="http://schemas.microsoft.com/office/powerpoint/2010/main" val="288419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716D56-2C7E-03CD-FCC3-095898F7CE48}"/>
              </a:ext>
            </a:extLst>
          </p:cNvPr>
          <p:cNvSpPr>
            <a:spLocks noGrp="1"/>
          </p:cNvSpPr>
          <p:nvPr>
            <p:ph type="title"/>
          </p:nvPr>
        </p:nvSpPr>
        <p:spPr>
          <a:xfrm>
            <a:off x="640080" y="329184"/>
            <a:ext cx="6894576" cy="1783080"/>
          </a:xfrm>
        </p:spPr>
        <p:txBody>
          <a:bodyPr anchor="b">
            <a:normAutofit/>
          </a:bodyPr>
          <a:lstStyle/>
          <a:p>
            <a:r>
              <a:rPr lang="en-US" sz="5400" dirty="0">
                <a:latin typeface="Palatino-Roman"/>
              </a:rPr>
              <a:t>AND List</a:t>
            </a:r>
            <a:endParaRPr lang="en-PK" sz="5400" dirty="0">
              <a:latin typeface="Palatino-Roman"/>
            </a:endParaRP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8F4B06-1EAD-1957-333D-BDADB31DFF25}"/>
              </a:ext>
            </a:extLst>
          </p:cNvPr>
          <p:cNvSpPr>
            <a:spLocks noGrp="1"/>
          </p:cNvSpPr>
          <p:nvPr>
            <p:ph idx="1"/>
          </p:nvPr>
        </p:nvSpPr>
        <p:spPr>
          <a:xfrm>
            <a:off x="640080" y="2706624"/>
            <a:ext cx="5860733" cy="3904488"/>
          </a:xfrm>
        </p:spPr>
        <p:txBody>
          <a:bodyPr>
            <a:normAutofit fontScale="92500"/>
          </a:bodyPr>
          <a:lstStyle/>
          <a:p>
            <a:pPr algn="just"/>
            <a:r>
              <a:rPr lang="en-US" sz="2000" b="0" i="0" u="none" strike="noStrike" baseline="0" dirty="0">
                <a:latin typeface="Palatino-Roman"/>
              </a:rPr>
              <a:t>The AND list construct enables you to execute a series of commands, executing the next command only if all the previous commands have succeeded. The syntax is:</a:t>
            </a:r>
          </a:p>
          <a:p>
            <a:pPr marL="0" indent="0">
              <a:buNone/>
            </a:pPr>
            <a:endParaRPr lang="en-US" sz="2000" b="1" i="0" u="none" strike="noStrike" baseline="0" dirty="0">
              <a:latin typeface="WileyCode-Regular"/>
            </a:endParaRPr>
          </a:p>
          <a:p>
            <a:pPr marL="0" indent="0">
              <a:buNone/>
            </a:pPr>
            <a:r>
              <a:rPr lang="en-US" sz="2000" b="1" i="0" u="none" strike="noStrike" baseline="0" dirty="0">
                <a:latin typeface="Palatino-Roman"/>
              </a:rPr>
              <a:t>     </a:t>
            </a:r>
            <a:r>
              <a:rPr lang="uz-Latn-UZ" sz="2000" b="1" i="0" u="none" strike="noStrike" baseline="0" dirty="0">
                <a:latin typeface="Palatino-Roman"/>
              </a:rPr>
              <a:t>statement1 &amp;&amp; statement2 &amp;&amp; statement3 &amp;&amp; ...</a:t>
            </a:r>
            <a:endParaRPr lang="en-US" sz="2000" b="1" i="0" u="none" strike="noStrike" baseline="0" dirty="0">
              <a:latin typeface="Palatino-Roman"/>
            </a:endParaRPr>
          </a:p>
          <a:p>
            <a:pPr marL="0" indent="0">
              <a:buNone/>
            </a:pPr>
            <a:endParaRPr lang="en-US" sz="2000" b="1" i="0" u="none" strike="noStrike" baseline="0" dirty="0">
              <a:latin typeface="WileyCodeNew-Bold"/>
            </a:endParaRPr>
          </a:p>
          <a:p>
            <a:pPr algn="just"/>
            <a:r>
              <a:rPr lang="en-US" sz="2000" b="0" i="0" u="none" strike="noStrike" baseline="0" dirty="0">
                <a:latin typeface="Palatino-Roman"/>
              </a:rPr>
              <a:t>Each statement is executed independently, enabling you to mix many different commands in a single list, as the following script shows. The AND list as a whole succeeds if all commands are executed successfully, </a:t>
            </a:r>
            <a:r>
              <a:rPr lang="uz-Latn-UZ" sz="2000" b="0" i="0" u="none" strike="noStrike" baseline="0" dirty="0">
                <a:latin typeface="Palatino-Roman"/>
              </a:rPr>
              <a:t>but it fails otherwise.</a:t>
            </a:r>
            <a:endParaRPr lang="en-US" sz="2000" b="0" i="0" u="none" strike="noStrike" baseline="0" dirty="0">
              <a:latin typeface="Palatino-Roman"/>
            </a:endParaRPr>
          </a:p>
          <a:p>
            <a:pPr marL="0" indent="0">
              <a:buNone/>
            </a:pPr>
            <a:endParaRPr lang="en-PK" sz="2000" dirty="0"/>
          </a:p>
        </p:txBody>
      </p:sp>
      <p:pic>
        <p:nvPicPr>
          <p:cNvPr id="5" name="Picture 4">
            <a:extLst>
              <a:ext uri="{FF2B5EF4-FFF2-40B4-BE49-F238E27FC236}">
                <a16:creationId xmlns:a16="http://schemas.microsoft.com/office/drawing/2014/main" id="{731D49FF-2FF5-1653-B020-2BD55C81BDBF}"/>
              </a:ext>
            </a:extLst>
          </p:cNvPr>
          <p:cNvPicPr>
            <a:picLocks noChangeAspect="1"/>
          </p:cNvPicPr>
          <p:nvPr/>
        </p:nvPicPr>
        <p:blipFill>
          <a:blip r:embed="rId2"/>
          <a:stretch>
            <a:fillRect/>
          </a:stretch>
        </p:blipFill>
        <p:spPr>
          <a:xfrm>
            <a:off x="6599246" y="2383299"/>
            <a:ext cx="5589706" cy="3018439"/>
          </a:xfrm>
          <a:prstGeom prst="rect">
            <a:avLst/>
          </a:prstGeom>
        </p:spPr>
      </p:pic>
      <p:pic>
        <p:nvPicPr>
          <p:cNvPr id="7" name="Picture 6">
            <a:extLst>
              <a:ext uri="{FF2B5EF4-FFF2-40B4-BE49-F238E27FC236}">
                <a16:creationId xmlns:a16="http://schemas.microsoft.com/office/drawing/2014/main" id="{CF8E0402-8FA0-4D92-21B5-BA9E715854B0}"/>
              </a:ext>
            </a:extLst>
          </p:cNvPr>
          <p:cNvPicPr>
            <a:picLocks noChangeAspect="1"/>
          </p:cNvPicPr>
          <p:nvPr/>
        </p:nvPicPr>
        <p:blipFill>
          <a:blip r:embed="rId3"/>
          <a:stretch>
            <a:fillRect/>
          </a:stretch>
        </p:blipFill>
        <p:spPr>
          <a:xfrm>
            <a:off x="6535838" y="5415590"/>
            <a:ext cx="5589706" cy="1159863"/>
          </a:xfrm>
          <a:prstGeom prst="rect">
            <a:avLst/>
          </a:prstGeom>
        </p:spPr>
      </p:pic>
      <p:sp>
        <p:nvSpPr>
          <p:cNvPr id="9" name="TextBox 8">
            <a:extLst>
              <a:ext uri="{FF2B5EF4-FFF2-40B4-BE49-F238E27FC236}">
                <a16:creationId xmlns:a16="http://schemas.microsoft.com/office/drawing/2014/main" id="{FD7F2762-648B-E7BA-B667-4BA7430702B5}"/>
              </a:ext>
            </a:extLst>
          </p:cNvPr>
          <p:cNvSpPr txBox="1"/>
          <p:nvPr/>
        </p:nvSpPr>
        <p:spPr>
          <a:xfrm>
            <a:off x="6594635" y="998601"/>
            <a:ext cx="5472112" cy="1477328"/>
          </a:xfrm>
          <a:prstGeom prst="rect">
            <a:avLst/>
          </a:prstGeom>
          <a:noFill/>
        </p:spPr>
        <p:txBody>
          <a:bodyPr wrap="square">
            <a:spAutoFit/>
          </a:bodyPr>
          <a:lstStyle/>
          <a:p>
            <a:pPr algn="just"/>
            <a:r>
              <a:rPr lang="en-US" b="0" i="0" u="none" strike="noStrike" baseline="0" dirty="0">
                <a:latin typeface="Palatino-Roman"/>
              </a:rPr>
              <a:t>In the following script, you touch </a:t>
            </a:r>
            <a:r>
              <a:rPr lang="en-US" b="0" i="0" u="none" strike="noStrike" baseline="0" dirty="0" err="1">
                <a:latin typeface="Palatino-Roman"/>
              </a:rPr>
              <a:t>file_one</a:t>
            </a:r>
            <a:r>
              <a:rPr lang="en-US" b="0" i="0" u="none" strike="noStrike" baseline="0" dirty="0">
                <a:latin typeface="Palatino-Roman"/>
              </a:rPr>
              <a:t> (to check whether it exists and create it if it doesn’t) and then remove </a:t>
            </a:r>
            <a:r>
              <a:rPr lang="en-US" b="0" i="0" u="none" strike="noStrike" baseline="0" dirty="0" err="1">
                <a:latin typeface="Palatino-Roman"/>
              </a:rPr>
              <a:t>file_two</a:t>
            </a:r>
            <a:r>
              <a:rPr lang="en-US" b="0" i="0" u="none" strike="noStrike" baseline="0" dirty="0">
                <a:latin typeface="Palatino-Roman"/>
              </a:rPr>
              <a:t>. Then the AND list tests for the existence of each of the files and echoes some </a:t>
            </a:r>
            <a:r>
              <a:rPr lang="uz-Latn-UZ" b="0" i="0" u="none" strike="noStrike" baseline="0" dirty="0">
                <a:latin typeface="Palatino-Roman"/>
              </a:rPr>
              <a:t>text in between.</a:t>
            </a:r>
            <a:endParaRPr lang="en-PK" dirty="0">
              <a:latin typeface="Palatino-Roman"/>
            </a:endParaRPr>
          </a:p>
        </p:txBody>
      </p:sp>
    </p:spTree>
    <p:extLst>
      <p:ext uri="{BB962C8B-B14F-4D97-AF65-F5344CB8AC3E}">
        <p14:creationId xmlns:p14="http://schemas.microsoft.com/office/powerpoint/2010/main" val="135989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EF4A8F-0DA6-019A-90A0-CFA9B493279F}"/>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6684B1-56E0-1CBD-2286-455EE931A8A1}"/>
              </a:ext>
            </a:extLst>
          </p:cNvPr>
          <p:cNvSpPr>
            <a:spLocks noGrp="1"/>
          </p:cNvSpPr>
          <p:nvPr>
            <p:ph type="title"/>
          </p:nvPr>
        </p:nvSpPr>
        <p:spPr>
          <a:xfrm>
            <a:off x="640080" y="329184"/>
            <a:ext cx="6894576" cy="1783080"/>
          </a:xfrm>
        </p:spPr>
        <p:txBody>
          <a:bodyPr anchor="b">
            <a:normAutofit/>
          </a:bodyPr>
          <a:lstStyle/>
          <a:p>
            <a:r>
              <a:rPr lang="en-US" sz="5400" dirty="0">
                <a:latin typeface="Palatino-Roman"/>
              </a:rPr>
              <a:t>OR List</a:t>
            </a:r>
            <a:endParaRPr lang="en-PK" sz="5400" dirty="0">
              <a:latin typeface="Palatino-Roman"/>
            </a:endParaRP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86C485-D44A-27ED-9B3A-34E79BEA1542}"/>
              </a:ext>
            </a:extLst>
          </p:cNvPr>
          <p:cNvSpPr>
            <a:spLocks noGrp="1"/>
          </p:cNvSpPr>
          <p:nvPr>
            <p:ph idx="1"/>
          </p:nvPr>
        </p:nvSpPr>
        <p:spPr>
          <a:xfrm>
            <a:off x="640079" y="2706624"/>
            <a:ext cx="5560695" cy="3483864"/>
          </a:xfrm>
        </p:spPr>
        <p:txBody>
          <a:bodyPr>
            <a:noAutofit/>
          </a:bodyPr>
          <a:lstStyle/>
          <a:p>
            <a:pPr algn="just"/>
            <a:r>
              <a:rPr lang="en-US" sz="1800" b="0" i="0" u="none" strike="noStrike" baseline="0" dirty="0">
                <a:latin typeface="Palatino-Roman"/>
              </a:rPr>
              <a:t>The OR list construct enables us to execute a series of commands until one succeeds, and then not execute any more. The syntax is as follows:</a:t>
            </a:r>
          </a:p>
          <a:p>
            <a:pPr marL="0" indent="0" algn="ctr">
              <a:buNone/>
            </a:pPr>
            <a:r>
              <a:rPr lang="uz-Latn-UZ" sz="1800" b="1" i="0" u="none" strike="noStrike" baseline="0" dirty="0">
                <a:latin typeface="Palatino-Roman"/>
              </a:rPr>
              <a:t>statement1 </a:t>
            </a:r>
            <a:r>
              <a:rPr lang="uz-Latn-UZ" sz="1800" b="1" i="1" u="none" strike="noStrike" baseline="0" dirty="0">
                <a:latin typeface="Palatino-Roman"/>
              </a:rPr>
              <a:t>|| </a:t>
            </a:r>
            <a:r>
              <a:rPr lang="uz-Latn-UZ" sz="1800" b="1" i="0" u="none" strike="noStrike" baseline="0" dirty="0">
                <a:latin typeface="Palatino-Roman"/>
              </a:rPr>
              <a:t>statement2 </a:t>
            </a:r>
            <a:r>
              <a:rPr lang="uz-Latn-UZ" sz="1800" b="1" i="1" u="none" strike="noStrike" baseline="0" dirty="0">
                <a:latin typeface="Palatino-Roman"/>
              </a:rPr>
              <a:t>|| </a:t>
            </a:r>
            <a:r>
              <a:rPr lang="uz-Latn-UZ" sz="1800" b="1" i="0" u="none" strike="noStrike" baseline="0" dirty="0">
                <a:latin typeface="Palatino-Roman"/>
              </a:rPr>
              <a:t>statement3 </a:t>
            </a:r>
            <a:r>
              <a:rPr lang="uz-Latn-UZ" sz="1800" b="1" i="1" u="none" strike="noStrike" baseline="0" dirty="0">
                <a:latin typeface="Palatino-Roman"/>
              </a:rPr>
              <a:t>|| </a:t>
            </a:r>
            <a:r>
              <a:rPr lang="uz-Latn-UZ" sz="1800" b="1" i="0" u="none" strike="noStrike" baseline="0" dirty="0">
                <a:latin typeface="Palatino-Roman"/>
              </a:rPr>
              <a:t>...</a:t>
            </a:r>
            <a:endParaRPr lang="en-US" sz="1800" b="1" i="0" u="none" strike="noStrike" baseline="0" dirty="0">
              <a:latin typeface="Palatino-Roman"/>
            </a:endParaRPr>
          </a:p>
          <a:p>
            <a:pPr algn="just"/>
            <a:r>
              <a:rPr lang="en-US" sz="1800" b="0" i="0" u="none" strike="noStrike" baseline="0" dirty="0">
                <a:latin typeface="Palatino-Roman"/>
              </a:rPr>
              <a:t>Starting at the left, each statement is executed. If it returns false, then the next statement to the right is executed. This continues until a statement returns true, at which point no more statements are executed.</a:t>
            </a:r>
          </a:p>
          <a:p>
            <a:pPr algn="just"/>
            <a:r>
              <a:rPr lang="en-US" sz="1800" b="0" i="0" u="none" strike="noStrike" baseline="0" dirty="0">
                <a:latin typeface="Palatino-Roman"/>
              </a:rPr>
              <a:t>The || list is very similar to the &amp;&amp; list, except that the rule for executing the next statement is that the </a:t>
            </a:r>
            <a:r>
              <a:rPr lang="uz-Latn-UZ" sz="1800" b="0" i="0" u="none" strike="noStrike" baseline="0" dirty="0">
                <a:latin typeface="Palatino-Roman"/>
              </a:rPr>
              <a:t>previous statement must fail.</a:t>
            </a:r>
            <a:endParaRPr lang="en-PK" sz="1800" dirty="0">
              <a:latin typeface="Palatino-Roman"/>
            </a:endParaRPr>
          </a:p>
        </p:txBody>
      </p:sp>
      <p:pic>
        <p:nvPicPr>
          <p:cNvPr id="6" name="Picture 5">
            <a:extLst>
              <a:ext uri="{FF2B5EF4-FFF2-40B4-BE49-F238E27FC236}">
                <a16:creationId xmlns:a16="http://schemas.microsoft.com/office/drawing/2014/main" id="{D1F6500E-C81F-3F65-E962-BD984775F34C}"/>
              </a:ext>
            </a:extLst>
          </p:cNvPr>
          <p:cNvPicPr>
            <a:picLocks noChangeAspect="1"/>
          </p:cNvPicPr>
          <p:nvPr/>
        </p:nvPicPr>
        <p:blipFill>
          <a:blip r:embed="rId2"/>
          <a:stretch>
            <a:fillRect/>
          </a:stretch>
        </p:blipFill>
        <p:spPr>
          <a:xfrm>
            <a:off x="6414514" y="2297430"/>
            <a:ext cx="5736791" cy="2696290"/>
          </a:xfrm>
          <a:prstGeom prst="rect">
            <a:avLst/>
          </a:prstGeom>
        </p:spPr>
      </p:pic>
      <p:pic>
        <p:nvPicPr>
          <p:cNvPr id="9" name="Picture 8">
            <a:extLst>
              <a:ext uri="{FF2B5EF4-FFF2-40B4-BE49-F238E27FC236}">
                <a16:creationId xmlns:a16="http://schemas.microsoft.com/office/drawing/2014/main" id="{9E7E436F-5603-69CF-12A1-BEDE0C7CF106}"/>
              </a:ext>
            </a:extLst>
          </p:cNvPr>
          <p:cNvPicPr>
            <a:picLocks noChangeAspect="1"/>
          </p:cNvPicPr>
          <p:nvPr/>
        </p:nvPicPr>
        <p:blipFill>
          <a:blip r:embed="rId3"/>
          <a:stretch>
            <a:fillRect/>
          </a:stretch>
        </p:blipFill>
        <p:spPr>
          <a:xfrm>
            <a:off x="6414514" y="5178886"/>
            <a:ext cx="5736790" cy="1262094"/>
          </a:xfrm>
          <a:prstGeom prst="rect">
            <a:avLst/>
          </a:prstGeom>
        </p:spPr>
      </p:pic>
    </p:spTree>
    <p:extLst>
      <p:ext uri="{BB962C8B-B14F-4D97-AF65-F5344CB8AC3E}">
        <p14:creationId xmlns:p14="http://schemas.microsoft.com/office/powerpoint/2010/main" val="396155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D8F0BC-D617-5D9C-66D5-AEC4052319F5}"/>
              </a:ext>
            </a:extLst>
          </p:cNvPr>
          <p:cNvSpPr>
            <a:spLocks noGrp="1"/>
          </p:cNvSpPr>
          <p:nvPr>
            <p:ph type="title"/>
          </p:nvPr>
        </p:nvSpPr>
        <p:spPr>
          <a:xfrm>
            <a:off x="4553733" y="548464"/>
            <a:ext cx="6798541" cy="1675623"/>
          </a:xfrm>
        </p:spPr>
        <p:txBody>
          <a:bodyPr anchor="b">
            <a:normAutofit/>
          </a:bodyPr>
          <a:lstStyle/>
          <a:p>
            <a:r>
              <a:rPr lang="en-US" sz="4000">
                <a:latin typeface="Poor Richard" panose="02080502050505020702" pitchFamily="18" charset="0"/>
              </a:rPr>
              <a:t>AND-OR List</a:t>
            </a:r>
            <a:endParaRPr lang="en-PK" sz="4000">
              <a:latin typeface="Poor Richard" panose="02080502050505020702" pitchFamily="18" charset="0"/>
            </a:endParaRPr>
          </a:p>
        </p:txBody>
      </p:sp>
      <p:pic>
        <p:nvPicPr>
          <p:cNvPr id="6" name="Picture 5">
            <a:extLst>
              <a:ext uri="{FF2B5EF4-FFF2-40B4-BE49-F238E27FC236}">
                <a16:creationId xmlns:a16="http://schemas.microsoft.com/office/drawing/2014/main" id="{0A177D6A-3C72-3722-1535-C39AFF632475}"/>
              </a:ext>
            </a:extLst>
          </p:cNvPr>
          <p:cNvPicPr>
            <a:picLocks noChangeAspect="1"/>
          </p:cNvPicPr>
          <p:nvPr/>
        </p:nvPicPr>
        <p:blipFill>
          <a:blip r:embed="rId2"/>
          <a:srcRect l="22611" r="36544" b="-1"/>
          <a:stretch/>
        </p:blipFill>
        <p:spPr>
          <a:xfrm>
            <a:off x="1" y="10"/>
            <a:ext cx="4196496" cy="6857990"/>
          </a:xfrm>
          <a:prstGeom prst="rect">
            <a:avLst/>
          </a:prstGeom>
          <a:effectLst/>
        </p:spPr>
      </p:pic>
      <p:graphicFrame>
        <p:nvGraphicFramePr>
          <p:cNvPr id="21" name="Content Placeholder 2">
            <a:extLst>
              <a:ext uri="{FF2B5EF4-FFF2-40B4-BE49-F238E27FC236}">
                <a16:creationId xmlns:a16="http://schemas.microsoft.com/office/drawing/2014/main" id="{2CEF3356-B970-9299-1789-08FCEDD3D8DC}"/>
              </a:ext>
            </a:extLst>
          </p:cNvPr>
          <p:cNvGraphicFramePr>
            <a:graphicFrameLocks noGrp="1"/>
          </p:cNvGraphicFramePr>
          <p:nvPr>
            <p:ph idx="1"/>
            <p:extLst>
              <p:ext uri="{D42A27DB-BD31-4B8C-83A1-F6EECF244321}">
                <p14:modId xmlns:p14="http://schemas.microsoft.com/office/powerpoint/2010/main" val="334294804"/>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211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AD33DD-3D97-0A8C-2CF9-1416E014E903}"/>
              </a:ext>
            </a:extLst>
          </p:cNvPr>
          <p:cNvSpPr>
            <a:spLocks noGrp="1"/>
          </p:cNvSpPr>
          <p:nvPr>
            <p:ph type="title"/>
          </p:nvPr>
        </p:nvSpPr>
        <p:spPr>
          <a:xfrm>
            <a:off x="630936" y="502920"/>
            <a:ext cx="3419856" cy="1463040"/>
          </a:xfrm>
        </p:spPr>
        <p:txBody>
          <a:bodyPr anchor="ctr">
            <a:normAutofit/>
          </a:bodyPr>
          <a:lstStyle/>
          <a:p>
            <a:r>
              <a:rPr lang="en-US" sz="4800" dirty="0">
                <a:latin typeface="Palatino-Roman"/>
              </a:rPr>
              <a:t>Statement Blocks</a:t>
            </a:r>
            <a:endParaRPr lang="en-PK" sz="4800" dirty="0">
              <a:latin typeface="Palatino-Roman"/>
            </a:endParaRP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8FA6D4-D5B9-9FC4-D845-F4F96B40C0DE}"/>
              </a:ext>
            </a:extLst>
          </p:cNvPr>
          <p:cNvSpPr>
            <a:spLocks noGrp="1"/>
          </p:cNvSpPr>
          <p:nvPr>
            <p:ph idx="1"/>
          </p:nvPr>
        </p:nvSpPr>
        <p:spPr>
          <a:xfrm>
            <a:off x="4654295" y="502920"/>
            <a:ext cx="6894576" cy="1463040"/>
          </a:xfrm>
        </p:spPr>
        <p:txBody>
          <a:bodyPr anchor="ctr">
            <a:normAutofit/>
          </a:bodyPr>
          <a:lstStyle/>
          <a:p>
            <a:pPr algn="just"/>
            <a:r>
              <a:rPr lang="en-US" sz="2200" b="0" i="0" u="none" strike="noStrike" baseline="0" dirty="0">
                <a:latin typeface="Palatino-Roman"/>
              </a:rPr>
              <a:t>If you want to use multiple statements in a place where only one is allowed, such as in an AND or </a:t>
            </a:r>
            <a:r>
              <a:rPr lang="en-US" sz="2200" b="0" i="0" u="none" strike="noStrike" baseline="0" dirty="0" err="1">
                <a:latin typeface="Palatino-Roman"/>
              </a:rPr>
              <a:t>OR</a:t>
            </a:r>
            <a:r>
              <a:rPr lang="en-US" sz="2200" b="0" i="0" u="none" strike="noStrike" baseline="0" dirty="0">
                <a:latin typeface="Palatino-Roman"/>
              </a:rPr>
              <a:t> list, you can do so by enclosing them in </a:t>
            </a:r>
            <a:r>
              <a:rPr lang="en-US" sz="2200" b="1" i="0" u="none" strike="noStrike" baseline="0" dirty="0">
                <a:latin typeface="Palatino-Roman"/>
              </a:rPr>
              <a:t>braces </a:t>
            </a:r>
            <a:r>
              <a:rPr lang="en-US" sz="2200" b="1" i="0" u="none" strike="noStrike" baseline="0" dirty="0">
                <a:latin typeface="WileyCode-Regular"/>
              </a:rPr>
              <a:t>{} </a:t>
            </a:r>
            <a:r>
              <a:rPr lang="en-US" sz="2200" b="0" i="0" u="none" strike="noStrike" baseline="0" dirty="0">
                <a:latin typeface="Palatino-Roman"/>
              </a:rPr>
              <a:t>to make a statement</a:t>
            </a:r>
            <a:endParaRPr lang="en-PK" sz="2200" dirty="0"/>
          </a:p>
        </p:txBody>
      </p:sp>
      <p:pic>
        <p:nvPicPr>
          <p:cNvPr id="5" name="Picture 4" descr="A screenshot of a computer&#10;&#10;AI-generated content may be incorrect.">
            <a:extLst>
              <a:ext uri="{FF2B5EF4-FFF2-40B4-BE49-F238E27FC236}">
                <a16:creationId xmlns:a16="http://schemas.microsoft.com/office/drawing/2014/main" id="{39E5FB15-5045-4DC5-4B60-A0F19DC7034C}"/>
              </a:ext>
            </a:extLst>
          </p:cNvPr>
          <p:cNvPicPr>
            <a:picLocks noChangeAspect="1"/>
          </p:cNvPicPr>
          <p:nvPr/>
        </p:nvPicPr>
        <p:blipFill>
          <a:blip r:embed="rId2"/>
          <a:stretch>
            <a:fillRect/>
          </a:stretch>
        </p:blipFill>
        <p:spPr>
          <a:xfrm>
            <a:off x="630936" y="2332679"/>
            <a:ext cx="10917936" cy="3875865"/>
          </a:xfrm>
          <a:prstGeom prst="rect">
            <a:avLst/>
          </a:prstGeom>
        </p:spPr>
      </p:pic>
    </p:spTree>
    <p:extLst>
      <p:ext uri="{BB962C8B-B14F-4D97-AF65-F5344CB8AC3E}">
        <p14:creationId xmlns:p14="http://schemas.microsoft.com/office/powerpoint/2010/main" val="18857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32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3C06687-CB93-6BDB-D3DE-A9C3D86AE745}"/>
              </a:ext>
            </a:extLst>
          </p:cNvPr>
          <p:cNvPicPr>
            <a:picLocks noGrp="1" noChangeAspect="1"/>
          </p:cNvPicPr>
          <p:nvPr>
            <p:ph idx="1"/>
          </p:nvPr>
        </p:nvPicPr>
        <p:blipFill>
          <a:blip r:embed="rId2"/>
          <a:stretch>
            <a:fillRect/>
          </a:stretch>
        </p:blipFill>
        <p:spPr>
          <a:xfrm>
            <a:off x="1743605" y="643467"/>
            <a:ext cx="8704789" cy="5571066"/>
          </a:xfrm>
          <a:prstGeom prst="rect">
            <a:avLst/>
          </a:prstGeom>
        </p:spPr>
      </p:pic>
    </p:spTree>
    <p:extLst>
      <p:ext uri="{BB962C8B-B14F-4D97-AF65-F5344CB8AC3E}">
        <p14:creationId xmlns:p14="http://schemas.microsoft.com/office/powerpoint/2010/main" val="1800714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2354</TotalTime>
  <Words>1188</Words>
  <Application>Microsoft Office PowerPoint</Application>
  <PresentationFormat>Widescreen</PresentationFormat>
  <Paragraphs>116</Paragraphs>
  <Slides>32</Slides>
  <Notes>10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4" baseType="lpstr">
      <vt:lpstr>Aptos</vt:lpstr>
      <vt:lpstr>Aptos Display</vt:lpstr>
      <vt:lpstr>Arial</vt:lpstr>
      <vt:lpstr>Calibri</vt:lpstr>
      <vt:lpstr>Nunito</vt:lpstr>
      <vt:lpstr>Palatino-Roman</vt:lpstr>
      <vt:lpstr>Poor Richard</vt:lpstr>
      <vt:lpstr>WileyCodeNew-Bold</vt:lpstr>
      <vt:lpstr>WileyCode-Regular</vt:lpstr>
      <vt:lpstr>Wingdings</vt:lpstr>
      <vt:lpstr>Office Theme</vt:lpstr>
      <vt:lpstr>ClipArt</vt:lpstr>
      <vt:lpstr>Shell Programming  Lecture # 6</vt:lpstr>
      <vt:lpstr>Source</vt:lpstr>
      <vt:lpstr>Contents</vt:lpstr>
      <vt:lpstr>Lists</vt:lpstr>
      <vt:lpstr>AND List</vt:lpstr>
      <vt:lpstr>OR List</vt:lpstr>
      <vt:lpstr>AND-OR List</vt:lpstr>
      <vt:lpstr>Statement Blocks</vt:lpstr>
      <vt:lpstr>PowerPoint Presentation</vt:lpstr>
      <vt:lpstr>Functions in Shell Scripting</vt:lpstr>
      <vt:lpstr>A simple Function</vt:lpstr>
      <vt:lpstr>Function (Cont..)</vt:lpstr>
      <vt:lpstr>Function (Cont..)</vt:lpstr>
      <vt:lpstr>Returning a value</vt:lpstr>
      <vt:lpstr>Function Returning a String</vt:lpstr>
      <vt:lpstr>Same Function with no return</vt:lpstr>
      <vt:lpstr>Positional Parameter Example</vt:lpstr>
      <vt:lpstr>Commands  (type cd)  to check its type)</vt:lpstr>
      <vt:lpstr>Break Command</vt:lpstr>
      <vt:lpstr>Continue Command</vt:lpstr>
      <vt:lpstr>PowerPoint Presentation</vt:lpstr>
      <vt:lpstr>A way to find out the exit status of script</vt:lpstr>
      <vt:lpstr>PowerPoint Presentation</vt:lpstr>
      <vt:lpstr>PowerPoint Presentation</vt:lpstr>
      <vt:lpstr>Example</vt:lpstr>
      <vt:lpstr>Understanding          “.”        “./”  and “. ./”          in Shell</vt:lpstr>
      <vt:lpstr>Understanding          “.”        “./”  and “. ./”          in Shell</vt:lpstr>
      <vt:lpstr>Understanding          “.”        “./”  and “. ./”          in Shell</vt:lpstr>
      <vt:lpstr>Setting up environment variables using . command</vt:lpstr>
      <vt:lpstr>Changing Environment Settings (Cont..)</vt:lpstr>
      <vt:lpstr>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Bilal Qureshi</dc:creator>
  <cp:lastModifiedBy>Muhammad Bilal Qureshi</cp:lastModifiedBy>
  <cp:revision>62</cp:revision>
  <dcterms:created xsi:type="dcterms:W3CDTF">2025-02-09T11:57:57Z</dcterms:created>
  <dcterms:modified xsi:type="dcterms:W3CDTF">2025-02-12T05:12:51Z</dcterms:modified>
</cp:coreProperties>
</file>