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8" r:id="rId2"/>
    <p:sldId id="435" r:id="rId3"/>
    <p:sldId id="259" r:id="rId4"/>
    <p:sldId id="494" r:id="rId5"/>
    <p:sldId id="495" r:id="rId6"/>
    <p:sldId id="496" r:id="rId7"/>
    <p:sldId id="497" r:id="rId8"/>
    <p:sldId id="498" r:id="rId9"/>
    <p:sldId id="499" r:id="rId10"/>
    <p:sldId id="500" r:id="rId11"/>
    <p:sldId id="501" r:id="rId12"/>
    <p:sldId id="502" r:id="rId13"/>
    <p:sldId id="503" r:id="rId14"/>
    <p:sldId id="506" r:id="rId15"/>
    <p:sldId id="507" r:id="rId16"/>
    <p:sldId id="508" r:id="rId17"/>
    <p:sldId id="509" r:id="rId18"/>
    <p:sldId id="510" r:id="rId19"/>
    <p:sldId id="511" r:id="rId20"/>
    <p:sldId id="512" r:id="rId21"/>
    <p:sldId id="513" r:id="rId22"/>
    <p:sldId id="514" r:id="rId23"/>
    <p:sldId id="516" r:id="rId24"/>
    <p:sldId id="515" r:id="rId25"/>
    <p:sldId id="504" r:id="rId26"/>
    <p:sldId id="505" r:id="rId27"/>
    <p:sldId id="436" r:id="rId28"/>
    <p:sldId id="437" r:id="rId29"/>
    <p:sldId id="438" r:id="rId30"/>
    <p:sldId id="439" r:id="rId31"/>
    <p:sldId id="433" r:id="rId3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245" autoAdjust="0"/>
  </p:normalViewPr>
  <p:slideViewPr>
    <p:cSldViewPr snapToGrid="0">
      <p:cViewPr>
        <p:scale>
          <a:sx n="72" d="100"/>
          <a:sy n="72" d="100"/>
        </p:scale>
        <p:origin x="-1600" y="-8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A78F64-D013-4C68-8FBF-DB79F8B0CA5E}"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24DA6941-697B-4C3D-A9F2-BD4821DE4AD6}">
      <dgm:prSet/>
      <dgm:spPr/>
      <dgm:t>
        <a:bodyPr/>
        <a:lstStyle/>
        <a:p>
          <a:pPr algn="just"/>
          <a:r>
            <a:rPr lang="en-US" dirty="0"/>
            <a:t>As we have seen, the basic usage of grep is very easy to master. Now it’s time to look at the basics of regular expressions, which allow you to do more sophisticated matching.</a:t>
          </a:r>
        </a:p>
      </dgm:t>
    </dgm:pt>
    <dgm:pt modelId="{2DF8F8C5-E76F-4099-918D-EA2A7D748FCB}" type="parTrans" cxnId="{527401B0-4F98-4462-9255-432B7BDE09F3}">
      <dgm:prSet/>
      <dgm:spPr/>
      <dgm:t>
        <a:bodyPr/>
        <a:lstStyle/>
        <a:p>
          <a:endParaRPr lang="en-US"/>
        </a:p>
      </dgm:t>
    </dgm:pt>
    <dgm:pt modelId="{23BBE2E2-CD5D-4365-A0D1-56DED6601768}" type="sibTrans" cxnId="{527401B0-4F98-4462-9255-432B7BDE09F3}">
      <dgm:prSet/>
      <dgm:spPr/>
      <dgm:t>
        <a:bodyPr/>
        <a:lstStyle/>
        <a:p>
          <a:endParaRPr lang="en-US"/>
        </a:p>
      </dgm:t>
    </dgm:pt>
    <dgm:pt modelId="{040AAAB1-A08C-470F-9CB5-0BE7006B48E7}">
      <dgm:prSet/>
      <dgm:spPr/>
      <dgm:t>
        <a:bodyPr/>
        <a:lstStyle/>
        <a:p>
          <a:pPr algn="just"/>
          <a:r>
            <a:rPr lang="en-US" dirty="0"/>
            <a:t>During the use of regular expressions, certain characters are processed in a special way. The most frequently used are as follows:</a:t>
          </a:r>
        </a:p>
      </dgm:t>
    </dgm:pt>
    <dgm:pt modelId="{EDA8D9EA-5B9F-4E16-830F-909F6861ADCA}" type="parTrans" cxnId="{53F4BFB2-0AE1-4B4E-B77A-8E11EC753F7F}">
      <dgm:prSet/>
      <dgm:spPr/>
      <dgm:t>
        <a:bodyPr/>
        <a:lstStyle/>
        <a:p>
          <a:endParaRPr lang="en-US"/>
        </a:p>
      </dgm:t>
    </dgm:pt>
    <dgm:pt modelId="{2A6C26F4-C524-4FAB-BE8F-DEDD91FE1CA9}" type="sibTrans" cxnId="{53F4BFB2-0AE1-4B4E-B77A-8E11EC753F7F}">
      <dgm:prSet/>
      <dgm:spPr/>
      <dgm:t>
        <a:bodyPr/>
        <a:lstStyle/>
        <a:p>
          <a:endParaRPr lang="en-US"/>
        </a:p>
      </dgm:t>
    </dgm:pt>
    <dgm:pt modelId="{18E67CB6-6E1E-4681-8992-310E13B85F5D}">
      <dgm:prSet/>
      <dgm:spPr/>
      <dgm:t>
        <a:bodyPr/>
        <a:lstStyle/>
        <a:p>
          <a:pPr algn="just"/>
          <a:r>
            <a:rPr lang="en-US" dirty="0"/>
            <a:t>If you want to use any of these characters as “normal” characters, precede them with a \. So, if you wanted to look for a literal “$” character, you would simply use \$.</a:t>
          </a:r>
        </a:p>
      </dgm:t>
    </dgm:pt>
    <dgm:pt modelId="{4B0A4E80-7CC4-4A83-9FEF-27BD597E351D}" type="parTrans" cxnId="{AB7AB53D-643E-45B3-BA9C-0BE79155942A}">
      <dgm:prSet/>
      <dgm:spPr/>
      <dgm:t>
        <a:bodyPr/>
        <a:lstStyle/>
        <a:p>
          <a:endParaRPr lang="en-US"/>
        </a:p>
      </dgm:t>
    </dgm:pt>
    <dgm:pt modelId="{C34A3438-3C4D-467B-84F7-CD6632B97F3B}" type="sibTrans" cxnId="{AB7AB53D-643E-45B3-BA9C-0BE79155942A}">
      <dgm:prSet/>
      <dgm:spPr/>
      <dgm:t>
        <a:bodyPr/>
        <a:lstStyle/>
        <a:p>
          <a:endParaRPr lang="en-US"/>
        </a:p>
      </dgm:t>
    </dgm:pt>
    <dgm:pt modelId="{5AED8B00-3F8F-45B9-8952-E1240D307EAB}" type="pres">
      <dgm:prSet presAssocID="{67A78F64-D013-4C68-8FBF-DB79F8B0CA5E}" presName="linear" presStyleCnt="0">
        <dgm:presLayoutVars>
          <dgm:animLvl val="lvl"/>
          <dgm:resizeHandles val="exact"/>
        </dgm:presLayoutVars>
      </dgm:prSet>
      <dgm:spPr/>
    </dgm:pt>
    <dgm:pt modelId="{977A6822-17DC-473B-A94D-D65BC7867843}" type="pres">
      <dgm:prSet presAssocID="{24DA6941-697B-4C3D-A9F2-BD4821DE4AD6}" presName="parentText" presStyleLbl="node1" presStyleIdx="0" presStyleCnt="3">
        <dgm:presLayoutVars>
          <dgm:chMax val="0"/>
          <dgm:bulletEnabled val="1"/>
        </dgm:presLayoutVars>
      </dgm:prSet>
      <dgm:spPr/>
    </dgm:pt>
    <dgm:pt modelId="{9BA17818-CFA0-4FEC-B782-782CFF2CD8EF}" type="pres">
      <dgm:prSet presAssocID="{23BBE2E2-CD5D-4365-A0D1-56DED6601768}" presName="spacer" presStyleCnt="0"/>
      <dgm:spPr/>
    </dgm:pt>
    <dgm:pt modelId="{9E8045AA-BD9F-4193-86F6-0568394C2D06}" type="pres">
      <dgm:prSet presAssocID="{040AAAB1-A08C-470F-9CB5-0BE7006B48E7}" presName="parentText" presStyleLbl="node1" presStyleIdx="1" presStyleCnt="3">
        <dgm:presLayoutVars>
          <dgm:chMax val="0"/>
          <dgm:bulletEnabled val="1"/>
        </dgm:presLayoutVars>
      </dgm:prSet>
      <dgm:spPr/>
    </dgm:pt>
    <dgm:pt modelId="{394C4B7C-7BB2-45CD-8EA3-DC04CC301F10}" type="pres">
      <dgm:prSet presAssocID="{2A6C26F4-C524-4FAB-BE8F-DEDD91FE1CA9}" presName="spacer" presStyleCnt="0"/>
      <dgm:spPr/>
    </dgm:pt>
    <dgm:pt modelId="{973797C1-2369-4EBA-A274-7E7D36BABFD7}" type="pres">
      <dgm:prSet presAssocID="{18E67CB6-6E1E-4681-8992-310E13B85F5D}" presName="parentText" presStyleLbl="node1" presStyleIdx="2" presStyleCnt="3">
        <dgm:presLayoutVars>
          <dgm:chMax val="0"/>
          <dgm:bulletEnabled val="1"/>
        </dgm:presLayoutVars>
      </dgm:prSet>
      <dgm:spPr/>
    </dgm:pt>
  </dgm:ptLst>
  <dgm:cxnLst>
    <dgm:cxn modelId="{5231701A-C45C-4F42-82C0-A18793A1E8B4}" type="presOf" srcId="{040AAAB1-A08C-470F-9CB5-0BE7006B48E7}" destId="{9E8045AA-BD9F-4193-86F6-0568394C2D06}" srcOrd="0" destOrd="0" presId="urn:microsoft.com/office/officeart/2005/8/layout/vList2"/>
    <dgm:cxn modelId="{AB7AB53D-643E-45B3-BA9C-0BE79155942A}" srcId="{67A78F64-D013-4C68-8FBF-DB79F8B0CA5E}" destId="{18E67CB6-6E1E-4681-8992-310E13B85F5D}" srcOrd="2" destOrd="0" parTransId="{4B0A4E80-7CC4-4A83-9FEF-27BD597E351D}" sibTransId="{C34A3438-3C4D-467B-84F7-CD6632B97F3B}"/>
    <dgm:cxn modelId="{527401B0-4F98-4462-9255-432B7BDE09F3}" srcId="{67A78F64-D013-4C68-8FBF-DB79F8B0CA5E}" destId="{24DA6941-697B-4C3D-A9F2-BD4821DE4AD6}" srcOrd="0" destOrd="0" parTransId="{2DF8F8C5-E76F-4099-918D-EA2A7D748FCB}" sibTransId="{23BBE2E2-CD5D-4365-A0D1-56DED6601768}"/>
    <dgm:cxn modelId="{53F4BFB2-0AE1-4B4E-B77A-8E11EC753F7F}" srcId="{67A78F64-D013-4C68-8FBF-DB79F8B0CA5E}" destId="{040AAAB1-A08C-470F-9CB5-0BE7006B48E7}" srcOrd="1" destOrd="0" parTransId="{EDA8D9EA-5B9F-4E16-830F-909F6861ADCA}" sibTransId="{2A6C26F4-C524-4FAB-BE8F-DEDD91FE1CA9}"/>
    <dgm:cxn modelId="{B31410D8-9F36-43CC-9BAD-61A42A681D88}" type="presOf" srcId="{67A78F64-D013-4C68-8FBF-DB79F8B0CA5E}" destId="{5AED8B00-3F8F-45B9-8952-E1240D307EAB}" srcOrd="0" destOrd="0" presId="urn:microsoft.com/office/officeart/2005/8/layout/vList2"/>
    <dgm:cxn modelId="{F131CAE4-795A-4906-96FC-E74AA8D315D0}" type="presOf" srcId="{18E67CB6-6E1E-4681-8992-310E13B85F5D}" destId="{973797C1-2369-4EBA-A274-7E7D36BABFD7}" srcOrd="0" destOrd="0" presId="urn:microsoft.com/office/officeart/2005/8/layout/vList2"/>
    <dgm:cxn modelId="{966C85ED-F1BE-4C50-800E-DE922226406E}" type="presOf" srcId="{24DA6941-697B-4C3D-A9F2-BD4821DE4AD6}" destId="{977A6822-17DC-473B-A94D-D65BC7867843}" srcOrd="0" destOrd="0" presId="urn:microsoft.com/office/officeart/2005/8/layout/vList2"/>
    <dgm:cxn modelId="{BDAB36C5-BFC2-4A44-8E30-DC891FCEC087}" type="presParOf" srcId="{5AED8B00-3F8F-45B9-8952-E1240D307EAB}" destId="{977A6822-17DC-473B-A94D-D65BC7867843}" srcOrd="0" destOrd="0" presId="urn:microsoft.com/office/officeart/2005/8/layout/vList2"/>
    <dgm:cxn modelId="{8E143E40-62D7-4C79-8A8D-55DD92262EA6}" type="presParOf" srcId="{5AED8B00-3F8F-45B9-8952-E1240D307EAB}" destId="{9BA17818-CFA0-4FEC-B782-782CFF2CD8EF}" srcOrd="1" destOrd="0" presId="urn:microsoft.com/office/officeart/2005/8/layout/vList2"/>
    <dgm:cxn modelId="{EAFB65DA-9111-4D49-BDA6-165F360C1A4D}" type="presParOf" srcId="{5AED8B00-3F8F-45B9-8952-E1240D307EAB}" destId="{9E8045AA-BD9F-4193-86F6-0568394C2D06}" srcOrd="2" destOrd="0" presId="urn:microsoft.com/office/officeart/2005/8/layout/vList2"/>
    <dgm:cxn modelId="{7E9FA2B5-B877-4B13-8CFD-DB6A7DF8368C}" type="presParOf" srcId="{5AED8B00-3F8F-45B9-8952-E1240D307EAB}" destId="{394C4B7C-7BB2-45CD-8EA3-DC04CC301F10}" srcOrd="3" destOrd="0" presId="urn:microsoft.com/office/officeart/2005/8/layout/vList2"/>
    <dgm:cxn modelId="{1E019AF0-E909-4612-9360-4D487301659F}" type="presParOf" srcId="{5AED8B00-3F8F-45B9-8952-E1240D307EAB}" destId="{973797C1-2369-4EBA-A274-7E7D36BABFD7}"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6264B1-881D-4CC5-8277-B65C654B2B9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A1E3589-BE9D-4A8F-B894-5323B5A08A4C}">
      <dgm:prSet/>
      <dgm:spPr/>
      <dgm:t>
        <a:bodyPr/>
        <a:lstStyle/>
        <a:p>
          <a:r>
            <a:rPr lang="en-PK" b="0" i="0" baseline="0"/>
            <a:t>A </a:t>
          </a:r>
          <a:r>
            <a:rPr lang="en-PK" b="1" i="0" baseline="0"/>
            <a:t>here document</a:t>
          </a:r>
          <a:r>
            <a:rPr lang="en-PK" b="0" i="0" baseline="0"/>
            <a:t> allows passing input to a command from a shell script.</a:t>
          </a:r>
          <a:endParaRPr lang="en-US"/>
        </a:p>
      </dgm:t>
    </dgm:pt>
    <dgm:pt modelId="{BE035F5A-9D9D-4B18-8756-D258BE953865}" type="parTrans" cxnId="{6FCA7A31-034C-409D-818A-C032B41A5DAD}">
      <dgm:prSet/>
      <dgm:spPr/>
      <dgm:t>
        <a:bodyPr/>
        <a:lstStyle/>
        <a:p>
          <a:endParaRPr lang="en-US"/>
        </a:p>
      </dgm:t>
    </dgm:pt>
    <dgm:pt modelId="{0729FD6A-9A46-4383-99FF-61C1BF974FFC}" type="sibTrans" cxnId="{6FCA7A31-034C-409D-818A-C032B41A5DAD}">
      <dgm:prSet/>
      <dgm:spPr/>
      <dgm:t>
        <a:bodyPr/>
        <a:lstStyle/>
        <a:p>
          <a:endParaRPr lang="en-US"/>
        </a:p>
      </dgm:t>
    </dgm:pt>
    <dgm:pt modelId="{AFCE301F-9DDD-4270-B9F5-082F83ADAD2F}">
      <dgm:prSet/>
      <dgm:spPr/>
      <dgm:t>
        <a:bodyPr/>
        <a:lstStyle/>
        <a:p>
          <a:r>
            <a:rPr lang="en-PK" b="0" i="0" baseline="0"/>
            <a:t>It allows the command to </a:t>
          </a:r>
          <a:r>
            <a:rPr lang="en-PK" b="1" i="0" baseline="0"/>
            <a:t>execute as though reading from a file or keyboard</a:t>
          </a:r>
          <a:r>
            <a:rPr lang="en-PK" b="0" i="0" baseline="0"/>
            <a:t>, but the input comes from the script itself.</a:t>
          </a:r>
          <a:endParaRPr lang="en-US"/>
        </a:p>
      </dgm:t>
    </dgm:pt>
    <dgm:pt modelId="{7BBAA345-856C-4C76-9002-C895A0768B8C}" type="parTrans" cxnId="{2191231D-0E13-4B93-B280-81165116D6F8}">
      <dgm:prSet/>
      <dgm:spPr/>
      <dgm:t>
        <a:bodyPr/>
        <a:lstStyle/>
        <a:p>
          <a:endParaRPr lang="en-US"/>
        </a:p>
      </dgm:t>
    </dgm:pt>
    <dgm:pt modelId="{2FCF4E66-4DDB-46A8-9CAE-23D678548CE3}" type="sibTrans" cxnId="{2191231D-0E13-4B93-B280-81165116D6F8}">
      <dgm:prSet/>
      <dgm:spPr/>
      <dgm:t>
        <a:bodyPr/>
        <a:lstStyle/>
        <a:p>
          <a:endParaRPr lang="en-US"/>
        </a:p>
      </dgm:t>
    </dgm:pt>
    <dgm:pt modelId="{84E0B95E-59E4-4657-B229-BBE2611DADC2}">
      <dgm:prSet/>
      <dgm:spPr/>
      <dgm:t>
        <a:bodyPr/>
        <a:lstStyle/>
        <a:p>
          <a:r>
            <a:rPr lang="en-PK" b="0" i="0" baseline="0"/>
            <a:t>A </a:t>
          </a:r>
          <a:r>
            <a:rPr lang="en-PK" b="1" i="0" baseline="0"/>
            <a:t>here document</a:t>
          </a:r>
          <a:r>
            <a:rPr lang="en-PK" b="0" i="0" baseline="0"/>
            <a:t> starts with the &lt;&lt; symbol, which is the </a:t>
          </a:r>
          <a:r>
            <a:rPr lang="en-PK" b="1" i="0" baseline="0"/>
            <a:t>shell’s label redirector</a:t>
          </a:r>
          <a:r>
            <a:rPr lang="en-PK" b="0" i="0" baseline="0"/>
            <a:t>.</a:t>
          </a:r>
          <a:endParaRPr lang="en-US"/>
        </a:p>
      </dgm:t>
    </dgm:pt>
    <dgm:pt modelId="{CBD14835-71B3-4BEA-AEA8-3CB021ACC21C}" type="parTrans" cxnId="{03E9ECB2-8914-481F-AE17-32A8D95750D2}">
      <dgm:prSet/>
      <dgm:spPr/>
      <dgm:t>
        <a:bodyPr/>
        <a:lstStyle/>
        <a:p>
          <a:endParaRPr lang="en-US"/>
        </a:p>
      </dgm:t>
    </dgm:pt>
    <dgm:pt modelId="{9A61097A-F562-4340-8FCF-2FBEEBB14705}" type="sibTrans" cxnId="{03E9ECB2-8914-481F-AE17-32A8D95750D2}">
      <dgm:prSet/>
      <dgm:spPr/>
      <dgm:t>
        <a:bodyPr/>
        <a:lstStyle/>
        <a:p>
          <a:endParaRPr lang="en-US"/>
        </a:p>
      </dgm:t>
    </dgm:pt>
    <dgm:pt modelId="{0787C6E3-0508-4275-87FF-696858700F4A}">
      <dgm:prSet/>
      <dgm:spPr/>
      <dgm:t>
        <a:bodyPr/>
        <a:lstStyle/>
        <a:p>
          <a:r>
            <a:rPr lang="en-PK" b="0" i="0" baseline="0"/>
            <a:t>The &lt;&lt; symbol </a:t>
          </a:r>
          <a:r>
            <a:rPr lang="en-PK" b="1" i="0" baseline="0"/>
            <a:t>forces the command input</a:t>
          </a:r>
          <a:r>
            <a:rPr lang="en-PK" b="0" i="0" baseline="0"/>
            <a:t> to be taken from the here document.</a:t>
          </a:r>
          <a:endParaRPr lang="en-US"/>
        </a:p>
      </dgm:t>
    </dgm:pt>
    <dgm:pt modelId="{3E78468F-BB0B-4E47-BC17-42D92237002D}" type="parTrans" cxnId="{6AF8C39A-4809-4DC4-B37C-75C8990326DC}">
      <dgm:prSet/>
      <dgm:spPr/>
      <dgm:t>
        <a:bodyPr/>
        <a:lstStyle/>
        <a:p>
          <a:endParaRPr lang="en-US"/>
        </a:p>
      </dgm:t>
    </dgm:pt>
    <dgm:pt modelId="{A3B8C19A-2E02-4D59-B9AB-F8535E618B50}" type="sibTrans" cxnId="{6AF8C39A-4809-4DC4-B37C-75C8990326DC}">
      <dgm:prSet/>
      <dgm:spPr/>
      <dgm:t>
        <a:bodyPr/>
        <a:lstStyle/>
        <a:p>
          <a:endParaRPr lang="en-US"/>
        </a:p>
      </dgm:t>
    </dgm:pt>
    <dgm:pt modelId="{0087CC3E-67FB-4ACA-A1AA-2DB60E9198EF}">
      <dgm:prSet/>
      <dgm:spPr/>
      <dgm:t>
        <a:bodyPr/>
        <a:lstStyle/>
        <a:p>
          <a:r>
            <a:rPr lang="en-PK" b="0" i="0" baseline="0"/>
            <a:t>A </a:t>
          </a:r>
          <a:r>
            <a:rPr lang="en-PK" b="1" i="0" baseline="0"/>
            <a:t>marker</a:t>
          </a:r>
          <a:r>
            <a:rPr lang="en-PK" b="0" i="0" baseline="0"/>
            <a:t> is used at the end of the here document to tell the shell where it ends. </a:t>
          </a:r>
          <a:endParaRPr lang="en-US"/>
        </a:p>
      </dgm:t>
    </dgm:pt>
    <dgm:pt modelId="{F449F44E-E2C7-47C5-B42A-B66A6075CD08}" type="parTrans" cxnId="{4D37DCFC-213A-4E52-B70E-7C91DE13DE21}">
      <dgm:prSet/>
      <dgm:spPr/>
      <dgm:t>
        <a:bodyPr/>
        <a:lstStyle/>
        <a:p>
          <a:endParaRPr lang="en-US"/>
        </a:p>
      </dgm:t>
    </dgm:pt>
    <dgm:pt modelId="{E0E98955-7D31-4EFF-AD44-7D97CE3537D9}" type="sibTrans" cxnId="{4D37DCFC-213A-4E52-B70E-7C91DE13DE21}">
      <dgm:prSet/>
      <dgm:spPr/>
      <dgm:t>
        <a:bodyPr/>
        <a:lstStyle/>
        <a:p>
          <a:endParaRPr lang="en-US"/>
        </a:p>
      </dgm:t>
    </dgm:pt>
    <dgm:pt modelId="{38B01F04-EA22-45C6-8294-7DAA2F936E4D}" type="pres">
      <dgm:prSet presAssocID="{586264B1-881D-4CC5-8277-B65C654B2B9C}" presName="linear" presStyleCnt="0">
        <dgm:presLayoutVars>
          <dgm:animLvl val="lvl"/>
          <dgm:resizeHandles val="exact"/>
        </dgm:presLayoutVars>
      </dgm:prSet>
      <dgm:spPr/>
    </dgm:pt>
    <dgm:pt modelId="{E303F35E-7BBC-433A-8310-99D0F859DB78}" type="pres">
      <dgm:prSet presAssocID="{DA1E3589-BE9D-4A8F-B894-5323B5A08A4C}" presName="parentText" presStyleLbl="node1" presStyleIdx="0" presStyleCnt="5">
        <dgm:presLayoutVars>
          <dgm:chMax val="0"/>
          <dgm:bulletEnabled val="1"/>
        </dgm:presLayoutVars>
      </dgm:prSet>
      <dgm:spPr/>
    </dgm:pt>
    <dgm:pt modelId="{2D29A332-E8C0-4B7D-AB6C-FE660D5D5A4C}" type="pres">
      <dgm:prSet presAssocID="{0729FD6A-9A46-4383-99FF-61C1BF974FFC}" presName="spacer" presStyleCnt="0"/>
      <dgm:spPr/>
    </dgm:pt>
    <dgm:pt modelId="{ACA37E03-3E54-4384-9C8B-7D4B8D44D0AD}" type="pres">
      <dgm:prSet presAssocID="{AFCE301F-9DDD-4270-B9F5-082F83ADAD2F}" presName="parentText" presStyleLbl="node1" presStyleIdx="1" presStyleCnt="5">
        <dgm:presLayoutVars>
          <dgm:chMax val="0"/>
          <dgm:bulletEnabled val="1"/>
        </dgm:presLayoutVars>
      </dgm:prSet>
      <dgm:spPr/>
    </dgm:pt>
    <dgm:pt modelId="{50FCCDD7-8895-444C-88E2-3A201745D5CE}" type="pres">
      <dgm:prSet presAssocID="{2FCF4E66-4DDB-46A8-9CAE-23D678548CE3}" presName="spacer" presStyleCnt="0"/>
      <dgm:spPr/>
    </dgm:pt>
    <dgm:pt modelId="{013F184C-DCC1-4625-95DD-81E53F3A7866}" type="pres">
      <dgm:prSet presAssocID="{84E0B95E-59E4-4657-B229-BBE2611DADC2}" presName="parentText" presStyleLbl="node1" presStyleIdx="2" presStyleCnt="5">
        <dgm:presLayoutVars>
          <dgm:chMax val="0"/>
          <dgm:bulletEnabled val="1"/>
        </dgm:presLayoutVars>
      </dgm:prSet>
      <dgm:spPr/>
    </dgm:pt>
    <dgm:pt modelId="{8CCE14D0-72E1-4BEC-9F72-63A66A9254DB}" type="pres">
      <dgm:prSet presAssocID="{9A61097A-F562-4340-8FCF-2FBEEBB14705}" presName="spacer" presStyleCnt="0"/>
      <dgm:spPr/>
    </dgm:pt>
    <dgm:pt modelId="{F8702555-D1B7-4935-9B65-0F4F4D0CDB8A}" type="pres">
      <dgm:prSet presAssocID="{0787C6E3-0508-4275-87FF-696858700F4A}" presName="parentText" presStyleLbl="node1" presStyleIdx="3" presStyleCnt="5">
        <dgm:presLayoutVars>
          <dgm:chMax val="0"/>
          <dgm:bulletEnabled val="1"/>
        </dgm:presLayoutVars>
      </dgm:prSet>
      <dgm:spPr/>
    </dgm:pt>
    <dgm:pt modelId="{120CAC60-438A-49BC-9A4A-D15EE7B51B5C}" type="pres">
      <dgm:prSet presAssocID="{A3B8C19A-2E02-4D59-B9AB-F8535E618B50}" presName="spacer" presStyleCnt="0"/>
      <dgm:spPr/>
    </dgm:pt>
    <dgm:pt modelId="{ED96A8B4-787E-42DB-BF81-244BF530F0F6}" type="pres">
      <dgm:prSet presAssocID="{0087CC3E-67FB-4ACA-A1AA-2DB60E9198EF}" presName="parentText" presStyleLbl="node1" presStyleIdx="4" presStyleCnt="5">
        <dgm:presLayoutVars>
          <dgm:chMax val="0"/>
          <dgm:bulletEnabled val="1"/>
        </dgm:presLayoutVars>
      </dgm:prSet>
      <dgm:spPr/>
    </dgm:pt>
  </dgm:ptLst>
  <dgm:cxnLst>
    <dgm:cxn modelId="{2191231D-0E13-4B93-B280-81165116D6F8}" srcId="{586264B1-881D-4CC5-8277-B65C654B2B9C}" destId="{AFCE301F-9DDD-4270-B9F5-082F83ADAD2F}" srcOrd="1" destOrd="0" parTransId="{7BBAA345-856C-4C76-9002-C895A0768B8C}" sibTransId="{2FCF4E66-4DDB-46A8-9CAE-23D678548CE3}"/>
    <dgm:cxn modelId="{6FCA7A31-034C-409D-818A-C032B41A5DAD}" srcId="{586264B1-881D-4CC5-8277-B65C654B2B9C}" destId="{DA1E3589-BE9D-4A8F-B894-5323B5A08A4C}" srcOrd="0" destOrd="0" parTransId="{BE035F5A-9D9D-4B18-8756-D258BE953865}" sibTransId="{0729FD6A-9A46-4383-99FF-61C1BF974FFC}"/>
    <dgm:cxn modelId="{005C2D36-06FE-4D2F-B3BC-7332EA5FE3D8}" type="presOf" srcId="{DA1E3589-BE9D-4A8F-B894-5323B5A08A4C}" destId="{E303F35E-7BBC-433A-8310-99D0F859DB78}" srcOrd="0" destOrd="0" presId="urn:microsoft.com/office/officeart/2005/8/layout/vList2"/>
    <dgm:cxn modelId="{86836B68-8BE9-4151-ABFB-F608DC5D1F48}" type="presOf" srcId="{0087CC3E-67FB-4ACA-A1AA-2DB60E9198EF}" destId="{ED96A8B4-787E-42DB-BF81-244BF530F0F6}" srcOrd="0" destOrd="0" presId="urn:microsoft.com/office/officeart/2005/8/layout/vList2"/>
    <dgm:cxn modelId="{EC31CC70-DEB7-43FE-A702-9B9D12F6ED6F}" type="presOf" srcId="{AFCE301F-9DDD-4270-B9F5-082F83ADAD2F}" destId="{ACA37E03-3E54-4384-9C8B-7D4B8D44D0AD}" srcOrd="0" destOrd="0" presId="urn:microsoft.com/office/officeart/2005/8/layout/vList2"/>
    <dgm:cxn modelId="{3A0B2182-D6B6-48FD-9E20-16E6AC88C657}" type="presOf" srcId="{84E0B95E-59E4-4657-B229-BBE2611DADC2}" destId="{013F184C-DCC1-4625-95DD-81E53F3A7866}" srcOrd="0" destOrd="0" presId="urn:microsoft.com/office/officeart/2005/8/layout/vList2"/>
    <dgm:cxn modelId="{6AF8C39A-4809-4DC4-B37C-75C8990326DC}" srcId="{586264B1-881D-4CC5-8277-B65C654B2B9C}" destId="{0787C6E3-0508-4275-87FF-696858700F4A}" srcOrd="3" destOrd="0" parTransId="{3E78468F-BB0B-4E47-BC17-42D92237002D}" sibTransId="{A3B8C19A-2E02-4D59-B9AB-F8535E618B50}"/>
    <dgm:cxn modelId="{03E9ECB2-8914-481F-AE17-32A8D95750D2}" srcId="{586264B1-881D-4CC5-8277-B65C654B2B9C}" destId="{84E0B95E-59E4-4657-B229-BBE2611DADC2}" srcOrd="2" destOrd="0" parTransId="{CBD14835-71B3-4BEA-AEA8-3CB021ACC21C}" sibTransId="{9A61097A-F562-4340-8FCF-2FBEEBB14705}"/>
    <dgm:cxn modelId="{6F67A5CB-F371-4D6D-B621-3458D6A60F3C}" type="presOf" srcId="{586264B1-881D-4CC5-8277-B65C654B2B9C}" destId="{38B01F04-EA22-45C6-8294-7DAA2F936E4D}" srcOrd="0" destOrd="0" presId="urn:microsoft.com/office/officeart/2005/8/layout/vList2"/>
    <dgm:cxn modelId="{A348A5EC-FA21-4635-BFC9-D6BAE4FBB240}" type="presOf" srcId="{0787C6E3-0508-4275-87FF-696858700F4A}" destId="{F8702555-D1B7-4935-9B65-0F4F4D0CDB8A}" srcOrd="0" destOrd="0" presId="urn:microsoft.com/office/officeart/2005/8/layout/vList2"/>
    <dgm:cxn modelId="{4D37DCFC-213A-4E52-B70E-7C91DE13DE21}" srcId="{586264B1-881D-4CC5-8277-B65C654B2B9C}" destId="{0087CC3E-67FB-4ACA-A1AA-2DB60E9198EF}" srcOrd="4" destOrd="0" parTransId="{F449F44E-E2C7-47C5-B42A-B66A6075CD08}" sibTransId="{E0E98955-7D31-4EFF-AD44-7D97CE3537D9}"/>
    <dgm:cxn modelId="{1EBA1103-1CA6-4351-8103-CCF55510A56C}" type="presParOf" srcId="{38B01F04-EA22-45C6-8294-7DAA2F936E4D}" destId="{E303F35E-7BBC-433A-8310-99D0F859DB78}" srcOrd="0" destOrd="0" presId="urn:microsoft.com/office/officeart/2005/8/layout/vList2"/>
    <dgm:cxn modelId="{084B0683-097D-4DCA-9CE3-F760B19878B3}" type="presParOf" srcId="{38B01F04-EA22-45C6-8294-7DAA2F936E4D}" destId="{2D29A332-E8C0-4B7D-AB6C-FE660D5D5A4C}" srcOrd="1" destOrd="0" presId="urn:microsoft.com/office/officeart/2005/8/layout/vList2"/>
    <dgm:cxn modelId="{F8D77CC8-6466-4686-B9A6-DE2A53FA7CA1}" type="presParOf" srcId="{38B01F04-EA22-45C6-8294-7DAA2F936E4D}" destId="{ACA37E03-3E54-4384-9C8B-7D4B8D44D0AD}" srcOrd="2" destOrd="0" presId="urn:microsoft.com/office/officeart/2005/8/layout/vList2"/>
    <dgm:cxn modelId="{D13EAD97-20E0-46F1-AD9E-D1C2B099E7DD}" type="presParOf" srcId="{38B01F04-EA22-45C6-8294-7DAA2F936E4D}" destId="{50FCCDD7-8895-444C-88E2-3A201745D5CE}" srcOrd="3" destOrd="0" presId="urn:microsoft.com/office/officeart/2005/8/layout/vList2"/>
    <dgm:cxn modelId="{1FDC0A67-A117-4BFC-ADBB-A46795CCC367}" type="presParOf" srcId="{38B01F04-EA22-45C6-8294-7DAA2F936E4D}" destId="{013F184C-DCC1-4625-95DD-81E53F3A7866}" srcOrd="4" destOrd="0" presId="urn:microsoft.com/office/officeart/2005/8/layout/vList2"/>
    <dgm:cxn modelId="{69549A53-EE9D-492C-A528-E229CACD8D38}" type="presParOf" srcId="{38B01F04-EA22-45C6-8294-7DAA2F936E4D}" destId="{8CCE14D0-72E1-4BEC-9F72-63A66A9254DB}" srcOrd="5" destOrd="0" presId="urn:microsoft.com/office/officeart/2005/8/layout/vList2"/>
    <dgm:cxn modelId="{AD1CF755-1551-4BB0-AF65-A92A4F8055F5}" type="presParOf" srcId="{38B01F04-EA22-45C6-8294-7DAA2F936E4D}" destId="{F8702555-D1B7-4935-9B65-0F4F4D0CDB8A}" srcOrd="6" destOrd="0" presId="urn:microsoft.com/office/officeart/2005/8/layout/vList2"/>
    <dgm:cxn modelId="{DADCF049-F5A7-47C0-9053-E3E3266900D0}" type="presParOf" srcId="{38B01F04-EA22-45C6-8294-7DAA2F936E4D}" destId="{120CAC60-438A-49BC-9A4A-D15EE7B51B5C}" srcOrd="7" destOrd="0" presId="urn:microsoft.com/office/officeart/2005/8/layout/vList2"/>
    <dgm:cxn modelId="{8AEB1458-BFE9-4550-8228-01D3911EF819}" type="presParOf" srcId="{38B01F04-EA22-45C6-8294-7DAA2F936E4D}" destId="{ED96A8B4-787E-42DB-BF81-244BF530F0F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7A6822-17DC-473B-A94D-D65BC7867843}">
      <dsp:nvSpPr>
        <dsp:cNvPr id="0" name=""/>
        <dsp:cNvSpPr/>
      </dsp:nvSpPr>
      <dsp:spPr>
        <a:xfrm>
          <a:off x="0" y="36814"/>
          <a:ext cx="5041366" cy="135602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dirty="0"/>
            <a:t>As we have seen, the basic usage of grep is very easy to master. Now it’s time to look at the basics of regular expressions, which allow you to do more sophisticated matching.</a:t>
          </a:r>
        </a:p>
      </dsp:txBody>
      <dsp:txXfrm>
        <a:off x="66196" y="103010"/>
        <a:ext cx="4908974" cy="1223637"/>
      </dsp:txXfrm>
    </dsp:sp>
    <dsp:sp modelId="{9E8045AA-BD9F-4193-86F6-0568394C2D06}">
      <dsp:nvSpPr>
        <dsp:cNvPr id="0" name=""/>
        <dsp:cNvSpPr/>
      </dsp:nvSpPr>
      <dsp:spPr>
        <a:xfrm>
          <a:off x="0" y="1447564"/>
          <a:ext cx="5041366" cy="135602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dirty="0"/>
            <a:t>During the use of regular expressions, certain characters are processed in a special way. The most frequently used are as follows:</a:t>
          </a:r>
        </a:p>
      </dsp:txBody>
      <dsp:txXfrm>
        <a:off x="66196" y="1513760"/>
        <a:ext cx="4908974" cy="1223637"/>
      </dsp:txXfrm>
    </dsp:sp>
    <dsp:sp modelId="{973797C1-2369-4EBA-A274-7E7D36BABFD7}">
      <dsp:nvSpPr>
        <dsp:cNvPr id="0" name=""/>
        <dsp:cNvSpPr/>
      </dsp:nvSpPr>
      <dsp:spPr>
        <a:xfrm>
          <a:off x="0" y="2858313"/>
          <a:ext cx="5041366" cy="135602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just" defTabSz="844550">
            <a:lnSpc>
              <a:spcPct val="90000"/>
            </a:lnSpc>
            <a:spcBef>
              <a:spcPct val="0"/>
            </a:spcBef>
            <a:spcAft>
              <a:spcPct val="35000"/>
            </a:spcAft>
            <a:buNone/>
          </a:pPr>
          <a:r>
            <a:rPr lang="en-US" sz="1900" kern="1200" dirty="0"/>
            <a:t>If you want to use any of these characters as “normal” characters, precede them with a \. So, if you wanted to look for a literal “$” character, you would simply use \$.</a:t>
          </a:r>
        </a:p>
      </dsp:txBody>
      <dsp:txXfrm>
        <a:off x="66196" y="2924509"/>
        <a:ext cx="4908974" cy="1223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3F35E-7BBC-433A-8310-99D0F859DB78}">
      <dsp:nvSpPr>
        <dsp:cNvPr id="0" name=""/>
        <dsp:cNvSpPr/>
      </dsp:nvSpPr>
      <dsp:spPr>
        <a:xfrm>
          <a:off x="0" y="375189"/>
          <a:ext cx="5833228" cy="676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PK" sz="1700" b="0" i="0" kern="1200" baseline="0"/>
            <a:t>A </a:t>
          </a:r>
          <a:r>
            <a:rPr lang="en-PK" sz="1700" b="1" i="0" kern="1200" baseline="0"/>
            <a:t>here document</a:t>
          </a:r>
          <a:r>
            <a:rPr lang="en-PK" sz="1700" b="0" i="0" kern="1200" baseline="0"/>
            <a:t> allows passing input to a command from a shell script.</a:t>
          </a:r>
          <a:endParaRPr lang="en-US" sz="1700" kern="1200"/>
        </a:p>
      </dsp:txBody>
      <dsp:txXfrm>
        <a:off x="33012" y="408201"/>
        <a:ext cx="5767204" cy="610236"/>
      </dsp:txXfrm>
    </dsp:sp>
    <dsp:sp modelId="{ACA37E03-3E54-4384-9C8B-7D4B8D44D0AD}">
      <dsp:nvSpPr>
        <dsp:cNvPr id="0" name=""/>
        <dsp:cNvSpPr/>
      </dsp:nvSpPr>
      <dsp:spPr>
        <a:xfrm>
          <a:off x="0" y="1100409"/>
          <a:ext cx="5833228" cy="676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PK" sz="1700" b="0" i="0" kern="1200" baseline="0"/>
            <a:t>It allows the command to </a:t>
          </a:r>
          <a:r>
            <a:rPr lang="en-PK" sz="1700" b="1" i="0" kern="1200" baseline="0"/>
            <a:t>execute as though reading from a file or keyboard</a:t>
          </a:r>
          <a:r>
            <a:rPr lang="en-PK" sz="1700" b="0" i="0" kern="1200" baseline="0"/>
            <a:t>, but the input comes from the script itself.</a:t>
          </a:r>
          <a:endParaRPr lang="en-US" sz="1700" kern="1200"/>
        </a:p>
      </dsp:txBody>
      <dsp:txXfrm>
        <a:off x="33012" y="1133421"/>
        <a:ext cx="5767204" cy="610236"/>
      </dsp:txXfrm>
    </dsp:sp>
    <dsp:sp modelId="{013F184C-DCC1-4625-95DD-81E53F3A7866}">
      <dsp:nvSpPr>
        <dsp:cNvPr id="0" name=""/>
        <dsp:cNvSpPr/>
      </dsp:nvSpPr>
      <dsp:spPr>
        <a:xfrm>
          <a:off x="0" y="1825629"/>
          <a:ext cx="5833228" cy="676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PK" sz="1700" b="0" i="0" kern="1200" baseline="0"/>
            <a:t>A </a:t>
          </a:r>
          <a:r>
            <a:rPr lang="en-PK" sz="1700" b="1" i="0" kern="1200" baseline="0"/>
            <a:t>here document</a:t>
          </a:r>
          <a:r>
            <a:rPr lang="en-PK" sz="1700" b="0" i="0" kern="1200" baseline="0"/>
            <a:t> starts with the &lt;&lt; symbol, which is the </a:t>
          </a:r>
          <a:r>
            <a:rPr lang="en-PK" sz="1700" b="1" i="0" kern="1200" baseline="0"/>
            <a:t>shell’s label redirector</a:t>
          </a:r>
          <a:r>
            <a:rPr lang="en-PK" sz="1700" b="0" i="0" kern="1200" baseline="0"/>
            <a:t>.</a:t>
          </a:r>
          <a:endParaRPr lang="en-US" sz="1700" kern="1200"/>
        </a:p>
      </dsp:txBody>
      <dsp:txXfrm>
        <a:off x="33012" y="1858641"/>
        <a:ext cx="5767204" cy="610236"/>
      </dsp:txXfrm>
    </dsp:sp>
    <dsp:sp modelId="{F8702555-D1B7-4935-9B65-0F4F4D0CDB8A}">
      <dsp:nvSpPr>
        <dsp:cNvPr id="0" name=""/>
        <dsp:cNvSpPr/>
      </dsp:nvSpPr>
      <dsp:spPr>
        <a:xfrm>
          <a:off x="0" y="2550849"/>
          <a:ext cx="5833228" cy="676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PK" sz="1700" b="0" i="0" kern="1200" baseline="0"/>
            <a:t>The &lt;&lt; symbol </a:t>
          </a:r>
          <a:r>
            <a:rPr lang="en-PK" sz="1700" b="1" i="0" kern="1200" baseline="0"/>
            <a:t>forces the command input</a:t>
          </a:r>
          <a:r>
            <a:rPr lang="en-PK" sz="1700" b="0" i="0" kern="1200" baseline="0"/>
            <a:t> to be taken from the here document.</a:t>
          </a:r>
          <a:endParaRPr lang="en-US" sz="1700" kern="1200"/>
        </a:p>
      </dsp:txBody>
      <dsp:txXfrm>
        <a:off x="33012" y="2583861"/>
        <a:ext cx="5767204" cy="610236"/>
      </dsp:txXfrm>
    </dsp:sp>
    <dsp:sp modelId="{ED96A8B4-787E-42DB-BF81-244BF530F0F6}">
      <dsp:nvSpPr>
        <dsp:cNvPr id="0" name=""/>
        <dsp:cNvSpPr/>
      </dsp:nvSpPr>
      <dsp:spPr>
        <a:xfrm>
          <a:off x="0" y="3276068"/>
          <a:ext cx="5833228" cy="6762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PK" sz="1700" b="0" i="0" kern="1200" baseline="0"/>
            <a:t>A </a:t>
          </a:r>
          <a:r>
            <a:rPr lang="en-PK" sz="1700" b="1" i="0" kern="1200" baseline="0"/>
            <a:t>marker</a:t>
          </a:r>
          <a:r>
            <a:rPr lang="en-PK" sz="1700" b="0" i="0" kern="1200" baseline="0"/>
            <a:t> is used at the end of the here document to tell the shell where it ends. </a:t>
          </a:r>
          <a:endParaRPr lang="en-US" sz="1700" kern="1200"/>
        </a:p>
      </dsp:txBody>
      <dsp:txXfrm>
        <a:off x="33012" y="3309080"/>
        <a:ext cx="5767204" cy="61023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850383-788E-4713-82D5-C8FAA339A51A}" type="datetimeFigureOut">
              <a:rPr lang="en-PK" smtClean="0"/>
              <a:t>19/02/2025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BD37A-C541-449D-BAE7-9FA4A7E54317}" type="slidenum">
              <a:rPr lang="en-PK" smtClean="0"/>
              <a:t>‹#›</a:t>
            </a:fld>
            <a:endParaRPr lang="en-PK"/>
          </a:p>
        </p:txBody>
      </p:sp>
    </p:spTree>
    <p:extLst>
      <p:ext uri="{BB962C8B-B14F-4D97-AF65-F5344CB8AC3E}">
        <p14:creationId xmlns:p14="http://schemas.microsoft.com/office/powerpoint/2010/main" val="342308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solidFill>
                  <a:srgbClr val="0D0D0D"/>
                </a:solidFill>
                <a:latin typeface="Söhne"/>
              </a:rPr>
              <a:t>The ls -</a:t>
            </a:r>
            <a:r>
              <a:rPr lang="en-US" altLang="en-US" dirty="0" err="1">
                <a:solidFill>
                  <a:srgbClr val="0D0D0D"/>
                </a:solidFill>
                <a:latin typeface="Söhne"/>
              </a:rPr>
              <a:t>dils</a:t>
            </a:r>
            <a:r>
              <a:rPr lang="en-US" altLang="en-US" dirty="0">
                <a:solidFill>
                  <a:srgbClr val="0D0D0D"/>
                </a:solidFill>
                <a:latin typeface="Söhne"/>
              </a:rPr>
              <a:t> command is used to list directory entries instead of their content, displaying the </a:t>
            </a:r>
            <a:r>
              <a:rPr lang="en-US" altLang="en-US" dirty="0" err="1">
                <a:solidFill>
                  <a:srgbClr val="0D0D0D"/>
                </a:solidFill>
                <a:latin typeface="Söhne"/>
              </a:rPr>
              <a:t>inode</a:t>
            </a:r>
            <a:r>
              <a:rPr lang="en-US" altLang="en-US" dirty="0">
                <a:solidFill>
                  <a:srgbClr val="0D0D0D"/>
                </a:solidFill>
                <a:latin typeface="Söhne"/>
              </a:rPr>
              <a:t> information for each entry. Here's what each option does:</a:t>
            </a:r>
          </a:p>
          <a:p>
            <a:pPr>
              <a:buFontTx/>
              <a:buChar char="•"/>
            </a:pPr>
            <a:r>
              <a:rPr lang="en-US" altLang="en-US" dirty="0">
                <a:solidFill>
                  <a:srgbClr val="0D0D0D"/>
                </a:solidFill>
                <a:latin typeface="Söhne"/>
              </a:rPr>
              <a:t>-d: List directories themselves, not their contents.</a:t>
            </a:r>
          </a:p>
          <a:p>
            <a:pPr>
              <a:buFontTx/>
              <a:buChar char="•"/>
            </a:pPr>
            <a:r>
              <a:rPr lang="en-US" altLang="en-US" dirty="0">
                <a:solidFill>
                  <a:srgbClr val="0D0D0D"/>
                </a:solidFill>
                <a:latin typeface="Söhne"/>
              </a:rPr>
              <a:t>-</a:t>
            </a:r>
            <a:r>
              <a:rPr lang="en-US" altLang="en-US" dirty="0" err="1">
                <a:solidFill>
                  <a:srgbClr val="0D0D0D"/>
                </a:solidFill>
                <a:latin typeface="Söhne"/>
              </a:rPr>
              <a:t>i</a:t>
            </a:r>
            <a:r>
              <a:rPr lang="en-US" altLang="en-US" dirty="0">
                <a:solidFill>
                  <a:srgbClr val="0D0D0D"/>
                </a:solidFill>
                <a:latin typeface="Söhne"/>
              </a:rPr>
              <a:t>: Include the </a:t>
            </a:r>
            <a:r>
              <a:rPr lang="en-US" altLang="en-US" dirty="0" err="1">
                <a:solidFill>
                  <a:srgbClr val="0D0D0D"/>
                </a:solidFill>
                <a:latin typeface="Söhne"/>
              </a:rPr>
              <a:t>inode</a:t>
            </a:r>
            <a:r>
              <a:rPr lang="en-US" altLang="en-US" dirty="0">
                <a:solidFill>
                  <a:srgbClr val="0D0D0D"/>
                </a:solidFill>
                <a:latin typeface="Söhne"/>
              </a:rPr>
              <a:t> number for each file or directory.</a:t>
            </a:r>
          </a:p>
          <a:p>
            <a:pPr>
              <a:buFontTx/>
              <a:buChar char="•"/>
            </a:pPr>
            <a:r>
              <a:rPr lang="en-US" altLang="en-US" dirty="0">
                <a:solidFill>
                  <a:srgbClr val="0D0D0D"/>
                </a:solidFill>
                <a:latin typeface="Söhne"/>
              </a:rPr>
              <a:t>-l: Use a long listing format, displaying additional information such as permissions, owner, group, size, and modification date.</a:t>
            </a:r>
          </a:p>
          <a:p>
            <a:endParaRPr lang="en-US" altLang="en-US" dirty="0">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-exec and -ok commands take subsequent parameters on the line as part of their parameters, until terminated with a \; sequence. The magic string {} is a special type of parameter to an -exec or -ok command and is replaced with the full path to the current file.</a:t>
            </a:r>
          </a:p>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9</a:t>
            </a:fld>
            <a:endParaRPr lang="en-PK"/>
          </a:p>
        </p:txBody>
      </p:sp>
    </p:spTree>
    <p:extLst>
      <p:ext uri="{BB962C8B-B14F-4D97-AF65-F5344CB8AC3E}">
        <p14:creationId xmlns:p14="http://schemas.microsoft.com/office/powerpoint/2010/main" val="4269306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A431FAB5-6AF7-FC1D-FF3E-2BFEA4A9A84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31863">
              <a:defRPr>
                <a:solidFill>
                  <a:schemeClr val="tx1"/>
                </a:solidFill>
                <a:latin typeface="Arial Black" panose="020B0A04020102020204" pitchFamily="34" charset="0"/>
              </a:defRPr>
            </a:lvl1pPr>
            <a:lvl2pPr marL="742950" indent="-285750" defTabSz="931863">
              <a:defRPr>
                <a:solidFill>
                  <a:schemeClr val="tx1"/>
                </a:solidFill>
                <a:latin typeface="Arial Black" panose="020B0A04020102020204" pitchFamily="34" charset="0"/>
              </a:defRPr>
            </a:lvl2pPr>
            <a:lvl3pPr marL="1143000" indent="-228600" defTabSz="931863">
              <a:defRPr>
                <a:solidFill>
                  <a:schemeClr val="tx1"/>
                </a:solidFill>
                <a:latin typeface="Arial Black" panose="020B0A04020102020204" pitchFamily="34" charset="0"/>
              </a:defRPr>
            </a:lvl3pPr>
            <a:lvl4pPr marL="1600200" indent="-228600" defTabSz="931863">
              <a:defRPr>
                <a:solidFill>
                  <a:schemeClr val="tx1"/>
                </a:solidFill>
                <a:latin typeface="Arial Black" panose="020B0A04020102020204" pitchFamily="34" charset="0"/>
              </a:defRPr>
            </a:lvl4pPr>
            <a:lvl5pPr marL="2057400" indent="-228600" defTabSz="931863">
              <a:defRPr>
                <a:solidFill>
                  <a:schemeClr val="tx1"/>
                </a:solidFill>
                <a:latin typeface="Arial Black" panose="020B0A04020102020204" pitchFamily="34" charset="0"/>
              </a:defRPr>
            </a:lvl5pPr>
            <a:lvl6pPr marL="2514600" indent="-228600" defTabSz="931863" eaLnBrk="0" fontAlgn="base" hangingPunct="0">
              <a:spcBef>
                <a:spcPct val="0"/>
              </a:spcBef>
              <a:spcAft>
                <a:spcPct val="0"/>
              </a:spcAft>
              <a:defRPr>
                <a:solidFill>
                  <a:schemeClr val="tx1"/>
                </a:solidFill>
                <a:latin typeface="Arial Black" panose="020B0A04020102020204" pitchFamily="34" charset="0"/>
              </a:defRPr>
            </a:lvl6pPr>
            <a:lvl7pPr marL="2971800" indent="-228600" defTabSz="931863" eaLnBrk="0" fontAlgn="base" hangingPunct="0">
              <a:spcBef>
                <a:spcPct val="0"/>
              </a:spcBef>
              <a:spcAft>
                <a:spcPct val="0"/>
              </a:spcAft>
              <a:defRPr>
                <a:solidFill>
                  <a:schemeClr val="tx1"/>
                </a:solidFill>
                <a:latin typeface="Arial Black" panose="020B0A04020102020204" pitchFamily="34" charset="0"/>
              </a:defRPr>
            </a:lvl7pPr>
            <a:lvl8pPr marL="3429000" indent="-228600" defTabSz="931863" eaLnBrk="0" fontAlgn="base" hangingPunct="0">
              <a:spcBef>
                <a:spcPct val="0"/>
              </a:spcBef>
              <a:spcAft>
                <a:spcPct val="0"/>
              </a:spcAft>
              <a:defRPr>
                <a:solidFill>
                  <a:schemeClr val="tx1"/>
                </a:solidFill>
                <a:latin typeface="Arial Black" panose="020B0A04020102020204" pitchFamily="34" charset="0"/>
              </a:defRPr>
            </a:lvl8pPr>
            <a:lvl9pPr marL="3886200" indent="-228600" defTabSz="931863" eaLnBrk="0" fontAlgn="base" hangingPunct="0">
              <a:spcBef>
                <a:spcPct val="0"/>
              </a:spcBef>
              <a:spcAft>
                <a:spcPct val="0"/>
              </a:spcAft>
              <a:defRPr>
                <a:solidFill>
                  <a:schemeClr val="tx1"/>
                </a:solidFill>
                <a:latin typeface="Arial Black" panose="020B0A04020102020204" pitchFamily="34" charset="0"/>
              </a:defRPr>
            </a:lvl9pPr>
          </a:lstStyle>
          <a:p>
            <a:fld id="{F92B0800-0FF2-42B7-A038-518BB262E577}" type="slidenum">
              <a:rPr lang="en-US" altLang="en-US" smtClean="0">
                <a:latin typeface="Arial" panose="020B0604020202020204" pitchFamily="34" charset="0"/>
              </a:rPr>
              <a:pPr/>
              <a:t>31</a:t>
            </a:fld>
            <a:endParaRPr lang="en-US" altLang="en-US">
              <a:latin typeface="Arial" panose="020B0604020202020204" pitchFamily="34" charset="0"/>
            </a:endParaRPr>
          </a:p>
        </p:txBody>
      </p:sp>
      <p:sp>
        <p:nvSpPr>
          <p:cNvPr id="25603" name="Rectangle 2">
            <a:extLst>
              <a:ext uri="{FF2B5EF4-FFF2-40B4-BE49-F238E27FC236}">
                <a16:creationId xmlns:a16="http://schemas.microsoft.com/office/drawing/2014/main" id="{26B534BD-788A-1E7D-987E-215CBF00555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7E9AA9B-99E5-4779-C181-6244EF69891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latin typeface="Arial" panose="020B0604020202020204" pitchFamily="34" charset="0"/>
              </a:rPr>
              <a:t>Cat aka concatenate the contents of one or more file</a:t>
            </a:r>
          </a:p>
          <a:p>
            <a:endParaRPr lang="en-US" altLang="en-US" dirty="0">
              <a:latin typeface="Arial" panose="020B0604020202020204" pitchFamily="34" charset="0"/>
            </a:endParaRPr>
          </a:p>
          <a:p>
            <a:r>
              <a:rPr lang="en-US" altLang="en-US" dirty="0">
                <a:latin typeface="Arial" panose="020B0604020202020204" pitchFamily="34" charset="0"/>
              </a:rPr>
              <a:t>grep -E </a:t>
            </a:r>
            <a:r>
              <a:rPr lang="en-US" altLang="en-US" dirty="0">
                <a:solidFill>
                  <a:srgbClr val="00A67D"/>
                </a:solidFill>
                <a:latin typeface="Arial" panose="020B0604020202020204" pitchFamily="34" charset="0"/>
              </a:rPr>
              <a:t>'</a:t>
            </a:r>
            <a:r>
              <a:rPr lang="en-US" altLang="en-US" dirty="0" err="1">
                <a:solidFill>
                  <a:srgbClr val="00A67D"/>
                </a:solidFill>
                <a:latin typeface="Arial" panose="020B0604020202020204" pitchFamily="34" charset="0"/>
              </a:rPr>
              <a:t>apple|orange</a:t>
            </a:r>
            <a:r>
              <a:rPr lang="en-US" altLang="en-US" dirty="0">
                <a:solidFill>
                  <a:srgbClr val="00A67D"/>
                </a:solidFill>
                <a:latin typeface="Arial" panose="020B0604020202020204" pitchFamily="34" charset="0"/>
              </a:rPr>
              <a:t>'</a:t>
            </a:r>
            <a:r>
              <a:rPr lang="en-US" altLang="en-US" dirty="0">
                <a:latin typeface="Arial" panose="020B0604020202020204" pitchFamily="34" charset="0"/>
              </a:rPr>
              <a:t> fruits.txt </a:t>
            </a:r>
          </a:p>
          <a:p>
            <a:pPr>
              <a:buFont typeface="Calibri" panose="020F0502020204030204" pitchFamily="34" charset="0"/>
              <a:buAutoNum type="arabicPeriod"/>
            </a:pPr>
            <a:br>
              <a:rPr lang="en-US" altLang="en-US" dirty="0">
                <a:latin typeface="Arial" panose="020B0604020202020204" pitchFamily="34" charset="0"/>
              </a:rPr>
            </a:br>
            <a:r>
              <a:rPr lang="en-US" altLang="en-US" dirty="0">
                <a:solidFill>
                  <a:srgbClr val="0D0D0D"/>
                </a:solidFill>
                <a:latin typeface="Söhne"/>
              </a:rPr>
              <a:t>Support for alternation (|) - matches one of a choice of alternatives.</a:t>
            </a:r>
          </a:p>
          <a:p>
            <a:pPr>
              <a:buFont typeface="Calibri" panose="020F0502020204030204" pitchFamily="34" charset="0"/>
              <a:buAutoNum type="arabicPeriod"/>
            </a:pPr>
            <a:r>
              <a:rPr lang="en-US" altLang="en-US" dirty="0">
                <a:solidFill>
                  <a:srgbClr val="0D0D0D"/>
                </a:solidFill>
                <a:latin typeface="Söhne"/>
              </a:rPr>
              <a:t>Support for grouping () - groups together multiple tokens into a single unit.</a:t>
            </a:r>
          </a:p>
          <a:p>
            <a:pPr>
              <a:buFont typeface="Calibri" panose="020F0502020204030204" pitchFamily="34" charset="0"/>
              <a:buAutoNum type="arabicPeriod"/>
            </a:pPr>
            <a:r>
              <a:rPr lang="en-US" altLang="en-US" dirty="0">
                <a:solidFill>
                  <a:srgbClr val="0D0D0D"/>
                </a:solidFill>
                <a:latin typeface="Söhne"/>
              </a:rPr>
              <a:t>Support for quantifiers (+, ?, {}) - specifies how many instances of a token should be matched.</a:t>
            </a:r>
          </a:p>
          <a:p>
            <a:pPr>
              <a:buFont typeface="Calibri" panose="020F0502020204030204" pitchFamily="34" charset="0"/>
              <a:buAutoNum type="arabicPeriod"/>
            </a:pPr>
            <a:r>
              <a:rPr lang="en-US" altLang="en-US" dirty="0">
                <a:solidFill>
                  <a:srgbClr val="0D0D0D"/>
                </a:solidFill>
                <a:latin typeface="Söhne"/>
              </a:rPr>
              <a:t>Support for more advanced character classes and metacharacters.</a:t>
            </a:r>
          </a:p>
          <a:p>
            <a:endParaRPr lang="en-US" altLang="en-US" dirty="0">
              <a:latin typeface="Arial" panose="020B0604020202020204" pitchFamily="34" charset="0"/>
            </a:endParaRPr>
          </a:p>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11</a:t>
            </a:fld>
            <a:endParaRPr lang="en-PK"/>
          </a:p>
        </p:txBody>
      </p:sp>
    </p:spTree>
    <p:extLst>
      <p:ext uri="{BB962C8B-B14F-4D97-AF65-F5344CB8AC3E}">
        <p14:creationId xmlns:p14="http://schemas.microsoft.com/office/powerpoint/2010/main" val="1659520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Regular expressions are a sequence of characters that define a search pattern, used for string matching and manipulation.</a:t>
            </a:r>
            <a:endParaRPr lang="en-PK"/>
          </a:p>
        </p:txBody>
      </p:sp>
      <p:sp>
        <p:nvSpPr>
          <p:cNvPr id="4" name="Slide Number Placeholder 3"/>
          <p:cNvSpPr>
            <a:spLocks noGrp="1"/>
          </p:cNvSpPr>
          <p:nvPr>
            <p:ph type="sldNum" sz="quarter" idx="5"/>
          </p:nvPr>
        </p:nvSpPr>
        <p:spPr/>
        <p:txBody>
          <a:bodyPr/>
          <a:lstStyle/>
          <a:p>
            <a:fld id="{A72BD37A-C541-449D-BAE7-9FA4A7E54317}" type="slidenum">
              <a:rPr lang="en-PK" smtClean="0"/>
              <a:t>12</a:t>
            </a:fld>
            <a:endParaRPr lang="en-PK"/>
          </a:p>
        </p:txBody>
      </p:sp>
    </p:spTree>
    <p:extLst>
      <p:ext uri="{BB962C8B-B14F-4D97-AF65-F5344CB8AC3E}">
        <p14:creationId xmlns:p14="http://schemas.microsoft.com/office/powerpoint/2010/main" val="3090474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Hello123</a:t>
            </a:r>
          </a:p>
          <a:p>
            <a:r>
              <a:rPr lang="en-US" dirty="0"/>
              <a:t>45678</a:t>
            </a:r>
          </a:p>
          <a:p>
            <a:r>
              <a:rPr lang="en-US" dirty="0"/>
              <a:t>Welcome!</a:t>
            </a:r>
          </a:p>
          <a:p>
            <a:r>
              <a:rPr lang="en-US" dirty="0"/>
              <a:t>9876</a:t>
            </a:r>
          </a:p>
          <a:p>
            <a:r>
              <a:rPr lang="en-US" dirty="0"/>
              <a:t>Test123Test</a:t>
            </a:r>
          </a:p>
          <a:p>
            <a:endParaRPr lang="en-US" dirty="0"/>
          </a:p>
          <a:p>
            <a:endParaRPr lang="en-US" dirty="0"/>
          </a:p>
          <a:p>
            <a:r>
              <a:rPr lang="uz-Latn-UZ" dirty="0"/>
              <a:t>grep '^[[:digit:]]\+$' data.txt</a:t>
            </a:r>
          </a:p>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13</a:t>
            </a:fld>
            <a:endParaRPr lang="en-PK"/>
          </a:p>
        </p:txBody>
      </p:sp>
    </p:spTree>
    <p:extLst>
      <p:ext uri="{BB962C8B-B14F-4D97-AF65-F5344CB8AC3E}">
        <p14:creationId xmlns:p14="http://schemas.microsoft.com/office/powerpoint/2010/main" val="3748612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 (Extended Regular Expressions)</a:t>
            </a:r>
            <a:r>
              <a:rPr lang="en-US" dirty="0"/>
              <a:t>Enables extended regex, allowing ?, +, |, and () without needing \</a:t>
            </a:r>
          </a:p>
          <a:p>
            <a:r>
              <a:rPr lang="pt-BR" dirty="0"/>
              <a:t>grep 'colou\?r' words.txt</a:t>
            </a:r>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14</a:t>
            </a:fld>
            <a:endParaRPr lang="en-PK"/>
          </a:p>
        </p:txBody>
      </p:sp>
    </p:spTree>
    <p:extLst>
      <p:ext uri="{BB962C8B-B14F-4D97-AF65-F5344CB8AC3E}">
        <p14:creationId xmlns:p14="http://schemas.microsoft.com/office/powerpoint/2010/main" val="92242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Correction ${image%%gif}jpg</a:t>
            </a:r>
            <a:endParaRPr lang="en-PK" b="1" dirty="0"/>
          </a:p>
        </p:txBody>
      </p:sp>
      <p:sp>
        <p:nvSpPr>
          <p:cNvPr id="4" name="Slide Number Placeholder 3"/>
          <p:cNvSpPr>
            <a:spLocks noGrp="1"/>
          </p:cNvSpPr>
          <p:nvPr>
            <p:ph type="sldNum" sz="quarter" idx="5"/>
          </p:nvPr>
        </p:nvSpPr>
        <p:spPr/>
        <p:txBody>
          <a:bodyPr/>
          <a:lstStyle/>
          <a:p>
            <a:fld id="{A72BD37A-C541-449D-BAE7-9FA4A7E54317}" type="slidenum">
              <a:rPr lang="en-PK" smtClean="0"/>
              <a:t>23</a:t>
            </a:fld>
            <a:endParaRPr lang="en-PK"/>
          </a:p>
        </p:txBody>
      </p:sp>
    </p:spTree>
    <p:extLst>
      <p:ext uri="{BB962C8B-B14F-4D97-AF65-F5344CB8AC3E}">
        <p14:creationId xmlns:p14="http://schemas.microsoft.com/office/powerpoint/2010/main" val="3525808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endParaRPr lang="en-PK"/>
          </a:p>
        </p:txBody>
      </p:sp>
      <p:sp>
        <p:nvSpPr>
          <p:cNvPr id="4" name="Slide Number Placeholder 3"/>
          <p:cNvSpPr>
            <a:spLocks noGrp="1"/>
          </p:cNvSpPr>
          <p:nvPr>
            <p:ph type="sldNum" sz="quarter" idx="5"/>
          </p:nvPr>
        </p:nvSpPr>
        <p:spPr/>
        <p:txBody>
          <a:bodyPr/>
          <a:lstStyle/>
          <a:p>
            <a:fld id="{A72BD37A-C541-449D-BAE7-9FA4A7E54317}" type="slidenum">
              <a:rPr lang="en-PK" smtClean="0"/>
              <a:t>26</a:t>
            </a:fld>
            <a:endParaRPr lang="en-PK"/>
          </a:p>
        </p:txBody>
      </p:sp>
    </p:spTree>
    <p:extLst>
      <p:ext uri="{BB962C8B-B14F-4D97-AF65-F5344CB8AC3E}">
        <p14:creationId xmlns:p14="http://schemas.microsoft.com/office/powerpoint/2010/main" val="2757086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27</a:t>
            </a:fld>
            <a:endParaRPr lang="en-PK"/>
          </a:p>
        </p:txBody>
      </p:sp>
    </p:spTree>
    <p:extLst>
      <p:ext uri="{BB962C8B-B14F-4D97-AF65-F5344CB8AC3E}">
        <p14:creationId xmlns:p14="http://schemas.microsoft.com/office/powerpoint/2010/main" val="2722920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#!/bin/bash</a:t>
            </a:r>
          </a:p>
          <a:p>
            <a:r>
              <a:rPr lang="en-US" dirty="0"/>
              <a:t>trap 'echo exiting: critical variable = $</a:t>
            </a:r>
            <a:r>
              <a:rPr lang="en-US" dirty="0" err="1"/>
              <a:t>critical_Variable</a:t>
            </a:r>
            <a:r>
              <a:rPr lang="en-US" dirty="0"/>
              <a:t>' EXIT</a:t>
            </a:r>
          </a:p>
          <a:p>
            <a:endParaRPr lang="en-US" dirty="0"/>
          </a:p>
          <a:p>
            <a:r>
              <a:rPr lang="en-US" dirty="0" err="1"/>
              <a:t>critical_Variable</a:t>
            </a:r>
            <a:r>
              <a:rPr lang="en-US" dirty="0"/>
              <a:t>="System Failure Detected"</a:t>
            </a:r>
          </a:p>
          <a:p>
            <a:r>
              <a:rPr lang="en-US" dirty="0"/>
              <a:t>echo "Running some commands..."</a:t>
            </a:r>
          </a:p>
          <a:p>
            <a:r>
              <a:rPr lang="en-US" dirty="0"/>
              <a:t>sleep 2  # Simulating some process</a:t>
            </a:r>
          </a:p>
          <a:p>
            <a:endParaRPr lang="en-US" dirty="0"/>
          </a:p>
          <a:p>
            <a:r>
              <a:rPr lang="en-US" dirty="0"/>
              <a:t># Exiting the script</a:t>
            </a:r>
          </a:p>
          <a:p>
            <a:r>
              <a:rPr lang="en-US" dirty="0"/>
              <a:t>exit 0</a:t>
            </a:r>
          </a:p>
          <a:p>
            <a:endParaRPr lang="en-US" dirty="0"/>
          </a:p>
          <a:p>
            <a:endParaRPr lang="en-US" dirty="0"/>
          </a:p>
          <a:p>
            <a:endParaRPr lang="en-US" dirty="0"/>
          </a:p>
          <a:p>
            <a:endParaRPr lang="en-US" dirty="0"/>
          </a:p>
          <a:p>
            <a:r>
              <a:rPr lang="uz-Latn-UZ" dirty="0"/>
              <a:t>#!/bin/bash</a:t>
            </a:r>
          </a:p>
          <a:p>
            <a:r>
              <a:rPr lang="uz-Latn-UZ" dirty="0"/>
              <a:t>trap 'echo "Error detected: critical variable = $critical_Variable"' ERR</a:t>
            </a:r>
          </a:p>
          <a:p>
            <a:endParaRPr lang="uz-Latn-UZ" dirty="0"/>
          </a:p>
          <a:p>
            <a:r>
              <a:rPr lang="uz-Latn-UZ" dirty="0"/>
              <a:t>critical_Variable="System Failure Detected"</a:t>
            </a:r>
          </a:p>
          <a:p>
            <a:r>
              <a:rPr lang="uz-Latn-UZ" dirty="0"/>
              <a:t>echo "Running some commands..."</a:t>
            </a:r>
          </a:p>
          <a:p>
            <a:r>
              <a:rPr lang="uz-Latn-UZ" dirty="0"/>
              <a:t>sleep 2</a:t>
            </a:r>
          </a:p>
          <a:p>
            <a:endParaRPr lang="uz-Latn-UZ" dirty="0"/>
          </a:p>
          <a:p>
            <a:r>
              <a:rPr lang="uz-Latn-UZ" dirty="0"/>
              <a:t># Simulating an error</a:t>
            </a:r>
          </a:p>
          <a:p>
            <a:r>
              <a:rPr lang="uz-Latn-UZ" dirty="0"/>
              <a:t>ls nonexistentfile  # This command fails and triggers the trap</a:t>
            </a:r>
          </a:p>
          <a:p>
            <a:endParaRPr lang="uz-Latn-UZ" dirty="0"/>
          </a:p>
          <a:p>
            <a:r>
              <a:rPr lang="uz-Latn-UZ" dirty="0"/>
              <a:t>exit 0</a:t>
            </a:r>
          </a:p>
          <a:p>
            <a:endParaRPr lang="en-US" dirty="0"/>
          </a:p>
          <a:p>
            <a:endParaRPr lang="en-US" dirty="0"/>
          </a:p>
          <a:p>
            <a:endParaRPr lang="en-US" dirty="0"/>
          </a:p>
          <a:p>
            <a:endParaRPr lang="en-US" dirty="0"/>
          </a:p>
          <a:p>
            <a:r>
              <a:rPr lang="uz-Latn-UZ" dirty="0"/>
              <a:t>#!/bin/bash</a:t>
            </a:r>
          </a:p>
          <a:p>
            <a:r>
              <a:rPr lang="uz-Latn-UZ" dirty="0"/>
              <a:t>trap 'if [[ $? -ne 0 ]]; then echo "exiting: critical variable = $critical_Variable"; fi' EXIT</a:t>
            </a:r>
          </a:p>
          <a:p>
            <a:endParaRPr lang="uz-Latn-UZ" dirty="0"/>
          </a:p>
          <a:p>
            <a:r>
              <a:rPr lang="uz-Latn-UZ" dirty="0"/>
              <a:t>critical_Variable="System Failure Detected"</a:t>
            </a:r>
          </a:p>
          <a:p>
            <a:r>
              <a:rPr lang="uz-Latn-UZ" dirty="0"/>
              <a:t>echo "Running some commands..."</a:t>
            </a:r>
          </a:p>
          <a:p>
            <a:r>
              <a:rPr lang="uz-Latn-UZ" dirty="0"/>
              <a:t>sleep 2  # Simulating some process</a:t>
            </a:r>
          </a:p>
          <a:p>
            <a:endParaRPr lang="uz-Latn-UZ" dirty="0"/>
          </a:p>
          <a:p>
            <a:r>
              <a:rPr lang="uz-Latn-UZ" dirty="0"/>
              <a:t># Exiting normally</a:t>
            </a:r>
          </a:p>
          <a:p>
            <a:r>
              <a:rPr lang="uz-Latn-UZ" dirty="0"/>
              <a:t>exit 0</a:t>
            </a:r>
          </a:p>
          <a:p>
            <a:endParaRPr lang="en-PK" dirty="0"/>
          </a:p>
        </p:txBody>
      </p:sp>
      <p:sp>
        <p:nvSpPr>
          <p:cNvPr id="4" name="Slide Number Placeholder 3"/>
          <p:cNvSpPr>
            <a:spLocks noGrp="1"/>
          </p:cNvSpPr>
          <p:nvPr>
            <p:ph type="sldNum" sz="quarter" idx="5"/>
          </p:nvPr>
        </p:nvSpPr>
        <p:spPr/>
        <p:txBody>
          <a:bodyPr/>
          <a:lstStyle/>
          <a:p>
            <a:fld id="{A72BD37A-C541-449D-BAE7-9FA4A7E54317}" type="slidenum">
              <a:rPr lang="en-PK" smtClean="0"/>
              <a:t>30</a:t>
            </a:fld>
            <a:endParaRPr lang="en-PK"/>
          </a:p>
        </p:txBody>
      </p:sp>
    </p:spTree>
    <p:extLst>
      <p:ext uri="{BB962C8B-B14F-4D97-AF65-F5344CB8AC3E}">
        <p14:creationId xmlns:p14="http://schemas.microsoft.com/office/powerpoint/2010/main" val="4252550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E65B-9443-B12C-922A-2F5325088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4F3F8231-C388-C436-1EBF-3324954CF3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77979380-D22A-EDFA-B9F8-ACE4542B1A10}"/>
              </a:ext>
            </a:extLst>
          </p:cNvPr>
          <p:cNvSpPr>
            <a:spLocks noGrp="1"/>
          </p:cNvSpPr>
          <p:nvPr>
            <p:ph type="dt" sz="half" idx="10"/>
          </p:nvPr>
        </p:nvSpPr>
        <p:spPr/>
        <p:txBody>
          <a:bodyPr/>
          <a:lstStyle/>
          <a:p>
            <a:fld id="{8A47AE71-31A8-45A6-9E84-DBAB8877E254}" type="datetimeFigureOut">
              <a:rPr lang="en-PK" smtClean="0"/>
              <a:t>19/02/2025</a:t>
            </a:fld>
            <a:endParaRPr lang="en-PK"/>
          </a:p>
        </p:txBody>
      </p:sp>
      <p:sp>
        <p:nvSpPr>
          <p:cNvPr id="5" name="Footer Placeholder 4">
            <a:extLst>
              <a:ext uri="{FF2B5EF4-FFF2-40B4-BE49-F238E27FC236}">
                <a16:creationId xmlns:a16="http://schemas.microsoft.com/office/drawing/2014/main" id="{DB5E3383-88D6-1279-D2B7-942DB0B1881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884228E-9349-25CF-432D-DC0CC10981E0}"/>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3685794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5E88-C58A-ADA3-8E2E-23B8D4E1826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2D6A89DD-D31B-9B4B-F251-EF09B9BCC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7B4DD7F-2024-F206-7063-2833BCC6117E}"/>
              </a:ext>
            </a:extLst>
          </p:cNvPr>
          <p:cNvSpPr>
            <a:spLocks noGrp="1"/>
          </p:cNvSpPr>
          <p:nvPr>
            <p:ph type="dt" sz="half" idx="10"/>
          </p:nvPr>
        </p:nvSpPr>
        <p:spPr/>
        <p:txBody>
          <a:bodyPr/>
          <a:lstStyle/>
          <a:p>
            <a:fld id="{8A47AE71-31A8-45A6-9E84-DBAB8877E254}" type="datetimeFigureOut">
              <a:rPr lang="en-PK" smtClean="0"/>
              <a:t>19/02/2025</a:t>
            </a:fld>
            <a:endParaRPr lang="en-PK"/>
          </a:p>
        </p:txBody>
      </p:sp>
      <p:sp>
        <p:nvSpPr>
          <p:cNvPr id="5" name="Footer Placeholder 4">
            <a:extLst>
              <a:ext uri="{FF2B5EF4-FFF2-40B4-BE49-F238E27FC236}">
                <a16:creationId xmlns:a16="http://schemas.microsoft.com/office/drawing/2014/main" id="{D906A196-5B9B-CD56-BEE1-1E68479F86A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21138E2-8809-6817-220A-4E921BD457A3}"/>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279424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29690F-C367-055D-774A-C9FF16C941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B70B8B8-179C-C45A-EB40-50A3EFA225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1541F66-1963-49AB-13A9-E72A68E18401}"/>
              </a:ext>
            </a:extLst>
          </p:cNvPr>
          <p:cNvSpPr>
            <a:spLocks noGrp="1"/>
          </p:cNvSpPr>
          <p:nvPr>
            <p:ph type="dt" sz="half" idx="10"/>
          </p:nvPr>
        </p:nvSpPr>
        <p:spPr/>
        <p:txBody>
          <a:bodyPr/>
          <a:lstStyle/>
          <a:p>
            <a:fld id="{8A47AE71-31A8-45A6-9E84-DBAB8877E254}" type="datetimeFigureOut">
              <a:rPr lang="en-PK" smtClean="0"/>
              <a:t>19/02/2025</a:t>
            </a:fld>
            <a:endParaRPr lang="en-PK"/>
          </a:p>
        </p:txBody>
      </p:sp>
      <p:sp>
        <p:nvSpPr>
          <p:cNvPr id="5" name="Footer Placeholder 4">
            <a:extLst>
              <a:ext uri="{FF2B5EF4-FFF2-40B4-BE49-F238E27FC236}">
                <a16:creationId xmlns:a16="http://schemas.microsoft.com/office/drawing/2014/main" id="{E979646A-A556-E6AF-E009-A9C2246C8F0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9A43FE6-AC75-B7EC-1E6C-B8582C9802E0}"/>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120159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4C2C-4F53-9893-9964-7902EBED49C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9245081-6A71-EC31-C28E-A575045C03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B3C704C-CC3A-BA58-4DFC-413014913980}"/>
              </a:ext>
            </a:extLst>
          </p:cNvPr>
          <p:cNvSpPr>
            <a:spLocks noGrp="1"/>
          </p:cNvSpPr>
          <p:nvPr>
            <p:ph type="dt" sz="half" idx="10"/>
          </p:nvPr>
        </p:nvSpPr>
        <p:spPr/>
        <p:txBody>
          <a:bodyPr/>
          <a:lstStyle/>
          <a:p>
            <a:fld id="{8A47AE71-31A8-45A6-9E84-DBAB8877E254}" type="datetimeFigureOut">
              <a:rPr lang="en-PK" smtClean="0"/>
              <a:t>19/02/2025</a:t>
            </a:fld>
            <a:endParaRPr lang="en-PK"/>
          </a:p>
        </p:txBody>
      </p:sp>
      <p:sp>
        <p:nvSpPr>
          <p:cNvPr id="5" name="Footer Placeholder 4">
            <a:extLst>
              <a:ext uri="{FF2B5EF4-FFF2-40B4-BE49-F238E27FC236}">
                <a16:creationId xmlns:a16="http://schemas.microsoft.com/office/drawing/2014/main" id="{147CB9B2-3C9C-4594-6857-9A7812F10FD1}"/>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569C7E6-1D76-F1B8-5AA1-A8E63DCC82C9}"/>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3747834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1C096-E1D3-5FBE-5F03-C4642A84A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2886E05D-F2B2-CD0E-8E7C-B9DF1A14D9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66C52-2D91-3B80-258D-57697876B11F}"/>
              </a:ext>
            </a:extLst>
          </p:cNvPr>
          <p:cNvSpPr>
            <a:spLocks noGrp="1"/>
          </p:cNvSpPr>
          <p:nvPr>
            <p:ph type="dt" sz="half" idx="10"/>
          </p:nvPr>
        </p:nvSpPr>
        <p:spPr/>
        <p:txBody>
          <a:bodyPr/>
          <a:lstStyle/>
          <a:p>
            <a:fld id="{8A47AE71-31A8-45A6-9E84-DBAB8877E254}" type="datetimeFigureOut">
              <a:rPr lang="en-PK" smtClean="0"/>
              <a:t>19/02/2025</a:t>
            </a:fld>
            <a:endParaRPr lang="en-PK"/>
          </a:p>
        </p:txBody>
      </p:sp>
      <p:sp>
        <p:nvSpPr>
          <p:cNvPr id="5" name="Footer Placeholder 4">
            <a:extLst>
              <a:ext uri="{FF2B5EF4-FFF2-40B4-BE49-F238E27FC236}">
                <a16:creationId xmlns:a16="http://schemas.microsoft.com/office/drawing/2014/main" id="{F1A86D0F-99BF-43D6-E9EB-BEA29791860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B178D49-9C8B-D618-A470-E63AA2D45124}"/>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2530374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CF28-5392-9028-B9B6-67739B65D2B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426D69A-4411-66DA-6786-D911E1842E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D5557AA-BEE3-CF42-D568-18A9A926BB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446BD968-790E-B3A6-A054-2F11AD2B046E}"/>
              </a:ext>
            </a:extLst>
          </p:cNvPr>
          <p:cNvSpPr>
            <a:spLocks noGrp="1"/>
          </p:cNvSpPr>
          <p:nvPr>
            <p:ph type="dt" sz="half" idx="10"/>
          </p:nvPr>
        </p:nvSpPr>
        <p:spPr/>
        <p:txBody>
          <a:bodyPr/>
          <a:lstStyle/>
          <a:p>
            <a:fld id="{8A47AE71-31A8-45A6-9E84-DBAB8877E254}" type="datetimeFigureOut">
              <a:rPr lang="en-PK" smtClean="0"/>
              <a:t>19/02/2025</a:t>
            </a:fld>
            <a:endParaRPr lang="en-PK"/>
          </a:p>
        </p:txBody>
      </p:sp>
      <p:sp>
        <p:nvSpPr>
          <p:cNvPr id="6" name="Footer Placeholder 5">
            <a:extLst>
              <a:ext uri="{FF2B5EF4-FFF2-40B4-BE49-F238E27FC236}">
                <a16:creationId xmlns:a16="http://schemas.microsoft.com/office/drawing/2014/main" id="{EB8DC503-9ED1-B91C-74F1-A1628C3A5A3D}"/>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C31989CB-13E5-EA75-D9FC-404144C0F01E}"/>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132621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88C5D-BCEF-21F5-F7AC-4B254D2BBE6F}"/>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21AD92AC-0705-9A06-6BE1-9FE3DAA552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B3D735-9F58-8D0C-7F52-0E744130BF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16D2F61D-EF79-049F-0DF4-049E774305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B3308F-6BFC-2B7A-5533-7799879B31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7DA76EB8-7E4D-4D81-0560-479FDAE80990}"/>
              </a:ext>
            </a:extLst>
          </p:cNvPr>
          <p:cNvSpPr>
            <a:spLocks noGrp="1"/>
          </p:cNvSpPr>
          <p:nvPr>
            <p:ph type="dt" sz="half" idx="10"/>
          </p:nvPr>
        </p:nvSpPr>
        <p:spPr/>
        <p:txBody>
          <a:bodyPr/>
          <a:lstStyle/>
          <a:p>
            <a:fld id="{8A47AE71-31A8-45A6-9E84-DBAB8877E254}" type="datetimeFigureOut">
              <a:rPr lang="en-PK" smtClean="0"/>
              <a:t>19/02/2025</a:t>
            </a:fld>
            <a:endParaRPr lang="en-PK"/>
          </a:p>
        </p:txBody>
      </p:sp>
      <p:sp>
        <p:nvSpPr>
          <p:cNvPr id="8" name="Footer Placeholder 7">
            <a:extLst>
              <a:ext uri="{FF2B5EF4-FFF2-40B4-BE49-F238E27FC236}">
                <a16:creationId xmlns:a16="http://schemas.microsoft.com/office/drawing/2014/main" id="{6B3F8178-5B1A-7925-2B18-41FF40245287}"/>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DCE8B364-CC7F-25B2-8F88-1579D9BB72F7}"/>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136680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6963C-B63D-3125-81EA-09BA0047996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04D283C7-AADB-32CD-9D35-D2E01F9390B8}"/>
              </a:ext>
            </a:extLst>
          </p:cNvPr>
          <p:cNvSpPr>
            <a:spLocks noGrp="1"/>
          </p:cNvSpPr>
          <p:nvPr>
            <p:ph type="dt" sz="half" idx="10"/>
          </p:nvPr>
        </p:nvSpPr>
        <p:spPr/>
        <p:txBody>
          <a:bodyPr/>
          <a:lstStyle/>
          <a:p>
            <a:fld id="{8A47AE71-31A8-45A6-9E84-DBAB8877E254}" type="datetimeFigureOut">
              <a:rPr lang="en-PK" smtClean="0"/>
              <a:t>19/02/2025</a:t>
            </a:fld>
            <a:endParaRPr lang="en-PK"/>
          </a:p>
        </p:txBody>
      </p:sp>
      <p:sp>
        <p:nvSpPr>
          <p:cNvPr id="4" name="Footer Placeholder 3">
            <a:extLst>
              <a:ext uri="{FF2B5EF4-FFF2-40B4-BE49-F238E27FC236}">
                <a16:creationId xmlns:a16="http://schemas.microsoft.com/office/drawing/2014/main" id="{B8E185CE-7B22-C911-D7EA-89474970FF2C}"/>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2D04BB30-B220-E084-307E-298954352ADA}"/>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275617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504206-E7AC-FA61-18FE-442717B247D2}"/>
              </a:ext>
            </a:extLst>
          </p:cNvPr>
          <p:cNvSpPr>
            <a:spLocks noGrp="1"/>
          </p:cNvSpPr>
          <p:nvPr>
            <p:ph type="dt" sz="half" idx="10"/>
          </p:nvPr>
        </p:nvSpPr>
        <p:spPr/>
        <p:txBody>
          <a:bodyPr/>
          <a:lstStyle/>
          <a:p>
            <a:fld id="{8A47AE71-31A8-45A6-9E84-DBAB8877E254}" type="datetimeFigureOut">
              <a:rPr lang="en-PK" smtClean="0"/>
              <a:t>19/02/2025</a:t>
            </a:fld>
            <a:endParaRPr lang="en-PK"/>
          </a:p>
        </p:txBody>
      </p:sp>
      <p:sp>
        <p:nvSpPr>
          <p:cNvPr id="3" name="Footer Placeholder 2">
            <a:extLst>
              <a:ext uri="{FF2B5EF4-FFF2-40B4-BE49-F238E27FC236}">
                <a16:creationId xmlns:a16="http://schemas.microsoft.com/office/drawing/2014/main" id="{396FBB1B-5ADD-BDE2-6C40-980D9908AC29}"/>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EACA06FC-A3A6-F132-54BD-13CF53A28659}"/>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301543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8144C-57D5-A58F-754B-1889B7280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1F3C6EAF-E383-19BC-C546-C9CD39125A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67C5B0A9-E8DD-E198-9914-55C3C0C62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923D96-F84A-51FD-EC4C-A1CF4C932B4E}"/>
              </a:ext>
            </a:extLst>
          </p:cNvPr>
          <p:cNvSpPr>
            <a:spLocks noGrp="1"/>
          </p:cNvSpPr>
          <p:nvPr>
            <p:ph type="dt" sz="half" idx="10"/>
          </p:nvPr>
        </p:nvSpPr>
        <p:spPr/>
        <p:txBody>
          <a:bodyPr/>
          <a:lstStyle/>
          <a:p>
            <a:fld id="{8A47AE71-31A8-45A6-9E84-DBAB8877E254}" type="datetimeFigureOut">
              <a:rPr lang="en-PK" smtClean="0"/>
              <a:t>19/02/2025</a:t>
            </a:fld>
            <a:endParaRPr lang="en-PK"/>
          </a:p>
        </p:txBody>
      </p:sp>
      <p:sp>
        <p:nvSpPr>
          <p:cNvPr id="6" name="Footer Placeholder 5">
            <a:extLst>
              <a:ext uri="{FF2B5EF4-FFF2-40B4-BE49-F238E27FC236}">
                <a16:creationId xmlns:a16="http://schemas.microsoft.com/office/drawing/2014/main" id="{9E88CB8E-2064-0EDD-44B9-C094BDC1DE2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5BF93872-0D38-344F-A193-46E22A034A5C}"/>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13917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50A4-7BBC-6F1B-E223-08FEAB5802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0D0CE09-AAE7-C8F9-FF19-A449E115C9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674EF89E-9476-BFF2-C54E-3C5A235EF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DD031-D07D-D73C-F22D-DF3129F1D73E}"/>
              </a:ext>
            </a:extLst>
          </p:cNvPr>
          <p:cNvSpPr>
            <a:spLocks noGrp="1"/>
          </p:cNvSpPr>
          <p:nvPr>
            <p:ph type="dt" sz="half" idx="10"/>
          </p:nvPr>
        </p:nvSpPr>
        <p:spPr/>
        <p:txBody>
          <a:bodyPr/>
          <a:lstStyle/>
          <a:p>
            <a:fld id="{8A47AE71-31A8-45A6-9E84-DBAB8877E254}" type="datetimeFigureOut">
              <a:rPr lang="en-PK" smtClean="0"/>
              <a:t>19/02/2025</a:t>
            </a:fld>
            <a:endParaRPr lang="en-PK"/>
          </a:p>
        </p:txBody>
      </p:sp>
      <p:sp>
        <p:nvSpPr>
          <p:cNvPr id="6" name="Footer Placeholder 5">
            <a:extLst>
              <a:ext uri="{FF2B5EF4-FFF2-40B4-BE49-F238E27FC236}">
                <a16:creationId xmlns:a16="http://schemas.microsoft.com/office/drawing/2014/main" id="{00C179CC-93B3-DDCB-0DF1-9CE2B2A2F07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2E68EA8-D381-9437-5208-63B4B18AFF8F}"/>
              </a:ext>
            </a:extLst>
          </p:cNvPr>
          <p:cNvSpPr>
            <a:spLocks noGrp="1"/>
          </p:cNvSpPr>
          <p:nvPr>
            <p:ph type="sldNum" sz="quarter" idx="12"/>
          </p:nvPr>
        </p:nvSpPr>
        <p:spPr/>
        <p:txBody>
          <a:bodyPr/>
          <a:lstStyle/>
          <a:p>
            <a:fld id="{D4BECECF-B940-4604-AA5B-0589CC27C80F}" type="slidenum">
              <a:rPr lang="en-PK" smtClean="0"/>
              <a:t>‹#›</a:t>
            </a:fld>
            <a:endParaRPr lang="en-PK"/>
          </a:p>
        </p:txBody>
      </p:sp>
    </p:spTree>
    <p:extLst>
      <p:ext uri="{BB962C8B-B14F-4D97-AF65-F5344CB8AC3E}">
        <p14:creationId xmlns:p14="http://schemas.microsoft.com/office/powerpoint/2010/main" val="4067874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6761D7-13E1-1D51-5F3F-7534F87A79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13AEC74-A7F5-B893-5ADA-4408BA37D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17FD949-533D-E7EC-ACC0-8C57D761D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47AE71-31A8-45A6-9E84-DBAB8877E254}" type="datetimeFigureOut">
              <a:rPr lang="en-PK" smtClean="0"/>
              <a:t>19/02/2025</a:t>
            </a:fld>
            <a:endParaRPr lang="en-PK"/>
          </a:p>
        </p:txBody>
      </p:sp>
      <p:sp>
        <p:nvSpPr>
          <p:cNvPr id="5" name="Footer Placeholder 4">
            <a:extLst>
              <a:ext uri="{FF2B5EF4-FFF2-40B4-BE49-F238E27FC236}">
                <a16:creationId xmlns:a16="http://schemas.microsoft.com/office/drawing/2014/main" id="{D1398567-8658-6181-04BD-514E545CB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351DBDD8-C52A-604A-001C-56BE0D567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4BECECF-B940-4604-AA5B-0589CC27C80F}" type="slidenum">
              <a:rPr lang="en-PK" smtClean="0"/>
              <a:t>‹#›</a:t>
            </a:fld>
            <a:endParaRPr lang="en-PK"/>
          </a:p>
        </p:txBody>
      </p:sp>
    </p:spTree>
    <p:extLst>
      <p:ext uri="{BB962C8B-B14F-4D97-AF65-F5344CB8AC3E}">
        <p14:creationId xmlns:p14="http://schemas.microsoft.com/office/powerpoint/2010/main" val="275559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Qureshi@centralasian.uz"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2.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w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wave of paint&#10;&#10;AI-generated content may be incorrect.">
            <a:extLst>
              <a:ext uri="{FF2B5EF4-FFF2-40B4-BE49-F238E27FC236}">
                <a16:creationId xmlns:a16="http://schemas.microsoft.com/office/drawing/2014/main" id="{CEFA765A-E917-ED3B-5BAE-89F3DB0A6064}"/>
              </a:ext>
            </a:extLst>
          </p:cNvPr>
          <p:cNvPicPr>
            <a:picLocks noChangeAspect="1"/>
          </p:cNvPicPr>
          <p:nvPr/>
        </p:nvPicPr>
        <p:blipFill>
          <a:blip r:embed="rId2"/>
          <a:srcRect t="4158"/>
          <a:stretch/>
        </p:blipFill>
        <p:spPr>
          <a:xfrm>
            <a:off x="0" y="10"/>
            <a:ext cx="12191999" cy="6857990"/>
          </a:xfrm>
          <a:prstGeom prst="rect">
            <a:avLst/>
          </a:prstGeom>
        </p:spPr>
      </p:pic>
      <p:sp>
        <p:nvSpPr>
          <p:cNvPr id="11" name="Rectangle 10">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2A43A3-01CA-6695-91FC-122E885E72D7}"/>
              </a:ext>
            </a:extLst>
          </p:cNvPr>
          <p:cNvSpPr>
            <a:spLocks noGrp="1"/>
          </p:cNvSpPr>
          <p:nvPr>
            <p:ph type="ctrTitle"/>
          </p:nvPr>
        </p:nvSpPr>
        <p:spPr>
          <a:xfrm>
            <a:off x="6622796" y="1129209"/>
            <a:ext cx="5566155" cy="2299791"/>
          </a:xfrm>
          <a:noFill/>
        </p:spPr>
        <p:txBody>
          <a:bodyPr>
            <a:normAutofit/>
          </a:bodyPr>
          <a:lstStyle/>
          <a:p>
            <a:pPr algn="l"/>
            <a:r>
              <a:rPr lang="en-US" sz="4800" dirty="0">
                <a:latin typeface="Palatino-Roman"/>
              </a:rPr>
              <a:t>Shell Programming</a:t>
            </a:r>
            <a:br>
              <a:rPr lang="en-US" sz="4800" dirty="0">
                <a:latin typeface="Palatino-Roman"/>
              </a:rPr>
            </a:br>
            <a:br>
              <a:rPr lang="en-US" sz="4800" dirty="0">
                <a:latin typeface="Palatino-Roman"/>
              </a:rPr>
            </a:br>
            <a:r>
              <a:rPr lang="en-US" sz="4800" dirty="0">
                <a:latin typeface="Palatino-Roman"/>
              </a:rPr>
              <a:t>Lecture # 8</a:t>
            </a:r>
            <a:endParaRPr lang="en-PK" sz="4800" dirty="0">
              <a:latin typeface="Palatino-Roman"/>
            </a:endParaRPr>
          </a:p>
        </p:txBody>
      </p:sp>
      <p:sp>
        <p:nvSpPr>
          <p:cNvPr id="3" name="Subtitle 2">
            <a:extLst>
              <a:ext uri="{FF2B5EF4-FFF2-40B4-BE49-F238E27FC236}">
                <a16:creationId xmlns:a16="http://schemas.microsoft.com/office/drawing/2014/main" id="{7C2C5C51-5936-191D-7546-CB770EAC68CE}"/>
              </a:ext>
            </a:extLst>
          </p:cNvPr>
          <p:cNvSpPr>
            <a:spLocks noGrp="1"/>
          </p:cNvSpPr>
          <p:nvPr>
            <p:ph type="subTitle" idx="1"/>
          </p:nvPr>
        </p:nvSpPr>
        <p:spPr>
          <a:xfrm>
            <a:off x="352425" y="5243597"/>
            <a:ext cx="6270371" cy="1485319"/>
          </a:xfrm>
          <a:noFill/>
        </p:spPr>
        <p:txBody>
          <a:bodyPr>
            <a:normAutofit/>
          </a:bodyPr>
          <a:lstStyle/>
          <a:p>
            <a:pPr algn="l"/>
            <a:r>
              <a:rPr lang="en-US" sz="2000" dirty="0">
                <a:latin typeface="Palatino-Roman"/>
              </a:rPr>
              <a:t>Dr. Muhammad Bilal Qureshi</a:t>
            </a:r>
          </a:p>
          <a:p>
            <a:pPr algn="l"/>
            <a:r>
              <a:rPr lang="en-US" sz="2000" dirty="0">
                <a:latin typeface="Palatino-Roman"/>
                <a:hlinkClick r:id="rId3"/>
              </a:rPr>
              <a:t>m.qureshi@centralasian.uz</a:t>
            </a:r>
            <a:endParaRPr lang="en-US" sz="2000" dirty="0">
              <a:latin typeface="Palatino-Roman"/>
            </a:endParaRPr>
          </a:p>
          <a:p>
            <a:pPr algn="l"/>
            <a:r>
              <a:rPr lang="en-US" sz="2000" dirty="0">
                <a:latin typeface="Palatino-Roman"/>
              </a:rPr>
              <a:t>Central Asian University, Tashkent, Uzbekistan</a:t>
            </a:r>
            <a:endParaRPr lang="en-PK" sz="2000" dirty="0">
              <a:latin typeface="Palatino-Roman"/>
            </a:endParaRPr>
          </a:p>
        </p:txBody>
      </p:sp>
    </p:spTree>
    <p:extLst>
      <p:ext uri="{BB962C8B-B14F-4D97-AF65-F5344CB8AC3E}">
        <p14:creationId xmlns:p14="http://schemas.microsoft.com/office/powerpoint/2010/main" val="108215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B5CB15-4C1E-7B68-49A9-E7866431B559}"/>
              </a:ext>
            </a:extLst>
          </p:cNvPr>
          <p:cNvPicPr>
            <a:picLocks noChangeAspect="1"/>
          </p:cNvPicPr>
          <p:nvPr/>
        </p:nvPicPr>
        <p:blipFill>
          <a:blip r:embed="rId2"/>
          <a:stretch>
            <a:fillRect/>
          </a:stretch>
        </p:blipFill>
        <p:spPr>
          <a:xfrm>
            <a:off x="1467852" y="178698"/>
            <a:ext cx="9256295" cy="6500603"/>
          </a:xfrm>
          <a:prstGeom prst="rect">
            <a:avLst/>
          </a:prstGeom>
        </p:spPr>
      </p:pic>
    </p:spTree>
    <p:extLst>
      <p:ext uri="{BB962C8B-B14F-4D97-AF65-F5344CB8AC3E}">
        <p14:creationId xmlns:p14="http://schemas.microsoft.com/office/powerpoint/2010/main" val="120276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2618E68-7ABC-F496-C51B-B92C1E2C2EF1}"/>
              </a:ext>
            </a:extLst>
          </p:cNvPr>
          <p:cNvSpPr>
            <a:spLocks noGrp="1"/>
          </p:cNvSpPr>
          <p:nvPr>
            <p:ph type="title"/>
          </p:nvPr>
        </p:nvSpPr>
        <p:spPr>
          <a:xfrm>
            <a:off x="630936" y="457200"/>
            <a:ext cx="4343400" cy="1929384"/>
          </a:xfrm>
        </p:spPr>
        <p:txBody>
          <a:bodyPr anchor="ctr">
            <a:normAutofit/>
          </a:bodyPr>
          <a:lstStyle/>
          <a:p>
            <a:r>
              <a:rPr lang="en-US" sz="4800"/>
              <a:t>Cont()..</a:t>
            </a:r>
            <a:endParaRPr lang="en-PK" sz="4800"/>
          </a:p>
        </p:txBody>
      </p:sp>
      <p:sp>
        <p:nvSpPr>
          <p:cNvPr id="27"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DF2F9E9-E6C1-2F23-065D-CDA07E11F74E}"/>
              </a:ext>
            </a:extLst>
          </p:cNvPr>
          <p:cNvSpPr>
            <a:spLocks noGrp="1"/>
          </p:cNvSpPr>
          <p:nvPr>
            <p:ph idx="1"/>
          </p:nvPr>
        </p:nvSpPr>
        <p:spPr>
          <a:xfrm>
            <a:off x="781812" y="2498708"/>
            <a:ext cx="4617720" cy="1554480"/>
          </a:xfrm>
        </p:spPr>
        <p:txBody>
          <a:bodyPr anchor="ctr">
            <a:normAutofit/>
          </a:bodyPr>
          <a:lstStyle/>
          <a:p>
            <a:pPr marL="0" indent="0" algn="just">
              <a:buNone/>
            </a:pPr>
            <a:r>
              <a:rPr lang="en-US" altLang="en-US" sz="2200" dirty="0"/>
              <a:t>Let’s start by looking at the principal options to grep. Again, we will list only the principal options here; see the manual pages for the full list.</a:t>
            </a:r>
            <a:endParaRPr lang="en-PK" sz="2200" dirty="0"/>
          </a:p>
        </p:txBody>
      </p:sp>
      <p:pic>
        <p:nvPicPr>
          <p:cNvPr id="7" name="Picture 6">
            <a:extLst>
              <a:ext uri="{FF2B5EF4-FFF2-40B4-BE49-F238E27FC236}">
                <a16:creationId xmlns:a16="http://schemas.microsoft.com/office/drawing/2014/main" id="{378298ED-9886-5020-5E88-985BEFE827F9}"/>
              </a:ext>
            </a:extLst>
          </p:cNvPr>
          <p:cNvPicPr>
            <a:picLocks noChangeAspect="1"/>
          </p:cNvPicPr>
          <p:nvPr/>
        </p:nvPicPr>
        <p:blipFill>
          <a:blip r:embed="rId3"/>
          <a:srcRect t="1525" r="2" b="2"/>
          <a:stretch/>
        </p:blipFill>
        <p:spPr>
          <a:xfrm>
            <a:off x="6089903" y="610011"/>
            <a:ext cx="5691634" cy="5492738"/>
          </a:xfrm>
          <a:prstGeom prst="rect">
            <a:avLst/>
          </a:prstGeom>
        </p:spPr>
      </p:pic>
      <p:pic>
        <p:nvPicPr>
          <p:cNvPr id="5" name="Picture 4">
            <a:extLst>
              <a:ext uri="{FF2B5EF4-FFF2-40B4-BE49-F238E27FC236}">
                <a16:creationId xmlns:a16="http://schemas.microsoft.com/office/drawing/2014/main" id="{843A87B4-19C6-B5E5-F893-B940DF7DE262}"/>
              </a:ext>
            </a:extLst>
          </p:cNvPr>
          <p:cNvPicPr>
            <a:picLocks noChangeAspect="1"/>
          </p:cNvPicPr>
          <p:nvPr/>
        </p:nvPicPr>
        <p:blipFill>
          <a:blip r:embed="rId4"/>
          <a:stretch>
            <a:fillRect/>
          </a:stretch>
        </p:blipFill>
        <p:spPr>
          <a:xfrm>
            <a:off x="356616" y="4053188"/>
            <a:ext cx="5468112" cy="2679374"/>
          </a:xfrm>
          <a:prstGeom prst="rect">
            <a:avLst/>
          </a:prstGeom>
        </p:spPr>
      </p:pic>
    </p:spTree>
    <p:extLst>
      <p:ext uri="{BB962C8B-B14F-4D97-AF65-F5344CB8AC3E}">
        <p14:creationId xmlns:p14="http://schemas.microsoft.com/office/powerpoint/2010/main" val="421067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45" name="Rectangle 44">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7" name="Rectangle 46">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6484C68-EA6B-A47B-DE18-BDD9BDCDF46E}"/>
              </a:ext>
            </a:extLst>
          </p:cNvPr>
          <p:cNvSpPr>
            <a:spLocks noGrp="1"/>
          </p:cNvSpPr>
          <p:nvPr>
            <p:ph type="title"/>
          </p:nvPr>
        </p:nvSpPr>
        <p:spPr>
          <a:xfrm>
            <a:off x="797972" y="158151"/>
            <a:ext cx="3702580" cy="1616203"/>
          </a:xfrm>
        </p:spPr>
        <p:txBody>
          <a:bodyPr anchor="b">
            <a:normAutofit/>
          </a:bodyPr>
          <a:lstStyle/>
          <a:p>
            <a:pPr algn="ctr"/>
            <a:r>
              <a:rPr lang="en-US" sz="3200" dirty="0">
                <a:solidFill>
                  <a:srgbClr val="FFFFFF"/>
                </a:solidFill>
              </a:rPr>
              <a:t>Regular Expression grep command</a:t>
            </a:r>
            <a:endParaRPr lang="en-PK" sz="3200" dirty="0">
              <a:solidFill>
                <a:srgbClr val="FFFFFF"/>
              </a:solidFill>
            </a:endParaRPr>
          </a:p>
        </p:txBody>
      </p:sp>
      <p:pic>
        <p:nvPicPr>
          <p:cNvPr id="5" name="Picture 4">
            <a:extLst>
              <a:ext uri="{FF2B5EF4-FFF2-40B4-BE49-F238E27FC236}">
                <a16:creationId xmlns:a16="http://schemas.microsoft.com/office/drawing/2014/main" id="{BFA9B5D9-1E5A-C449-2CDF-14BB59C6B532}"/>
              </a:ext>
            </a:extLst>
          </p:cNvPr>
          <p:cNvPicPr>
            <a:picLocks noChangeAspect="1"/>
          </p:cNvPicPr>
          <p:nvPr/>
        </p:nvPicPr>
        <p:blipFill>
          <a:blip r:embed="rId3"/>
          <a:stretch>
            <a:fillRect/>
          </a:stretch>
        </p:blipFill>
        <p:spPr>
          <a:xfrm>
            <a:off x="5764672" y="2508100"/>
            <a:ext cx="6037076" cy="2128068"/>
          </a:xfrm>
          <a:prstGeom prst="rect">
            <a:avLst/>
          </a:prstGeom>
        </p:spPr>
      </p:pic>
      <p:graphicFrame>
        <p:nvGraphicFramePr>
          <p:cNvPr id="7" name="Content Placeholder 2">
            <a:extLst>
              <a:ext uri="{FF2B5EF4-FFF2-40B4-BE49-F238E27FC236}">
                <a16:creationId xmlns:a16="http://schemas.microsoft.com/office/drawing/2014/main" id="{23B495D3-012B-656D-E370-22474BB4759A}"/>
              </a:ext>
            </a:extLst>
          </p:cNvPr>
          <p:cNvGraphicFramePr>
            <a:graphicFrameLocks noGrp="1"/>
          </p:cNvGraphicFramePr>
          <p:nvPr>
            <p:ph idx="1"/>
            <p:extLst>
              <p:ext uri="{D42A27DB-BD31-4B8C-83A1-F6EECF244321}">
                <p14:modId xmlns:p14="http://schemas.microsoft.com/office/powerpoint/2010/main" val="1052899272"/>
              </p:ext>
            </p:extLst>
          </p:nvPr>
        </p:nvGraphicFramePr>
        <p:xfrm>
          <a:off x="144379" y="2197768"/>
          <a:ext cx="5041367" cy="425115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63241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F390F0-B6DB-9858-25D6-F7567A80EBCC}"/>
              </a:ext>
            </a:extLst>
          </p:cNvPr>
          <p:cNvSpPr>
            <a:spLocks noGrp="1"/>
          </p:cNvSpPr>
          <p:nvPr>
            <p:ph type="title"/>
          </p:nvPr>
        </p:nvSpPr>
        <p:spPr>
          <a:xfrm>
            <a:off x="630936" y="639520"/>
            <a:ext cx="3429000" cy="1719072"/>
          </a:xfrm>
        </p:spPr>
        <p:txBody>
          <a:bodyPr anchor="b">
            <a:normAutofit/>
          </a:bodyPr>
          <a:lstStyle/>
          <a:p>
            <a:r>
              <a:rPr lang="en-US" sz="5400"/>
              <a:t>Cont()..</a:t>
            </a:r>
            <a:endParaRPr lang="en-PK" sz="54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3E68BFD-982B-BDF9-B83E-A79A846D0F38}"/>
              </a:ext>
            </a:extLst>
          </p:cNvPr>
          <p:cNvSpPr>
            <a:spLocks noGrp="1"/>
          </p:cNvSpPr>
          <p:nvPr>
            <p:ph idx="1"/>
          </p:nvPr>
        </p:nvSpPr>
        <p:spPr>
          <a:xfrm>
            <a:off x="630936" y="2807208"/>
            <a:ext cx="3429000" cy="3410712"/>
          </a:xfrm>
        </p:spPr>
        <p:txBody>
          <a:bodyPr anchor="t">
            <a:normAutofit/>
          </a:bodyPr>
          <a:lstStyle/>
          <a:p>
            <a:pPr algn="just"/>
            <a:r>
              <a:rPr lang="en-US" sz="2200" dirty="0"/>
              <a:t>There are also some useful special match patterns that can be used in square braces: </a:t>
            </a:r>
          </a:p>
          <a:p>
            <a:pPr marL="0" indent="0">
              <a:buNone/>
            </a:pPr>
            <a:endParaRPr lang="en-PK" sz="2200" dirty="0"/>
          </a:p>
        </p:txBody>
      </p:sp>
      <p:pic>
        <p:nvPicPr>
          <p:cNvPr id="5" name="Picture 4" descr="A list of words on a white background&#10;&#10;AI-generated content may be incorrect.">
            <a:extLst>
              <a:ext uri="{FF2B5EF4-FFF2-40B4-BE49-F238E27FC236}">
                <a16:creationId xmlns:a16="http://schemas.microsoft.com/office/drawing/2014/main" id="{6E915D34-1EA3-B964-CC65-D45144B40322}"/>
              </a:ext>
            </a:extLst>
          </p:cNvPr>
          <p:cNvPicPr>
            <a:picLocks noChangeAspect="1"/>
          </p:cNvPicPr>
          <p:nvPr/>
        </p:nvPicPr>
        <p:blipFill>
          <a:blip r:embed="rId3"/>
          <a:stretch>
            <a:fillRect/>
          </a:stretch>
        </p:blipFill>
        <p:spPr>
          <a:xfrm>
            <a:off x="4654296" y="1168031"/>
            <a:ext cx="6903720" cy="4521937"/>
          </a:xfrm>
          <a:prstGeom prst="rect">
            <a:avLst/>
          </a:prstGeom>
        </p:spPr>
      </p:pic>
    </p:spTree>
    <p:extLst>
      <p:ext uri="{BB962C8B-B14F-4D97-AF65-F5344CB8AC3E}">
        <p14:creationId xmlns:p14="http://schemas.microsoft.com/office/powerpoint/2010/main" val="2940152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8" name="Rectangle 17">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31D3A4C6-381F-8C7A-DB47-17753AB7393F}"/>
              </a:ext>
            </a:extLst>
          </p:cNvPr>
          <p:cNvSpPr>
            <a:spLocks noGrp="1"/>
          </p:cNvSpPr>
          <p:nvPr>
            <p:ph type="title"/>
          </p:nvPr>
        </p:nvSpPr>
        <p:spPr>
          <a:xfrm>
            <a:off x="731974" y="270164"/>
            <a:ext cx="3702580" cy="1616203"/>
          </a:xfrm>
        </p:spPr>
        <p:txBody>
          <a:bodyPr anchor="b">
            <a:normAutofit/>
          </a:bodyPr>
          <a:lstStyle/>
          <a:p>
            <a:r>
              <a:rPr lang="en-US" sz="3200" dirty="0" err="1">
                <a:solidFill>
                  <a:srgbClr val="FFFFFF"/>
                </a:solidFill>
              </a:rPr>
              <a:t>Cont</a:t>
            </a:r>
            <a:r>
              <a:rPr lang="en-US" sz="3200" dirty="0">
                <a:solidFill>
                  <a:srgbClr val="FFFFFF"/>
                </a:solidFill>
              </a:rPr>
              <a:t>()…</a:t>
            </a:r>
            <a:endParaRPr lang="en-PK" sz="3200" dirty="0">
              <a:solidFill>
                <a:srgbClr val="FFFFFF"/>
              </a:solidFill>
            </a:endParaRPr>
          </a:p>
        </p:txBody>
      </p:sp>
      <p:sp>
        <p:nvSpPr>
          <p:cNvPr id="3" name="Content Placeholder 2">
            <a:extLst>
              <a:ext uri="{FF2B5EF4-FFF2-40B4-BE49-F238E27FC236}">
                <a16:creationId xmlns:a16="http://schemas.microsoft.com/office/drawing/2014/main" id="{83167A4B-51A2-703B-289D-DD1DE8C7F9DD}"/>
              </a:ext>
            </a:extLst>
          </p:cNvPr>
          <p:cNvSpPr>
            <a:spLocks noGrp="1"/>
          </p:cNvSpPr>
          <p:nvPr>
            <p:ph idx="1"/>
          </p:nvPr>
        </p:nvSpPr>
        <p:spPr>
          <a:xfrm>
            <a:off x="0" y="1886367"/>
            <a:ext cx="5194040" cy="4964910"/>
          </a:xfrm>
        </p:spPr>
        <p:txBody>
          <a:bodyPr>
            <a:noAutofit/>
          </a:bodyPr>
          <a:lstStyle/>
          <a:p>
            <a:pPr marL="0" marR="0" lvl="0" indent="0" algn="just" defTabSz="914400" rtl="0" eaLnBrk="0" fontAlgn="base" latinLnBrk="0" hangingPunct="0">
              <a:spcBef>
                <a:spcPct val="0"/>
              </a:spcBef>
              <a:spcAft>
                <a:spcPts val="600"/>
              </a:spcAft>
              <a:buClrTx/>
              <a:buSzTx/>
              <a:buFontTx/>
              <a:buNone/>
              <a:tabLst/>
            </a:pPr>
            <a:endParaRPr kumimoji="0" lang="en-PK" altLang="en-PK" sz="2200" b="0" i="0" u="none" strike="noStrike" cap="none" normalizeH="0" baseline="0" dirty="0">
              <a:ln>
                <a:noFill/>
              </a:ln>
              <a:solidFill>
                <a:srgbClr val="FFFFFF"/>
              </a:solidFill>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FontTx/>
              <a:buChar char="•"/>
              <a:tabLst/>
            </a:pPr>
            <a:r>
              <a:rPr kumimoji="0" lang="en-PK" altLang="en-PK" sz="2200" b="0" i="0" u="none" strike="noStrike" cap="none" normalizeH="0" baseline="0" dirty="0">
                <a:ln>
                  <a:noFill/>
                </a:ln>
                <a:solidFill>
                  <a:srgbClr val="FFFFFF"/>
                </a:solidFill>
                <a:effectLst/>
                <a:latin typeface="Arial" panose="020B0604020202020204" pitchFamily="34" charset="0"/>
              </a:rPr>
              <a:t>When the </a:t>
            </a:r>
            <a:r>
              <a:rPr kumimoji="0" lang="en-PK" altLang="en-PK" sz="2200" b="0" i="0" u="none" strike="noStrike" cap="none" normalizeH="0" baseline="0" dirty="0">
                <a:ln>
                  <a:noFill/>
                </a:ln>
                <a:solidFill>
                  <a:srgbClr val="FFFFFF"/>
                </a:solidFill>
                <a:effectLst/>
                <a:latin typeface="Arial Unicode MS"/>
              </a:rPr>
              <a:t>-E</a:t>
            </a:r>
            <a:r>
              <a:rPr kumimoji="0" lang="en-PK" altLang="en-PK" sz="2200" b="0" i="0" u="none" strike="noStrike" cap="none" normalizeH="0" baseline="0" dirty="0">
                <a:ln>
                  <a:noFill/>
                </a:ln>
                <a:solidFill>
                  <a:srgbClr val="FFFFFF"/>
                </a:solidFill>
                <a:effectLst/>
              </a:rPr>
              <a:t> option is specified for extended matching, additional characters may be used to control the completion of matching.</a:t>
            </a:r>
            <a:endParaRPr kumimoji="0" lang="en-US" altLang="en-PK" sz="2200" b="0" i="0" u="none" strike="noStrike" cap="none" normalizeH="0" baseline="0" dirty="0">
              <a:ln>
                <a:noFill/>
              </a:ln>
              <a:solidFill>
                <a:srgbClr val="FFFFFF"/>
              </a:solidFill>
              <a:effectLst/>
            </a:endParaRPr>
          </a:p>
          <a:p>
            <a:pPr marL="0" marR="0" lvl="0" indent="0" algn="just" defTabSz="914400" rtl="0" eaLnBrk="0" fontAlgn="base" latinLnBrk="0" hangingPunct="0">
              <a:spcBef>
                <a:spcPct val="0"/>
              </a:spcBef>
              <a:spcAft>
                <a:spcPts val="600"/>
              </a:spcAft>
              <a:buClrTx/>
              <a:buSzTx/>
              <a:buFontTx/>
              <a:buChar char="•"/>
              <a:tabLst/>
            </a:pPr>
            <a:endParaRPr kumimoji="0" lang="en-PK" altLang="en-PK" sz="2200" b="0" i="0" u="none" strike="noStrike" cap="none" normalizeH="0" baseline="0" dirty="0">
              <a:ln>
                <a:noFill/>
              </a:ln>
              <a:solidFill>
                <a:srgbClr val="FFFFFF"/>
              </a:solidFill>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FontTx/>
              <a:buChar char="•"/>
              <a:tabLst/>
            </a:pPr>
            <a:r>
              <a:rPr kumimoji="0" lang="en-PK" altLang="en-PK" sz="2200" b="0" i="0" u="none" strike="noStrike" cap="none" normalizeH="0" baseline="0" dirty="0">
                <a:ln>
                  <a:noFill/>
                </a:ln>
                <a:solidFill>
                  <a:srgbClr val="FFFFFF"/>
                </a:solidFill>
                <a:effectLst/>
                <a:latin typeface="Arial" panose="020B0604020202020204" pitchFamily="34" charset="0"/>
              </a:rPr>
              <a:t>In </a:t>
            </a:r>
            <a:r>
              <a:rPr kumimoji="0" lang="en-PK" altLang="en-PK" sz="2200" b="0" i="0" u="none" strike="noStrike" cap="none" normalizeH="0" baseline="0" dirty="0">
                <a:ln>
                  <a:noFill/>
                </a:ln>
                <a:solidFill>
                  <a:srgbClr val="FFFFFF"/>
                </a:solidFill>
                <a:effectLst/>
                <a:latin typeface="Arial Unicode MS"/>
              </a:rPr>
              <a:t>grep</a:t>
            </a:r>
            <a:r>
              <a:rPr kumimoji="0" lang="en-PK" altLang="en-PK" sz="2200" b="0" i="0" u="none" strike="noStrike" cap="none" normalizeH="0" baseline="0" dirty="0">
                <a:ln>
                  <a:noFill/>
                </a:ln>
                <a:solidFill>
                  <a:srgbClr val="FFFFFF"/>
                </a:solidFill>
                <a:effectLst/>
              </a:rPr>
              <a:t>, these characters must be preceded by a backslash (</a:t>
            </a:r>
            <a:r>
              <a:rPr kumimoji="0" lang="en-PK" altLang="en-PK" sz="2200" b="0" i="0" u="none" strike="noStrike" cap="none" normalizeH="0" baseline="0" dirty="0">
                <a:ln>
                  <a:noFill/>
                </a:ln>
                <a:solidFill>
                  <a:srgbClr val="FFFFFF"/>
                </a:solidFill>
                <a:effectLst/>
                <a:latin typeface="Arial Unicode MS"/>
              </a:rPr>
              <a:t>\</a:t>
            </a:r>
            <a:r>
              <a:rPr kumimoji="0" lang="en-PK" altLang="en-PK" sz="2200" b="0" i="0" u="none" strike="noStrike" cap="none" normalizeH="0" baseline="0" dirty="0">
                <a:ln>
                  <a:noFill/>
                </a:ln>
                <a:solidFill>
                  <a:srgbClr val="FFFFFF"/>
                </a:solidFill>
                <a:effectLst/>
              </a:rPr>
              <a:t>) to be interpreted correctly.</a:t>
            </a:r>
            <a:endParaRPr kumimoji="0" lang="en-PK" altLang="en-PK" sz="2200" b="0" i="0" u="none" strike="noStrike" cap="none" normalizeH="0" baseline="0" dirty="0">
              <a:ln>
                <a:noFill/>
              </a:ln>
              <a:solidFill>
                <a:srgbClr val="FFFFFF"/>
              </a:solidFill>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FontTx/>
              <a:buChar char="•"/>
              <a:tabLst/>
            </a:pPr>
            <a:endParaRPr kumimoji="0" lang="en-US" altLang="en-PK" sz="2200" b="0" i="0" u="none" strike="noStrike" cap="none" normalizeH="0" baseline="0" dirty="0">
              <a:ln>
                <a:noFill/>
              </a:ln>
              <a:solidFill>
                <a:srgbClr val="FFFFFF"/>
              </a:solidFill>
              <a:effectLst/>
              <a:latin typeface="Arial" panose="020B0604020202020204" pitchFamily="34" charset="0"/>
            </a:endParaRPr>
          </a:p>
          <a:p>
            <a:pPr marL="0" marR="0" lvl="0" indent="0" algn="just" defTabSz="914400" rtl="0" eaLnBrk="0" fontAlgn="base" latinLnBrk="0" hangingPunct="0">
              <a:spcBef>
                <a:spcPct val="0"/>
              </a:spcBef>
              <a:spcAft>
                <a:spcPts val="600"/>
              </a:spcAft>
              <a:buClrTx/>
              <a:buSzTx/>
              <a:buFontTx/>
              <a:buChar char="•"/>
              <a:tabLst/>
            </a:pPr>
            <a:r>
              <a:rPr kumimoji="0" lang="en-PK" altLang="en-PK" sz="2200" b="0" i="0" u="none" strike="noStrike" cap="none" normalizeH="0" baseline="0" dirty="0">
                <a:ln>
                  <a:noFill/>
                </a:ln>
                <a:solidFill>
                  <a:srgbClr val="FFFFFF"/>
                </a:solidFill>
                <a:effectLst/>
                <a:latin typeface="Arial" panose="020B0604020202020204" pitchFamily="34" charset="0"/>
              </a:rPr>
              <a:t>The </a:t>
            </a:r>
            <a:r>
              <a:rPr kumimoji="0" lang="en-PK" altLang="en-PK" sz="2200" b="0" i="0" u="none" strike="noStrike" cap="none" normalizeH="0" baseline="0" dirty="0">
                <a:ln>
                  <a:noFill/>
                </a:ln>
                <a:solidFill>
                  <a:srgbClr val="FFFFFF"/>
                </a:solidFill>
                <a:effectLst/>
                <a:latin typeface="Arial Unicode MS"/>
              </a:rPr>
              <a:t>-E</a:t>
            </a:r>
            <a:r>
              <a:rPr kumimoji="0" lang="en-PK" altLang="en-PK" sz="2200" b="0" i="0" u="none" strike="noStrike" cap="none" normalizeH="0" baseline="0" dirty="0">
                <a:ln>
                  <a:noFill/>
                </a:ln>
                <a:solidFill>
                  <a:srgbClr val="FFFFFF"/>
                </a:solidFill>
                <a:effectLst/>
              </a:rPr>
              <a:t> option enables extended regular expressions, allowing for more complex pattern matching.</a:t>
            </a:r>
            <a:r>
              <a:rPr kumimoji="0" lang="en-PK" altLang="en-PK" sz="2200" b="0" i="0" u="none" strike="noStrike" cap="none" normalizeH="0" baseline="0" dirty="0">
                <a:ln>
                  <a:noFill/>
                </a:ln>
                <a:solidFill>
                  <a:srgbClr val="FFFFFF"/>
                </a:solidFill>
                <a:effectLst/>
                <a:latin typeface="Arial" panose="020B0604020202020204" pitchFamily="34" charset="0"/>
              </a:rPr>
              <a:t> </a:t>
            </a:r>
          </a:p>
        </p:txBody>
      </p:sp>
      <p:pic>
        <p:nvPicPr>
          <p:cNvPr id="5" name="Picture 4">
            <a:extLst>
              <a:ext uri="{FF2B5EF4-FFF2-40B4-BE49-F238E27FC236}">
                <a16:creationId xmlns:a16="http://schemas.microsoft.com/office/drawing/2014/main" id="{6D22740E-0B1C-9ACD-678E-9ACAAB63155D}"/>
              </a:ext>
            </a:extLst>
          </p:cNvPr>
          <p:cNvPicPr>
            <a:picLocks noChangeAspect="1"/>
          </p:cNvPicPr>
          <p:nvPr/>
        </p:nvPicPr>
        <p:blipFill>
          <a:blip r:embed="rId3"/>
          <a:stretch>
            <a:fillRect/>
          </a:stretch>
        </p:blipFill>
        <p:spPr>
          <a:xfrm>
            <a:off x="6005304" y="2079641"/>
            <a:ext cx="5407002" cy="2698716"/>
          </a:xfrm>
          <a:prstGeom prst="rect">
            <a:avLst/>
          </a:prstGeom>
        </p:spPr>
      </p:pic>
    </p:spTree>
    <p:extLst>
      <p:ext uri="{BB962C8B-B14F-4D97-AF65-F5344CB8AC3E}">
        <p14:creationId xmlns:p14="http://schemas.microsoft.com/office/powerpoint/2010/main" val="244353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F2A26-11EE-6BD8-FFF9-16D06D031BF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Examples</a:t>
            </a:r>
          </a:p>
        </p:txBody>
      </p:sp>
      <p:pic>
        <p:nvPicPr>
          <p:cNvPr id="5" name="Picture 4">
            <a:extLst>
              <a:ext uri="{FF2B5EF4-FFF2-40B4-BE49-F238E27FC236}">
                <a16:creationId xmlns:a16="http://schemas.microsoft.com/office/drawing/2014/main" id="{BCB16818-3721-1FAC-6175-1E857AD3E6E1}"/>
              </a:ext>
            </a:extLst>
          </p:cNvPr>
          <p:cNvPicPr>
            <a:picLocks noChangeAspect="1"/>
          </p:cNvPicPr>
          <p:nvPr/>
        </p:nvPicPr>
        <p:blipFill>
          <a:blip r:embed="rId2"/>
          <a:stretch>
            <a:fillRect/>
          </a:stretch>
        </p:blipFill>
        <p:spPr>
          <a:xfrm>
            <a:off x="5613288" y="70884"/>
            <a:ext cx="5341465" cy="6340020"/>
          </a:xfrm>
          <a:prstGeom prst="rect">
            <a:avLst/>
          </a:prstGeom>
        </p:spPr>
      </p:pic>
    </p:spTree>
    <p:extLst>
      <p:ext uri="{BB962C8B-B14F-4D97-AF65-F5344CB8AC3E}">
        <p14:creationId xmlns:p14="http://schemas.microsoft.com/office/powerpoint/2010/main" val="782787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AEC16D-C74D-59B5-BF51-357B950E36A3}"/>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Example</a:t>
            </a:r>
          </a:p>
        </p:txBody>
      </p:sp>
      <p:pic>
        <p:nvPicPr>
          <p:cNvPr id="9" name="Content Placeholder 8">
            <a:extLst>
              <a:ext uri="{FF2B5EF4-FFF2-40B4-BE49-F238E27FC236}">
                <a16:creationId xmlns:a16="http://schemas.microsoft.com/office/drawing/2014/main" id="{668E7E3E-B14C-5933-B4EC-92CEDC9ABD35}"/>
              </a:ext>
            </a:extLst>
          </p:cNvPr>
          <p:cNvPicPr>
            <a:picLocks noGrp="1" noChangeAspect="1"/>
          </p:cNvPicPr>
          <p:nvPr>
            <p:ph idx="1"/>
          </p:nvPr>
        </p:nvPicPr>
        <p:blipFill>
          <a:blip r:embed="rId2"/>
          <a:stretch>
            <a:fillRect/>
          </a:stretch>
        </p:blipFill>
        <p:spPr>
          <a:xfrm>
            <a:off x="4527804" y="1207008"/>
            <a:ext cx="7383045" cy="4762224"/>
          </a:xfrm>
        </p:spPr>
      </p:pic>
    </p:spTree>
    <p:extLst>
      <p:ext uri="{BB962C8B-B14F-4D97-AF65-F5344CB8AC3E}">
        <p14:creationId xmlns:p14="http://schemas.microsoft.com/office/powerpoint/2010/main" val="217928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B2D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A0C2C6-DBDE-7E45-AC98-624FC0E4AAB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Command Execution</a:t>
            </a:r>
          </a:p>
        </p:txBody>
      </p:sp>
      <p:pic>
        <p:nvPicPr>
          <p:cNvPr id="5" name="Picture 4" descr="A screenshot of a computer program&#10;&#10;AI-generated content may be incorrect.">
            <a:extLst>
              <a:ext uri="{FF2B5EF4-FFF2-40B4-BE49-F238E27FC236}">
                <a16:creationId xmlns:a16="http://schemas.microsoft.com/office/drawing/2014/main" id="{F96A18DF-69F6-07A9-4272-5A57449FDB0D}"/>
              </a:ext>
            </a:extLst>
          </p:cNvPr>
          <p:cNvPicPr>
            <a:picLocks noChangeAspect="1"/>
          </p:cNvPicPr>
          <p:nvPr/>
        </p:nvPicPr>
        <p:blipFill>
          <a:blip r:embed="rId2"/>
          <a:stretch>
            <a:fillRect/>
          </a:stretch>
        </p:blipFill>
        <p:spPr>
          <a:xfrm>
            <a:off x="4207933" y="664978"/>
            <a:ext cx="7347537" cy="5529019"/>
          </a:xfrm>
          <a:prstGeom prst="rect">
            <a:avLst/>
          </a:prstGeom>
        </p:spPr>
      </p:pic>
    </p:spTree>
    <p:extLst>
      <p:ext uri="{BB962C8B-B14F-4D97-AF65-F5344CB8AC3E}">
        <p14:creationId xmlns:p14="http://schemas.microsoft.com/office/powerpoint/2010/main" val="453057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5ECBD2-DE93-5591-D716-D1CFC4370987}"/>
            </a:ext>
          </a:extLst>
        </p:cNvPr>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251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7276D-F472-E103-2288-84D35E5F484E}"/>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dirty="0" err="1">
                <a:solidFill>
                  <a:srgbClr val="FFFFFF"/>
                </a:solidFill>
                <a:latin typeface="+mj-lt"/>
                <a:ea typeface="+mj-ea"/>
                <a:cs typeface="+mj-cs"/>
              </a:rPr>
              <a:t>Cont</a:t>
            </a:r>
            <a:r>
              <a:rPr lang="en-US" sz="3200" kern="1200" dirty="0">
                <a:solidFill>
                  <a:srgbClr val="FFFFFF"/>
                </a:solidFill>
                <a:latin typeface="+mj-lt"/>
                <a:ea typeface="+mj-ea"/>
                <a:cs typeface="+mj-cs"/>
              </a:rPr>
              <a:t>()..</a:t>
            </a:r>
          </a:p>
        </p:txBody>
      </p:sp>
      <p:pic>
        <p:nvPicPr>
          <p:cNvPr id="4" name="Picture 3">
            <a:extLst>
              <a:ext uri="{FF2B5EF4-FFF2-40B4-BE49-F238E27FC236}">
                <a16:creationId xmlns:a16="http://schemas.microsoft.com/office/drawing/2014/main" id="{A9762C8F-DFD2-CE9B-9F1C-D68721673BEF}"/>
              </a:ext>
            </a:extLst>
          </p:cNvPr>
          <p:cNvPicPr>
            <a:picLocks noChangeAspect="1"/>
          </p:cNvPicPr>
          <p:nvPr/>
        </p:nvPicPr>
        <p:blipFill>
          <a:blip r:embed="rId2"/>
          <a:stretch>
            <a:fillRect/>
          </a:stretch>
        </p:blipFill>
        <p:spPr>
          <a:xfrm>
            <a:off x="4207933" y="729268"/>
            <a:ext cx="7715843" cy="5671143"/>
          </a:xfrm>
          <a:prstGeom prst="rect">
            <a:avLst/>
          </a:prstGeom>
        </p:spPr>
      </p:pic>
    </p:spTree>
    <p:extLst>
      <p:ext uri="{BB962C8B-B14F-4D97-AF65-F5344CB8AC3E}">
        <p14:creationId xmlns:p14="http://schemas.microsoft.com/office/powerpoint/2010/main" val="90444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91340-41B1-E68B-6145-AA45C5D2E041}"/>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Arithmetic Expansion</a:t>
            </a:r>
          </a:p>
        </p:txBody>
      </p:sp>
      <p:pic>
        <p:nvPicPr>
          <p:cNvPr id="5" name="Content Placeholder 4">
            <a:extLst>
              <a:ext uri="{FF2B5EF4-FFF2-40B4-BE49-F238E27FC236}">
                <a16:creationId xmlns:a16="http://schemas.microsoft.com/office/drawing/2014/main" id="{7ABA9D69-9E54-B389-D96C-40852DC30CBB}"/>
              </a:ext>
            </a:extLst>
          </p:cNvPr>
          <p:cNvPicPr>
            <a:picLocks noGrp="1" noChangeAspect="1"/>
          </p:cNvPicPr>
          <p:nvPr>
            <p:ph idx="1"/>
          </p:nvPr>
        </p:nvPicPr>
        <p:blipFill>
          <a:blip r:embed="rId2"/>
          <a:stretch>
            <a:fillRect/>
          </a:stretch>
        </p:blipFill>
        <p:spPr>
          <a:xfrm>
            <a:off x="4164280" y="338328"/>
            <a:ext cx="8027720" cy="6181344"/>
          </a:xfrm>
          <a:prstGeom prst="rect">
            <a:avLst/>
          </a:prstGeom>
        </p:spPr>
      </p:pic>
    </p:spTree>
    <p:extLst>
      <p:ext uri="{BB962C8B-B14F-4D97-AF65-F5344CB8AC3E}">
        <p14:creationId xmlns:p14="http://schemas.microsoft.com/office/powerpoint/2010/main" val="82861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D34B-4A4C-843C-D7F3-6EE6818890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5EAD3C-E445-E2B7-C17A-FA1B39C8AA02}"/>
              </a:ext>
            </a:extLst>
          </p:cNvPr>
          <p:cNvSpPr>
            <a:spLocks noGrp="1"/>
          </p:cNvSpPr>
          <p:nvPr>
            <p:ph type="title"/>
          </p:nvPr>
        </p:nvSpPr>
        <p:spPr>
          <a:xfrm>
            <a:off x="838200" y="365125"/>
            <a:ext cx="10515600" cy="1325563"/>
          </a:xfrm>
        </p:spPr>
        <p:txBody>
          <a:bodyPr>
            <a:normAutofit/>
          </a:bodyPr>
          <a:lstStyle/>
          <a:p>
            <a:r>
              <a:rPr lang="en-US" sz="5400" b="1" dirty="0">
                <a:latin typeface="Palatino-Roman"/>
              </a:rPr>
              <a:t>Source</a:t>
            </a:r>
            <a:endParaRPr lang="en-PK" sz="5400" b="1" dirty="0">
              <a:latin typeface="Palatino-Roman"/>
            </a:endParaRPr>
          </a:p>
        </p:txBody>
      </p:sp>
      <p:sp>
        <p:nvSpPr>
          <p:cNvPr id="3" name="Content Placeholder 2">
            <a:extLst>
              <a:ext uri="{FF2B5EF4-FFF2-40B4-BE49-F238E27FC236}">
                <a16:creationId xmlns:a16="http://schemas.microsoft.com/office/drawing/2014/main" id="{99DE65BF-28F6-F192-62E7-8ED0A7E0B664}"/>
              </a:ext>
            </a:extLst>
          </p:cNvPr>
          <p:cNvSpPr>
            <a:spLocks noGrp="1"/>
          </p:cNvSpPr>
          <p:nvPr>
            <p:ph idx="1"/>
          </p:nvPr>
        </p:nvSpPr>
        <p:spPr>
          <a:xfrm>
            <a:off x="838200" y="1929384"/>
            <a:ext cx="10515600" cy="4251960"/>
          </a:xfrm>
        </p:spPr>
        <p:txBody>
          <a:bodyPr>
            <a:normAutofit/>
          </a:bodyPr>
          <a:lstStyle/>
          <a:p>
            <a:r>
              <a:rPr lang="en-US" sz="2200" dirty="0">
                <a:latin typeface="Palatino-Roman"/>
              </a:rPr>
              <a:t>Textbook:</a:t>
            </a:r>
          </a:p>
          <a:p>
            <a:pPr lvl="1"/>
            <a:r>
              <a:rPr lang="en-US" sz="2200" dirty="0">
                <a:latin typeface="Palatino-Roman"/>
              </a:rPr>
              <a:t>Beginning Linux Programming 4</a:t>
            </a:r>
            <a:r>
              <a:rPr lang="en-US" sz="2200" baseline="30000" dirty="0">
                <a:latin typeface="Palatino-Roman"/>
              </a:rPr>
              <a:t>th</a:t>
            </a:r>
            <a:r>
              <a:rPr lang="en-US" sz="2200" dirty="0">
                <a:latin typeface="Palatino-Roman"/>
              </a:rPr>
              <a:t> Edition by Neil Matthew</a:t>
            </a:r>
          </a:p>
          <a:p>
            <a:endParaRPr lang="en-PK" sz="2200" dirty="0">
              <a:latin typeface="Palatino-Roman"/>
            </a:endParaRPr>
          </a:p>
        </p:txBody>
      </p:sp>
    </p:spTree>
    <p:extLst>
      <p:ext uri="{BB962C8B-B14F-4D97-AF65-F5344CB8AC3E}">
        <p14:creationId xmlns:p14="http://schemas.microsoft.com/office/powerpoint/2010/main" val="1201117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F571AC-5AAA-C2E9-4935-DD903606B33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Parameter Expansion</a:t>
            </a:r>
          </a:p>
        </p:txBody>
      </p:sp>
      <p:pic>
        <p:nvPicPr>
          <p:cNvPr id="5" name="Content Placeholder 4">
            <a:extLst>
              <a:ext uri="{FF2B5EF4-FFF2-40B4-BE49-F238E27FC236}">
                <a16:creationId xmlns:a16="http://schemas.microsoft.com/office/drawing/2014/main" id="{0D488B9F-DC12-6F7D-C999-764853DD53EC}"/>
              </a:ext>
            </a:extLst>
          </p:cNvPr>
          <p:cNvPicPr>
            <a:picLocks noGrp="1" noChangeAspect="1"/>
          </p:cNvPicPr>
          <p:nvPr>
            <p:ph idx="1"/>
          </p:nvPr>
        </p:nvPicPr>
        <p:blipFill>
          <a:blip r:embed="rId2"/>
          <a:stretch>
            <a:fillRect/>
          </a:stretch>
        </p:blipFill>
        <p:spPr>
          <a:xfrm>
            <a:off x="4777316" y="910501"/>
            <a:ext cx="7320452" cy="5435435"/>
          </a:xfrm>
          <a:prstGeom prst="rect">
            <a:avLst/>
          </a:prstGeom>
        </p:spPr>
      </p:pic>
    </p:spTree>
    <p:extLst>
      <p:ext uri="{BB962C8B-B14F-4D97-AF65-F5344CB8AC3E}">
        <p14:creationId xmlns:p14="http://schemas.microsoft.com/office/powerpoint/2010/main" val="289656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493B1-E444-FC5D-157F-0F50977B0DD3}"/>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Cont()..</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16CA255-2567-A7D4-6EC5-A498CA799A24}"/>
              </a:ext>
            </a:extLst>
          </p:cNvPr>
          <p:cNvPicPr>
            <a:picLocks noChangeAspect="1"/>
          </p:cNvPicPr>
          <p:nvPr/>
        </p:nvPicPr>
        <p:blipFill>
          <a:blip r:embed="rId2"/>
          <a:stretch>
            <a:fillRect/>
          </a:stretch>
        </p:blipFill>
        <p:spPr>
          <a:xfrm>
            <a:off x="2379535" y="3740804"/>
            <a:ext cx="7147260" cy="3073321"/>
          </a:xfrm>
          <a:prstGeom prst="rect">
            <a:avLst/>
          </a:prstGeom>
        </p:spPr>
      </p:pic>
      <p:pic>
        <p:nvPicPr>
          <p:cNvPr id="8" name="Picture 7">
            <a:extLst>
              <a:ext uri="{FF2B5EF4-FFF2-40B4-BE49-F238E27FC236}">
                <a16:creationId xmlns:a16="http://schemas.microsoft.com/office/drawing/2014/main" id="{F849854F-D6AB-40A3-92D4-FCDD748251B8}"/>
              </a:ext>
            </a:extLst>
          </p:cNvPr>
          <p:cNvPicPr>
            <a:picLocks noChangeAspect="1"/>
          </p:cNvPicPr>
          <p:nvPr/>
        </p:nvPicPr>
        <p:blipFill>
          <a:blip r:embed="rId3"/>
          <a:stretch>
            <a:fillRect/>
          </a:stretch>
        </p:blipFill>
        <p:spPr>
          <a:xfrm>
            <a:off x="1878028" y="1825814"/>
            <a:ext cx="8431346" cy="1803089"/>
          </a:xfrm>
          <a:prstGeom prst="rect">
            <a:avLst/>
          </a:prstGeom>
        </p:spPr>
      </p:pic>
    </p:spTree>
    <p:extLst>
      <p:ext uri="{BB962C8B-B14F-4D97-AF65-F5344CB8AC3E}">
        <p14:creationId xmlns:p14="http://schemas.microsoft.com/office/powerpoint/2010/main" val="599927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lowchart: Document 1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693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878E0-267A-CFC1-36B7-1E847832E525}"/>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Examples</a:t>
            </a:r>
          </a:p>
        </p:txBody>
      </p:sp>
      <p:pic>
        <p:nvPicPr>
          <p:cNvPr id="5" name="Content Placeholder 4">
            <a:extLst>
              <a:ext uri="{FF2B5EF4-FFF2-40B4-BE49-F238E27FC236}">
                <a16:creationId xmlns:a16="http://schemas.microsoft.com/office/drawing/2014/main" id="{651C8181-87C7-6D71-C4F4-5953861924CD}"/>
              </a:ext>
            </a:extLst>
          </p:cNvPr>
          <p:cNvPicPr>
            <a:picLocks noGrp="1" noChangeAspect="1"/>
          </p:cNvPicPr>
          <p:nvPr>
            <p:ph idx="1"/>
          </p:nvPr>
        </p:nvPicPr>
        <p:blipFill>
          <a:blip r:embed="rId2"/>
          <a:stretch>
            <a:fillRect/>
          </a:stretch>
        </p:blipFill>
        <p:spPr>
          <a:xfrm>
            <a:off x="4207933" y="995618"/>
            <a:ext cx="7347537" cy="4867740"/>
          </a:xfrm>
          <a:prstGeom prst="rect">
            <a:avLst/>
          </a:prstGeom>
        </p:spPr>
      </p:pic>
    </p:spTree>
    <p:extLst>
      <p:ext uri="{BB962C8B-B14F-4D97-AF65-F5344CB8AC3E}">
        <p14:creationId xmlns:p14="http://schemas.microsoft.com/office/powerpoint/2010/main" val="3785874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594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85ED2A-83F3-458A-F6DA-E37BDBDF8790}"/>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Example</a:t>
            </a:r>
          </a:p>
        </p:txBody>
      </p:sp>
      <p:pic>
        <p:nvPicPr>
          <p:cNvPr id="5" name="Content Placeholder 4" descr="A screenshot of a computer&#10;&#10;AI-generated content may be incorrect.">
            <a:extLst>
              <a:ext uri="{FF2B5EF4-FFF2-40B4-BE49-F238E27FC236}">
                <a16:creationId xmlns:a16="http://schemas.microsoft.com/office/drawing/2014/main" id="{022DAB7F-8592-9632-ACFC-7B2FE7A3850F}"/>
              </a:ext>
            </a:extLst>
          </p:cNvPr>
          <p:cNvPicPr>
            <a:picLocks noGrp="1" noChangeAspect="1"/>
          </p:cNvPicPr>
          <p:nvPr>
            <p:ph idx="1"/>
          </p:nvPr>
        </p:nvPicPr>
        <p:blipFill>
          <a:blip r:embed="rId3"/>
          <a:stretch>
            <a:fillRect/>
          </a:stretch>
        </p:blipFill>
        <p:spPr>
          <a:xfrm>
            <a:off x="4207933" y="646609"/>
            <a:ext cx="7347537" cy="5565758"/>
          </a:xfrm>
          <a:prstGeom prst="rect">
            <a:avLst/>
          </a:prstGeom>
        </p:spPr>
      </p:pic>
    </p:spTree>
    <p:extLst>
      <p:ext uri="{BB962C8B-B14F-4D97-AF65-F5344CB8AC3E}">
        <p14:creationId xmlns:p14="http://schemas.microsoft.com/office/powerpoint/2010/main" val="2440747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2528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FC46B3-27A4-1065-450E-2E3849D5E5C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Example</a:t>
            </a:r>
          </a:p>
        </p:txBody>
      </p:sp>
      <p:pic>
        <p:nvPicPr>
          <p:cNvPr id="5" name="Content Placeholder 4">
            <a:extLst>
              <a:ext uri="{FF2B5EF4-FFF2-40B4-BE49-F238E27FC236}">
                <a16:creationId xmlns:a16="http://schemas.microsoft.com/office/drawing/2014/main" id="{A48A67EF-2078-BF02-7FFD-B5AEE9C84E66}"/>
              </a:ext>
            </a:extLst>
          </p:cNvPr>
          <p:cNvPicPr>
            <a:picLocks noGrp="1" noChangeAspect="1"/>
          </p:cNvPicPr>
          <p:nvPr>
            <p:ph idx="1"/>
          </p:nvPr>
        </p:nvPicPr>
        <p:blipFill>
          <a:blip r:embed="rId2"/>
          <a:stretch>
            <a:fillRect/>
          </a:stretch>
        </p:blipFill>
        <p:spPr>
          <a:xfrm>
            <a:off x="5287553" y="0"/>
            <a:ext cx="6066247" cy="6522849"/>
          </a:xfrm>
          <a:prstGeom prst="rect">
            <a:avLst/>
          </a:prstGeom>
        </p:spPr>
      </p:pic>
    </p:spTree>
    <p:extLst>
      <p:ext uri="{BB962C8B-B14F-4D97-AF65-F5344CB8AC3E}">
        <p14:creationId xmlns:p14="http://schemas.microsoft.com/office/powerpoint/2010/main" val="827404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A7EED-0311-F673-AB58-EBB3EC4DDF19}"/>
              </a:ext>
            </a:extLst>
          </p:cNvPr>
          <p:cNvSpPr>
            <a:spLocks noGrp="1"/>
          </p:cNvSpPr>
          <p:nvPr>
            <p:ph type="title"/>
          </p:nvPr>
        </p:nvSpPr>
        <p:spPr>
          <a:xfrm>
            <a:off x="630936" y="640080"/>
            <a:ext cx="4818888" cy="1481328"/>
          </a:xfrm>
        </p:spPr>
        <p:txBody>
          <a:bodyPr anchor="b">
            <a:normAutofit/>
          </a:bodyPr>
          <a:lstStyle/>
          <a:p>
            <a:r>
              <a:rPr lang="en-US" sz="5400"/>
              <a:t>Here document</a:t>
            </a:r>
            <a:endParaRPr lang="en-PK" sz="5400"/>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
            <a:extLst>
              <a:ext uri="{FF2B5EF4-FFF2-40B4-BE49-F238E27FC236}">
                <a16:creationId xmlns:a16="http://schemas.microsoft.com/office/drawing/2014/main" id="{18856DE7-0161-EC32-0916-EA0746D04ABD}"/>
              </a:ext>
            </a:extLst>
          </p:cNvPr>
          <p:cNvGraphicFramePr>
            <a:graphicFrameLocks noGrp="1"/>
          </p:cNvGraphicFramePr>
          <p:nvPr>
            <p:ph idx="1"/>
          </p:nvPr>
        </p:nvGraphicFramePr>
        <p:xfrm>
          <a:off x="166646" y="2432866"/>
          <a:ext cx="5833228" cy="43275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screenshot of a computer screen&#10;&#10;AI-generated content may be incorrect.">
            <a:extLst>
              <a:ext uri="{FF2B5EF4-FFF2-40B4-BE49-F238E27FC236}">
                <a16:creationId xmlns:a16="http://schemas.microsoft.com/office/drawing/2014/main" id="{64933C35-CD1F-88C0-1FDA-622B4A39991B}"/>
              </a:ext>
            </a:extLst>
          </p:cNvPr>
          <p:cNvPicPr>
            <a:picLocks noChangeAspect="1"/>
          </p:cNvPicPr>
          <p:nvPr/>
        </p:nvPicPr>
        <p:blipFill>
          <a:blip r:embed="rId7"/>
          <a:stretch>
            <a:fillRect/>
          </a:stretch>
        </p:blipFill>
        <p:spPr>
          <a:xfrm>
            <a:off x="6192128" y="2885492"/>
            <a:ext cx="5908619" cy="3146339"/>
          </a:xfrm>
          <a:prstGeom prst="rect">
            <a:avLst/>
          </a:prstGeom>
        </p:spPr>
      </p:pic>
    </p:spTree>
    <p:extLst>
      <p:ext uri="{BB962C8B-B14F-4D97-AF65-F5344CB8AC3E}">
        <p14:creationId xmlns:p14="http://schemas.microsoft.com/office/powerpoint/2010/main" val="1663564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2" name="Rectangle 11">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60A2F03-E16E-FE3C-ACEF-59F61E925EA1}"/>
              </a:ext>
            </a:extLst>
          </p:cNvPr>
          <p:cNvSpPr>
            <a:spLocks noGrp="1"/>
          </p:cNvSpPr>
          <p:nvPr>
            <p:ph type="title"/>
          </p:nvPr>
        </p:nvSpPr>
        <p:spPr>
          <a:xfrm>
            <a:off x="755484" y="739835"/>
            <a:ext cx="3702580" cy="1616203"/>
          </a:xfrm>
        </p:spPr>
        <p:txBody>
          <a:bodyPr anchor="b">
            <a:normAutofit/>
          </a:bodyPr>
          <a:lstStyle/>
          <a:p>
            <a:r>
              <a:rPr lang="en-US" sz="3200">
                <a:solidFill>
                  <a:srgbClr val="FFFFFF"/>
                </a:solidFill>
              </a:rPr>
              <a:t>Cont()..</a:t>
            </a:r>
            <a:endParaRPr lang="en-PK" sz="3200">
              <a:solidFill>
                <a:srgbClr val="FFFFFF"/>
              </a:solidFill>
            </a:endParaRPr>
          </a:p>
        </p:txBody>
      </p:sp>
      <p:sp>
        <p:nvSpPr>
          <p:cNvPr id="3" name="Content Placeholder 2">
            <a:extLst>
              <a:ext uri="{FF2B5EF4-FFF2-40B4-BE49-F238E27FC236}">
                <a16:creationId xmlns:a16="http://schemas.microsoft.com/office/drawing/2014/main" id="{06F14A57-0526-9CD8-968C-C942519A7FE1}"/>
              </a:ext>
            </a:extLst>
          </p:cNvPr>
          <p:cNvSpPr>
            <a:spLocks noGrp="1"/>
          </p:cNvSpPr>
          <p:nvPr>
            <p:ph idx="1"/>
          </p:nvPr>
        </p:nvSpPr>
        <p:spPr>
          <a:xfrm>
            <a:off x="755484" y="2459116"/>
            <a:ext cx="3702579" cy="3524823"/>
          </a:xfrm>
        </p:spPr>
        <p:txBody>
          <a:bodyPr>
            <a:normAutofit/>
          </a:bodyPr>
          <a:lstStyle/>
          <a:p>
            <a:pPr marL="0" marR="0" lvl="0" indent="0" algn="just" defTabSz="914400" rtl="0" eaLnBrk="0" fontAlgn="base" latinLnBrk="0" hangingPunct="0">
              <a:spcBef>
                <a:spcPct val="0"/>
              </a:spcBef>
              <a:spcAft>
                <a:spcPct val="0"/>
              </a:spcAft>
              <a:buClrTx/>
              <a:buSzTx/>
              <a:buFontTx/>
              <a:buNone/>
              <a:tabLst/>
            </a:pPr>
            <a:endParaRPr kumimoji="0" lang="en-PK" altLang="en-PK" sz="2000" b="0" i="0" u="none" strike="noStrike" cap="none" normalizeH="0" baseline="0" dirty="0">
              <a:ln>
                <a:noFill/>
              </a:ln>
              <a:solidFill>
                <a:srgbClr val="FFFFFF"/>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en-PK" altLang="en-PK" sz="2000" b="0" i="0" u="none" strike="noStrike" cap="none" normalizeH="0" baseline="0" dirty="0">
                <a:ln>
                  <a:noFill/>
                </a:ln>
                <a:solidFill>
                  <a:srgbClr val="FFFFFF"/>
                </a:solidFill>
                <a:effectLst/>
                <a:latin typeface="Arial" panose="020B0604020202020204" pitchFamily="34" charset="0"/>
              </a:rPr>
              <a:t>To </a:t>
            </a:r>
            <a:r>
              <a:rPr kumimoji="0" lang="en-PK" altLang="en-PK" sz="2000" b="1" i="0" u="none" strike="noStrike" cap="none" normalizeH="0" baseline="0" dirty="0">
                <a:ln>
                  <a:noFill/>
                </a:ln>
                <a:solidFill>
                  <a:srgbClr val="FFFFFF"/>
                </a:solidFill>
                <a:effectLst/>
                <a:latin typeface="Arial" panose="020B0604020202020204" pitchFamily="34" charset="0"/>
              </a:rPr>
              <a:t>process multiple lines</a:t>
            </a:r>
            <a:r>
              <a:rPr kumimoji="0" lang="en-PK" altLang="en-PK" sz="2000" b="0" i="0" u="none" strike="noStrike" cap="none" normalizeH="0" baseline="0" dirty="0">
                <a:ln>
                  <a:noFill/>
                </a:ln>
                <a:solidFill>
                  <a:srgbClr val="FFFFFF"/>
                </a:solidFill>
                <a:effectLst/>
                <a:latin typeface="Arial" panose="020B0604020202020204" pitchFamily="34" charset="0"/>
              </a:rPr>
              <a:t> in a file in a predetermined way, we can use the </a:t>
            </a:r>
            <a:r>
              <a:rPr kumimoji="0" lang="en-PK" altLang="en-PK" sz="2000" b="1" i="0" u="none" strike="noStrike" cap="none" normalizeH="0" baseline="0" dirty="0">
                <a:ln>
                  <a:noFill/>
                </a:ln>
                <a:solidFill>
                  <a:srgbClr val="FFFFFF"/>
                </a:solidFill>
                <a:effectLst/>
                <a:latin typeface="Arial Unicode MS"/>
              </a:rPr>
              <a:t>ed</a:t>
            </a:r>
            <a:r>
              <a:rPr kumimoji="0" lang="en-PK" altLang="en-PK" sz="2000" b="1" i="0" u="none" strike="noStrike" cap="none" normalizeH="0" baseline="0" dirty="0">
                <a:ln>
                  <a:noFill/>
                </a:ln>
                <a:solidFill>
                  <a:srgbClr val="FFFFFF"/>
                </a:solidFill>
                <a:effectLst/>
              </a:rPr>
              <a:t> line editor</a:t>
            </a:r>
            <a:r>
              <a:rPr kumimoji="0" lang="en-PK" altLang="en-PK" sz="2000" b="0" i="0" u="none" strike="noStrike" cap="none" normalizeH="0" baseline="0" dirty="0">
                <a:ln>
                  <a:noFill/>
                </a:ln>
                <a:solidFill>
                  <a:srgbClr val="FFFFFF"/>
                </a:solidFill>
                <a:effectLst/>
                <a:latin typeface="Arial" panose="020B0604020202020204" pitchFamily="34" charset="0"/>
              </a:rPr>
              <a:t>.</a:t>
            </a:r>
            <a:endParaRPr kumimoji="0" lang="en-US" altLang="en-PK" sz="2000" b="0" i="0" u="none" strike="noStrike" cap="none" normalizeH="0" baseline="0" dirty="0">
              <a:ln>
                <a:noFill/>
              </a:ln>
              <a:solidFill>
                <a:srgbClr val="FFFFFF"/>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None/>
              <a:tabLst/>
            </a:pPr>
            <a:endParaRPr kumimoji="0" lang="en-PK" altLang="en-PK" sz="2000" b="0" i="0" u="none" strike="noStrike" cap="none" normalizeH="0" baseline="0" dirty="0">
              <a:ln>
                <a:noFill/>
              </a:ln>
              <a:solidFill>
                <a:srgbClr val="FFFFFF"/>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en-PK" altLang="en-PK" sz="2000" b="0" i="0" u="none" strike="noStrike" cap="none" normalizeH="0" baseline="0" dirty="0">
                <a:ln>
                  <a:noFill/>
                </a:ln>
                <a:solidFill>
                  <a:srgbClr val="FFFFFF"/>
                </a:solidFill>
                <a:effectLst/>
                <a:latin typeface="Arial" panose="020B0604020202020204" pitchFamily="34" charset="0"/>
              </a:rPr>
              <a:t>The </a:t>
            </a:r>
            <a:r>
              <a:rPr kumimoji="0" lang="en-PK" altLang="en-PK" sz="2000" b="1" i="0" u="none" strike="noStrike" cap="none" normalizeH="0" baseline="0" dirty="0">
                <a:ln>
                  <a:noFill/>
                </a:ln>
                <a:solidFill>
                  <a:srgbClr val="FFFFFF"/>
                </a:solidFill>
                <a:effectLst/>
                <a:latin typeface="Arial Unicode MS"/>
              </a:rPr>
              <a:t>ed</a:t>
            </a:r>
            <a:r>
              <a:rPr kumimoji="0" lang="en-PK" altLang="en-PK" sz="2000" b="1" i="0" u="none" strike="noStrike" cap="none" normalizeH="0" baseline="0" dirty="0">
                <a:ln>
                  <a:noFill/>
                </a:ln>
                <a:solidFill>
                  <a:srgbClr val="FFFFFF"/>
                </a:solidFill>
                <a:effectLst/>
              </a:rPr>
              <a:t> editor</a:t>
            </a:r>
            <a:r>
              <a:rPr kumimoji="0" lang="en-PK" altLang="en-PK" sz="2000" b="0" i="0" u="none" strike="noStrike" cap="none" normalizeH="0" baseline="0" dirty="0">
                <a:ln>
                  <a:noFill/>
                </a:ln>
                <a:solidFill>
                  <a:srgbClr val="FFFFFF"/>
                </a:solidFill>
                <a:effectLst/>
                <a:latin typeface="Arial" panose="020B0604020202020204" pitchFamily="34" charset="0"/>
              </a:rPr>
              <a:t> can be fed commands using a </a:t>
            </a:r>
            <a:r>
              <a:rPr kumimoji="0" lang="en-PK" altLang="en-PK" sz="2000" b="1" i="0" u="none" strike="noStrike" cap="none" normalizeH="0" baseline="0" dirty="0">
                <a:ln>
                  <a:noFill/>
                </a:ln>
                <a:solidFill>
                  <a:srgbClr val="FFFFFF"/>
                </a:solidFill>
                <a:effectLst/>
                <a:latin typeface="Arial" panose="020B0604020202020204" pitchFamily="34" charset="0"/>
              </a:rPr>
              <a:t>here document</a:t>
            </a:r>
            <a:r>
              <a:rPr kumimoji="0" lang="en-PK" altLang="en-PK" sz="2000" b="0" i="0" u="none" strike="noStrike" cap="none" normalizeH="0" baseline="0" dirty="0">
                <a:ln>
                  <a:noFill/>
                </a:ln>
                <a:solidFill>
                  <a:srgbClr val="FFFFFF"/>
                </a:solidFill>
                <a:effectLst/>
                <a:latin typeface="Arial" panose="020B0604020202020204" pitchFamily="34" charset="0"/>
              </a:rPr>
              <a:t> in a shell script.</a:t>
            </a:r>
          </a:p>
          <a:p>
            <a:pPr marL="0" indent="0" algn="just">
              <a:buNone/>
            </a:pPr>
            <a:endParaRPr lang="en-PK" sz="2000" dirty="0">
              <a:solidFill>
                <a:srgbClr val="FFFFFF"/>
              </a:solidFill>
            </a:endParaRPr>
          </a:p>
        </p:txBody>
      </p:sp>
      <p:pic>
        <p:nvPicPr>
          <p:cNvPr id="5" name="Picture 4" descr="A screenshot of a computer program&#10;&#10;AI-generated content may be incorrect.">
            <a:extLst>
              <a:ext uri="{FF2B5EF4-FFF2-40B4-BE49-F238E27FC236}">
                <a16:creationId xmlns:a16="http://schemas.microsoft.com/office/drawing/2014/main" id="{5F8C7F61-6F82-96E3-93F4-3FD6F67225A4}"/>
              </a:ext>
            </a:extLst>
          </p:cNvPr>
          <p:cNvPicPr>
            <a:picLocks noChangeAspect="1"/>
          </p:cNvPicPr>
          <p:nvPr/>
        </p:nvPicPr>
        <p:blipFill>
          <a:blip r:embed="rId3"/>
          <a:stretch>
            <a:fillRect/>
          </a:stretch>
        </p:blipFill>
        <p:spPr>
          <a:xfrm>
            <a:off x="5546498" y="461736"/>
            <a:ext cx="5890018" cy="5934528"/>
          </a:xfrm>
          <a:prstGeom prst="rect">
            <a:avLst/>
          </a:prstGeom>
        </p:spPr>
      </p:pic>
    </p:spTree>
    <p:extLst>
      <p:ext uri="{BB962C8B-B14F-4D97-AF65-F5344CB8AC3E}">
        <p14:creationId xmlns:p14="http://schemas.microsoft.com/office/powerpoint/2010/main" val="76361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A856A6-E76C-1E8B-8728-7A55B7669D8C}"/>
              </a:ext>
            </a:extLst>
          </p:cNvPr>
          <p:cNvSpPr>
            <a:spLocks noGrp="1"/>
          </p:cNvSpPr>
          <p:nvPr>
            <p:ph type="title"/>
          </p:nvPr>
        </p:nvSpPr>
        <p:spPr>
          <a:xfrm>
            <a:off x="838200" y="365125"/>
            <a:ext cx="10515600" cy="1325563"/>
          </a:xfrm>
        </p:spPr>
        <p:txBody>
          <a:bodyPr>
            <a:normAutofit/>
          </a:bodyPr>
          <a:lstStyle/>
          <a:p>
            <a:r>
              <a:rPr lang="en-US" sz="5400" b="1" dirty="0">
                <a:latin typeface="Palatino-Roman"/>
                <a:ea typeface="+mn-ea"/>
                <a:cs typeface="+mn-cs"/>
              </a:rPr>
              <a:t>Debugging</a:t>
            </a:r>
            <a:endParaRPr lang="en-PK" sz="5400" b="1" dirty="0">
              <a:latin typeface="Palatino-Roman"/>
              <a:ea typeface="+mn-ea"/>
              <a:cs typeface="+mn-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F4FCC0A1-4FC4-C8F3-7CA6-D1328CCFF541}"/>
              </a:ext>
            </a:extLst>
          </p:cNvPr>
          <p:cNvSpPr>
            <a:spLocks noGrp="1"/>
          </p:cNvSpPr>
          <p:nvPr>
            <p:ph idx="1"/>
          </p:nvPr>
        </p:nvSpPr>
        <p:spPr>
          <a:xfrm>
            <a:off x="838200" y="1929384"/>
            <a:ext cx="10515600" cy="4251960"/>
          </a:xfrm>
        </p:spPr>
        <p:txBody>
          <a:bodyPr>
            <a:normAutofit/>
          </a:bodyPr>
          <a:lstStyle/>
          <a:p>
            <a:r>
              <a:rPr lang="en-US" sz="2200" b="0" i="0" u="none" strike="noStrike" baseline="0" dirty="0">
                <a:latin typeface="Palatino-Roman"/>
              </a:rPr>
              <a:t>Debugging shell scripts is usually quite easy, but there are no specific tools to help. </a:t>
            </a:r>
          </a:p>
          <a:p>
            <a:r>
              <a:rPr lang="en-US" sz="2200" b="0" i="0" u="none" strike="noStrike" baseline="0" dirty="0">
                <a:latin typeface="Palatino-Roman"/>
              </a:rPr>
              <a:t>When an error occurs, the shell will normally print out the line number of the line containing the error. </a:t>
            </a:r>
          </a:p>
          <a:p>
            <a:r>
              <a:rPr lang="en-US" sz="2200" b="0" i="0" u="none" strike="noStrike" baseline="0" dirty="0">
                <a:latin typeface="Palatino-Roman"/>
              </a:rPr>
              <a:t>If the error isn’t immediately apparent, you can add some extra </a:t>
            </a:r>
            <a:r>
              <a:rPr lang="en-US" sz="2200" b="0" i="0" u="none" strike="noStrike" baseline="0" dirty="0">
                <a:latin typeface="WileyCode-Regular"/>
              </a:rPr>
              <a:t>echo </a:t>
            </a:r>
            <a:r>
              <a:rPr lang="en-US" sz="2200" b="0" i="0" u="none" strike="noStrike" baseline="0" dirty="0">
                <a:latin typeface="Palatino-Roman"/>
              </a:rPr>
              <a:t>statements to display the contents of variables and test code fragments by simply typing them into the shell interactively.</a:t>
            </a:r>
          </a:p>
          <a:p>
            <a:r>
              <a:rPr lang="en-US" sz="2200" b="0" i="0" u="none" strike="noStrike" baseline="0" dirty="0">
                <a:latin typeface="Palatino-Roman"/>
              </a:rPr>
              <a:t>Since scripts are interpreted, there’s no compilation overhead in modifying and retrying a script.</a:t>
            </a:r>
          </a:p>
          <a:p>
            <a:r>
              <a:rPr lang="en-US" sz="2200" b="0" i="0" u="none" strike="noStrike" baseline="0" dirty="0">
                <a:latin typeface="Palatino-Roman"/>
              </a:rPr>
              <a:t>The main way to trace more complicated errors is to set various shell options. To do this, you can either use command-line options after invoking the shell or use the </a:t>
            </a:r>
            <a:r>
              <a:rPr lang="en-US" sz="2200" b="0" i="0" u="none" strike="noStrike" baseline="0" dirty="0">
                <a:latin typeface="WileyCode-Regular"/>
              </a:rPr>
              <a:t>set </a:t>
            </a:r>
            <a:r>
              <a:rPr lang="en-US" sz="2200" b="0" i="0" u="none" strike="noStrike" baseline="0" dirty="0">
                <a:latin typeface="Palatino-Roman"/>
              </a:rPr>
              <a:t>command. The following table summarize </a:t>
            </a:r>
            <a:r>
              <a:rPr lang="uz-Latn-UZ" sz="2200" b="0" i="0" u="none" strike="noStrike" baseline="0" dirty="0">
                <a:latin typeface="Palatino-Roman"/>
              </a:rPr>
              <a:t>the options:</a:t>
            </a:r>
            <a:endParaRPr lang="en-PK" sz="2200" dirty="0"/>
          </a:p>
        </p:txBody>
      </p:sp>
    </p:spTree>
    <p:extLst>
      <p:ext uri="{BB962C8B-B14F-4D97-AF65-F5344CB8AC3E}">
        <p14:creationId xmlns:p14="http://schemas.microsoft.com/office/powerpoint/2010/main" val="2232323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4DC2A-E796-EA8B-8AF3-58AE50714237}"/>
              </a:ext>
            </a:extLst>
          </p:cNvPr>
          <p:cNvSpPr>
            <a:spLocks noGrp="1"/>
          </p:cNvSpPr>
          <p:nvPr>
            <p:ph type="title"/>
          </p:nvPr>
        </p:nvSpPr>
        <p:spPr/>
        <p:txBody>
          <a:bodyPr/>
          <a:lstStyle/>
          <a:p>
            <a:r>
              <a:rPr lang="en-US" sz="5400" b="1" dirty="0">
                <a:latin typeface="Palatino-Roman"/>
              </a:rPr>
              <a:t>Debugging Options</a:t>
            </a:r>
            <a:endParaRPr lang="en-PK" sz="5400" b="1" dirty="0">
              <a:latin typeface="Palatino-Roman"/>
            </a:endParaRPr>
          </a:p>
        </p:txBody>
      </p:sp>
      <p:pic>
        <p:nvPicPr>
          <p:cNvPr id="5" name="Content Placeholder 4">
            <a:extLst>
              <a:ext uri="{FF2B5EF4-FFF2-40B4-BE49-F238E27FC236}">
                <a16:creationId xmlns:a16="http://schemas.microsoft.com/office/drawing/2014/main" id="{9F7CCF5E-6F21-CFFF-3FB5-D888242C33C8}"/>
              </a:ext>
            </a:extLst>
          </p:cNvPr>
          <p:cNvPicPr>
            <a:picLocks noGrp="1" noChangeAspect="1"/>
          </p:cNvPicPr>
          <p:nvPr>
            <p:ph idx="1"/>
          </p:nvPr>
        </p:nvPicPr>
        <p:blipFill>
          <a:blip r:embed="rId2"/>
          <a:stretch>
            <a:fillRect/>
          </a:stretch>
        </p:blipFill>
        <p:spPr>
          <a:xfrm>
            <a:off x="2115050" y="1690688"/>
            <a:ext cx="7961900" cy="3466263"/>
          </a:xfrm>
        </p:spPr>
      </p:pic>
      <p:sp>
        <p:nvSpPr>
          <p:cNvPr id="7" name="TextBox 6">
            <a:extLst>
              <a:ext uri="{FF2B5EF4-FFF2-40B4-BE49-F238E27FC236}">
                <a16:creationId xmlns:a16="http://schemas.microsoft.com/office/drawing/2014/main" id="{6C07B0A8-6B06-E6CE-CDE7-6855931FA730}"/>
              </a:ext>
            </a:extLst>
          </p:cNvPr>
          <p:cNvSpPr txBox="1"/>
          <p:nvPr/>
        </p:nvSpPr>
        <p:spPr>
          <a:xfrm>
            <a:off x="433137" y="5380672"/>
            <a:ext cx="11758863" cy="1477328"/>
          </a:xfrm>
          <a:prstGeom prst="rect">
            <a:avLst/>
          </a:prstGeom>
          <a:noFill/>
        </p:spPr>
        <p:txBody>
          <a:bodyPr wrap="square">
            <a:spAutoFit/>
          </a:bodyPr>
          <a:lstStyle/>
          <a:p>
            <a:pPr algn="just"/>
            <a:r>
              <a:rPr lang="en-US" sz="1800" b="0" i="0" u="none" strike="noStrike" baseline="0" dirty="0">
                <a:latin typeface="Palatino-Roman"/>
              </a:rPr>
              <a:t>You can set the </a:t>
            </a:r>
            <a:r>
              <a:rPr lang="en-US" sz="1600" b="0" i="0" u="none" strike="noStrike" baseline="0" dirty="0">
                <a:latin typeface="WileyCode-Regular"/>
              </a:rPr>
              <a:t>set </a:t>
            </a:r>
            <a:r>
              <a:rPr lang="en-US" sz="1800" b="0" i="0" u="none" strike="noStrike" baseline="0" dirty="0">
                <a:latin typeface="Palatino-Roman"/>
              </a:rPr>
              <a:t>option flags on, using </a:t>
            </a:r>
            <a:r>
              <a:rPr lang="en-US" sz="1600" b="0" i="0" u="none" strike="noStrike" baseline="0" dirty="0">
                <a:latin typeface="WileyCode-Regular"/>
              </a:rPr>
              <a:t>-o</a:t>
            </a:r>
            <a:r>
              <a:rPr lang="en-US" sz="1800" b="0" i="0" u="none" strike="noStrike" baseline="0" dirty="0">
                <a:latin typeface="Palatino-Roman"/>
              </a:rPr>
              <a:t>, and off, using </a:t>
            </a:r>
            <a:r>
              <a:rPr lang="en-US" sz="1600" b="0" i="0" u="none" strike="noStrike" baseline="0" dirty="0">
                <a:latin typeface="WileyCode-Regular"/>
              </a:rPr>
              <a:t>+o</a:t>
            </a:r>
            <a:r>
              <a:rPr lang="en-US" sz="1800" b="0" i="0" u="none" strike="noStrike" baseline="0" dirty="0">
                <a:latin typeface="Palatino-Roman"/>
              </a:rPr>
              <a:t>, and likewise for the abbreviated versions. You can achieve a simple execution trace by using the </a:t>
            </a:r>
            <a:r>
              <a:rPr lang="en-US" sz="1600" b="0" i="0" u="none" strike="noStrike" baseline="0" dirty="0" err="1">
                <a:latin typeface="WileyCode-Regular"/>
              </a:rPr>
              <a:t>xtrace</a:t>
            </a:r>
            <a:r>
              <a:rPr lang="en-US" sz="1600" b="0" i="0" u="none" strike="noStrike" baseline="0" dirty="0">
                <a:latin typeface="WileyCode-Regular"/>
              </a:rPr>
              <a:t> </a:t>
            </a:r>
            <a:r>
              <a:rPr lang="en-US" sz="1800" b="0" i="0" u="none" strike="noStrike" baseline="0" dirty="0">
                <a:latin typeface="Palatino-Roman"/>
              </a:rPr>
              <a:t>option. For an initial check, you can use the command-line option, but for finer debugging, you can put the </a:t>
            </a:r>
            <a:r>
              <a:rPr lang="en-US" sz="1600" b="0" i="0" u="none" strike="noStrike" baseline="0" dirty="0" err="1">
                <a:latin typeface="WileyCode-Regular"/>
              </a:rPr>
              <a:t>xtrace</a:t>
            </a:r>
            <a:r>
              <a:rPr lang="en-US" sz="1600" b="0" i="0" u="none" strike="noStrike" baseline="0" dirty="0">
                <a:latin typeface="WileyCode-Regular"/>
              </a:rPr>
              <a:t> </a:t>
            </a:r>
            <a:r>
              <a:rPr lang="en-US" sz="1800" b="0" i="0" u="none" strike="noStrike" baseline="0" dirty="0">
                <a:latin typeface="Palatino-Roman"/>
              </a:rPr>
              <a:t>flags (setting an execution trace on and off) inside the script around the problem code. The execution trace causes the shell to print each line in the script, with variables expanded.</a:t>
            </a:r>
            <a:endParaRPr lang="en-PK" dirty="0"/>
          </a:p>
        </p:txBody>
      </p:sp>
    </p:spTree>
    <p:extLst>
      <p:ext uri="{BB962C8B-B14F-4D97-AF65-F5344CB8AC3E}">
        <p14:creationId xmlns:p14="http://schemas.microsoft.com/office/powerpoint/2010/main" val="4016163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0B0DD-EB49-702D-9190-F4A3E7C63288}"/>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b="1" kern="1200" dirty="0" err="1">
                <a:solidFill>
                  <a:schemeClr val="tx1"/>
                </a:solidFill>
                <a:latin typeface="Palatino-Roman"/>
              </a:rPr>
              <a:t>Cont</a:t>
            </a:r>
            <a:r>
              <a:rPr lang="en-US" sz="5400" b="1" kern="1200" dirty="0">
                <a:solidFill>
                  <a:schemeClr val="tx1"/>
                </a:solidFill>
                <a:latin typeface="Palatino-Roman"/>
              </a:rPr>
              <a:t>()…</a:t>
            </a:r>
          </a:p>
        </p:txBody>
      </p:sp>
      <p:sp>
        <p:nvSpPr>
          <p:cNvPr id="12"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F840596C-7144-1702-25AA-6C8546809B47}"/>
              </a:ext>
            </a:extLst>
          </p:cNvPr>
          <p:cNvGraphicFramePr>
            <a:graphicFrameLocks noGrp="1"/>
          </p:cNvGraphicFramePr>
          <p:nvPr>
            <p:ph idx="1"/>
            <p:extLst>
              <p:ext uri="{D42A27DB-BD31-4B8C-83A1-F6EECF244321}">
                <p14:modId xmlns:p14="http://schemas.microsoft.com/office/powerpoint/2010/main" val="2515593462"/>
              </p:ext>
            </p:extLst>
          </p:nvPr>
        </p:nvGraphicFramePr>
        <p:xfrm>
          <a:off x="4501896" y="392953"/>
          <a:ext cx="7690103" cy="3834012"/>
        </p:xfrm>
        <a:graphic>
          <a:graphicData uri="http://schemas.openxmlformats.org/drawingml/2006/table">
            <a:tbl>
              <a:tblPr>
                <a:tableStyleId>{00A15C55-8517-42AA-B614-E9B94910E393}</a:tableStyleId>
              </a:tblPr>
              <a:tblGrid>
                <a:gridCol w="1873898">
                  <a:extLst>
                    <a:ext uri="{9D8B030D-6E8A-4147-A177-3AD203B41FA5}">
                      <a16:colId xmlns:a16="http://schemas.microsoft.com/office/drawing/2014/main" val="37504252"/>
                    </a:ext>
                  </a:extLst>
                </a:gridCol>
                <a:gridCol w="2758092">
                  <a:extLst>
                    <a:ext uri="{9D8B030D-6E8A-4147-A177-3AD203B41FA5}">
                      <a16:colId xmlns:a16="http://schemas.microsoft.com/office/drawing/2014/main" val="2843390499"/>
                    </a:ext>
                  </a:extLst>
                </a:gridCol>
                <a:gridCol w="3058113">
                  <a:extLst>
                    <a:ext uri="{9D8B030D-6E8A-4147-A177-3AD203B41FA5}">
                      <a16:colId xmlns:a16="http://schemas.microsoft.com/office/drawing/2014/main" val="3615019509"/>
                    </a:ext>
                  </a:extLst>
                </a:gridCol>
              </a:tblGrid>
              <a:tr h="359631">
                <a:tc>
                  <a:txBody>
                    <a:bodyPr/>
                    <a:lstStyle/>
                    <a:p>
                      <a:r>
                        <a:rPr lang="uz-Latn-UZ" sz="2000" b="1" dirty="0"/>
                        <a:t>Feature</a:t>
                      </a:r>
                    </a:p>
                  </a:txBody>
                  <a:tcPr marL="88423" marR="88423" marT="44212" marB="44212" anchor="ctr"/>
                </a:tc>
                <a:tc>
                  <a:txBody>
                    <a:bodyPr/>
                    <a:lstStyle/>
                    <a:p>
                      <a:r>
                        <a:rPr lang="uz-Latn-UZ" sz="2000" b="1" dirty="0"/>
                        <a:t>sh -n scriptname</a:t>
                      </a:r>
                    </a:p>
                  </a:txBody>
                  <a:tcPr marL="88423" marR="88423" marT="44212" marB="44212" anchor="ctr"/>
                </a:tc>
                <a:tc>
                  <a:txBody>
                    <a:bodyPr/>
                    <a:lstStyle/>
                    <a:p>
                      <a:r>
                        <a:rPr lang="uz-Latn-UZ" sz="2000" b="1" dirty="0"/>
                        <a:t>set -o noexec</a:t>
                      </a:r>
                    </a:p>
                  </a:txBody>
                  <a:tcPr marL="88423" marR="88423" marT="44212" marB="44212" anchor="ctr"/>
                </a:tc>
                <a:extLst>
                  <a:ext uri="{0D108BD9-81ED-4DB2-BD59-A6C34878D82A}">
                    <a16:rowId xmlns:a16="http://schemas.microsoft.com/office/drawing/2014/main" val="1515898091"/>
                  </a:ext>
                </a:extLst>
              </a:tr>
              <a:tr h="917154">
                <a:tc>
                  <a:txBody>
                    <a:bodyPr/>
                    <a:lstStyle/>
                    <a:p>
                      <a:r>
                        <a:rPr lang="uz-Latn-UZ" sz="2000" b="1"/>
                        <a:t>Scope</a:t>
                      </a:r>
                      <a:endParaRPr lang="uz-Latn-UZ" sz="2000"/>
                    </a:p>
                  </a:txBody>
                  <a:tcPr marL="88423" marR="88423" marT="44212" marB="44212" anchor="ctr"/>
                </a:tc>
                <a:tc>
                  <a:txBody>
                    <a:bodyPr/>
                    <a:lstStyle/>
                    <a:p>
                      <a:r>
                        <a:rPr lang="en-US" sz="2000" dirty="0"/>
                        <a:t>Affects only the specific command execution</a:t>
                      </a:r>
                    </a:p>
                  </a:txBody>
                  <a:tcPr marL="88423" marR="88423" marT="44212" marB="44212" anchor="ctr"/>
                </a:tc>
                <a:tc>
                  <a:txBody>
                    <a:bodyPr/>
                    <a:lstStyle/>
                    <a:p>
                      <a:r>
                        <a:rPr lang="en-US" sz="2000" dirty="0"/>
                        <a:t>Affects the script once set inside</a:t>
                      </a:r>
                    </a:p>
                  </a:txBody>
                  <a:tcPr marL="88423" marR="88423" marT="44212" marB="44212" anchor="ctr"/>
                </a:tc>
                <a:extLst>
                  <a:ext uri="{0D108BD9-81ED-4DB2-BD59-A6C34878D82A}">
                    <a16:rowId xmlns:a16="http://schemas.microsoft.com/office/drawing/2014/main" val="1859880906"/>
                  </a:ext>
                </a:extLst>
              </a:tr>
              <a:tr h="917154">
                <a:tc>
                  <a:txBody>
                    <a:bodyPr/>
                    <a:lstStyle/>
                    <a:p>
                      <a:r>
                        <a:rPr lang="uz-Latn-UZ" sz="2000" b="1" dirty="0"/>
                        <a:t>Usage</a:t>
                      </a:r>
                      <a:endParaRPr lang="uz-Latn-UZ" sz="2000" dirty="0"/>
                    </a:p>
                  </a:txBody>
                  <a:tcPr marL="88423" marR="88423" marT="44212" marB="44212" anchor="ctr"/>
                </a:tc>
                <a:tc>
                  <a:txBody>
                    <a:bodyPr/>
                    <a:lstStyle/>
                    <a:p>
                      <a:r>
                        <a:rPr lang="en-US" sz="2000"/>
                        <a:t>Run from the command line before execution</a:t>
                      </a:r>
                    </a:p>
                  </a:txBody>
                  <a:tcPr marL="88423" marR="88423" marT="44212" marB="44212" anchor="ctr"/>
                </a:tc>
                <a:tc>
                  <a:txBody>
                    <a:bodyPr/>
                    <a:lstStyle/>
                    <a:p>
                      <a:r>
                        <a:rPr lang="en-US" sz="2000" dirty="0"/>
                        <a:t>Used inside the script to prevent execution</a:t>
                      </a:r>
                    </a:p>
                  </a:txBody>
                  <a:tcPr marL="88423" marR="88423" marT="44212" marB="44212" anchor="ctr"/>
                </a:tc>
                <a:extLst>
                  <a:ext uri="{0D108BD9-81ED-4DB2-BD59-A6C34878D82A}">
                    <a16:rowId xmlns:a16="http://schemas.microsoft.com/office/drawing/2014/main" val="1738880262"/>
                  </a:ext>
                </a:extLst>
              </a:tr>
              <a:tr h="737116">
                <a:tc>
                  <a:txBody>
                    <a:bodyPr/>
                    <a:lstStyle/>
                    <a:p>
                      <a:r>
                        <a:rPr lang="uz-Latn-UZ" sz="2000" b="1"/>
                        <a:t>Effect</a:t>
                      </a:r>
                      <a:endParaRPr lang="uz-Latn-UZ" sz="2000"/>
                    </a:p>
                  </a:txBody>
                  <a:tcPr marL="88423" marR="88423" marT="44212" marB="44212" anchor="ctr"/>
                </a:tc>
                <a:tc>
                  <a:txBody>
                    <a:bodyPr/>
                    <a:lstStyle/>
                    <a:p>
                      <a:r>
                        <a:rPr lang="en-US" sz="2000"/>
                        <a:t>Entire script is checked and then exits</a:t>
                      </a:r>
                    </a:p>
                  </a:txBody>
                  <a:tcPr marL="88423" marR="88423" marT="44212" marB="44212" anchor="ctr"/>
                </a:tc>
                <a:tc>
                  <a:txBody>
                    <a:bodyPr/>
                    <a:lstStyle/>
                    <a:p>
                      <a:r>
                        <a:rPr lang="en-US" sz="2000"/>
                        <a:t>Script is read, checked, but does not execute</a:t>
                      </a:r>
                    </a:p>
                  </a:txBody>
                  <a:tcPr marL="88423" marR="88423" marT="44212" marB="44212" anchor="ctr"/>
                </a:tc>
                <a:extLst>
                  <a:ext uri="{0D108BD9-81ED-4DB2-BD59-A6C34878D82A}">
                    <a16:rowId xmlns:a16="http://schemas.microsoft.com/office/drawing/2014/main" val="3278168288"/>
                  </a:ext>
                </a:extLst>
              </a:tr>
              <a:tr h="638393">
                <a:tc>
                  <a:txBody>
                    <a:bodyPr/>
                    <a:lstStyle/>
                    <a:p>
                      <a:r>
                        <a:rPr lang="uz-Latn-UZ" sz="2000" b="1"/>
                        <a:t>Toggle-able?</a:t>
                      </a:r>
                      <a:endParaRPr lang="uz-Latn-UZ" sz="2000"/>
                    </a:p>
                  </a:txBody>
                  <a:tcPr marL="88423" marR="88423" marT="44212" marB="44212" anchor="ctr"/>
                </a:tc>
                <a:tc>
                  <a:txBody>
                    <a:bodyPr/>
                    <a:lstStyle/>
                    <a:p>
                      <a:r>
                        <a:rPr lang="en-US" sz="2000"/>
                        <a:t>No, it’s a one-time check</a:t>
                      </a:r>
                    </a:p>
                  </a:txBody>
                  <a:tcPr marL="88423" marR="88423" marT="44212" marB="44212" anchor="ctr"/>
                </a:tc>
                <a:tc>
                  <a:txBody>
                    <a:bodyPr/>
                    <a:lstStyle/>
                    <a:p>
                      <a:r>
                        <a:rPr lang="en-US" sz="2000" dirty="0"/>
                        <a:t>Yes, can be disabled with set +o </a:t>
                      </a:r>
                      <a:r>
                        <a:rPr lang="en-US" sz="2000" dirty="0" err="1"/>
                        <a:t>noexec</a:t>
                      </a:r>
                      <a:endParaRPr lang="en-US" sz="2000" dirty="0"/>
                    </a:p>
                  </a:txBody>
                  <a:tcPr marL="88423" marR="88423" marT="44212" marB="44212" anchor="ctr"/>
                </a:tc>
                <a:extLst>
                  <a:ext uri="{0D108BD9-81ED-4DB2-BD59-A6C34878D82A}">
                    <a16:rowId xmlns:a16="http://schemas.microsoft.com/office/drawing/2014/main" val="4008521864"/>
                  </a:ext>
                </a:extLst>
              </a:tr>
            </a:tbl>
          </a:graphicData>
        </a:graphic>
      </p:graphicFrame>
      <p:pic>
        <p:nvPicPr>
          <p:cNvPr id="7" name="Picture 6">
            <a:extLst>
              <a:ext uri="{FF2B5EF4-FFF2-40B4-BE49-F238E27FC236}">
                <a16:creationId xmlns:a16="http://schemas.microsoft.com/office/drawing/2014/main" id="{8CAC9D81-4FB2-D0DF-FB95-52BB4855C500}"/>
              </a:ext>
            </a:extLst>
          </p:cNvPr>
          <p:cNvPicPr>
            <a:picLocks noChangeAspect="1"/>
          </p:cNvPicPr>
          <p:nvPr/>
        </p:nvPicPr>
        <p:blipFill>
          <a:blip r:embed="rId2"/>
          <a:stretch>
            <a:fillRect/>
          </a:stretch>
        </p:blipFill>
        <p:spPr>
          <a:xfrm>
            <a:off x="5321994" y="4358982"/>
            <a:ext cx="6495981" cy="2499017"/>
          </a:xfrm>
          <a:prstGeom prst="rect">
            <a:avLst/>
          </a:prstGeom>
        </p:spPr>
      </p:pic>
    </p:spTree>
    <p:extLst>
      <p:ext uri="{BB962C8B-B14F-4D97-AF65-F5344CB8AC3E}">
        <p14:creationId xmlns:p14="http://schemas.microsoft.com/office/powerpoint/2010/main" val="398640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49C0F4-11CE-9925-B27F-CD73941BCD17}"/>
              </a:ext>
            </a:extLst>
          </p:cNvPr>
          <p:cNvSpPr>
            <a:spLocks noGrp="1"/>
          </p:cNvSpPr>
          <p:nvPr>
            <p:ph type="title"/>
          </p:nvPr>
        </p:nvSpPr>
        <p:spPr>
          <a:xfrm>
            <a:off x="838200" y="365125"/>
            <a:ext cx="10515600" cy="1325563"/>
          </a:xfrm>
        </p:spPr>
        <p:txBody>
          <a:bodyPr>
            <a:normAutofit/>
          </a:bodyPr>
          <a:lstStyle/>
          <a:p>
            <a:r>
              <a:rPr lang="en-US" sz="5400" b="1" dirty="0">
                <a:latin typeface="Palatino-Roman"/>
              </a:rPr>
              <a:t>Contents</a:t>
            </a:r>
            <a:endParaRPr lang="en-PK" sz="5400" b="1" dirty="0">
              <a:latin typeface="Palatino-Roman"/>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93C6BF-F486-0A3E-ABFD-B5251B344773}"/>
              </a:ext>
            </a:extLst>
          </p:cNvPr>
          <p:cNvSpPr>
            <a:spLocks noGrp="1"/>
          </p:cNvSpPr>
          <p:nvPr>
            <p:ph idx="1"/>
          </p:nvPr>
        </p:nvSpPr>
        <p:spPr>
          <a:xfrm>
            <a:off x="838200" y="1929384"/>
            <a:ext cx="10515600" cy="4251960"/>
          </a:xfrm>
        </p:spPr>
        <p:txBody>
          <a:bodyPr>
            <a:normAutofit/>
          </a:bodyPr>
          <a:lstStyle/>
          <a:p>
            <a:pPr>
              <a:spcBef>
                <a:spcPct val="0"/>
              </a:spcBef>
            </a:pPr>
            <a:r>
              <a:rPr lang="en-US" sz="2900" b="1" dirty="0">
                <a:latin typeface="Palatino-Roman"/>
                <a:ea typeface="+mj-ea"/>
                <a:cs typeface="+mj-cs"/>
              </a:rPr>
              <a:t>Commands</a:t>
            </a:r>
          </a:p>
          <a:p>
            <a:pPr lvl="1">
              <a:spcBef>
                <a:spcPct val="0"/>
              </a:spcBef>
            </a:pPr>
            <a:r>
              <a:rPr lang="en-US" sz="2900" dirty="0">
                <a:latin typeface="Palatino-Roman"/>
                <a:ea typeface="+mj-ea"/>
                <a:cs typeface="+mj-cs"/>
              </a:rPr>
              <a:t>find and grep</a:t>
            </a:r>
          </a:p>
          <a:p>
            <a:pPr>
              <a:spcBef>
                <a:spcPct val="0"/>
              </a:spcBef>
            </a:pPr>
            <a:r>
              <a:rPr lang="en-US" sz="2900" b="1" dirty="0">
                <a:latin typeface="Palatino-Roman"/>
                <a:ea typeface="+mj-ea"/>
                <a:cs typeface="+mj-cs"/>
              </a:rPr>
              <a:t>Regular expressions</a:t>
            </a:r>
          </a:p>
          <a:p>
            <a:pPr>
              <a:spcBef>
                <a:spcPct val="0"/>
              </a:spcBef>
            </a:pPr>
            <a:r>
              <a:rPr lang="en-US" sz="2900" b="1" dirty="0">
                <a:latin typeface="Palatino-Roman"/>
                <a:ea typeface="+mj-ea"/>
                <a:cs typeface="+mj-cs"/>
              </a:rPr>
              <a:t>Command execution </a:t>
            </a:r>
          </a:p>
          <a:p>
            <a:pPr lvl="1">
              <a:spcBef>
                <a:spcPct val="0"/>
              </a:spcBef>
            </a:pPr>
            <a:r>
              <a:rPr lang="en-US" sz="2900" dirty="0">
                <a:latin typeface="Palatino-Roman"/>
                <a:ea typeface="+mj-ea"/>
                <a:cs typeface="+mj-cs"/>
              </a:rPr>
              <a:t>Arithmetic expansion and parameter expansion</a:t>
            </a:r>
          </a:p>
          <a:p>
            <a:pPr>
              <a:spcBef>
                <a:spcPct val="0"/>
              </a:spcBef>
            </a:pPr>
            <a:r>
              <a:rPr lang="en-US" sz="2900" b="1" dirty="0">
                <a:latin typeface="Palatino-Roman"/>
                <a:ea typeface="+mj-ea"/>
                <a:cs typeface="+mj-cs"/>
              </a:rPr>
              <a:t>Here Documents</a:t>
            </a:r>
          </a:p>
          <a:p>
            <a:r>
              <a:rPr lang="en-US" sz="2400" b="1" dirty="0">
                <a:latin typeface="Palatino-Roman"/>
                <a:ea typeface="+mj-ea"/>
                <a:cs typeface="+mj-cs"/>
              </a:rPr>
              <a:t>Debugging Scripts</a:t>
            </a:r>
          </a:p>
          <a:p>
            <a:endParaRPr lang="en-PK" sz="2200" dirty="0">
              <a:latin typeface="+mj-lt"/>
              <a:cs typeface="Times New Roman" panose="02020603050405020304" pitchFamily="18" charset="0"/>
            </a:endParaRPr>
          </a:p>
        </p:txBody>
      </p:sp>
    </p:spTree>
    <p:extLst>
      <p:ext uri="{BB962C8B-B14F-4D97-AF65-F5344CB8AC3E}">
        <p14:creationId xmlns:p14="http://schemas.microsoft.com/office/powerpoint/2010/main" val="694414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A7C1F-19BF-29B1-730D-FBE2430632BE}"/>
              </a:ext>
            </a:extLst>
          </p:cNvPr>
          <p:cNvSpPr>
            <a:spLocks noGrp="1"/>
          </p:cNvSpPr>
          <p:nvPr>
            <p:ph type="title"/>
          </p:nvPr>
        </p:nvSpPr>
        <p:spPr/>
        <p:txBody>
          <a:bodyPr>
            <a:normAutofit/>
          </a:bodyPr>
          <a:lstStyle/>
          <a:p>
            <a:r>
              <a:rPr lang="en-US" sz="5400" b="1" dirty="0">
                <a:latin typeface="Palatino-Roman"/>
              </a:rPr>
              <a:t>Using </a:t>
            </a:r>
            <a:r>
              <a:rPr lang="en-US" sz="5400" b="1" dirty="0" err="1">
                <a:latin typeface="Palatino-Roman"/>
              </a:rPr>
              <a:t>xtrace</a:t>
            </a:r>
            <a:r>
              <a:rPr lang="en-US" sz="5400" b="1" dirty="0">
                <a:latin typeface="Palatino-Roman"/>
              </a:rPr>
              <a:t> for Debugging</a:t>
            </a:r>
            <a:endParaRPr lang="en-PK" sz="5400" b="1" dirty="0">
              <a:latin typeface="Palatino-Roman"/>
            </a:endParaRPr>
          </a:p>
        </p:txBody>
      </p:sp>
      <p:sp>
        <p:nvSpPr>
          <p:cNvPr id="3" name="Content Placeholder 2">
            <a:extLst>
              <a:ext uri="{FF2B5EF4-FFF2-40B4-BE49-F238E27FC236}">
                <a16:creationId xmlns:a16="http://schemas.microsoft.com/office/drawing/2014/main" id="{0C652328-BA58-EA43-D859-8B9F0B137FBD}"/>
              </a:ext>
            </a:extLst>
          </p:cNvPr>
          <p:cNvSpPr>
            <a:spLocks noGrp="1"/>
          </p:cNvSpPr>
          <p:nvPr>
            <p:ph idx="1"/>
          </p:nvPr>
        </p:nvSpPr>
        <p:spPr>
          <a:xfrm>
            <a:off x="838200" y="1417320"/>
            <a:ext cx="10515600" cy="4759643"/>
          </a:xfrm>
        </p:spPr>
        <p:txBody>
          <a:bodyPr>
            <a:normAutofit/>
          </a:bodyPr>
          <a:lstStyle/>
          <a:p>
            <a:pPr>
              <a:lnSpc>
                <a:spcPct val="100000"/>
              </a:lnSpc>
              <a:spcBef>
                <a:spcPct val="0"/>
              </a:spcBef>
            </a:pPr>
            <a:r>
              <a:rPr lang="en-US" sz="2400" b="1" dirty="0">
                <a:latin typeface="Palatino-Roman"/>
                <a:ea typeface="+mj-ea"/>
                <a:cs typeface="+mj-cs"/>
              </a:rPr>
              <a:t>Turning </a:t>
            </a:r>
            <a:r>
              <a:rPr lang="en-US" sz="2400" b="1" dirty="0" err="1">
                <a:latin typeface="Palatino-Roman"/>
                <a:ea typeface="+mj-ea"/>
                <a:cs typeface="+mj-cs"/>
              </a:rPr>
              <a:t>xtrace</a:t>
            </a:r>
            <a:r>
              <a:rPr lang="en-US" sz="2400" b="1" dirty="0">
                <a:latin typeface="Palatino-Roman"/>
                <a:ea typeface="+mj-ea"/>
                <a:cs typeface="+mj-cs"/>
              </a:rPr>
              <a:t> On and Off:</a:t>
            </a:r>
          </a:p>
          <a:p>
            <a:pPr>
              <a:lnSpc>
                <a:spcPct val="100000"/>
              </a:lnSpc>
              <a:spcBef>
                <a:spcPct val="0"/>
              </a:spcBef>
            </a:pPr>
            <a:endParaRPr lang="en-US" sz="2400" b="1" dirty="0">
              <a:latin typeface="Palatino-Roman"/>
              <a:ea typeface="+mj-ea"/>
              <a:cs typeface="+mj-cs"/>
            </a:endParaRPr>
          </a:p>
          <a:p>
            <a:pPr marL="0" indent="0">
              <a:lnSpc>
                <a:spcPct val="100000"/>
              </a:lnSpc>
              <a:spcBef>
                <a:spcPct val="0"/>
              </a:spcBef>
              <a:buNone/>
            </a:pPr>
            <a:endParaRPr lang="en-US" sz="2400" b="1" dirty="0">
              <a:latin typeface="Palatino-Roman"/>
              <a:ea typeface="+mj-ea"/>
              <a:cs typeface="+mj-cs"/>
            </a:endParaRPr>
          </a:p>
          <a:p>
            <a:pPr>
              <a:lnSpc>
                <a:spcPct val="100000"/>
              </a:lnSpc>
              <a:spcBef>
                <a:spcPct val="0"/>
              </a:spcBef>
            </a:pPr>
            <a:endParaRPr lang="en-US" sz="3200" dirty="0">
              <a:latin typeface="Palatino-Roman"/>
              <a:ea typeface="+mj-ea"/>
              <a:cs typeface="+mj-cs"/>
            </a:endParaRPr>
          </a:p>
          <a:p>
            <a:pPr>
              <a:lnSpc>
                <a:spcPct val="100000"/>
              </a:lnSpc>
              <a:spcBef>
                <a:spcPct val="0"/>
              </a:spcBef>
            </a:pPr>
            <a:endParaRPr lang="en-US" sz="2400" b="1" dirty="0">
              <a:latin typeface="Palatino-Roman"/>
              <a:ea typeface="+mj-ea"/>
              <a:cs typeface="+mj-cs"/>
            </a:endParaRPr>
          </a:p>
          <a:p>
            <a:pPr>
              <a:lnSpc>
                <a:spcPct val="100000"/>
              </a:lnSpc>
              <a:spcBef>
                <a:spcPct val="0"/>
              </a:spcBef>
            </a:pPr>
            <a:r>
              <a:rPr lang="en-US" sz="2400" b="1" dirty="0">
                <a:latin typeface="Palatino-Roman"/>
                <a:ea typeface="+mj-ea"/>
                <a:cs typeface="+mj-cs"/>
              </a:rPr>
              <a:t>Customizing </a:t>
            </a:r>
            <a:r>
              <a:rPr lang="en-US" sz="2400" b="1" dirty="0" err="1">
                <a:latin typeface="Palatino-Roman"/>
                <a:ea typeface="+mj-ea"/>
                <a:cs typeface="+mj-cs"/>
              </a:rPr>
              <a:t>xtrace</a:t>
            </a:r>
            <a:r>
              <a:rPr lang="en-US" sz="2400" b="1" dirty="0">
                <a:latin typeface="Palatino-Roman"/>
                <a:ea typeface="+mj-ea"/>
                <a:cs typeface="+mj-cs"/>
              </a:rPr>
              <a:t> Output:</a:t>
            </a:r>
          </a:p>
          <a:p>
            <a:pPr lvl="1">
              <a:lnSpc>
                <a:spcPct val="100000"/>
              </a:lnSpc>
              <a:spcBef>
                <a:spcPct val="0"/>
              </a:spcBef>
            </a:pPr>
            <a:r>
              <a:rPr lang="en-US" sz="1400" dirty="0">
                <a:latin typeface="Palatino-Roman"/>
                <a:ea typeface="+mj-ea"/>
                <a:cs typeface="+mj-cs"/>
              </a:rPr>
              <a:t>By default, traced commands are prefixed with ‘+‘. You can change this by setting the PS4 shell variable</a:t>
            </a:r>
          </a:p>
          <a:p>
            <a:pPr>
              <a:lnSpc>
                <a:spcPct val="100000"/>
              </a:lnSpc>
              <a:spcBef>
                <a:spcPct val="0"/>
              </a:spcBef>
            </a:pPr>
            <a:endParaRPr lang="en-US" sz="3200" dirty="0">
              <a:latin typeface="Palatino-Roman"/>
              <a:ea typeface="+mj-ea"/>
              <a:cs typeface="+mj-cs"/>
            </a:endParaRPr>
          </a:p>
          <a:p>
            <a:pPr>
              <a:lnSpc>
                <a:spcPct val="100000"/>
              </a:lnSpc>
              <a:spcBef>
                <a:spcPct val="0"/>
              </a:spcBef>
            </a:pPr>
            <a:endParaRPr lang="en-US" sz="2400" dirty="0">
              <a:latin typeface="Palatino-Roman"/>
              <a:ea typeface="+mj-ea"/>
              <a:cs typeface="+mj-cs"/>
            </a:endParaRPr>
          </a:p>
          <a:p>
            <a:pPr>
              <a:lnSpc>
                <a:spcPct val="100000"/>
              </a:lnSpc>
              <a:spcBef>
                <a:spcPct val="0"/>
              </a:spcBef>
            </a:pPr>
            <a:r>
              <a:rPr lang="en-US" sz="2400" b="1" dirty="0">
                <a:latin typeface="Palatino-Roman"/>
                <a:ea typeface="+mj-ea"/>
                <a:cs typeface="+mj-cs"/>
              </a:rPr>
              <a:t>Tracing Script Exit:</a:t>
            </a:r>
          </a:p>
          <a:p>
            <a:pPr lvl="1">
              <a:lnSpc>
                <a:spcPct val="100000"/>
              </a:lnSpc>
              <a:spcBef>
                <a:spcPct val="0"/>
              </a:spcBef>
            </a:pPr>
            <a:r>
              <a:rPr lang="en-US" sz="1800" dirty="0">
                <a:latin typeface="Palatino-Roman"/>
                <a:ea typeface="+mj-ea"/>
                <a:cs typeface="+mj-cs"/>
              </a:rPr>
              <a:t>To capture script exit information, trap the EXIT signal:</a:t>
            </a:r>
          </a:p>
          <a:p>
            <a:pPr marL="0" indent="0">
              <a:lnSpc>
                <a:spcPct val="100000"/>
              </a:lnSpc>
              <a:spcBef>
                <a:spcPct val="0"/>
              </a:spcBef>
              <a:buNone/>
            </a:pPr>
            <a:endParaRPr lang="en-US" sz="5400" dirty="0">
              <a:latin typeface="Palatino-Roman"/>
              <a:ea typeface="+mj-ea"/>
              <a:cs typeface="+mj-cs"/>
            </a:endParaRPr>
          </a:p>
          <a:p>
            <a:pPr marL="0" indent="0">
              <a:buNone/>
            </a:pPr>
            <a:endParaRPr lang="en-PK" dirty="0"/>
          </a:p>
        </p:txBody>
      </p:sp>
      <p:pic>
        <p:nvPicPr>
          <p:cNvPr id="5" name="Picture 4">
            <a:extLst>
              <a:ext uri="{FF2B5EF4-FFF2-40B4-BE49-F238E27FC236}">
                <a16:creationId xmlns:a16="http://schemas.microsoft.com/office/drawing/2014/main" id="{A040CDEC-E6E8-DDE1-52CC-DF0569B33683}"/>
              </a:ext>
            </a:extLst>
          </p:cNvPr>
          <p:cNvPicPr>
            <a:picLocks noChangeAspect="1"/>
          </p:cNvPicPr>
          <p:nvPr/>
        </p:nvPicPr>
        <p:blipFill>
          <a:blip r:embed="rId3"/>
          <a:stretch>
            <a:fillRect/>
          </a:stretch>
        </p:blipFill>
        <p:spPr>
          <a:xfrm>
            <a:off x="1058493" y="2557866"/>
            <a:ext cx="5859446" cy="619216"/>
          </a:xfrm>
          <a:prstGeom prst="rect">
            <a:avLst/>
          </a:prstGeom>
        </p:spPr>
      </p:pic>
      <p:pic>
        <p:nvPicPr>
          <p:cNvPr id="7" name="Picture 6">
            <a:extLst>
              <a:ext uri="{FF2B5EF4-FFF2-40B4-BE49-F238E27FC236}">
                <a16:creationId xmlns:a16="http://schemas.microsoft.com/office/drawing/2014/main" id="{38B6F6DC-C99F-340C-BE1D-AEC1306FB957}"/>
              </a:ext>
            </a:extLst>
          </p:cNvPr>
          <p:cNvPicPr>
            <a:picLocks noChangeAspect="1"/>
          </p:cNvPicPr>
          <p:nvPr/>
        </p:nvPicPr>
        <p:blipFill>
          <a:blip r:embed="rId4"/>
          <a:stretch>
            <a:fillRect/>
          </a:stretch>
        </p:blipFill>
        <p:spPr>
          <a:xfrm>
            <a:off x="1085619" y="1889703"/>
            <a:ext cx="5805195" cy="563880"/>
          </a:xfrm>
          <a:prstGeom prst="rect">
            <a:avLst/>
          </a:prstGeom>
        </p:spPr>
      </p:pic>
      <p:pic>
        <p:nvPicPr>
          <p:cNvPr id="9" name="Picture 8">
            <a:extLst>
              <a:ext uri="{FF2B5EF4-FFF2-40B4-BE49-F238E27FC236}">
                <a16:creationId xmlns:a16="http://schemas.microsoft.com/office/drawing/2014/main" id="{2B60086A-82A7-A513-BB93-C2B253258E77}"/>
              </a:ext>
            </a:extLst>
          </p:cNvPr>
          <p:cNvPicPr>
            <a:picLocks noChangeAspect="1"/>
          </p:cNvPicPr>
          <p:nvPr/>
        </p:nvPicPr>
        <p:blipFill>
          <a:blip r:embed="rId5"/>
          <a:stretch>
            <a:fillRect/>
          </a:stretch>
        </p:blipFill>
        <p:spPr>
          <a:xfrm>
            <a:off x="2546300" y="4044260"/>
            <a:ext cx="7092481" cy="715961"/>
          </a:xfrm>
          <a:prstGeom prst="rect">
            <a:avLst/>
          </a:prstGeom>
        </p:spPr>
      </p:pic>
      <p:pic>
        <p:nvPicPr>
          <p:cNvPr id="11" name="Picture 10">
            <a:extLst>
              <a:ext uri="{FF2B5EF4-FFF2-40B4-BE49-F238E27FC236}">
                <a16:creationId xmlns:a16="http://schemas.microsoft.com/office/drawing/2014/main" id="{4AEC2479-4300-5873-C191-E90A2660AE87}"/>
              </a:ext>
            </a:extLst>
          </p:cNvPr>
          <p:cNvPicPr>
            <a:picLocks noChangeAspect="1"/>
          </p:cNvPicPr>
          <p:nvPr/>
        </p:nvPicPr>
        <p:blipFill>
          <a:blip r:embed="rId6"/>
          <a:stretch>
            <a:fillRect/>
          </a:stretch>
        </p:blipFill>
        <p:spPr>
          <a:xfrm>
            <a:off x="2546300" y="5660017"/>
            <a:ext cx="7092481" cy="715961"/>
          </a:xfrm>
          <a:prstGeom prst="rect">
            <a:avLst/>
          </a:prstGeom>
        </p:spPr>
      </p:pic>
    </p:spTree>
    <p:extLst>
      <p:ext uri="{BB962C8B-B14F-4D97-AF65-F5344CB8AC3E}">
        <p14:creationId xmlns:p14="http://schemas.microsoft.com/office/powerpoint/2010/main" val="474198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6" name="Rectangle 4">
            <a:extLst>
              <a:ext uri="{FF2B5EF4-FFF2-40B4-BE49-F238E27FC236}">
                <a16:creationId xmlns:a16="http://schemas.microsoft.com/office/drawing/2014/main" id="{6C9554AA-B9AB-3F9C-7F80-6F50EE74D283}"/>
              </a:ext>
            </a:extLst>
          </p:cNvPr>
          <p:cNvSpPr>
            <a:spLocks noGrp="1" noChangeArrowheads="1"/>
          </p:cNvSpPr>
          <p:nvPr>
            <p:ph type="title"/>
          </p:nvPr>
        </p:nvSpPr>
        <p:spPr>
          <a:xfrm>
            <a:off x="1946276" y="193860"/>
            <a:ext cx="7388225" cy="703078"/>
          </a:xfrm>
        </p:spPr>
        <p:txBody>
          <a:bodyPr vert="horz" lIns="90488" tIns="44450" rIns="90488" bIns="44450" rtlCol="0" anchor="b">
            <a:spAutoFit/>
          </a:bodyPr>
          <a:lstStyle/>
          <a:p>
            <a:pPr eaLnBrk="1" hangingPunct="1">
              <a:defRPr/>
            </a:pPr>
            <a:r>
              <a:rPr lang="en-US" dirty="0">
                <a:latin typeface="Palatino-Roman"/>
              </a:rPr>
              <a:t>Thank You</a:t>
            </a:r>
          </a:p>
        </p:txBody>
      </p:sp>
      <p:sp>
        <p:nvSpPr>
          <p:cNvPr id="827397" name="Rectangle 5">
            <a:extLst>
              <a:ext uri="{FF2B5EF4-FFF2-40B4-BE49-F238E27FC236}">
                <a16:creationId xmlns:a16="http://schemas.microsoft.com/office/drawing/2014/main" id="{F3FF5749-0943-9AA8-5924-F9B8C7B6EA81}"/>
              </a:ext>
            </a:extLst>
          </p:cNvPr>
          <p:cNvSpPr>
            <a:spLocks noGrp="1" noChangeArrowheads="1"/>
          </p:cNvSpPr>
          <p:nvPr>
            <p:ph type="body" sz="half" idx="1"/>
          </p:nvPr>
        </p:nvSpPr>
        <p:spPr>
          <a:xfrm>
            <a:off x="1946276" y="1143001"/>
            <a:ext cx="4295775" cy="619125"/>
          </a:xfrm>
        </p:spPr>
        <p:txBody>
          <a:bodyPr vert="horz" lIns="90488" tIns="44450" rIns="90488" bIns="44450" rtlCol="0">
            <a:normAutofit/>
          </a:bodyPr>
          <a:lstStyle/>
          <a:p>
            <a:pPr eaLnBrk="1" hangingPunct="1">
              <a:buFontTx/>
              <a:buNone/>
              <a:defRPr/>
            </a:pPr>
            <a:r>
              <a:rPr lang="en-US" sz="3200" dirty="0">
                <a:latin typeface="Palatino-Roman"/>
              </a:rPr>
              <a:t>Questions?</a:t>
            </a:r>
          </a:p>
          <a:p>
            <a:pPr eaLnBrk="1" hangingPunct="1">
              <a:buFontTx/>
              <a:buNone/>
              <a:defRPr/>
            </a:pPr>
            <a:endParaRPr lang="en-US" sz="3200" dirty="0">
              <a:latin typeface="Palatino-Roman"/>
            </a:endParaRPr>
          </a:p>
        </p:txBody>
      </p:sp>
      <p:graphicFrame>
        <p:nvGraphicFramePr>
          <p:cNvPr id="24582" name="Object 6">
            <a:extLst>
              <a:ext uri="{FF2B5EF4-FFF2-40B4-BE49-F238E27FC236}">
                <a16:creationId xmlns:a16="http://schemas.microsoft.com/office/drawing/2014/main" id="{2769A456-2991-8BE7-0D8C-043DFFAE1601}"/>
              </a:ext>
            </a:extLst>
          </p:cNvPr>
          <p:cNvGraphicFramePr>
            <a:graphicFrameLocks noChangeAspect="1"/>
          </p:cNvGraphicFramePr>
          <p:nvPr/>
        </p:nvGraphicFramePr>
        <p:xfrm>
          <a:off x="3348038" y="2228850"/>
          <a:ext cx="5511800" cy="3932238"/>
        </p:xfrm>
        <a:graphic>
          <a:graphicData uri="http://schemas.openxmlformats.org/presentationml/2006/ole">
            <mc:AlternateContent xmlns:mc="http://schemas.openxmlformats.org/markup-compatibility/2006">
              <mc:Choice xmlns:v="urn:schemas-microsoft-com:vml" Requires="v">
                <p:oleObj name="ClipArt" r:id="rId3" imgW="4006850" imgH="2857500" progId="MS_ClipArt_Gallery.2">
                  <p:embed/>
                </p:oleObj>
              </mc:Choice>
              <mc:Fallback>
                <p:oleObj name="ClipArt" r:id="rId3" imgW="4006850" imgH="2857500" progId="MS_ClipArt_Gallery.2">
                  <p:embed/>
                  <p:pic>
                    <p:nvPicPr>
                      <p:cNvPr id="24582" name="Object 6">
                        <a:extLst>
                          <a:ext uri="{FF2B5EF4-FFF2-40B4-BE49-F238E27FC236}">
                            <a16:creationId xmlns:a16="http://schemas.microsoft.com/office/drawing/2014/main" id="{2769A456-2991-8BE7-0D8C-043DFFAE16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228850"/>
                        <a:ext cx="5511800" cy="3932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23" name="Rectangle 22">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5" name="Rectangle 24">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3A06847-DCF2-48B6-53AC-A6DD0F990E1E}"/>
              </a:ext>
            </a:extLst>
          </p:cNvPr>
          <p:cNvSpPr>
            <a:spLocks noGrp="1"/>
          </p:cNvSpPr>
          <p:nvPr>
            <p:ph type="title"/>
          </p:nvPr>
        </p:nvSpPr>
        <p:spPr>
          <a:xfrm>
            <a:off x="-19218" y="-10691"/>
            <a:ext cx="3702580" cy="951270"/>
          </a:xfrm>
        </p:spPr>
        <p:txBody>
          <a:bodyPr anchor="b">
            <a:normAutofit/>
          </a:bodyPr>
          <a:lstStyle/>
          <a:p>
            <a:r>
              <a:rPr lang="en-US" sz="3200" b="1" dirty="0">
                <a:solidFill>
                  <a:srgbClr val="FFFFFF"/>
                </a:solidFill>
              </a:rPr>
              <a:t>find</a:t>
            </a:r>
            <a:endParaRPr lang="en-PK" sz="3200" b="1" dirty="0">
              <a:solidFill>
                <a:srgbClr val="FFFFFF"/>
              </a:solidFill>
            </a:endParaRPr>
          </a:p>
        </p:txBody>
      </p:sp>
      <p:sp>
        <p:nvSpPr>
          <p:cNvPr id="3" name="Content Placeholder 2">
            <a:extLst>
              <a:ext uri="{FF2B5EF4-FFF2-40B4-BE49-F238E27FC236}">
                <a16:creationId xmlns:a16="http://schemas.microsoft.com/office/drawing/2014/main" id="{3B5DD6EF-F095-CC5C-1569-0F4AD60B5EAA}"/>
              </a:ext>
            </a:extLst>
          </p:cNvPr>
          <p:cNvSpPr>
            <a:spLocks noGrp="1"/>
          </p:cNvSpPr>
          <p:nvPr>
            <p:ph idx="1"/>
          </p:nvPr>
        </p:nvSpPr>
        <p:spPr>
          <a:xfrm>
            <a:off x="0" y="592944"/>
            <a:ext cx="5213252" cy="6258333"/>
          </a:xfrm>
        </p:spPr>
        <p:txBody>
          <a:bodyPr>
            <a:noAutofit/>
          </a:bodyPr>
          <a:lstStyle/>
          <a:p>
            <a:pPr marL="0" marR="0" lvl="0" indent="0" defTabSz="914400" rtl="0" eaLnBrk="0" fontAlgn="base" latinLnBrk="0" hangingPunct="0">
              <a:spcBef>
                <a:spcPct val="0"/>
              </a:spcBef>
              <a:spcAft>
                <a:spcPts val="600"/>
              </a:spcAft>
              <a:buClrTx/>
              <a:buSzTx/>
              <a:buFontTx/>
              <a:buNone/>
              <a:tabLst/>
            </a:pPr>
            <a:endParaRPr kumimoji="0" lang="en-PK" altLang="en-PK" sz="22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PK" altLang="en-PK" sz="2200" b="0" i="0" u="none" strike="noStrike" cap="none" normalizeH="0" baseline="0" dirty="0">
                <a:ln>
                  <a:noFill/>
                </a:ln>
                <a:solidFill>
                  <a:srgbClr val="FFFFFF"/>
                </a:solidFill>
                <a:effectLst/>
                <a:latin typeface="Arial" panose="020B0604020202020204" pitchFamily="34" charset="0"/>
              </a:rPr>
              <a:t>The </a:t>
            </a:r>
            <a:r>
              <a:rPr kumimoji="0" lang="en-PK" altLang="en-PK" sz="2200" b="1" i="0" u="none" strike="noStrike" cap="none" normalizeH="0" baseline="0" dirty="0">
                <a:ln>
                  <a:noFill/>
                </a:ln>
                <a:solidFill>
                  <a:srgbClr val="FFFFFF"/>
                </a:solidFill>
                <a:effectLst/>
                <a:latin typeface="Arial" panose="020B0604020202020204" pitchFamily="34" charset="0"/>
              </a:rPr>
              <a:t>find command</a:t>
            </a:r>
            <a:r>
              <a:rPr kumimoji="0" lang="en-PK" altLang="en-PK" sz="2200" b="0" i="0" u="none" strike="noStrike" cap="none" normalizeH="0" baseline="0" dirty="0">
                <a:ln>
                  <a:noFill/>
                </a:ln>
                <a:solidFill>
                  <a:srgbClr val="FFFFFF"/>
                </a:solidFill>
                <a:effectLst/>
                <a:latin typeface="Arial" panose="020B0604020202020204" pitchFamily="34" charset="0"/>
              </a:rPr>
              <a:t> is extremely useful for </a:t>
            </a:r>
            <a:r>
              <a:rPr kumimoji="0" lang="en-PK" altLang="en-PK" sz="2200" b="1" i="0" u="none" strike="noStrike" cap="none" normalizeH="0" baseline="0" dirty="0">
                <a:ln>
                  <a:noFill/>
                </a:ln>
                <a:solidFill>
                  <a:srgbClr val="FFFFFF"/>
                </a:solidFill>
                <a:effectLst/>
                <a:latin typeface="Arial" panose="020B0604020202020204" pitchFamily="34" charset="0"/>
              </a:rPr>
              <a:t>searching files</a:t>
            </a:r>
            <a:r>
              <a:rPr kumimoji="0" lang="en-PK" altLang="en-PK" sz="2200" b="0" i="0" u="none" strike="noStrike" cap="none" normalizeH="0" baseline="0" dirty="0">
                <a:ln>
                  <a:noFill/>
                </a:ln>
                <a:solidFill>
                  <a:srgbClr val="FFFFFF"/>
                </a:solidFill>
                <a:effectLst/>
                <a:latin typeface="Arial" panose="020B0604020202020204" pitchFamily="34" charset="0"/>
              </a:rPr>
              <a:t>.</a:t>
            </a:r>
            <a:endParaRPr kumimoji="0" lang="en-US" altLang="en-PK" sz="22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en-PK" altLang="en-PK" sz="22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PK" altLang="en-PK" sz="2200" b="0" i="0" u="none" strike="noStrike" cap="none" normalizeH="0" baseline="0" dirty="0">
                <a:ln>
                  <a:noFill/>
                </a:ln>
                <a:solidFill>
                  <a:srgbClr val="FFFFFF"/>
                </a:solidFill>
                <a:effectLst/>
                <a:latin typeface="Arial" panose="020B0604020202020204" pitchFamily="34" charset="0"/>
              </a:rPr>
              <a:t>It accepts </a:t>
            </a:r>
            <a:r>
              <a:rPr kumimoji="0" lang="en-PK" altLang="en-PK" sz="2200" b="1" i="0" u="none" strike="noStrike" cap="none" normalizeH="0" baseline="0" dirty="0">
                <a:ln>
                  <a:noFill/>
                </a:ln>
                <a:solidFill>
                  <a:srgbClr val="FFFFFF"/>
                </a:solidFill>
                <a:effectLst/>
                <a:latin typeface="Arial" panose="020B0604020202020204" pitchFamily="34" charset="0"/>
              </a:rPr>
              <a:t>options, tests, and action-type arguments</a:t>
            </a:r>
            <a:r>
              <a:rPr kumimoji="0" lang="en-PK" altLang="en-PK" sz="2200" b="0" i="0" u="none" strike="noStrike" cap="none" normalizeH="0" baseline="0" dirty="0">
                <a:ln>
                  <a:noFill/>
                </a:ln>
                <a:solidFill>
                  <a:srgbClr val="FFFFFF"/>
                </a:solidFill>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endParaRPr kumimoji="0" lang="en-US" altLang="en-PK" sz="22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PK" altLang="en-PK" sz="2200" b="0" i="0" u="none" strike="noStrike" cap="none" normalizeH="0" baseline="0" dirty="0">
                <a:ln>
                  <a:noFill/>
                </a:ln>
                <a:solidFill>
                  <a:srgbClr val="FFFFFF"/>
                </a:solidFill>
                <a:effectLst/>
                <a:latin typeface="Arial" panose="020B0604020202020204" pitchFamily="34" charset="0"/>
              </a:rPr>
              <a:t>The result of </a:t>
            </a:r>
            <a:r>
              <a:rPr kumimoji="0" lang="en-PK" altLang="en-PK" sz="2200" b="1" i="0" u="none" strike="noStrike" cap="none" normalizeH="0" baseline="0" dirty="0">
                <a:ln>
                  <a:noFill/>
                </a:ln>
                <a:solidFill>
                  <a:srgbClr val="FFFFFF"/>
                </a:solidFill>
                <a:effectLst/>
                <a:latin typeface="Arial" panose="020B0604020202020204" pitchFamily="34" charset="0"/>
              </a:rPr>
              <a:t>one argument can affect the processing of subsequent arguments</a:t>
            </a:r>
            <a:r>
              <a:rPr kumimoji="0" lang="en-PK" altLang="en-PK" sz="2200" b="0" i="0" u="none" strike="noStrike" cap="none" normalizeH="0" baseline="0" dirty="0">
                <a:ln>
                  <a:noFill/>
                </a:ln>
                <a:solidFill>
                  <a:srgbClr val="FFFFFF"/>
                </a:solidFill>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endParaRPr kumimoji="0" lang="en-US" altLang="en-PK" sz="22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PK" altLang="en-PK" sz="2200" b="0" i="0" u="none" strike="noStrike" cap="none" normalizeH="0" baseline="0" dirty="0">
                <a:ln>
                  <a:noFill/>
                </a:ln>
                <a:solidFill>
                  <a:srgbClr val="FFFFFF"/>
                </a:solidFill>
                <a:effectLst/>
                <a:latin typeface="Arial" panose="020B0604020202020204" pitchFamily="34" charset="0"/>
              </a:rPr>
              <a:t>Running the command as </a:t>
            </a:r>
            <a:r>
              <a:rPr kumimoji="0" lang="en-PK" altLang="en-PK" sz="2200" b="1" i="0" u="none" strike="noStrike" cap="none" normalizeH="0" baseline="0" dirty="0">
                <a:ln>
                  <a:noFill/>
                </a:ln>
                <a:solidFill>
                  <a:srgbClr val="FFFFFF"/>
                </a:solidFill>
                <a:effectLst/>
                <a:latin typeface="Arial" panose="020B0604020202020204" pitchFamily="34" charset="0"/>
              </a:rPr>
              <a:t>root ensures full permissions</a:t>
            </a:r>
            <a:r>
              <a:rPr kumimoji="0" lang="en-PK" altLang="en-PK" sz="2200" b="0" i="0" u="none" strike="noStrike" cap="none" normalizeH="0" baseline="0" dirty="0">
                <a:ln>
                  <a:noFill/>
                </a:ln>
                <a:solidFill>
                  <a:srgbClr val="FFFFFF"/>
                </a:solidFill>
                <a:effectLst/>
                <a:latin typeface="Arial" panose="020B0604020202020204" pitchFamily="34" charset="0"/>
              </a:rPr>
              <a:t> to search the entire machine.</a:t>
            </a:r>
          </a:p>
          <a:p>
            <a:pPr marL="0" marR="0" lvl="0" indent="0" defTabSz="914400" rtl="0" eaLnBrk="0" fontAlgn="base" latinLnBrk="0" hangingPunct="0">
              <a:spcBef>
                <a:spcPct val="0"/>
              </a:spcBef>
              <a:spcAft>
                <a:spcPts val="600"/>
              </a:spcAft>
              <a:buClrTx/>
              <a:buSzTx/>
              <a:buFontTx/>
              <a:buChar char="•"/>
              <a:tabLst/>
            </a:pPr>
            <a:endParaRPr kumimoji="0" lang="en-US" altLang="en-PK" sz="2200" b="0" i="0" u="none" strike="noStrike" cap="none" normalizeH="0" baseline="0" dirty="0">
              <a:ln>
                <a:noFill/>
              </a:ln>
              <a:solidFill>
                <a:srgbClr val="FFFFFF"/>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PK" altLang="en-PK" sz="2200" b="0" i="0" u="none" strike="noStrike" cap="none" normalizeH="0" baseline="0" dirty="0">
                <a:ln>
                  <a:noFill/>
                </a:ln>
                <a:solidFill>
                  <a:srgbClr val="FFFFFF"/>
                </a:solidFill>
                <a:effectLst/>
                <a:latin typeface="Arial" panose="020B0604020202020204" pitchFamily="34" charset="0"/>
              </a:rPr>
              <a:t>The command may take a </a:t>
            </a:r>
            <a:r>
              <a:rPr kumimoji="0" lang="en-PK" altLang="en-PK" sz="2200" b="1" i="0" u="none" strike="noStrike" cap="none" normalizeH="0" baseline="0" dirty="0">
                <a:ln>
                  <a:noFill/>
                </a:ln>
                <a:solidFill>
                  <a:srgbClr val="FFFFFF"/>
                </a:solidFill>
                <a:effectLst/>
                <a:latin typeface="Arial" panose="020B0604020202020204" pitchFamily="34" charset="0"/>
              </a:rPr>
              <a:t>long time to execute</a:t>
            </a:r>
            <a:r>
              <a:rPr kumimoji="0" lang="en-PK" altLang="en-PK" sz="2200" b="0" i="0" u="none" strike="noStrike" cap="none" normalizeH="0" baseline="0" dirty="0">
                <a:ln>
                  <a:noFill/>
                </a:ln>
                <a:solidFill>
                  <a:srgbClr val="FFFFFF"/>
                </a:solidFill>
                <a:effectLst/>
                <a:latin typeface="Arial" panose="020B0604020202020204" pitchFamily="34" charset="0"/>
              </a:rPr>
              <a:t>, especially when accessing network drives. </a:t>
            </a:r>
          </a:p>
        </p:txBody>
      </p:sp>
      <p:pic>
        <p:nvPicPr>
          <p:cNvPr id="9" name="Picture 8">
            <a:extLst>
              <a:ext uri="{FF2B5EF4-FFF2-40B4-BE49-F238E27FC236}">
                <a16:creationId xmlns:a16="http://schemas.microsoft.com/office/drawing/2014/main" id="{CB60296F-F532-63DA-4317-9A529DFC43A9}"/>
              </a:ext>
            </a:extLst>
          </p:cNvPr>
          <p:cNvPicPr>
            <a:picLocks noChangeAspect="1"/>
          </p:cNvPicPr>
          <p:nvPr/>
        </p:nvPicPr>
        <p:blipFill>
          <a:blip r:embed="rId2"/>
          <a:stretch>
            <a:fillRect/>
          </a:stretch>
        </p:blipFill>
        <p:spPr>
          <a:xfrm>
            <a:off x="5763010" y="2456616"/>
            <a:ext cx="6428990" cy="1944767"/>
          </a:xfrm>
          <a:prstGeom prst="rect">
            <a:avLst/>
          </a:prstGeom>
        </p:spPr>
      </p:pic>
    </p:spTree>
    <p:extLst>
      <p:ext uri="{BB962C8B-B14F-4D97-AF65-F5344CB8AC3E}">
        <p14:creationId xmlns:p14="http://schemas.microsoft.com/office/powerpoint/2010/main" val="134016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E1FB6-5A2D-655C-92CD-B15381F41FB0}"/>
              </a:ext>
            </a:extLst>
          </p:cNvPr>
          <p:cNvSpPr>
            <a:spLocks noGrp="1"/>
          </p:cNvSpPr>
          <p:nvPr>
            <p:ph type="title"/>
          </p:nvPr>
        </p:nvSpPr>
        <p:spPr>
          <a:xfrm>
            <a:off x="838200" y="365125"/>
            <a:ext cx="10515600" cy="1325563"/>
          </a:xfrm>
        </p:spPr>
        <p:txBody>
          <a:bodyPr>
            <a:normAutofit/>
          </a:bodyPr>
          <a:lstStyle/>
          <a:p>
            <a:r>
              <a:rPr lang="en-US" sz="5400"/>
              <a:t>Cont()..</a:t>
            </a:r>
            <a:endParaRPr lang="en-PK"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07FB048-A123-ACA1-FBDD-20EC981F157B}"/>
              </a:ext>
            </a:extLst>
          </p:cNvPr>
          <p:cNvSpPr>
            <a:spLocks noGrp="1"/>
          </p:cNvSpPr>
          <p:nvPr>
            <p:ph idx="1"/>
          </p:nvPr>
        </p:nvSpPr>
        <p:spPr>
          <a:xfrm>
            <a:off x="838200" y="1929384"/>
            <a:ext cx="10515600" cy="4251960"/>
          </a:xfrm>
        </p:spPr>
        <p:txBody>
          <a:bodyPr>
            <a:noAutofit/>
          </a:bodyPr>
          <a:lstStyle/>
          <a:p>
            <a:pPr>
              <a:spcBef>
                <a:spcPct val="20000"/>
              </a:spcBef>
              <a:buClr>
                <a:srgbClr val="0000CC"/>
              </a:buClr>
              <a:defRPr/>
            </a:pPr>
            <a:r>
              <a:rPr lang="en-US" sz="2000" dirty="0"/>
              <a:t>If we specify -mount, to ignore search in mounted directories:</a:t>
            </a:r>
          </a:p>
          <a:p>
            <a:pPr marL="0" indent="0">
              <a:spcBef>
                <a:spcPct val="20000"/>
              </a:spcBef>
              <a:buClr>
                <a:srgbClr val="0000CC"/>
              </a:buClr>
              <a:buNone/>
              <a:defRPr/>
            </a:pPr>
            <a:r>
              <a:rPr lang="en-US" sz="2000" b="1" dirty="0"/>
              <a:t>	# find / -mount -name wish –print</a:t>
            </a:r>
          </a:p>
          <a:p>
            <a:pPr marL="0" indent="0">
              <a:spcBef>
                <a:spcPct val="20000"/>
              </a:spcBef>
              <a:buClr>
                <a:srgbClr val="0000CC"/>
              </a:buClr>
              <a:buNone/>
              <a:defRPr/>
            </a:pPr>
            <a:r>
              <a:rPr lang="en-US" sz="2000" dirty="0"/>
              <a:t>	/</a:t>
            </a:r>
            <a:r>
              <a:rPr lang="en-US" sz="2000" dirty="0" err="1"/>
              <a:t>usr</a:t>
            </a:r>
            <a:r>
              <a:rPr lang="en-US" sz="2000" dirty="0"/>
              <a:t>/bin/wish</a:t>
            </a:r>
          </a:p>
          <a:p>
            <a:pPr marL="0" indent="0">
              <a:spcBef>
                <a:spcPct val="20000"/>
              </a:spcBef>
              <a:buClr>
                <a:srgbClr val="0000CC"/>
              </a:buClr>
              <a:buNone/>
              <a:defRPr/>
            </a:pPr>
            <a:r>
              <a:rPr lang="en-US" sz="2000" dirty="0"/>
              <a:t>	#</a:t>
            </a:r>
          </a:p>
          <a:p>
            <a:pPr>
              <a:spcBef>
                <a:spcPct val="20000"/>
              </a:spcBef>
              <a:buClr>
                <a:srgbClr val="0000CC"/>
              </a:buClr>
              <a:defRPr/>
            </a:pPr>
            <a:r>
              <a:rPr lang="en-US" sz="2000" dirty="0"/>
              <a:t> The full syntax for the find command is:</a:t>
            </a:r>
          </a:p>
          <a:p>
            <a:pPr marL="0" indent="0">
              <a:spcBef>
                <a:spcPct val="20000"/>
              </a:spcBef>
              <a:buClr>
                <a:srgbClr val="0000CC"/>
              </a:buClr>
              <a:buNone/>
              <a:defRPr/>
            </a:pPr>
            <a:r>
              <a:rPr lang="en-US" sz="2000" b="1" dirty="0"/>
              <a:t>	find [path] [options] [tests] [actions]</a:t>
            </a:r>
          </a:p>
          <a:p>
            <a:pPr>
              <a:spcBef>
                <a:spcPct val="20000"/>
              </a:spcBef>
              <a:buClr>
                <a:srgbClr val="0000CC"/>
              </a:buClr>
              <a:defRPr/>
            </a:pPr>
            <a:endParaRPr lang="en-US" sz="2000" dirty="0"/>
          </a:p>
          <a:p>
            <a:pPr>
              <a:spcBef>
                <a:spcPct val="20000"/>
              </a:spcBef>
              <a:buClr>
                <a:srgbClr val="0000CC"/>
              </a:buClr>
              <a:defRPr/>
            </a:pPr>
            <a:r>
              <a:rPr lang="en-US" sz="2000" dirty="0"/>
              <a:t>The path part is nice and easy: We can use either an absolute path, such as /bin, or a relative path, such as .. If we need to, we can also specify multiple paths, for example find /var /home</a:t>
            </a:r>
            <a:endParaRPr lang="en-US" sz="2000" dirty="0">
              <a:effectLst>
                <a:outerShdw blurRad="38100" dist="38100" dir="2700000" algn="tl">
                  <a:srgbClr val="C0C0C0"/>
                </a:outerShdw>
              </a:effectLst>
            </a:endParaRPr>
          </a:p>
          <a:p>
            <a:pPr marL="0" indent="0">
              <a:buNone/>
              <a:defRPr/>
            </a:pPr>
            <a:r>
              <a:rPr lang="en-US" sz="2000" b="1" dirty="0">
                <a:latin typeface="+mj-lt"/>
              </a:rPr>
              <a:t>find /bin -name  “*.txt” </a:t>
            </a:r>
            <a:r>
              <a:rPr lang="en-US" sz="2000" dirty="0">
                <a:latin typeface="+mj-lt"/>
              </a:rPr>
              <a:t>Searches for files with the extension ".txt" starting from the /bin directory.</a:t>
            </a:r>
          </a:p>
          <a:p>
            <a:pPr marL="0" indent="0">
              <a:buNone/>
              <a:defRPr/>
            </a:pPr>
            <a:r>
              <a:rPr lang="en-US" sz="2000" b="1" dirty="0">
                <a:latin typeface="+mj-lt"/>
              </a:rPr>
              <a:t>find .. -name  “*.txt”  </a:t>
            </a:r>
            <a:r>
              <a:rPr lang="en-US" sz="2000" dirty="0">
                <a:latin typeface="+mj-lt"/>
              </a:rPr>
              <a:t> Searches for files with the extension ".txt" starting from the parent directory of the current directory.</a:t>
            </a:r>
          </a:p>
          <a:p>
            <a:pPr eaLnBrk="1" hangingPunct="1">
              <a:defRPr/>
            </a:pPr>
            <a:endParaRPr lang="en-US" altLang="en-US" sz="2000" dirty="0">
              <a:latin typeface="Arial" panose="020B0604020202020204" pitchFamily="34" charset="0"/>
            </a:endParaRPr>
          </a:p>
          <a:p>
            <a:pPr>
              <a:spcBef>
                <a:spcPct val="20000"/>
              </a:spcBef>
              <a:buClr>
                <a:srgbClr val="0000CC"/>
              </a:buClr>
              <a:defRPr/>
            </a:pPr>
            <a:endParaRPr lang="en-US" sz="2000" dirty="0">
              <a:effectLst>
                <a:outerShdw blurRad="38100" dist="38100" dir="2700000" algn="tl">
                  <a:srgbClr val="C0C0C0"/>
                </a:outerShdw>
              </a:effectLst>
            </a:endParaRPr>
          </a:p>
          <a:p>
            <a:endParaRPr lang="en-PK" sz="2000" dirty="0"/>
          </a:p>
        </p:txBody>
      </p:sp>
    </p:spTree>
    <p:extLst>
      <p:ext uri="{BB962C8B-B14F-4D97-AF65-F5344CB8AC3E}">
        <p14:creationId xmlns:p14="http://schemas.microsoft.com/office/powerpoint/2010/main" val="67779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7CD2F-9F53-F54C-28C5-3205E4BD812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latin typeface="+mj-lt"/>
                <a:ea typeface="+mj-ea"/>
                <a:cs typeface="+mj-cs"/>
              </a:rPr>
              <a:t>Cont()..</a:t>
            </a:r>
          </a:p>
        </p:txBody>
      </p:sp>
      <p:sp>
        <p:nvSpPr>
          <p:cNvPr id="2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5E381F-A0DD-59F0-7F2D-4EA70E4BDB49}"/>
              </a:ext>
            </a:extLst>
          </p:cNvPr>
          <p:cNvSpPr>
            <a:spLocks noGrp="1"/>
          </p:cNvSpPr>
          <p:nvPr>
            <p:ph idx="1"/>
          </p:nvPr>
        </p:nvSpPr>
        <p:spPr>
          <a:xfrm>
            <a:off x="630936" y="2807208"/>
            <a:ext cx="3429000" cy="3410712"/>
          </a:xfrm>
        </p:spPr>
        <p:txBody>
          <a:bodyPr vert="horz" lIns="91440" tIns="45720" rIns="91440" bIns="45720" rtlCol="0" anchor="t">
            <a:normAutofit/>
          </a:bodyPr>
          <a:lstStyle/>
          <a:p>
            <a:pPr marL="0" indent="0" algn="just">
              <a:buNone/>
            </a:pPr>
            <a:r>
              <a:rPr lang="en-US" sz="2200" kern="1200" dirty="0">
                <a:latin typeface="+mn-lt"/>
                <a:ea typeface="+mn-ea"/>
                <a:cs typeface="+mn-cs"/>
              </a:rPr>
              <a:t>There are many options few of them are shown here, the result of the test returns true or false.</a:t>
            </a:r>
          </a:p>
        </p:txBody>
      </p:sp>
      <p:pic>
        <p:nvPicPr>
          <p:cNvPr id="7" name="Picture 6">
            <a:extLst>
              <a:ext uri="{FF2B5EF4-FFF2-40B4-BE49-F238E27FC236}">
                <a16:creationId xmlns:a16="http://schemas.microsoft.com/office/drawing/2014/main" id="{FBD37DB5-A520-C2C4-D937-8590EF765627}"/>
              </a:ext>
            </a:extLst>
          </p:cNvPr>
          <p:cNvPicPr>
            <a:picLocks noChangeAspect="1"/>
          </p:cNvPicPr>
          <p:nvPr/>
        </p:nvPicPr>
        <p:blipFill>
          <a:blip r:embed="rId2"/>
          <a:stretch>
            <a:fillRect/>
          </a:stretch>
        </p:blipFill>
        <p:spPr>
          <a:xfrm>
            <a:off x="4059937" y="1487329"/>
            <a:ext cx="7993578" cy="4496385"/>
          </a:xfrm>
          <a:prstGeom prst="rect">
            <a:avLst/>
          </a:prstGeom>
        </p:spPr>
      </p:pic>
    </p:spTree>
    <p:extLst>
      <p:ext uri="{BB962C8B-B14F-4D97-AF65-F5344CB8AC3E}">
        <p14:creationId xmlns:p14="http://schemas.microsoft.com/office/powerpoint/2010/main" val="2329538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CA1BA-69BC-7FBB-7CA0-E38F26032EC7}"/>
              </a:ext>
            </a:extLst>
          </p:cNvPr>
          <p:cNvSpPr>
            <a:spLocks noGrp="1"/>
          </p:cNvSpPr>
          <p:nvPr>
            <p:ph type="title"/>
          </p:nvPr>
        </p:nvSpPr>
        <p:spPr>
          <a:xfrm>
            <a:off x="640080" y="329184"/>
            <a:ext cx="6894576" cy="1783080"/>
          </a:xfrm>
        </p:spPr>
        <p:txBody>
          <a:bodyPr anchor="b">
            <a:normAutofit/>
          </a:bodyPr>
          <a:lstStyle/>
          <a:p>
            <a:r>
              <a:rPr lang="en-US" sz="5400"/>
              <a:t>Cont()..</a:t>
            </a:r>
            <a:endParaRPr lang="en-PK" sz="5400"/>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78320F2-FBB9-94B3-B56F-CEA45C100105}"/>
              </a:ext>
            </a:extLst>
          </p:cNvPr>
          <p:cNvSpPr>
            <a:spLocks noGrp="1"/>
          </p:cNvSpPr>
          <p:nvPr>
            <p:ph idx="1"/>
          </p:nvPr>
        </p:nvSpPr>
        <p:spPr>
          <a:xfrm>
            <a:off x="640080" y="2706624"/>
            <a:ext cx="5455920" cy="3483864"/>
          </a:xfrm>
        </p:spPr>
        <p:txBody>
          <a:bodyPr>
            <a:normAutofit lnSpcReduction="10000"/>
          </a:bodyPr>
          <a:lstStyle/>
          <a:p>
            <a:pPr algn="just"/>
            <a:r>
              <a:rPr lang="en-US" sz="2200" dirty="0"/>
              <a:t>Let’s try searching in the current directory for files modified more recently than the file while2:</a:t>
            </a:r>
          </a:p>
          <a:p>
            <a:pPr algn="just"/>
            <a:endParaRPr lang="en-US" sz="2200" dirty="0"/>
          </a:p>
          <a:p>
            <a:pPr algn="just"/>
            <a:endParaRPr lang="en-US" sz="2200" dirty="0"/>
          </a:p>
          <a:p>
            <a:pPr algn="just"/>
            <a:r>
              <a:rPr lang="en-US" sz="2200" dirty="0"/>
              <a:t>That looks good, except that we also find the current directory, which we didn’t want; we were interested only in regular files. So, we add an additional test, -type f:</a:t>
            </a:r>
          </a:p>
          <a:p>
            <a:pPr algn="just"/>
            <a:endParaRPr lang="en-US" sz="2200" dirty="0"/>
          </a:p>
          <a:p>
            <a:pPr algn="just"/>
            <a:endParaRPr lang="en-PK" sz="2200" dirty="0"/>
          </a:p>
        </p:txBody>
      </p:sp>
      <p:pic>
        <p:nvPicPr>
          <p:cNvPr id="5" name="Picture 4">
            <a:extLst>
              <a:ext uri="{FF2B5EF4-FFF2-40B4-BE49-F238E27FC236}">
                <a16:creationId xmlns:a16="http://schemas.microsoft.com/office/drawing/2014/main" id="{E37FE9E0-6653-DDBE-FBA4-8FA50A232075}"/>
              </a:ext>
            </a:extLst>
          </p:cNvPr>
          <p:cNvPicPr>
            <a:picLocks noChangeAspect="1"/>
          </p:cNvPicPr>
          <p:nvPr/>
        </p:nvPicPr>
        <p:blipFill>
          <a:blip r:embed="rId2"/>
          <a:stretch>
            <a:fillRect/>
          </a:stretch>
        </p:blipFill>
        <p:spPr>
          <a:xfrm>
            <a:off x="6939946" y="1817250"/>
            <a:ext cx="4901531" cy="2193433"/>
          </a:xfrm>
          <a:prstGeom prst="rect">
            <a:avLst/>
          </a:prstGeom>
        </p:spPr>
      </p:pic>
      <p:pic>
        <p:nvPicPr>
          <p:cNvPr id="7" name="Picture 6">
            <a:extLst>
              <a:ext uri="{FF2B5EF4-FFF2-40B4-BE49-F238E27FC236}">
                <a16:creationId xmlns:a16="http://schemas.microsoft.com/office/drawing/2014/main" id="{7662DB4F-6709-C6E9-E1E7-9FA74958283B}"/>
              </a:ext>
            </a:extLst>
          </p:cNvPr>
          <p:cNvPicPr>
            <a:picLocks noChangeAspect="1"/>
          </p:cNvPicPr>
          <p:nvPr/>
        </p:nvPicPr>
        <p:blipFill>
          <a:blip r:embed="rId3"/>
          <a:stretch>
            <a:fillRect/>
          </a:stretch>
        </p:blipFill>
        <p:spPr>
          <a:xfrm>
            <a:off x="6935000" y="4419031"/>
            <a:ext cx="5101010" cy="2193433"/>
          </a:xfrm>
          <a:prstGeom prst="rect">
            <a:avLst/>
          </a:prstGeom>
        </p:spPr>
      </p:pic>
    </p:spTree>
    <p:extLst>
      <p:ext uri="{BB962C8B-B14F-4D97-AF65-F5344CB8AC3E}">
        <p14:creationId xmlns:p14="http://schemas.microsoft.com/office/powerpoint/2010/main" val="1518972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114ED94A-C85D-4CD3-4205-438D21CE6B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217" y="-1"/>
            <a:ext cx="5213267" cy="6883030"/>
            <a:chOff x="-19217" y="-1"/>
            <a:chExt cx="5213267" cy="6883030"/>
          </a:xfrm>
        </p:grpSpPr>
        <p:sp>
          <p:nvSpPr>
            <p:cNvPr id="18" name="Rectangle 17">
              <a:extLst>
                <a:ext uri="{FF2B5EF4-FFF2-40B4-BE49-F238E27FC236}">
                  <a16:creationId xmlns:a16="http://schemas.microsoft.com/office/drawing/2014/main" id="{E642BDB2-BF67-1D53-1C70-0B41D709E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06" y="0"/>
              <a:ext cx="5204956" cy="688302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8E0D8CE-5DBF-B664-EB48-C29BF8AB4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19217" y="1731909"/>
              <a:ext cx="5204963" cy="5144400"/>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DFD140CE-7DE2-C88F-5EAE-F45EB69E6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10" y="6723"/>
              <a:ext cx="3834567" cy="6876300"/>
            </a:xfrm>
            <a:prstGeom prst="rect">
              <a:avLst/>
            </a:prstGeom>
            <a:gradFill flip="none" rotWithShape="1">
              <a:gsLst>
                <a:gs pos="3000">
                  <a:schemeClr val="accent2">
                    <a:lumMod val="60000"/>
                    <a:lumOff val="40000"/>
                    <a:alpha val="78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7E87E3-413F-10EF-63D8-6016E986C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4601" y="833689"/>
              <a:ext cx="6872341" cy="5204961"/>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D70B17D-FBF1-32A7-A5DE-653CDAE0BEB7}"/>
              </a:ext>
            </a:extLst>
          </p:cNvPr>
          <p:cNvSpPr>
            <a:spLocks noGrp="1"/>
          </p:cNvSpPr>
          <p:nvPr>
            <p:ph type="title"/>
          </p:nvPr>
        </p:nvSpPr>
        <p:spPr>
          <a:xfrm>
            <a:off x="755484" y="739835"/>
            <a:ext cx="3702580" cy="1616203"/>
          </a:xfrm>
        </p:spPr>
        <p:txBody>
          <a:bodyPr anchor="b">
            <a:normAutofit/>
          </a:bodyPr>
          <a:lstStyle/>
          <a:p>
            <a:r>
              <a:rPr lang="en-US" sz="3200" dirty="0" err="1">
                <a:solidFill>
                  <a:srgbClr val="FFFFFF"/>
                </a:solidFill>
              </a:rPr>
              <a:t>Cont</a:t>
            </a:r>
            <a:r>
              <a:rPr lang="en-US" sz="3200" dirty="0">
                <a:solidFill>
                  <a:srgbClr val="FFFFFF"/>
                </a:solidFill>
              </a:rPr>
              <a:t> ()...</a:t>
            </a:r>
            <a:endParaRPr lang="en-PK" sz="3200" dirty="0">
              <a:solidFill>
                <a:srgbClr val="FFFFFF"/>
              </a:solidFill>
            </a:endParaRPr>
          </a:p>
        </p:txBody>
      </p:sp>
      <p:sp>
        <p:nvSpPr>
          <p:cNvPr id="3" name="Content Placeholder 2">
            <a:extLst>
              <a:ext uri="{FF2B5EF4-FFF2-40B4-BE49-F238E27FC236}">
                <a16:creationId xmlns:a16="http://schemas.microsoft.com/office/drawing/2014/main" id="{D07B6432-B8E5-AC56-F93B-A31F5802E563}"/>
              </a:ext>
            </a:extLst>
          </p:cNvPr>
          <p:cNvSpPr>
            <a:spLocks noGrp="1"/>
          </p:cNvSpPr>
          <p:nvPr>
            <p:ph idx="1"/>
          </p:nvPr>
        </p:nvSpPr>
        <p:spPr>
          <a:xfrm>
            <a:off x="272716" y="2459116"/>
            <a:ext cx="4185347" cy="3524823"/>
          </a:xfrm>
        </p:spPr>
        <p:txBody>
          <a:bodyPr>
            <a:normAutofit lnSpcReduction="10000"/>
          </a:bodyPr>
          <a:lstStyle/>
          <a:p>
            <a:pPr algn="just"/>
            <a:r>
              <a:rPr lang="en-US" sz="2200" dirty="0">
                <a:solidFill>
                  <a:srgbClr val="FFFFFF"/>
                </a:solidFill>
              </a:rPr>
              <a:t>Multiple test using –o or –or</a:t>
            </a:r>
          </a:p>
          <a:p>
            <a:pPr algn="just"/>
            <a:endParaRPr lang="en-US" sz="2200" dirty="0">
              <a:solidFill>
                <a:srgbClr val="FFFFFF"/>
              </a:solidFill>
            </a:endParaRPr>
          </a:p>
          <a:p>
            <a:pPr algn="just"/>
            <a:r>
              <a:rPr lang="en-US" sz="2200" dirty="0">
                <a:solidFill>
                  <a:srgbClr val="FFFFFF"/>
                </a:solidFill>
              </a:rPr>
              <a:t>Finding files start with underscore or newer than while2, but must be regular file.</a:t>
            </a:r>
          </a:p>
          <a:p>
            <a:pPr algn="just"/>
            <a:endParaRPr lang="en-US" sz="2200" dirty="0">
              <a:solidFill>
                <a:srgbClr val="FFFFFF"/>
              </a:solidFill>
            </a:endParaRPr>
          </a:p>
          <a:p>
            <a:pPr marL="0" indent="0" algn="just">
              <a:buNone/>
            </a:pPr>
            <a:endParaRPr lang="en-US" sz="2200" dirty="0">
              <a:solidFill>
                <a:srgbClr val="FFFFFF"/>
              </a:solidFill>
            </a:endParaRPr>
          </a:p>
          <a:p>
            <a:pPr algn="just"/>
            <a:r>
              <a:rPr lang="en-US" sz="2200" dirty="0">
                <a:solidFill>
                  <a:srgbClr val="FFFFFF"/>
                </a:solidFill>
              </a:rPr>
              <a:t>\ is used to escape the parenthesis in shell as it is used to combine commands.</a:t>
            </a:r>
          </a:p>
          <a:p>
            <a:pPr marL="0" indent="0" algn="just">
              <a:buNone/>
            </a:pPr>
            <a:endParaRPr lang="en-PK" sz="2200" dirty="0">
              <a:solidFill>
                <a:srgbClr val="FFFFFF"/>
              </a:solidFill>
            </a:endParaRPr>
          </a:p>
        </p:txBody>
      </p:sp>
      <p:pic>
        <p:nvPicPr>
          <p:cNvPr id="5" name="Picture 4">
            <a:extLst>
              <a:ext uri="{FF2B5EF4-FFF2-40B4-BE49-F238E27FC236}">
                <a16:creationId xmlns:a16="http://schemas.microsoft.com/office/drawing/2014/main" id="{D150DA5A-983F-6141-F6E9-B855B06E9F19}"/>
              </a:ext>
            </a:extLst>
          </p:cNvPr>
          <p:cNvPicPr>
            <a:picLocks noChangeAspect="1"/>
          </p:cNvPicPr>
          <p:nvPr/>
        </p:nvPicPr>
        <p:blipFill>
          <a:blip r:embed="rId2"/>
          <a:stretch>
            <a:fillRect/>
          </a:stretch>
        </p:blipFill>
        <p:spPr>
          <a:xfrm>
            <a:off x="6005304" y="1739311"/>
            <a:ext cx="5407002" cy="3379376"/>
          </a:xfrm>
          <a:prstGeom prst="rect">
            <a:avLst/>
          </a:prstGeom>
        </p:spPr>
      </p:pic>
    </p:spTree>
    <p:extLst>
      <p:ext uri="{BB962C8B-B14F-4D97-AF65-F5344CB8AC3E}">
        <p14:creationId xmlns:p14="http://schemas.microsoft.com/office/powerpoint/2010/main" val="3548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639A98-71F8-EF90-ED51-AE698659F63E}"/>
              </a:ext>
            </a:extLst>
          </p:cNvPr>
          <p:cNvSpPr>
            <a:spLocks noGrp="1"/>
          </p:cNvSpPr>
          <p:nvPr>
            <p:ph type="title"/>
          </p:nvPr>
        </p:nvSpPr>
        <p:spPr>
          <a:xfrm>
            <a:off x="630936" y="457200"/>
            <a:ext cx="4343400" cy="1929384"/>
          </a:xfrm>
        </p:spPr>
        <p:txBody>
          <a:bodyPr anchor="ctr">
            <a:normAutofit/>
          </a:bodyPr>
          <a:lstStyle/>
          <a:p>
            <a:r>
              <a:rPr lang="en-US" sz="4800"/>
              <a:t>Cont ()..</a:t>
            </a:r>
            <a:endParaRPr lang="en-PK" sz="4800"/>
          </a:p>
        </p:txBody>
      </p:sp>
      <p:sp>
        <p:nvSpPr>
          <p:cNvPr id="14"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79E04E5-80E0-3614-43B9-5A399506B43D}"/>
              </a:ext>
            </a:extLst>
          </p:cNvPr>
          <p:cNvSpPr>
            <a:spLocks noGrp="1"/>
          </p:cNvSpPr>
          <p:nvPr>
            <p:ph idx="1"/>
          </p:nvPr>
        </p:nvSpPr>
        <p:spPr>
          <a:xfrm>
            <a:off x="5541263" y="457200"/>
            <a:ext cx="6007608" cy="1929384"/>
          </a:xfrm>
        </p:spPr>
        <p:txBody>
          <a:bodyPr anchor="ctr">
            <a:normAutofit/>
          </a:bodyPr>
          <a:lstStyle/>
          <a:p>
            <a:pPr algn="just"/>
            <a:r>
              <a:rPr lang="en-US" sz="2200" dirty="0"/>
              <a:t>let’s look at the actions we can perform when we find a file matching our specification.</a:t>
            </a:r>
          </a:p>
          <a:p>
            <a:pPr algn="just"/>
            <a:r>
              <a:rPr lang="en-US" sz="2200" dirty="0"/>
              <a:t>Again, this is just a list of the most common actions; the manual page has the full set.</a:t>
            </a:r>
          </a:p>
        </p:txBody>
      </p:sp>
      <p:pic>
        <p:nvPicPr>
          <p:cNvPr id="7" name="Picture 6">
            <a:extLst>
              <a:ext uri="{FF2B5EF4-FFF2-40B4-BE49-F238E27FC236}">
                <a16:creationId xmlns:a16="http://schemas.microsoft.com/office/drawing/2014/main" id="{AC29DD76-D2C1-E548-DF54-395BC237B72F}"/>
              </a:ext>
            </a:extLst>
          </p:cNvPr>
          <p:cNvPicPr>
            <a:picLocks noChangeAspect="1"/>
          </p:cNvPicPr>
          <p:nvPr/>
        </p:nvPicPr>
        <p:blipFill>
          <a:blip r:embed="rId3"/>
          <a:stretch>
            <a:fillRect/>
          </a:stretch>
        </p:blipFill>
        <p:spPr>
          <a:xfrm>
            <a:off x="6743619" y="3429000"/>
            <a:ext cx="5468112" cy="2255596"/>
          </a:xfrm>
          <a:prstGeom prst="rect">
            <a:avLst/>
          </a:prstGeom>
        </p:spPr>
      </p:pic>
      <p:pic>
        <p:nvPicPr>
          <p:cNvPr id="5" name="Picture 4">
            <a:extLst>
              <a:ext uri="{FF2B5EF4-FFF2-40B4-BE49-F238E27FC236}">
                <a16:creationId xmlns:a16="http://schemas.microsoft.com/office/drawing/2014/main" id="{A6DD7558-D857-C64F-7D07-7FDA4513B3A1}"/>
              </a:ext>
            </a:extLst>
          </p:cNvPr>
          <p:cNvPicPr>
            <a:picLocks noChangeAspect="1"/>
          </p:cNvPicPr>
          <p:nvPr/>
        </p:nvPicPr>
        <p:blipFill>
          <a:blip r:embed="rId4"/>
          <a:stretch>
            <a:fillRect/>
          </a:stretch>
        </p:blipFill>
        <p:spPr>
          <a:xfrm>
            <a:off x="70905" y="3295489"/>
            <a:ext cx="6447461" cy="2466153"/>
          </a:xfrm>
          <a:prstGeom prst="rect">
            <a:avLst/>
          </a:prstGeom>
        </p:spPr>
      </p:pic>
    </p:spTree>
    <p:extLst>
      <p:ext uri="{BB962C8B-B14F-4D97-AF65-F5344CB8AC3E}">
        <p14:creationId xmlns:p14="http://schemas.microsoft.com/office/powerpoint/2010/main" val="809338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3687</TotalTime>
  <Words>1588</Words>
  <Application>Microsoft Office PowerPoint</Application>
  <PresentationFormat>Widescreen</PresentationFormat>
  <Paragraphs>202</Paragraphs>
  <Slides>31</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41" baseType="lpstr">
      <vt:lpstr>Aptos</vt:lpstr>
      <vt:lpstr>Aptos Display</vt:lpstr>
      <vt:lpstr>Arial</vt:lpstr>
      <vt:lpstr>Arial Unicode MS</vt:lpstr>
      <vt:lpstr>Calibri</vt:lpstr>
      <vt:lpstr>Palatino-Roman</vt:lpstr>
      <vt:lpstr>Söhne</vt:lpstr>
      <vt:lpstr>WileyCode-Regular</vt:lpstr>
      <vt:lpstr>Office Theme</vt:lpstr>
      <vt:lpstr>ClipArt</vt:lpstr>
      <vt:lpstr>Shell Programming  Lecture # 8</vt:lpstr>
      <vt:lpstr>Source</vt:lpstr>
      <vt:lpstr>Contents</vt:lpstr>
      <vt:lpstr>find</vt:lpstr>
      <vt:lpstr>Cont()..</vt:lpstr>
      <vt:lpstr>Cont()..</vt:lpstr>
      <vt:lpstr>Cont()..</vt:lpstr>
      <vt:lpstr>Cont ()...</vt:lpstr>
      <vt:lpstr>Cont ()..</vt:lpstr>
      <vt:lpstr>PowerPoint Presentation</vt:lpstr>
      <vt:lpstr>Cont()..</vt:lpstr>
      <vt:lpstr>Regular Expression grep command</vt:lpstr>
      <vt:lpstr>Cont()..</vt:lpstr>
      <vt:lpstr>Cont()…</vt:lpstr>
      <vt:lpstr>Examples</vt:lpstr>
      <vt:lpstr>Example</vt:lpstr>
      <vt:lpstr>Command Execution</vt:lpstr>
      <vt:lpstr>Cont()..</vt:lpstr>
      <vt:lpstr>Arithmetic Expansion</vt:lpstr>
      <vt:lpstr>Parameter Expansion</vt:lpstr>
      <vt:lpstr>Cont()..</vt:lpstr>
      <vt:lpstr>Examples</vt:lpstr>
      <vt:lpstr>Example</vt:lpstr>
      <vt:lpstr>Example</vt:lpstr>
      <vt:lpstr>Here document</vt:lpstr>
      <vt:lpstr>Cont()..</vt:lpstr>
      <vt:lpstr>Debugging</vt:lpstr>
      <vt:lpstr>Debugging Options</vt:lpstr>
      <vt:lpstr>Cont()…</vt:lpstr>
      <vt:lpstr>Using xtrace for Debugging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Muhammad Bilal Qureshi</dc:creator>
  <cp:lastModifiedBy>Muhammad Bilal Qureshi</cp:lastModifiedBy>
  <cp:revision>146</cp:revision>
  <dcterms:created xsi:type="dcterms:W3CDTF">2025-02-09T11:57:57Z</dcterms:created>
  <dcterms:modified xsi:type="dcterms:W3CDTF">2025-02-19T10:08:29Z</dcterms:modified>
</cp:coreProperties>
</file>