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59" r:id="rId3"/>
    <p:sldId id="257" r:id="rId4"/>
    <p:sldId id="293" r:id="rId5"/>
    <p:sldId id="292" r:id="rId6"/>
    <p:sldId id="309" r:id="rId7"/>
    <p:sldId id="295" r:id="rId8"/>
    <p:sldId id="296" r:id="rId9"/>
    <p:sldId id="297" r:id="rId10"/>
    <p:sldId id="310" r:id="rId11"/>
    <p:sldId id="313" r:id="rId12"/>
    <p:sldId id="314" r:id="rId13"/>
    <p:sldId id="312" r:id="rId14"/>
    <p:sldId id="315" r:id="rId15"/>
    <p:sldId id="308" r:id="rId16"/>
    <p:sldId id="466" r:id="rId17"/>
    <p:sldId id="307" r:id="rId18"/>
    <p:sldId id="306" r:id="rId19"/>
    <p:sldId id="316" r:id="rId20"/>
    <p:sldId id="304" r:id="rId21"/>
    <p:sldId id="303" r:id="rId22"/>
    <p:sldId id="302" r:id="rId23"/>
    <p:sldId id="459" r:id="rId24"/>
    <p:sldId id="460" r:id="rId25"/>
    <p:sldId id="461" r:id="rId26"/>
    <p:sldId id="462" r:id="rId27"/>
    <p:sldId id="463" r:id="rId28"/>
    <p:sldId id="464" r:id="rId29"/>
    <p:sldId id="465" r:id="rId30"/>
    <p:sldId id="433" r:id="rId3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80" autoAdjust="0"/>
  </p:normalViewPr>
  <p:slideViewPr>
    <p:cSldViewPr snapToGrid="0">
      <p:cViewPr varScale="1">
        <p:scale>
          <a:sx n="45" d="100"/>
          <a:sy n="45" d="100"/>
        </p:scale>
        <p:origin x="14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D6CE3-B593-4B69-B550-526AAB1DC499}"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1F16B198-E578-47F1-A5A0-73D38FE51105}">
      <dgm:prSet/>
      <dgm:spPr/>
      <dgm:t>
        <a:bodyPr/>
        <a:lstStyle/>
        <a:p>
          <a:r>
            <a:rPr lang="en-US" dirty="0"/>
            <a:t>Environment &amp; Parameter Variables (recap)</a:t>
          </a:r>
        </a:p>
      </dgm:t>
    </dgm:pt>
    <dgm:pt modelId="{308912E9-354D-4263-B0E5-1065A01AAECD}" type="parTrans" cxnId="{68FC5329-F557-4187-A36E-D391086E91EB}">
      <dgm:prSet/>
      <dgm:spPr/>
      <dgm:t>
        <a:bodyPr/>
        <a:lstStyle/>
        <a:p>
          <a:endParaRPr lang="en-US"/>
        </a:p>
      </dgm:t>
    </dgm:pt>
    <dgm:pt modelId="{9F8289D3-74AA-456E-A47C-F0A85C1F90FD}" type="sibTrans" cxnId="{68FC5329-F557-4187-A36E-D391086E91EB}">
      <dgm:prSet/>
      <dgm:spPr/>
      <dgm:t>
        <a:bodyPr/>
        <a:lstStyle/>
        <a:p>
          <a:endParaRPr lang="en-US"/>
        </a:p>
      </dgm:t>
    </dgm:pt>
    <dgm:pt modelId="{362892A1-001C-4293-B1C8-CCFFFA7BF0A7}">
      <dgm:prSet/>
      <dgm:spPr/>
      <dgm:t>
        <a:bodyPr/>
        <a:lstStyle/>
        <a:p>
          <a:r>
            <a:rPr lang="en-US"/>
            <a:t>Example of $@ vs $*</a:t>
          </a:r>
        </a:p>
      </dgm:t>
    </dgm:pt>
    <dgm:pt modelId="{C8CC6361-24B9-4539-817B-DBCBC109693E}" type="parTrans" cxnId="{5B7E6E18-957E-4635-8707-C1563F756EF5}">
      <dgm:prSet/>
      <dgm:spPr/>
      <dgm:t>
        <a:bodyPr/>
        <a:lstStyle/>
        <a:p>
          <a:endParaRPr lang="en-US"/>
        </a:p>
      </dgm:t>
    </dgm:pt>
    <dgm:pt modelId="{2E55E6DB-6BA7-40D0-A1E7-99BB282A5E51}" type="sibTrans" cxnId="{5B7E6E18-957E-4635-8707-C1563F756EF5}">
      <dgm:prSet/>
      <dgm:spPr/>
      <dgm:t>
        <a:bodyPr/>
        <a:lstStyle/>
        <a:p>
          <a:endParaRPr lang="en-US"/>
        </a:p>
      </dgm:t>
    </dgm:pt>
    <dgm:pt modelId="{CAE0955F-545E-45A6-8609-233DCAA8CFA0}">
      <dgm:prSet/>
      <dgm:spPr/>
      <dgm:t>
        <a:bodyPr/>
        <a:lstStyle/>
        <a:p>
          <a:r>
            <a:rPr lang="en-US"/>
            <a:t>Parameter and Environment Variables Use in Script</a:t>
          </a:r>
        </a:p>
      </dgm:t>
    </dgm:pt>
    <dgm:pt modelId="{F04D070C-E4DB-4B65-A99C-B8C3AFB13645}" type="parTrans" cxnId="{C1E617BD-238A-4AC9-BFD5-611F20A9A1BE}">
      <dgm:prSet/>
      <dgm:spPr/>
      <dgm:t>
        <a:bodyPr/>
        <a:lstStyle/>
        <a:p>
          <a:endParaRPr lang="en-US"/>
        </a:p>
      </dgm:t>
    </dgm:pt>
    <dgm:pt modelId="{AC1DB380-3C62-49FF-878A-090B01013C56}" type="sibTrans" cxnId="{C1E617BD-238A-4AC9-BFD5-611F20A9A1BE}">
      <dgm:prSet/>
      <dgm:spPr/>
      <dgm:t>
        <a:bodyPr/>
        <a:lstStyle/>
        <a:p>
          <a:endParaRPr lang="en-US"/>
        </a:p>
      </dgm:t>
    </dgm:pt>
    <dgm:pt modelId="{E2B11999-399D-4765-A92F-7532E0EC7F97}">
      <dgm:prSet/>
      <dgm:spPr/>
      <dgm:t>
        <a:bodyPr/>
        <a:lstStyle/>
        <a:p>
          <a:r>
            <a:rPr lang="en-US"/>
            <a:t>Conditions and Program Control</a:t>
          </a:r>
        </a:p>
      </dgm:t>
    </dgm:pt>
    <dgm:pt modelId="{1CA43C2F-21D0-4009-8D24-3408C7B202D2}" type="parTrans" cxnId="{84EECFD2-0D18-448D-AD35-71A56617FCFE}">
      <dgm:prSet/>
      <dgm:spPr/>
      <dgm:t>
        <a:bodyPr/>
        <a:lstStyle/>
        <a:p>
          <a:endParaRPr lang="en-US"/>
        </a:p>
      </dgm:t>
    </dgm:pt>
    <dgm:pt modelId="{5C8598F3-17C7-4764-98F8-DFAE6DB8DF4A}" type="sibTrans" cxnId="{84EECFD2-0D18-448D-AD35-71A56617FCFE}">
      <dgm:prSet/>
      <dgm:spPr/>
      <dgm:t>
        <a:bodyPr/>
        <a:lstStyle/>
        <a:p>
          <a:endParaRPr lang="en-US"/>
        </a:p>
      </dgm:t>
    </dgm:pt>
    <dgm:pt modelId="{1414C413-1C38-466D-A3B9-068C0C527609}">
      <dgm:prSet/>
      <dgm:spPr/>
      <dgm:t>
        <a:bodyPr/>
        <a:lstStyle/>
        <a:p>
          <a:r>
            <a:rPr lang="en-US"/>
            <a:t>If condition constructs, else if</a:t>
          </a:r>
        </a:p>
      </dgm:t>
    </dgm:pt>
    <dgm:pt modelId="{FC45EEFC-7422-40DE-BE28-987BBCF09EC1}" type="parTrans" cxnId="{38AFFEE7-6DDF-49A4-BE2D-AB3EA6C6B6C4}">
      <dgm:prSet/>
      <dgm:spPr/>
      <dgm:t>
        <a:bodyPr/>
        <a:lstStyle/>
        <a:p>
          <a:endParaRPr lang="en-US"/>
        </a:p>
      </dgm:t>
    </dgm:pt>
    <dgm:pt modelId="{C354EF83-23DE-449C-A580-8432FC2DAA5F}" type="sibTrans" cxnId="{38AFFEE7-6DDF-49A4-BE2D-AB3EA6C6B6C4}">
      <dgm:prSet/>
      <dgm:spPr/>
      <dgm:t>
        <a:bodyPr/>
        <a:lstStyle/>
        <a:p>
          <a:endParaRPr lang="en-US"/>
        </a:p>
      </dgm:t>
    </dgm:pt>
    <dgm:pt modelId="{FE091E01-D2E6-409A-A0FC-F729A2CC1AD7}">
      <dgm:prSet/>
      <dgm:spPr/>
      <dgm:t>
        <a:bodyPr/>
        <a:lstStyle/>
        <a:p>
          <a:r>
            <a:rPr lang="en-US"/>
            <a:t>For, while and until loop construct</a:t>
          </a:r>
        </a:p>
      </dgm:t>
    </dgm:pt>
    <dgm:pt modelId="{73FEB49E-65A7-4D74-A744-25A728B3636B}" type="parTrans" cxnId="{4160443B-CFF2-42E4-947A-CF7AE0EC259D}">
      <dgm:prSet/>
      <dgm:spPr/>
      <dgm:t>
        <a:bodyPr/>
        <a:lstStyle/>
        <a:p>
          <a:endParaRPr lang="en-US"/>
        </a:p>
      </dgm:t>
    </dgm:pt>
    <dgm:pt modelId="{AA7533CF-B2D0-4CFC-892D-7C856FB5931E}" type="sibTrans" cxnId="{4160443B-CFF2-42E4-947A-CF7AE0EC259D}">
      <dgm:prSet/>
      <dgm:spPr/>
      <dgm:t>
        <a:bodyPr/>
        <a:lstStyle/>
        <a:p>
          <a:endParaRPr lang="en-US"/>
        </a:p>
      </dgm:t>
    </dgm:pt>
    <dgm:pt modelId="{95A42C51-838C-4495-BB70-80E1F31C88EC}">
      <dgm:prSet/>
      <dgm:spPr/>
      <dgm:t>
        <a:bodyPr/>
        <a:lstStyle/>
        <a:p>
          <a:r>
            <a:rPr lang="en-US"/>
            <a:t>Case construct</a:t>
          </a:r>
        </a:p>
      </dgm:t>
    </dgm:pt>
    <dgm:pt modelId="{7E5FC9B1-3F1D-4F3A-859B-7A47E84EB533}" type="parTrans" cxnId="{48BC448C-E9A1-409A-A9CC-8FFB6298D533}">
      <dgm:prSet/>
      <dgm:spPr/>
      <dgm:t>
        <a:bodyPr/>
        <a:lstStyle/>
        <a:p>
          <a:endParaRPr lang="en-US"/>
        </a:p>
      </dgm:t>
    </dgm:pt>
    <dgm:pt modelId="{60B19E0C-35F0-453B-88BD-DBF30CE16AC1}" type="sibTrans" cxnId="{48BC448C-E9A1-409A-A9CC-8FFB6298D533}">
      <dgm:prSet/>
      <dgm:spPr/>
      <dgm:t>
        <a:bodyPr/>
        <a:lstStyle/>
        <a:p>
          <a:endParaRPr lang="en-US"/>
        </a:p>
      </dgm:t>
    </dgm:pt>
    <dgm:pt modelId="{B2B176A7-1283-4CF5-9535-9E9892F4EB3F}">
      <dgm:prSet/>
      <dgm:spPr/>
      <dgm:t>
        <a:bodyPr/>
        <a:lstStyle/>
        <a:p>
          <a:r>
            <a:rPr lang="en-US"/>
            <a:t>Lists</a:t>
          </a:r>
        </a:p>
      </dgm:t>
    </dgm:pt>
    <dgm:pt modelId="{A0F0D86A-7DBE-47EC-97B8-763274011CF5}" type="parTrans" cxnId="{A6B07AA6-824C-4707-A457-63979DDBA0DE}">
      <dgm:prSet/>
      <dgm:spPr/>
      <dgm:t>
        <a:bodyPr/>
        <a:lstStyle/>
        <a:p>
          <a:endParaRPr lang="en-US"/>
        </a:p>
      </dgm:t>
    </dgm:pt>
    <dgm:pt modelId="{D6B97E03-7C85-4AB5-8044-77F1EA4E1D66}" type="sibTrans" cxnId="{A6B07AA6-824C-4707-A457-63979DDBA0DE}">
      <dgm:prSet/>
      <dgm:spPr/>
      <dgm:t>
        <a:bodyPr/>
        <a:lstStyle/>
        <a:p>
          <a:endParaRPr lang="en-US"/>
        </a:p>
      </dgm:t>
    </dgm:pt>
    <dgm:pt modelId="{AAFB44DC-FF08-4798-864C-6649F671A4A4}">
      <dgm:prSet/>
      <dgm:spPr/>
      <dgm:t>
        <a:bodyPr/>
        <a:lstStyle/>
        <a:p>
          <a:r>
            <a:rPr lang="en-US" dirty="0"/>
            <a:t>Simple list</a:t>
          </a:r>
        </a:p>
      </dgm:t>
    </dgm:pt>
    <dgm:pt modelId="{9309654F-0A9D-4DA3-9670-5BB9D1348C07}" type="parTrans" cxnId="{FE765080-E9D2-4FE9-8D94-DB5E0CF54B70}">
      <dgm:prSet/>
      <dgm:spPr/>
      <dgm:t>
        <a:bodyPr/>
        <a:lstStyle/>
        <a:p>
          <a:endParaRPr lang="en-US"/>
        </a:p>
      </dgm:t>
    </dgm:pt>
    <dgm:pt modelId="{D867B0B2-8F1F-4C75-92D5-C889575CB958}" type="sibTrans" cxnId="{FE765080-E9D2-4FE9-8D94-DB5E0CF54B70}">
      <dgm:prSet/>
      <dgm:spPr/>
      <dgm:t>
        <a:bodyPr/>
        <a:lstStyle/>
        <a:p>
          <a:endParaRPr lang="en-US"/>
        </a:p>
      </dgm:t>
    </dgm:pt>
    <dgm:pt modelId="{40524F8A-F8D4-4620-8EDC-1762FA2764E5}" type="pres">
      <dgm:prSet presAssocID="{486D6CE3-B593-4B69-B550-526AAB1DC499}" presName="linear" presStyleCnt="0">
        <dgm:presLayoutVars>
          <dgm:dir/>
          <dgm:animLvl val="lvl"/>
          <dgm:resizeHandles val="exact"/>
        </dgm:presLayoutVars>
      </dgm:prSet>
      <dgm:spPr/>
    </dgm:pt>
    <dgm:pt modelId="{578617D4-E31B-4F1D-AD24-C94ED707768C}" type="pres">
      <dgm:prSet presAssocID="{1F16B198-E578-47F1-A5A0-73D38FE51105}" presName="parentLin" presStyleCnt="0"/>
      <dgm:spPr/>
    </dgm:pt>
    <dgm:pt modelId="{331D74D2-CC88-445D-8E1B-7049FFA973B5}" type="pres">
      <dgm:prSet presAssocID="{1F16B198-E578-47F1-A5A0-73D38FE51105}" presName="parentLeftMargin" presStyleLbl="node1" presStyleIdx="0" presStyleCnt="5"/>
      <dgm:spPr/>
    </dgm:pt>
    <dgm:pt modelId="{657E7F02-F129-4471-BB56-2BEB105CC115}" type="pres">
      <dgm:prSet presAssocID="{1F16B198-E578-47F1-A5A0-73D38FE51105}" presName="parentText" presStyleLbl="node1" presStyleIdx="0" presStyleCnt="5">
        <dgm:presLayoutVars>
          <dgm:chMax val="0"/>
          <dgm:bulletEnabled val="1"/>
        </dgm:presLayoutVars>
      </dgm:prSet>
      <dgm:spPr/>
    </dgm:pt>
    <dgm:pt modelId="{AEE1248A-2187-4461-8821-12D5776CD1F6}" type="pres">
      <dgm:prSet presAssocID="{1F16B198-E578-47F1-A5A0-73D38FE51105}" presName="negativeSpace" presStyleCnt="0"/>
      <dgm:spPr/>
    </dgm:pt>
    <dgm:pt modelId="{86808F7D-3728-4E96-9CE2-51D00D20C378}" type="pres">
      <dgm:prSet presAssocID="{1F16B198-E578-47F1-A5A0-73D38FE51105}" presName="childText" presStyleLbl="conFgAcc1" presStyleIdx="0" presStyleCnt="5">
        <dgm:presLayoutVars>
          <dgm:bulletEnabled val="1"/>
        </dgm:presLayoutVars>
      </dgm:prSet>
      <dgm:spPr/>
    </dgm:pt>
    <dgm:pt modelId="{2EBFDA4E-E200-4E20-88ED-8896824C9AA3}" type="pres">
      <dgm:prSet presAssocID="{9F8289D3-74AA-456E-A47C-F0A85C1F90FD}" presName="spaceBetweenRectangles" presStyleCnt="0"/>
      <dgm:spPr/>
    </dgm:pt>
    <dgm:pt modelId="{31CE82C4-FB2A-49A6-ABCD-4368A2B6BD75}" type="pres">
      <dgm:prSet presAssocID="{362892A1-001C-4293-B1C8-CCFFFA7BF0A7}" presName="parentLin" presStyleCnt="0"/>
      <dgm:spPr/>
    </dgm:pt>
    <dgm:pt modelId="{5C48978A-8987-4F5C-BF71-6D915D0B012C}" type="pres">
      <dgm:prSet presAssocID="{362892A1-001C-4293-B1C8-CCFFFA7BF0A7}" presName="parentLeftMargin" presStyleLbl="node1" presStyleIdx="0" presStyleCnt="5"/>
      <dgm:spPr/>
    </dgm:pt>
    <dgm:pt modelId="{89E2EC99-5909-482D-A1B7-D6DA4FA237DE}" type="pres">
      <dgm:prSet presAssocID="{362892A1-001C-4293-B1C8-CCFFFA7BF0A7}" presName="parentText" presStyleLbl="node1" presStyleIdx="1" presStyleCnt="5">
        <dgm:presLayoutVars>
          <dgm:chMax val="0"/>
          <dgm:bulletEnabled val="1"/>
        </dgm:presLayoutVars>
      </dgm:prSet>
      <dgm:spPr/>
    </dgm:pt>
    <dgm:pt modelId="{CADBBD4C-A491-44A8-A916-383D86016ECD}" type="pres">
      <dgm:prSet presAssocID="{362892A1-001C-4293-B1C8-CCFFFA7BF0A7}" presName="negativeSpace" presStyleCnt="0"/>
      <dgm:spPr/>
    </dgm:pt>
    <dgm:pt modelId="{9748A615-546A-480E-860D-1AE4901D299A}" type="pres">
      <dgm:prSet presAssocID="{362892A1-001C-4293-B1C8-CCFFFA7BF0A7}" presName="childText" presStyleLbl="conFgAcc1" presStyleIdx="1" presStyleCnt="5">
        <dgm:presLayoutVars>
          <dgm:bulletEnabled val="1"/>
        </dgm:presLayoutVars>
      </dgm:prSet>
      <dgm:spPr/>
    </dgm:pt>
    <dgm:pt modelId="{827E0539-CE3E-41DB-8C34-11847A76C20C}" type="pres">
      <dgm:prSet presAssocID="{2E55E6DB-6BA7-40D0-A1E7-99BB282A5E51}" presName="spaceBetweenRectangles" presStyleCnt="0"/>
      <dgm:spPr/>
    </dgm:pt>
    <dgm:pt modelId="{574DE8CF-4F20-4F20-92D5-782C73C1B94E}" type="pres">
      <dgm:prSet presAssocID="{CAE0955F-545E-45A6-8609-233DCAA8CFA0}" presName="parentLin" presStyleCnt="0"/>
      <dgm:spPr/>
    </dgm:pt>
    <dgm:pt modelId="{98C5F652-BC2D-4D43-81A9-F36815D36DEF}" type="pres">
      <dgm:prSet presAssocID="{CAE0955F-545E-45A6-8609-233DCAA8CFA0}" presName="parentLeftMargin" presStyleLbl="node1" presStyleIdx="1" presStyleCnt="5"/>
      <dgm:spPr/>
    </dgm:pt>
    <dgm:pt modelId="{8136486D-8FCC-48D0-9ABC-5A1A99900257}" type="pres">
      <dgm:prSet presAssocID="{CAE0955F-545E-45A6-8609-233DCAA8CFA0}" presName="parentText" presStyleLbl="node1" presStyleIdx="2" presStyleCnt="5">
        <dgm:presLayoutVars>
          <dgm:chMax val="0"/>
          <dgm:bulletEnabled val="1"/>
        </dgm:presLayoutVars>
      </dgm:prSet>
      <dgm:spPr/>
    </dgm:pt>
    <dgm:pt modelId="{9061EF71-9643-4C91-B39B-62C5599E664F}" type="pres">
      <dgm:prSet presAssocID="{CAE0955F-545E-45A6-8609-233DCAA8CFA0}" presName="negativeSpace" presStyleCnt="0"/>
      <dgm:spPr/>
    </dgm:pt>
    <dgm:pt modelId="{B4897FF2-E020-4205-A10D-A5D1B959ECC0}" type="pres">
      <dgm:prSet presAssocID="{CAE0955F-545E-45A6-8609-233DCAA8CFA0}" presName="childText" presStyleLbl="conFgAcc1" presStyleIdx="2" presStyleCnt="5">
        <dgm:presLayoutVars>
          <dgm:bulletEnabled val="1"/>
        </dgm:presLayoutVars>
      </dgm:prSet>
      <dgm:spPr/>
    </dgm:pt>
    <dgm:pt modelId="{62C534D4-F0FC-4746-A6B4-7AC46241D54E}" type="pres">
      <dgm:prSet presAssocID="{AC1DB380-3C62-49FF-878A-090B01013C56}" presName="spaceBetweenRectangles" presStyleCnt="0"/>
      <dgm:spPr/>
    </dgm:pt>
    <dgm:pt modelId="{7D8E721D-C6BD-4CCB-8ABE-1CE319066133}" type="pres">
      <dgm:prSet presAssocID="{E2B11999-399D-4765-A92F-7532E0EC7F97}" presName="parentLin" presStyleCnt="0"/>
      <dgm:spPr/>
    </dgm:pt>
    <dgm:pt modelId="{553E57EA-66C7-4C55-A0F1-F417D60B0A20}" type="pres">
      <dgm:prSet presAssocID="{E2B11999-399D-4765-A92F-7532E0EC7F97}" presName="parentLeftMargin" presStyleLbl="node1" presStyleIdx="2" presStyleCnt="5"/>
      <dgm:spPr/>
    </dgm:pt>
    <dgm:pt modelId="{D0002D12-6F00-4AB7-97AB-6D596FE073C5}" type="pres">
      <dgm:prSet presAssocID="{E2B11999-399D-4765-A92F-7532E0EC7F97}" presName="parentText" presStyleLbl="node1" presStyleIdx="3" presStyleCnt="5">
        <dgm:presLayoutVars>
          <dgm:chMax val="0"/>
          <dgm:bulletEnabled val="1"/>
        </dgm:presLayoutVars>
      </dgm:prSet>
      <dgm:spPr/>
    </dgm:pt>
    <dgm:pt modelId="{13BF39CD-8AA5-4374-9DF1-9D57B61C4CF6}" type="pres">
      <dgm:prSet presAssocID="{E2B11999-399D-4765-A92F-7532E0EC7F97}" presName="negativeSpace" presStyleCnt="0"/>
      <dgm:spPr/>
    </dgm:pt>
    <dgm:pt modelId="{F1D4908F-1368-4159-8CCF-6C467B945ADC}" type="pres">
      <dgm:prSet presAssocID="{E2B11999-399D-4765-A92F-7532E0EC7F97}" presName="childText" presStyleLbl="conFgAcc1" presStyleIdx="3" presStyleCnt="5">
        <dgm:presLayoutVars>
          <dgm:bulletEnabled val="1"/>
        </dgm:presLayoutVars>
      </dgm:prSet>
      <dgm:spPr/>
    </dgm:pt>
    <dgm:pt modelId="{278D6980-D6AB-4565-A178-D7404A174A2A}" type="pres">
      <dgm:prSet presAssocID="{5C8598F3-17C7-4764-98F8-DFAE6DB8DF4A}" presName="spaceBetweenRectangles" presStyleCnt="0"/>
      <dgm:spPr/>
    </dgm:pt>
    <dgm:pt modelId="{43357D93-F786-4C5E-996F-9C50A79E5234}" type="pres">
      <dgm:prSet presAssocID="{B2B176A7-1283-4CF5-9535-9E9892F4EB3F}" presName="parentLin" presStyleCnt="0"/>
      <dgm:spPr/>
    </dgm:pt>
    <dgm:pt modelId="{9E91E7C0-C770-42FF-8F18-7ACBC43704DD}" type="pres">
      <dgm:prSet presAssocID="{B2B176A7-1283-4CF5-9535-9E9892F4EB3F}" presName="parentLeftMargin" presStyleLbl="node1" presStyleIdx="3" presStyleCnt="5"/>
      <dgm:spPr/>
    </dgm:pt>
    <dgm:pt modelId="{8D1931AC-8616-4231-8992-199D2432EA02}" type="pres">
      <dgm:prSet presAssocID="{B2B176A7-1283-4CF5-9535-9E9892F4EB3F}" presName="parentText" presStyleLbl="node1" presStyleIdx="4" presStyleCnt="5">
        <dgm:presLayoutVars>
          <dgm:chMax val="0"/>
          <dgm:bulletEnabled val="1"/>
        </dgm:presLayoutVars>
      </dgm:prSet>
      <dgm:spPr/>
    </dgm:pt>
    <dgm:pt modelId="{C2011CA6-CCCA-4418-8B7A-E28EE8CC8D39}" type="pres">
      <dgm:prSet presAssocID="{B2B176A7-1283-4CF5-9535-9E9892F4EB3F}" presName="negativeSpace" presStyleCnt="0"/>
      <dgm:spPr/>
    </dgm:pt>
    <dgm:pt modelId="{BB252A81-6D3D-4CF9-83CA-2128A868E52D}" type="pres">
      <dgm:prSet presAssocID="{B2B176A7-1283-4CF5-9535-9E9892F4EB3F}" presName="childText" presStyleLbl="conFgAcc1" presStyleIdx="4" presStyleCnt="5">
        <dgm:presLayoutVars>
          <dgm:bulletEnabled val="1"/>
        </dgm:presLayoutVars>
      </dgm:prSet>
      <dgm:spPr/>
    </dgm:pt>
  </dgm:ptLst>
  <dgm:cxnLst>
    <dgm:cxn modelId="{5EF18C08-0EC4-4B60-986A-D1D2767A4200}" type="presOf" srcId="{1F16B198-E578-47F1-A5A0-73D38FE51105}" destId="{331D74D2-CC88-445D-8E1B-7049FFA973B5}" srcOrd="0" destOrd="0" presId="urn:microsoft.com/office/officeart/2005/8/layout/list1"/>
    <dgm:cxn modelId="{AB7ADA08-9D1A-4D50-9D11-762FB0DF9984}" type="presOf" srcId="{E2B11999-399D-4765-A92F-7532E0EC7F97}" destId="{553E57EA-66C7-4C55-A0F1-F417D60B0A20}" srcOrd="0" destOrd="0" presId="urn:microsoft.com/office/officeart/2005/8/layout/list1"/>
    <dgm:cxn modelId="{5B7E6E18-957E-4635-8707-C1563F756EF5}" srcId="{486D6CE3-B593-4B69-B550-526AAB1DC499}" destId="{362892A1-001C-4293-B1C8-CCFFFA7BF0A7}" srcOrd="1" destOrd="0" parTransId="{C8CC6361-24B9-4539-817B-DBCBC109693E}" sibTransId="{2E55E6DB-6BA7-40D0-A1E7-99BB282A5E51}"/>
    <dgm:cxn modelId="{5144A127-DC26-4606-9405-CF77B7E25DBB}" type="presOf" srcId="{1F16B198-E578-47F1-A5A0-73D38FE51105}" destId="{657E7F02-F129-4471-BB56-2BEB105CC115}" srcOrd="1" destOrd="0" presId="urn:microsoft.com/office/officeart/2005/8/layout/list1"/>
    <dgm:cxn modelId="{68FC5329-F557-4187-A36E-D391086E91EB}" srcId="{486D6CE3-B593-4B69-B550-526AAB1DC499}" destId="{1F16B198-E578-47F1-A5A0-73D38FE51105}" srcOrd="0" destOrd="0" parTransId="{308912E9-354D-4263-B0E5-1065A01AAECD}" sibTransId="{9F8289D3-74AA-456E-A47C-F0A85C1F90FD}"/>
    <dgm:cxn modelId="{7EA76436-CCA0-4C4C-9B16-551DF791A677}" type="presOf" srcId="{CAE0955F-545E-45A6-8609-233DCAA8CFA0}" destId="{98C5F652-BC2D-4D43-81A9-F36815D36DEF}" srcOrd="0" destOrd="0" presId="urn:microsoft.com/office/officeart/2005/8/layout/list1"/>
    <dgm:cxn modelId="{4160443B-CFF2-42E4-947A-CF7AE0EC259D}" srcId="{E2B11999-399D-4765-A92F-7532E0EC7F97}" destId="{FE091E01-D2E6-409A-A0FC-F729A2CC1AD7}" srcOrd="1" destOrd="0" parTransId="{73FEB49E-65A7-4D74-A744-25A728B3636B}" sibTransId="{AA7533CF-B2D0-4CFC-892D-7C856FB5931E}"/>
    <dgm:cxn modelId="{2C6C7C3E-A476-4D10-B870-B073A9A6347C}" type="presOf" srcId="{E2B11999-399D-4765-A92F-7532E0EC7F97}" destId="{D0002D12-6F00-4AB7-97AB-6D596FE073C5}" srcOrd="1" destOrd="0" presId="urn:microsoft.com/office/officeart/2005/8/layout/list1"/>
    <dgm:cxn modelId="{F4A37764-8F43-430D-9791-54D759FDD35E}" type="presOf" srcId="{95A42C51-838C-4495-BB70-80E1F31C88EC}" destId="{F1D4908F-1368-4159-8CCF-6C467B945ADC}" srcOrd="0" destOrd="2" presId="urn:microsoft.com/office/officeart/2005/8/layout/list1"/>
    <dgm:cxn modelId="{B29BF044-FF47-4F9B-A7E6-A4629C5045C8}" type="presOf" srcId="{1414C413-1C38-466D-A3B9-068C0C527609}" destId="{F1D4908F-1368-4159-8CCF-6C467B945ADC}" srcOrd="0" destOrd="0" presId="urn:microsoft.com/office/officeart/2005/8/layout/list1"/>
    <dgm:cxn modelId="{46EED745-C9AB-475F-A2CE-88E612BF1B06}" type="presOf" srcId="{FE091E01-D2E6-409A-A0FC-F729A2CC1AD7}" destId="{F1D4908F-1368-4159-8CCF-6C467B945ADC}" srcOrd="0" destOrd="1" presId="urn:microsoft.com/office/officeart/2005/8/layout/list1"/>
    <dgm:cxn modelId="{FE765080-E9D2-4FE9-8D94-DB5E0CF54B70}" srcId="{B2B176A7-1283-4CF5-9535-9E9892F4EB3F}" destId="{AAFB44DC-FF08-4798-864C-6649F671A4A4}" srcOrd="0" destOrd="0" parTransId="{9309654F-0A9D-4DA3-9670-5BB9D1348C07}" sibTransId="{D867B0B2-8F1F-4C75-92D5-C889575CB958}"/>
    <dgm:cxn modelId="{BA75FB87-D683-4EE0-8432-164EE0F6D863}" type="presOf" srcId="{CAE0955F-545E-45A6-8609-233DCAA8CFA0}" destId="{8136486D-8FCC-48D0-9ABC-5A1A99900257}" srcOrd="1" destOrd="0" presId="urn:microsoft.com/office/officeart/2005/8/layout/list1"/>
    <dgm:cxn modelId="{48BC448C-E9A1-409A-A9CC-8FFB6298D533}" srcId="{E2B11999-399D-4765-A92F-7532E0EC7F97}" destId="{95A42C51-838C-4495-BB70-80E1F31C88EC}" srcOrd="2" destOrd="0" parTransId="{7E5FC9B1-3F1D-4F3A-859B-7A47E84EB533}" sibTransId="{60B19E0C-35F0-453B-88BD-DBF30CE16AC1}"/>
    <dgm:cxn modelId="{6F1D6394-3682-407E-B0D7-03E256E4B668}" type="presOf" srcId="{B2B176A7-1283-4CF5-9535-9E9892F4EB3F}" destId="{9E91E7C0-C770-42FF-8F18-7ACBC43704DD}" srcOrd="0" destOrd="0" presId="urn:microsoft.com/office/officeart/2005/8/layout/list1"/>
    <dgm:cxn modelId="{A6B07AA6-824C-4707-A457-63979DDBA0DE}" srcId="{486D6CE3-B593-4B69-B550-526AAB1DC499}" destId="{B2B176A7-1283-4CF5-9535-9E9892F4EB3F}" srcOrd="4" destOrd="0" parTransId="{A0F0D86A-7DBE-47EC-97B8-763274011CF5}" sibTransId="{D6B97E03-7C85-4AB5-8044-77F1EA4E1D66}"/>
    <dgm:cxn modelId="{C1E617BD-238A-4AC9-BFD5-611F20A9A1BE}" srcId="{486D6CE3-B593-4B69-B550-526AAB1DC499}" destId="{CAE0955F-545E-45A6-8609-233DCAA8CFA0}" srcOrd="2" destOrd="0" parTransId="{F04D070C-E4DB-4B65-A99C-B8C3AFB13645}" sibTransId="{AC1DB380-3C62-49FF-878A-090B01013C56}"/>
    <dgm:cxn modelId="{8B76F7C9-19D9-452E-9582-40E096C02222}" type="presOf" srcId="{B2B176A7-1283-4CF5-9535-9E9892F4EB3F}" destId="{8D1931AC-8616-4231-8992-199D2432EA02}" srcOrd="1" destOrd="0" presId="urn:microsoft.com/office/officeart/2005/8/layout/list1"/>
    <dgm:cxn modelId="{84EECFD2-0D18-448D-AD35-71A56617FCFE}" srcId="{486D6CE3-B593-4B69-B550-526AAB1DC499}" destId="{E2B11999-399D-4765-A92F-7532E0EC7F97}" srcOrd="3" destOrd="0" parTransId="{1CA43C2F-21D0-4009-8D24-3408C7B202D2}" sibTransId="{5C8598F3-17C7-4764-98F8-DFAE6DB8DF4A}"/>
    <dgm:cxn modelId="{2CEDE6DD-E788-4A1E-9FF1-72D8CDFEC681}" type="presOf" srcId="{AAFB44DC-FF08-4798-864C-6649F671A4A4}" destId="{BB252A81-6D3D-4CF9-83CA-2128A868E52D}" srcOrd="0" destOrd="0" presId="urn:microsoft.com/office/officeart/2005/8/layout/list1"/>
    <dgm:cxn modelId="{4732D1E5-5979-4F3B-9DE9-76690491BE12}" type="presOf" srcId="{486D6CE3-B593-4B69-B550-526AAB1DC499}" destId="{40524F8A-F8D4-4620-8EDC-1762FA2764E5}" srcOrd="0" destOrd="0" presId="urn:microsoft.com/office/officeart/2005/8/layout/list1"/>
    <dgm:cxn modelId="{38AFFEE7-6DDF-49A4-BE2D-AB3EA6C6B6C4}" srcId="{E2B11999-399D-4765-A92F-7532E0EC7F97}" destId="{1414C413-1C38-466D-A3B9-068C0C527609}" srcOrd="0" destOrd="0" parTransId="{FC45EEFC-7422-40DE-BE28-987BBCF09EC1}" sibTransId="{C354EF83-23DE-449C-A580-8432FC2DAA5F}"/>
    <dgm:cxn modelId="{C6EE5DF8-2A57-4025-A9B9-DCE3B2220F58}" type="presOf" srcId="{362892A1-001C-4293-B1C8-CCFFFA7BF0A7}" destId="{89E2EC99-5909-482D-A1B7-D6DA4FA237DE}" srcOrd="1" destOrd="0" presId="urn:microsoft.com/office/officeart/2005/8/layout/list1"/>
    <dgm:cxn modelId="{3C021FFF-EA78-4715-A832-A6841097AF38}" type="presOf" srcId="{362892A1-001C-4293-B1C8-CCFFFA7BF0A7}" destId="{5C48978A-8987-4F5C-BF71-6D915D0B012C}" srcOrd="0" destOrd="0" presId="urn:microsoft.com/office/officeart/2005/8/layout/list1"/>
    <dgm:cxn modelId="{C703A02A-FC88-469F-BCB3-EFF89F599857}" type="presParOf" srcId="{40524F8A-F8D4-4620-8EDC-1762FA2764E5}" destId="{578617D4-E31B-4F1D-AD24-C94ED707768C}" srcOrd="0" destOrd="0" presId="urn:microsoft.com/office/officeart/2005/8/layout/list1"/>
    <dgm:cxn modelId="{82AD7C82-C80C-437A-9F02-86D218A58059}" type="presParOf" srcId="{578617D4-E31B-4F1D-AD24-C94ED707768C}" destId="{331D74D2-CC88-445D-8E1B-7049FFA973B5}" srcOrd="0" destOrd="0" presId="urn:microsoft.com/office/officeart/2005/8/layout/list1"/>
    <dgm:cxn modelId="{D6D1C7F6-B219-4E11-8880-A3986BB99FB3}" type="presParOf" srcId="{578617D4-E31B-4F1D-AD24-C94ED707768C}" destId="{657E7F02-F129-4471-BB56-2BEB105CC115}" srcOrd="1" destOrd="0" presId="urn:microsoft.com/office/officeart/2005/8/layout/list1"/>
    <dgm:cxn modelId="{F6788FBC-B751-43A3-BD7E-3AF1784257C5}" type="presParOf" srcId="{40524F8A-F8D4-4620-8EDC-1762FA2764E5}" destId="{AEE1248A-2187-4461-8821-12D5776CD1F6}" srcOrd="1" destOrd="0" presId="urn:microsoft.com/office/officeart/2005/8/layout/list1"/>
    <dgm:cxn modelId="{1D6FC7AE-E3B3-455D-8805-44E5C9719CDE}" type="presParOf" srcId="{40524F8A-F8D4-4620-8EDC-1762FA2764E5}" destId="{86808F7D-3728-4E96-9CE2-51D00D20C378}" srcOrd="2" destOrd="0" presId="urn:microsoft.com/office/officeart/2005/8/layout/list1"/>
    <dgm:cxn modelId="{5E7F55DC-10B2-4170-87A6-00F9572641AD}" type="presParOf" srcId="{40524F8A-F8D4-4620-8EDC-1762FA2764E5}" destId="{2EBFDA4E-E200-4E20-88ED-8896824C9AA3}" srcOrd="3" destOrd="0" presId="urn:microsoft.com/office/officeart/2005/8/layout/list1"/>
    <dgm:cxn modelId="{6235E46B-8A51-467B-A309-7CC1F2FFF894}" type="presParOf" srcId="{40524F8A-F8D4-4620-8EDC-1762FA2764E5}" destId="{31CE82C4-FB2A-49A6-ABCD-4368A2B6BD75}" srcOrd="4" destOrd="0" presId="urn:microsoft.com/office/officeart/2005/8/layout/list1"/>
    <dgm:cxn modelId="{4EB14188-01DB-4C05-B033-3E324227F927}" type="presParOf" srcId="{31CE82C4-FB2A-49A6-ABCD-4368A2B6BD75}" destId="{5C48978A-8987-4F5C-BF71-6D915D0B012C}" srcOrd="0" destOrd="0" presId="urn:microsoft.com/office/officeart/2005/8/layout/list1"/>
    <dgm:cxn modelId="{49450DD1-75BD-42A1-8600-042B17126116}" type="presParOf" srcId="{31CE82C4-FB2A-49A6-ABCD-4368A2B6BD75}" destId="{89E2EC99-5909-482D-A1B7-D6DA4FA237DE}" srcOrd="1" destOrd="0" presId="urn:microsoft.com/office/officeart/2005/8/layout/list1"/>
    <dgm:cxn modelId="{C0C1F725-627D-4E14-9FD2-078C95D17A90}" type="presParOf" srcId="{40524F8A-F8D4-4620-8EDC-1762FA2764E5}" destId="{CADBBD4C-A491-44A8-A916-383D86016ECD}" srcOrd="5" destOrd="0" presId="urn:microsoft.com/office/officeart/2005/8/layout/list1"/>
    <dgm:cxn modelId="{DD40F551-3559-4E17-B17B-3E6A31A8C6A3}" type="presParOf" srcId="{40524F8A-F8D4-4620-8EDC-1762FA2764E5}" destId="{9748A615-546A-480E-860D-1AE4901D299A}" srcOrd="6" destOrd="0" presId="urn:microsoft.com/office/officeart/2005/8/layout/list1"/>
    <dgm:cxn modelId="{98A8B8C2-8970-43CB-83CA-A89A4F640745}" type="presParOf" srcId="{40524F8A-F8D4-4620-8EDC-1762FA2764E5}" destId="{827E0539-CE3E-41DB-8C34-11847A76C20C}" srcOrd="7" destOrd="0" presId="urn:microsoft.com/office/officeart/2005/8/layout/list1"/>
    <dgm:cxn modelId="{CAC5CD91-1903-41D8-8DE7-4023A1D192BE}" type="presParOf" srcId="{40524F8A-F8D4-4620-8EDC-1762FA2764E5}" destId="{574DE8CF-4F20-4F20-92D5-782C73C1B94E}" srcOrd="8" destOrd="0" presId="urn:microsoft.com/office/officeart/2005/8/layout/list1"/>
    <dgm:cxn modelId="{76B894F3-BFCA-45C1-967C-F18BB28E0220}" type="presParOf" srcId="{574DE8CF-4F20-4F20-92D5-782C73C1B94E}" destId="{98C5F652-BC2D-4D43-81A9-F36815D36DEF}" srcOrd="0" destOrd="0" presId="urn:microsoft.com/office/officeart/2005/8/layout/list1"/>
    <dgm:cxn modelId="{3A6A027F-48AD-4175-81FA-D69590204B0F}" type="presParOf" srcId="{574DE8CF-4F20-4F20-92D5-782C73C1B94E}" destId="{8136486D-8FCC-48D0-9ABC-5A1A99900257}" srcOrd="1" destOrd="0" presId="urn:microsoft.com/office/officeart/2005/8/layout/list1"/>
    <dgm:cxn modelId="{DFD15283-E20B-4A3A-8FC3-F3A4269B2C7F}" type="presParOf" srcId="{40524F8A-F8D4-4620-8EDC-1762FA2764E5}" destId="{9061EF71-9643-4C91-B39B-62C5599E664F}" srcOrd="9" destOrd="0" presId="urn:microsoft.com/office/officeart/2005/8/layout/list1"/>
    <dgm:cxn modelId="{B6A3F036-96DB-4CCE-A818-EEC18C7F96DB}" type="presParOf" srcId="{40524F8A-F8D4-4620-8EDC-1762FA2764E5}" destId="{B4897FF2-E020-4205-A10D-A5D1B959ECC0}" srcOrd="10" destOrd="0" presId="urn:microsoft.com/office/officeart/2005/8/layout/list1"/>
    <dgm:cxn modelId="{6E4E430B-BAAB-47C6-9975-C1D33A34139E}" type="presParOf" srcId="{40524F8A-F8D4-4620-8EDC-1762FA2764E5}" destId="{62C534D4-F0FC-4746-A6B4-7AC46241D54E}" srcOrd="11" destOrd="0" presId="urn:microsoft.com/office/officeart/2005/8/layout/list1"/>
    <dgm:cxn modelId="{8822CBB1-1140-483F-9AB3-938F1F748108}" type="presParOf" srcId="{40524F8A-F8D4-4620-8EDC-1762FA2764E5}" destId="{7D8E721D-C6BD-4CCB-8ABE-1CE319066133}" srcOrd="12" destOrd="0" presId="urn:microsoft.com/office/officeart/2005/8/layout/list1"/>
    <dgm:cxn modelId="{247DE970-8719-4D61-B8F1-D475EE60F66C}" type="presParOf" srcId="{7D8E721D-C6BD-4CCB-8ABE-1CE319066133}" destId="{553E57EA-66C7-4C55-A0F1-F417D60B0A20}" srcOrd="0" destOrd="0" presId="urn:microsoft.com/office/officeart/2005/8/layout/list1"/>
    <dgm:cxn modelId="{E4C3B3CA-4407-4810-ACB9-121C810EF2C4}" type="presParOf" srcId="{7D8E721D-C6BD-4CCB-8ABE-1CE319066133}" destId="{D0002D12-6F00-4AB7-97AB-6D596FE073C5}" srcOrd="1" destOrd="0" presId="urn:microsoft.com/office/officeart/2005/8/layout/list1"/>
    <dgm:cxn modelId="{C2DE2EA2-A5B0-460F-9A9E-247CFD378667}" type="presParOf" srcId="{40524F8A-F8D4-4620-8EDC-1762FA2764E5}" destId="{13BF39CD-8AA5-4374-9DF1-9D57B61C4CF6}" srcOrd="13" destOrd="0" presId="urn:microsoft.com/office/officeart/2005/8/layout/list1"/>
    <dgm:cxn modelId="{21384855-4AD4-40D0-8FC5-DEACABB3446B}" type="presParOf" srcId="{40524F8A-F8D4-4620-8EDC-1762FA2764E5}" destId="{F1D4908F-1368-4159-8CCF-6C467B945ADC}" srcOrd="14" destOrd="0" presId="urn:microsoft.com/office/officeart/2005/8/layout/list1"/>
    <dgm:cxn modelId="{0EF3AC3E-DA59-4F1C-B07A-9D83A70AE6E9}" type="presParOf" srcId="{40524F8A-F8D4-4620-8EDC-1762FA2764E5}" destId="{278D6980-D6AB-4565-A178-D7404A174A2A}" srcOrd="15" destOrd="0" presId="urn:microsoft.com/office/officeart/2005/8/layout/list1"/>
    <dgm:cxn modelId="{9F3B02D2-D86A-4CC7-A561-C9024672B893}" type="presParOf" srcId="{40524F8A-F8D4-4620-8EDC-1762FA2764E5}" destId="{43357D93-F786-4C5E-996F-9C50A79E5234}" srcOrd="16" destOrd="0" presId="urn:microsoft.com/office/officeart/2005/8/layout/list1"/>
    <dgm:cxn modelId="{EDEB0DAB-A508-4D83-9FF4-901258E266F0}" type="presParOf" srcId="{43357D93-F786-4C5E-996F-9C50A79E5234}" destId="{9E91E7C0-C770-42FF-8F18-7ACBC43704DD}" srcOrd="0" destOrd="0" presId="urn:microsoft.com/office/officeart/2005/8/layout/list1"/>
    <dgm:cxn modelId="{BDDE653B-0A60-421F-B949-0C0021912AF8}" type="presParOf" srcId="{43357D93-F786-4C5E-996F-9C50A79E5234}" destId="{8D1931AC-8616-4231-8992-199D2432EA02}" srcOrd="1" destOrd="0" presId="urn:microsoft.com/office/officeart/2005/8/layout/list1"/>
    <dgm:cxn modelId="{43A0C3F3-2655-4264-A47B-AAF8D6025E20}" type="presParOf" srcId="{40524F8A-F8D4-4620-8EDC-1762FA2764E5}" destId="{C2011CA6-CCCA-4418-8B7A-E28EE8CC8D39}" srcOrd="17" destOrd="0" presId="urn:microsoft.com/office/officeart/2005/8/layout/list1"/>
    <dgm:cxn modelId="{BF077131-7773-4543-BD0F-DD149A18BBAA}" type="presParOf" srcId="{40524F8A-F8D4-4620-8EDC-1762FA2764E5}" destId="{BB252A81-6D3D-4CF9-83CA-2128A868E52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6555B0-7816-4CE0-90A1-179DD49FF633}"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EBA29001-3B0B-41E6-9042-C565F31EB4C8}">
      <dgm:prSet/>
      <dgm:spPr/>
      <dgm:t>
        <a:bodyPr/>
        <a:lstStyle/>
        <a:p>
          <a:r>
            <a:rPr lang="en-US"/>
            <a:t>To make the case matching more powerful, we could use something like this:</a:t>
          </a:r>
        </a:p>
      </dgm:t>
    </dgm:pt>
    <dgm:pt modelId="{745B0F44-FF5A-404F-8FCC-9FCD72CC2CED}" type="parTrans" cxnId="{F7835D47-5070-43C0-B770-CA8BB0A54383}">
      <dgm:prSet/>
      <dgm:spPr/>
      <dgm:t>
        <a:bodyPr/>
        <a:lstStyle/>
        <a:p>
          <a:endParaRPr lang="en-US"/>
        </a:p>
      </dgm:t>
    </dgm:pt>
    <dgm:pt modelId="{8A172BD9-51EA-4454-BE8D-23F8319FA290}" type="sibTrans" cxnId="{F7835D47-5070-43C0-B770-CA8BB0A54383}">
      <dgm:prSet/>
      <dgm:spPr/>
      <dgm:t>
        <a:bodyPr/>
        <a:lstStyle/>
        <a:p>
          <a:endParaRPr lang="en-US"/>
        </a:p>
      </dgm:t>
    </dgm:pt>
    <dgm:pt modelId="{6E854520-D63C-4A97-A2FE-49ACEE7AE779}">
      <dgm:prSet custT="1"/>
      <dgm:spPr/>
      <dgm:t>
        <a:bodyPr/>
        <a:lstStyle/>
        <a:p>
          <a:r>
            <a:rPr lang="en-US" sz="2800" b="1" dirty="0"/>
            <a:t>[</a:t>
          </a:r>
          <a:r>
            <a:rPr lang="en-US" sz="2800" b="1" dirty="0" err="1"/>
            <a:t>yY</a:t>
          </a:r>
          <a:r>
            <a:rPr lang="en-US" sz="2800" b="1" dirty="0"/>
            <a:t>] | [</a:t>
          </a:r>
          <a:r>
            <a:rPr lang="en-US" sz="2800" b="1" dirty="0" err="1"/>
            <a:t>Yy</a:t>
          </a:r>
          <a:r>
            <a:rPr lang="en-US" sz="2800" b="1" dirty="0"/>
            <a:t>][Ee][Ss] )</a:t>
          </a:r>
        </a:p>
      </dgm:t>
    </dgm:pt>
    <dgm:pt modelId="{F469F8A7-3BFE-41D6-B8BC-C9FE4C25D9AD}" type="parTrans" cxnId="{FABF0000-9294-49D5-A1CB-ACAE89BE2F55}">
      <dgm:prSet/>
      <dgm:spPr/>
      <dgm:t>
        <a:bodyPr/>
        <a:lstStyle/>
        <a:p>
          <a:endParaRPr lang="en-US"/>
        </a:p>
      </dgm:t>
    </dgm:pt>
    <dgm:pt modelId="{B6224F0E-7345-42E3-A89F-242501D43C2C}" type="sibTrans" cxnId="{FABF0000-9294-49D5-A1CB-ACAE89BE2F55}">
      <dgm:prSet/>
      <dgm:spPr/>
      <dgm:t>
        <a:bodyPr/>
        <a:lstStyle/>
        <a:p>
          <a:endParaRPr lang="en-US"/>
        </a:p>
      </dgm:t>
    </dgm:pt>
    <dgm:pt modelId="{C6D03981-EE5D-40A7-ACED-1E234F4E7DA2}">
      <dgm:prSet/>
      <dgm:spPr/>
      <dgm:t>
        <a:bodyPr/>
        <a:lstStyle/>
        <a:p>
          <a:r>
            <a:rPr lang="en-US"/>
            <a:t>This restricts the permitted letters while allowing a variety of answers and gives more control than the * wildcard.</a:t>
          </a:r>
        </a:p>
      </dgm:t>
    </dgm:pt>
    <dgm:pt modelId="{96EEDD93-A285-48BB-813D-F389BF5052BB}" type="parTrans" cxnId="{7469B69C-980E-4759-ADCD-5F576EF47E52}">
      <dgm:prSet/>
      <dgm:spPr/>
      <dgm:t>
        <a:bodyPr/>
        <a:lstStyle/>
        <a:p>
          <a:endParaRPr lang="en-US"/>
        </a:p>
      </dgm:t>
    </dgm:pt>
    <dgm:pt modelId="{AA8B5CDD-2606-4535-96E2-05FC675E2950}" type="sibTrans" cxnId="{7469B69C-980E-4759-ADCD-5F576EF47E52}">
      <dgm:prSet/>
      <dgm:spPr/>
      <dgm:t>
        <a:bodyPr/>
        <a:lstStyle/>
        <a:p>
          <a:endParaRPr lang="en-US"/>
        </a:p>
      </dgm:t>
    </dgm:pt>
    <dgm:pt modelId="{633A1642-133E-4651-BAEB-DC77B671763D}" type="pres">
      <dgm:prSet presAssocID="{DB6555B0-7816-4CE0-90A1-179DD49FF633}" presName="Name0" presStyleCnt="0">
        <dgm:presLayoutVars>
          <dgm:dir/>
          <dgm:animLvl val="lvl"/>
          <dgm:resizeHandles val="exact"/>
        </dgm:presLayoutVars>
      </dgm:prSet>
      <dgm:spPr/>
    </dgm:pt>
    <dgm:pt modelId="{990BD0DA-5389-4404-A598-27DFA89A4CC8}" type="pres">
      <dgm:prSet presAssocID="{C6D03981-EE5D-40A7-ACED-1E234F4E7DA2}" presName="boxAndChildren" presStyleCnt="0"/>
      <dgm:spPr/>
    </dgm:pt>
    <dgm:pt modelId="{E81FB271-DB07-4C1B-8DD9-762194A4349B}" type="pres">
      <dgm:prSet presAssocID="{C6D03981-EE5D-40A7-ACED-1E234F4E7DA2}" presName="parentTextBox" presStyleLbl="node1" presStyleIdx="0" presStyleCnt="3"/>
      <dgm:spPr/>
    </dgm:pt>
    <dgm:pt modelId="{1362AAB9-A923-4184-A127-186F27621072}" type="pres">
      <dgm:prSet presAssocID="{B6224F0E-7345-42E3-A89F-242501D43C2C}" presName="sp" presStyleCnt="0"/>
      <dgm:spPr/>
    </dgm:pt>
    <dgm:pt modelId="{5A8DBED3-D1AD-438E-929B-B26C3825519D}" type="pres">
      <dgm:prSet presAssocID="{6E854520-D63C-4A97-A2FE-49ACEE7AE779}" presName="arrowAndChildren" presStyleCnt="0"/>
      <dgm:spPr/>
    </dgm:pt>
    <dgm:pt modelId="{07C62654-F92C-4DCD-893B-115B9AE295B4}" type="pres">
      <dgm:prSet presAssocID="{6E854520-D63C-4A97-A2FE-49ACEE7AE779}" presName="parentTextArrow" presStyleLbl="node1" presStyleIdx="1" presStyleCnt="3"/>
      <dgm:spPr/>
    </dgm:pt>
    <dgm:pt modelId="{7D6C007D-F838-4DD7-9F5E-CA461BC92643}" type="pres">
      <dgm:prSet presAssocID="{8A172BD9-51EA-4454-BE8D-23F8319FA290}" presName="sp" presStyleCnt="0"/>
      <dgm:spPr/>
    </dgm:pt>
    <dgm:pt modelId="{E35AF4D3-9539-4479-8311-1DA0F311DFB4}" type="pres">
      <dgm:prSet presAssocID="{EBA29001-3B0B-41E6-9042-C565F31EB4C8}" presName="arrowAndChildren" presStyleCnt="0"/>
      <dgm:spPr/>
    </dgm:pt>
    <dgm:pt modelId="{E8381550-5D60-41CC-95C1-A4C97514D321}" type="pres">
      <dgm:prSet presAssocID="{EBA29001-3B0B-41E6-9042-C565F31EB4C8}" presName="parentTextArrow" presStyleLbl="node1" presStyleIdx="2" presStyleCnt="3"/>
      <dgm:spPr/>
    </dgm:pt>
  </dgm:ptLst>
  <dgm:cxnLst>
    <dgm:cxn modelId="{FABF0000-9294-49D5-A1CB-ACAE89BE2F55}" srcId="{DB6555B0-7816-4CE0-90A1-179DD49FF633}" destId="{6E854520-D63C-4A97-A2FE-49ACEE7AE779}" srcOrd="1" destOrd="0" parTransId="{F469F8A7-3BFE-41D6-B8BC-C9FE4C25D9AD}" sibTransId="{B6224F0E-7345-42E3-A89F-242501D43C2C}"/>
    <dgm:cxn modelId="{D07BBE0F-EAC4-49CA-8DA4-0413C985BBAA}" type="presOf" srcId="{6E854520-D63C-4A97-A2FE-49ACEE7AE779}" destId="{07C62654-F92C-4DCD-893B-115B9AE295B4}" srcOrd="0" destOrd="0" presId="urn:microsoft.com/office/officeart/2005/8/layout/process4"/>
    <dgm:cxn modelId="{F7835D47-5070-43C0-B770-CA8BB0A54383}" srcId="{DB6555B0-7816-4CE0-90A1-179DD49FF633}" destId="{EBA29001-3B0B-41E6-9042-C565F31EB4C8}" srcOrd="0" destOrd="0" parTransId="{745B0F44-FF5A-404F-8FCC-9FCD72CC2CED}" sibTransId="{8A172BD9-51EA-4454-BE8D-23F8319FA290}"/>
    <dgm:cxn modelId="{53B65B4D-B6DC-4812-8A6B-9F11DD240EC0}" type="presOf" srcId="{EBA29001-3B0B-41E6-9042-C565F31EB4C8}" destId="{E8381550-5D60-41CC-95C1-A4C97514D321}" srcOrd="0" destOrd="0" presId="urn:microsoft.com/office/officeart/2005/8/layout/process4"/>
    <dgm:cxn modelId="{0B8C0157-67F9-44FE-9B34-3E1DA927068F}" type="presOf" srcId="{C6D03981-EE5D-40A7-ACED-1E234F4E7DA2}" destId="{E81FB271-DB07-4C1B-8DD9-762194A4349B}" srcOrd="0" destOrd="0" presId="urn:microsoft.com/office/officeart/2005/8/layout/process4"/>
    <dgm:cxn modelId="{68C1227D-EA2E-4CA1-97BC-445813AD2118}" type="presOf" srcId="{DB6555B0-7816-4CE0-90A1-179DD49FF633}" destId="{633A1642-133E-4651-BAEB-DC77B671763D}" srcOrd="0" destOrd="0" presId="urn:microsoft.com/office/officeart/2005/8/layout/process4"/>
    <dgm:cxn modelId="{7469B69C-980E-4759-ADCD-5F576EF47E52}" srcId="{DB6555B0-7816-4CE0-90A1-179DD49FF633}" destId="{C6D03981-EE5D-40A7-ACED-1E234F4E7DA2}" srcOrd="2" destOrd="0" parTransId="{96EEDD93-A285-48BB-813D-F389BF5052BB}" sibTransId="{AA8B5CDD-2606-4535-96E2-05FC675E2950}"/>
    <dgm:cxn modelId="{7C0044B8-0AEA-427C-9C90-589D11A9CCB6}" type="presParOf" srcId="{633A1642-133E-4651-BAEB-DC77B671763D}" destId="{990BD0DA-5389-4404-A598-27DFA89A4CC8}" srcOrd="0" destOrd="0" presId="urn:microsoft.com/office/officeart/2005/8/layout/process4"/>
    <dgm:cxn modelId="{60E5F6A8-9BE4-45D8-836C-113803A00644}" type="presParOf" srcId="{990BD0DA-5389-4404-A598-27DFA89A4CC8}" destId="{E81FB271-DB07-4C1B-8DD9-762194A4349B}" srcOrd="0" destOrd="0" presId="urn:microsoft.com/office/officeart/2005/8/layout/process4"/>
    <dgm:cxn modelId="{DA91F0CB-208D-4265-B2D2-327C95AAE7A9}" type="presParOf" srcId="{633A1642-133E-4651-BAEB-DC77B671763D}" destId="{1362AAB9-A923-4184-A127-186F27621072}" srcOrd="1" destOrd="0" presId="urn:microsoft.com/office/officeart/2005/8/layout/process4"/>
    <dgm:cxn modelId="{87E82628-3BAF-4977-A55E-36458BB38341}" type="presParOf" srcId="{633A1642-133E-4651-BAEB-DC77B671763D}" destId="{5A8DBED3-D1AD-438E-929B-B26C3825519D}" srcOrd="2" destOrd="0" presId="urn:microsoft.com/office/officeart/2005/8/layout/process4"/>
    <dgm:cxn modelId="{6D58717B-C5AC-43A9-8712-23A47533301C}" type="presParOf" srcId="{5A8DBED3-D1AD-438E-929B-B26C3825519D}" destId="{07C62654-F92C-4DCD-893B-115B9AE295B4}" srcOrd="0" destOrd="0" presId="urn:microsoft.com/office/officeart/2005/8/layout/process4"/>
    <dgm:cxn modelId="{7A68A633-A70F-44AF-82AA-0B0696464539}" type="presParOf" srcId="{633A1642-133E-4651-BAEB-DC77B671763D}" destId="{7D6C007D-F838-4DD7-9F5E-CA461BC92643}" srcOrd="3" destOrd="0" presId="urn:microsoft.com/office/officeart/2005/8/layout/process4"/>
    <dgm:cxn modelId="{957A7AD0-B446-422C-8AE9-9F6CA01246AA}" type="presParOf" srcId="{633A1642-133E-4651-BAEB-DC77B671763D}" destId="{E35AF4D3-9539-4479-8311-1DA0F311DFB4}" srcOrd="4" destOrd="0" presId="urn:microsoft.com/office/officeart/2005/8/layout/process4"/>
    <dgm:cxn modelId="{6288337B-B41A-4F58-BC84-7DA57860069E}" type="presParOf" srcId="{E35AF4D3-9539-4479-8311-1DA0F311DFB4}" destId="{E8381550-5D60-41CC-95C1-A4C97514D32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08F7D-3728-4E96-9CE2-51D00D20C378}">
      <dsp:nvSpPr>
        <dsp:cNvPr id="0" name=""/>
        <dsp:cNvSpPr/>
      </dsp:nvSpPr>
      <dsp:spPr>
        <a:xfrm>
          <a:off x="0" y="228631"/>
          <a:ext cx="10515600"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57E7F02-F129-4471-BB56-2BEB105CC115}">
      <dsp:nvSpPr>
        <dsp:cNvPr id="0" name=""/>
        <dsp:cNvSpPr/>
      </dsp:nvSpPr>
      <dsp:spPr>
        <a:xfrm>
          <a:off x="525780" y="7231"/>
          <a:ext cx="736092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dirty="0"/>
            <a:t>Environment &amp; Parameter Variables (recap)</a:t>
          </a:r>
        </a:p>
      </dsp:txBody>
      <dsp:txXfrm>
        <a:off x="547396" y="28847"/>
        <a:ext cx="7317688" cy="399568"/>
      </dsp:txXfrm>
    </dsp:sp>
    <dsp:sp modelId="{9748A615-546A-480E-860D-1AE4901D299A}">
      <dsp:nvSpPr>
        <dsp:cNvPr id="0" name=""/>
        <dsp:cNvSpPr/>
      </dsp:nvSpPr>
      <dsp:spPr>
        <a:xfrm>
          <a:off x="0" y="909031"/>
          <a:ext cx="10515600" cy="378000"/>
        </a:xfrm>
        <a:prstGeom prst="rect">
          <a:avLst/>
        </a:prstGeom>
        <a:solidFill>
          <a:schemeClr val="lt1">
            <a:alpha val="90000"/>
            <a:hueOff val="0"/>
            <a:satOff val="0"/>
            <a:lumOff val="0"/>
            <a:alphaOff val="0"/>
          </a:schemeClr>
        </a:solidFill>
        <a:ln w="12700" cap="flat" cmpd="sng" algn="ctr">
          <a:solidFill>
            <a:schemeClr val="accent2">
              <a:hueOff val="1610903"/>
              <a:satOff val="-4623"/>
              <a:lumOff val="-7402"/>
              <a:alphaOff val="0"/>
            </a:schemeClr>
          </a:solidFill>
          <a:prstDash val="solid"/>
          <a:miter lim="800000"/>
        </a:ln>
        <a:effectLst/>
      </dsp:spPr>
      <dsp:style>
        <a:lnRef idx="1">
          <a:scrgbClr r="0" g="0" b="0"/>
        </a:lnRef>
        <a:fillRef idx="1">
          <a:scrgbClr r="0" g="0" b="0"/>
        </a:fillRef>
        <a:effectRef idx="0">
          <a:scrgbClr r="0" g="0" b="0"/>
        </a:effectRef>
        <a:fontRef idx="minor"/>
      </dsp:style>
    </dsp:sp>
    <dsp:sp modelId="{89E2EC99-5909-482D-A1B7-D6DA4FA237DE}">
      <dsp:nvSpPr>
        <dsp:cNvPr id="0" name=""/>
        <dsp:cNvSpPr/>
      </dsp:nvSpPr>
      <dsp:spPr>
        <a:xfrm>
          <a:off x="525780" y="687631"/>
          <a:ext cx="7360920" cy="442800"/>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Example of $@ vs $*</a:t>
          </a:r>
        </a:p>
      </dsp:txBody>
      <dsp:txXfrm>
        <a:off x="547396" y="709247"/>
        <a:ext cx="7317688" cy="399568"/>
      </dsp:txXfrm>
    </dsp:sp>
    <dsp:sp modelId="{B4897FF2-E020-4205-A10D-A5D1B959ECC0}">
      <dsp:nvSpPr>
        <dsp:cNvPr id="0" name=""/>
        <dsp:cNvSpPr/>
      </dsp:nvSpPr>
      <dsp:spPr>
        <a:xfrm>
          <a:off x="0" y="1589431"/>
          <a:ext cx="10515600" cy="37800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sp>
    <dsp:sp modelId="{8136486D-8FCC-48D0-9ABC-5A1A99900257}">
      <dsp:nvSpPr>
        <dsp:cNvPr id="0" name=""/>
        <dsp:cNvSpPr/>
      </dsp:nvSpPr>
      <dsp:spPr>
        <a:xfrm>
          <a:off x="525780" y="1368031"/>
          <a:ext cx="7360920" cy="44280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Parameter and Environment Variables Use in Script</a:t>
          </a:r>
        </a:p>
      </dsp:txBody>
      <dsp:txXfrm>
        <a:off x="547396" y="1389647"/>
        <a:ext cx="7317688" cy="399568"/>
      </dsp:txXfrm>
    </dsp:sp>
    <dsp:sp modelId="{F1D4908F-1368-4159-8CCF-6C467B945ADC}">
      <dsp:nvSpPr>
        <dsp:cNvPr id="0" name=""/>
        <dsp:cNvSpPr/>
      </dsp:nvSpPr>
      <dsp:spPr>
        <a:xfrm>
          <a:off x="0" y="2269831"/>
          <a:ext cx="10515600" cy="1134000"/>
        </a:xfrm>
        <a:prstGeom prst="rect">
          <a:avLst/>
        </a:prstGeom>
        <a:solidFill>
          <a:schemeClr val="lt1">
            <a:alpha val="90000"/>
            <a:hueOff val="0"/>
            <a:satOff val="0"/>
            <a:lumOff val="0"/>
            <a:alphaOff val="0"/>
          </a:schemeClr>
        </a:solidFill>
        <a:ln w="12700" cap="flat" cmpd="sng" algn="ctr">
          <a:solidFill>
            <a:schemeClr val="accent2">
              <a:hueOff val="4832710"/>
              <a:satOff val="-13870"/>
              <a:lumOff val="-2220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If condition constructs, else if</a:t>
          </a:r>
        </a:p>
        <a:p>
          <a:pPr marL="114300" lvl="1" indent="-114300" algn="l" defTabSz="666750">
            <a:lnSpc>
              <a:spcPct val="90000"/>
            </a:lnSpc>
            <a:spcBef>
              <a:spcPct val="0"/>
            </a:spcBef>
            <a:spcAft>
              <a:spcPct val="15000"/>
            </a:spcAft>
            <a:buChar char="•"/>
          </a:pPr>
          <a:r>
            <a:rPr lang="en-US" sz="1500" kern="1200"/>
            <a:t>For, while and until loop construct</a:t>
          </a:r>
        </a:p>
        <a:p>
          <a:pPr marL="114300" lvl="1" indent="-114300" algn="l" defTabSz="666750">
            <a:lnSpc>
              <a:spcPct val="90000"/>
            </a:lnSpc>
            <a:spcBef>
              <a:spcPct val="0"/>
            </a:spcBef>
            <a:spcAft>
              <a:spcPct val="15000"/>
            </a:spcAft>
            <a:buChar char="•"/>
          </a:pPr>
          <a:r>
            <a:rPr lang="en-US" sz="1500" kern="1200"/>
            <a:t>Case construct</a:t>
          </a:r>
        </a:p>
      </dsp:txBody>
      <dsp:txXfrm>
        <a:off x="0" y="2269831"/>
        <a:ext cx="10515600" cy="1134000"/>
      </dsp:txXfrm>
    </dsp:sp>
    <dsp:sp modelId="{D0002D12-6F00-4AB7-97AB-6D596FE073C5}">
      <dsp:nvSpPr>
        <dsp:cNvPr id="0" name=""/>
        <dsp:cNvSpPr/>
      </dsp:nvSpPr>
      <dsp:spPr>
        <a:xfrm>
          <a:off x="525780" y="2048431"/>
          <a:ext cx="7360920" cy="442800"/>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Conditions and Program Control</a:t>
          </a:r>
        </a:p>
      </dsp:txBody>
      <dsp:txXfrm>
        <a:off x="547396" y="2070047"/>
        <a:ext cx="7317688" cy="399568"/>
      </dsp:txXfrm>
    </dsp:sp>
    <dsp:sp modelId="{BB252A81-6D3D-4CF9-83CA-2128A868E52D}">
      <dsp:nvSpPr>
        <dsp:cNvPr id="0" name=""/>
        <dsp:cNvSpPr/>
      </dsp:nvSpPr>
      <dsp:spPr>
        <a:xfrm>
          <a:off x="0" y="3706231"/>
          <a:ext cx="10515600" cy="637875"/>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Simple list</a:t>
          </a:r>
        </a:p>
      </dsp:txBody>
      <dsp:txXfrm>
        <a:off x="0" y="3706231"/>
        <a:ext cx="10515600" cy="637875"/>
      </dsp:txXfrm>
    </dsp:sp>
    <dsp:sp modelId="{8D1931AC-8616-4231-8992-199D2432EA02}">
      <dsp:nvSpPr>
        <dsp:cNvPr id="0" name=""/>
        <dsp:cNvSpPr/>
      </dsp:nvSpPr>
      <dsp:spPr>
        <a:xfrm>
          <a:off x="525780" y="3484831"/>
          <a:ext cx="7360920" cy="44280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Lists</a:t>
          </a:r>
        </a:p>
      </dsp:txBody>
      <dsp:txXfrm>
        <a:off x="547396" y="3506447"/>
        <a:ext cx="731768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FB271-DB07-4C1B-8DD9-762194A4349B}">
      <dsp:nvSpPr>
        <dsp:cNvPr id="0" name=""/>
        <dsp:cNvSpPr/>
      </dsp:nvSpPr>
      <dsp:spPr>
        <a:xfrm>
          <a:off x="0" y="4105454"/>
          <a:ext cx="6666833" cy="13475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This restricts the permitted letters while allowing a variety of answers and gives more control than the * wildcard.</a:t>
          </a:r>
        </a:p>
      </dsp:txBody>
      <dsp:txXfrm>
        <a:off x="0" y="4105454"/>
        <a:ext cx="6666833" cy="1347501"/>
      </dsp:txXfrm>
    </dsp:sp>
    <dsp:sp modelId="{07C62654-F92C-4DCD-893B-115B9AE295B4}">
      <dsp:nvSpPr>
        <dsp:cNvPr id="0" name=""/>
        <dsp:cNvSpPr/>
      </dsp:nvSpPr>
      <dsp:spPr>
        <a:xfrm rot="10800000">
          <a:off x="0" y="2053209"/>
          <a:ext cx="6666833" cy="2072457"/>
        </a:xfrm>
        <a:prstGeom prst="upArrowCallou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t>[</a:t>
          </a:r>
          <a:r>
            <a:rPr lang="en-US" sz="2800" b="1" kern="1200" dirty="0" err="1"/>
            <a:t>yY</a:t>
          </a:r>
          <a:r>
            <a:rPr lang="en-US" sz="2800" b="1" kern="1200" dirty="0"/>
            <a:t>] | [</a:t>
          </a:r>
          <a:r>
            <a:rPr lang="en-US" sz="2800" b="1" kern="1200" dirty="0" err="1"/>
            <a:t>Yy</a:t>
          </a:r>
          <a:r>
            <a:rPr lang="en-US" sz="2800" b="1" kern="1200" dirty="0"/>
            <a:t>][Ee][Ss] )</a:t>
          </a:r>
        </a:p>
      </dsp:txBody>
      <dsp:txXfrm rot="10800000">
        <a:off x="0" y="2053209"/>
        <a:ext cx="6666833" cy="1346620"/>
      </dsp:txXfrm>
    </dsp:sp>
    <dsp:sp modelId="{E8381550-5D60-41CC-95C1-A4C97514D321}">
      <dsp:nvSpPr>
        <dsp:cNvPr id="0" name=""/>
        <dsp:cNvSpPr/>
      </dsp:nvSpPr>
      <dsp:spPr>
        <a:xfrm rot="10800000">
          <a:off x="0" y="964"/>
          <a:ext cx="6666833" cy="2072457"/>
        </a:xfrm>
        <a:prstGeom prst="upArrowCallou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To make the case matching more powerful, we could use something like this:</a:t>
          </a:r>
        </a:p>
      </dsp:txBody>
      <dsp:txXfrm rot="10800000">
        <a:off x="0" y="964"/>
        <a:ext cx="6666833" cy="13466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50383-788E-4713-82D5-C8FAA339A51A}" type="datetimeFigureOut">
              <a:rPr lang="en-PK" smtClean="0"/>
              <a:t>10/02/2025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BD37A-C541-449D-BAE7-9FA4A7E54317}" type="slidenum">
              <a:rPr lang="en-PK" smtClean="0"/>
              <a:t>‹#›</a:t>
            </a:fld>
            <a:endParaRPr lang="en-PK"/>
          </a:p>
        </p:txBody>
      </p:sp>
    </p:spTree>
    <p:extLst>
      <p:ext uri="{BB962C8B-B14F-4D97-AF65-F5344CB8AC3E}">
        <p14:creationId xmlns:p14="http://schemas.microsoft.com/office/powerpoint/2010/main" val="34230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z-Latn-UZ" dirty="0"/>
              <a:t>export PS1='[\u@\h \W]$ ' </a:t>
            </a:r>
          </a:p>
          <a:p>
            <a:pPr marL="0" marR="0" lvl="0" indent="0" algn="l" defTabSz="914400" rtl="0" eaLnBrk="1" fontAlgn="auto" latinLnBrk="0" hangingPunct="1">
              <a:lnSpc>
                <a:spcPct val="100000"/>
              </a:lnSpc>
              <a:spcBef>
                <a:spcPts val="0"/>
              </a:spcBef>
              <a:spcAft>
                <a:spcPts val="0"/>
              </a:spcAft>
              <a:buClrTx/>
              <a:buSzTx/>
              <a:buFontTx/>
              <a:buNone/>
              <a:tabLst/>
              <a:defRPr/>
            </a:pPr>
            <a:r>
              <a:rPr lang="uz-Latn-UZ" dirty="0"/>
              <a:t>[john@server Documents]$ </a:t>
            </a:r>
          </a:p>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4</a:t>
            </a:fld>
            <a:endParaRPr lang="en-PK"/>
          </a:p>
        </p:txBody>
      </p:sp>
    </p:spTree>
    <p:extLst>
      <p:ext uri="{BB962C8B-B14F-4D97-AF65-F5344CB8AC3E}">
        <p14:creationId xmlns:p14="http://schemas.microsoft.com/office/powerpoint/2010/main" val="245627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004ED4C3-CE52-DE05-5B54-ECB180B5DC2C}"/>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F32B1AF6-BCB5-B140-590F-1E3CD30B4D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Arial Black" panose="020B0A04020102020204" pitchFamily="34" charset="0"/>
              </a:rPr>
              <a:t>How It Works:</a:t>
            </a:r>
            <a:r>
              <a:rPr lang="en-US" altLang="en-US" sz="1200" b="0" dirty="0">
                <a:latin typeface="Arial Black" panose="020B0A04020102020204" pitchFamily="34" charset="0"/>
              </a:rPr>
              <a:t> To show a different way of pattern matching, we change the way in which the no case is matched. We also show how multiple statements can be executed for each pattern in the case statement. Notice that we’re careful to put the most explicit matches first and the most general match last. This is important because the case will execute the first match it finds, not the best match. If we put the *) first, it would always be matched, regardless of what was input</a:t>
            </a:r>
          </a:p>
          <a:p>
            <a:endParaRPr lang="en-US" altLang="en-US" dirty="0">
              <a:latin typeface="Arial" panose="020B0604020202020204" pitchFamily="34" charset="0"/>
            </a:endParaRPr>
          </a:p>
        </p:txBody>
      </p:sp>
      <p:sp>
        <p:nvSpPr>
          <p:cNvPr id="15364" name="Slide Number Placeholder 3">
            <a:extLst>
              <a:ext uri="{FF2B5EF4-FFF2-40B4-BE49-F238E27FC236}">
                <a16:creationId xmlns:a16="http://schemas.microsoft.com/office/drawing/2014/main" id="{53B325A6-17B5-E7E4-658B-BAC0C9689A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DD80D45C-827C-405E-A89E-1CD2AC1772EB}" type="slidenum">
              <a:rPr lang="en-US" altLang="en-US" smtClean="0">
                <a:latin typeface="Arial" panose="020B0604020202020204" pitchFamily="34" charset="0"/>
              </a:rPr>
              <a:pPr/>
              <a:t>26</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D75F6EB-6516-0BF7-0C81-EBD45F44EC61}"/>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7712A6BB-F94D-396A-547F-29F9BA43B0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6ABAFA32-DAA2-28E0-E3D7-5E4FCEE643E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5D2D0C12-D1AC-4AFD-A471-1E2CC68AC54E}" type="slidenum">
              <a:rPr lang="en-US" altLang="en-US" smtClean="0">
                <a:latin typeface="Arial" panose="020B0604020202020204" pitchFamily="34" charset="0"/>
              </a:rPr>
              <a:pPr/>
              <a:t>27</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431FAB5-6AF7-FC1D-FF3E-2BFEA4A9A8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F92B0800-0FF2-42B7-A038-518BB262E577}" type="slidenum">
              <a:rPr lang="en-US" altLang="en-US" smtClean="0">
                <a:latin typeface="Arial" panose="020B0604020202020204" pitchFamily="34" charset="0"/>
              </a:rPr>
              <a:pPr/>
              <a:t>30</a:t>
            </a:fld>
            <a:endParaRPr lang="en-US" altLang="en-US">
              <a:latin typeface="Arial" panose="020B0604020202020204" pitchFamily="34" charset="0"/>
            </a:endParaRPr>
          </a:p>
        </p:txBody>
      </p:sp>
      <p:sp>
        <p:nvSpPr>
          <p:cNvPr id="25603" name="Rectangle 2">
            <a:extLst>
              <a:ext uri="{FF2B5EF4-FFF2-40B4-BE49-F238E27FC236}">
                <a16:creationId xmlns:a16="http://schemas.microsoft.com/office/drawing/2014/main" id="{26B534BD-788A-1E7D-987E-215CBF00555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7E9AA9B-99E5-4779-C181-6244EF6989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As you can see, within double quotes, $@ expands the positional parameters as separate fields, regardless of the IFS value. In general, if you want access to the parameters, $@ is the sensible choice. </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6</a:t>
            </a:fld>
            <a:endParaRPr lang="en-PK"/>
          </a:p>
        </p:txBody>
      </p:sp>
    </p:spTree>
    <p:extLst>
      <p:ext uri="{BB962C8B-B14F-4D97-AF65-F5344CB8AC3E}">
        <p14:creationId xmlns:p14="http://schemas.microsoft.com/office/powerpoint/2010/main" val="223267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7</a:t>
            </a:fld>
            <a:endParaRPr lang="en-PK"/>
          </a:p>
        </p:txBody>
      </p:sp>
    </p:spTree>
    <p:extLst>
      <p:ext uri="{BB962C8B-B14F-4D97-AF65-F5344CB8AC3E}">
        <p14:creationId xmlns:p14="http://schemas.microsoft.com/office/powerpoint/2010/main" val="258222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Chmod</a:t>
            </a:r>
            <a:r>
              <a:rPr lang="en-US" dirty="0"/>
              <a:t> </a:t>
            </a:r>
            <a:r>
              <a:rPr lang="en-US" dirty="0" err="1"/>
              <a:t>g+s</a:t>
            </a:r>
            <a:r>
              <a:rPr lang="en-US" dirty="0"/>
              <a:t> filename</a:t>
            </a:r>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10</a:t>
            </a:fld>
            <a:endParaRPr lang="en-PK"/>
          </a:p>
        </p:txBody>
      </p:sp>
    </p:spTree>
    <p:extLst>
      <p:ext uri="{BB962C8B-B14F-4D97-AF65-F5344CB8AC3E}">
        <p14:creationId xmlns:p14="http://schemas.microsoft.com/office/powerpoint/2010/main" val="224601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11</a:t>
            </a:fld>
            <a:endParaRPr lang="en-PK"/>
          </a:p>
        </p:txBody>
      </p:sp>
    </p:spTree>
    <p:extLst>
      <p:ext uri="{BB962C8B-B14F-4D97-AF65-F5344CB8AC3E}">
        <p14:creationId xmlns:p14="http://schemas.microsoft.com/office/powerpoint/2010/main" val="231042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#!/bin/bash for </a:t>
            </a:r>
            <a:r>
              <a:rPr lang="en-US" dirty="0" err="1"/>
              <a:t>i</a:t>
            </a:r>
            <a:r>
              <a:rPr lang="en-US" dirty="0"/>
              <a:t> in {1..100} do echo $</a:t>
            </a:r>
            <a:r>
              <a:rPr lang="en-US" dirty="0" err="1"/>
              <a:t>i</a:t>
            </a:r>
            <a:r>
              <a:rPr lang="en-US" dirty="0"/>
              <a:t> done</a:t>
            </a:r>
          </a:p>
          <a:p>
            <a:r>
              <a:rPr lang="en-US" altLang="en-US" dirty="0">
                <a:solidFill>
                  <a:srgbClr val="2E95D3"/>
                </a:solidFill>
                <a:latin typeface="Söhne Mono"/>
              </a:rPr>
              <a:t>for</a:t>
            </a:r>
            <a:r>
              <a:rPr lang="en-US" altLang="en-US" dirty="0">
                <a:solidFill>
                  <a:srgbClr val="FFFFFF"/>
                </a:solidFill>
                <a:latin typeface="Söhne Mono"/>
              </a:rPr>
              <a:t> </a:t>
            </a:r>
            <a:r>
              <a:rPr lang="en-US" altLang="en-US" dirty="0" err="1">
                <a:solidFill>
                  <a:srgbClr val="FFFFFF"/>
                </a:solidFill>
                <a:latin typeface="Söhne Mono"/>
              </a:rPr>
              <a:t>i</a:t>
            </a:r>
            <a:r>
              <a:rPr lang="en-US" altLang="en-US" dirty="0">
                <a:solidFill>
                  <a:srgbClr val="FFFFFF"/>
                </a:solidFill>
                <a:latin typeface="Söhne Mono"/>
              </a:rPr>
              <a:t> </a:t>
            </a:r>
            <a:r>
              <a:rPr lang="en-US" altLang="en-US" dirty="0">
                <a:solidFill>
                  <a:srgbClr val="2E95D3"/>
                </a:solidFill>
                <a:latin typeface="Söhne Mono"/>
              </a:rPr>
              <a:t>in</a:t>
            </a:r>
            <a:r>
              <a:rPr lang="en-US" altLang="en-US" dirty="0">
                <a:solidFill>
                  <a:srgbClr val="FFFFFF"/>
                </a:solidFill>
                <a:latin typeface="Söhne Mono"/>
              </a:rPr>
              <a:t> $(</a:t>
            </a:r>
            <a:r>
              <a:rPr lang="en-US" altLang="en-US" dirty="0">
                <a:solidFill>
                  <a:srgbClr val="E9950C"/>
                </a:solidFill>
                <a:latin typeface="Söhne Mono"/>
              </a:rPr>
              <a:t>seq</a:t>
            </a:r>
            <a:r>
              <a:rPr lang="en-US" altLang="en-US" dirty="0">
                <a:solidFill>
                  <a:srgbClr val="FFFFFF"/>
                </a:solidFill>
                <a:latin typeface="Söhne Mono"/>
              </a:rPr>
              <a:t> 1 100)</a:t>
            </a:r>
          </a:p>
          <a:p>
            <a:r>
              <a:rPr lang="en-US" altLang="en-US" dirty="0">
                <a:solidFill>
                  <a:srgbClr val="FFFFFF"/>
                </a:solidFill>
                <a:latin typeface="Söhne Mono"/>
              </a:rPr>
              <a:t> </a:t>
            </a:r>
            <a:r>
              <a:rPr lang="en-US" altLang="en-US" dirty="0">
                <a:solidFill>
                  <a:srgbClr val="2E95D3"/>
                </a:solidFill>
                <a:latin typeface="Söhne Mono"/>
              </a:rPr>
              <a:t>do</a:t>
            </a:r>
            <a:r>
              <a:rPr lang="en-US" altLang="en-US" dirty="0">
                <a:solidFill>
                  <a:srgbClr val="FFFFFF"/>
                </a:solidFill>
                <a:latin typeface="Söhne Mono"/>
              </a:rPr>
              <a:t> </a:t>
            </a:r>
          </a:p>
          <a:p>
            <a:r>
              <a:rPr lang="en-US" altLang="en-US" dirty="0">
                <a:solidFill>
                  <a:srgbClr val="E9950C"/>
                </a:solidFill>
                <a:latin typeface="Söhne Mono"/>
              </a:rPr>
              <a:t>echo</a:t>
            </a:r>
            <a:r>
              <a:rPr lang="en-US" altLang="en-US" dirty="0">
                <a:solidFill>
                  <a:srgbClr val="FFFFFF"/>
                </a:solidFill>
                <a:latin typeface="Söhne Mono"/>
              </a:rPr>
              <a:t> </a:t>
            </a:r>
            <a:r>
              <a:rPr lang="en-US" altLang="en-US" dirty="0">
                <a:solidFill>
                  <a:srgbClr val="00A67D"/>
                </a:solidFill>
                <a:latin typeface="Söhne Mono"/>
              </a:rPr>
              <a:t>"</a:t>
            </a:r>
            <a:r>
              <a:rPr lang="en-US" altLang="en-US" dirty="0">
                <a:solidFill>
                  <a:srgbClr val="DF3079"/>
                </a:solidFill>
                <a:latin typeface="Söhne Mono"/>
              </a:rPr>
              <a:t>$</a:t>
            </a:r>
            <a:r>
              <a:rPr lang="en-US" altLang="en-US" dirty="0" err="1">
                <a:solidFill>
                  <a:srgbClr val="DF3079"/>
                </a:solidFill>
                <a:latin typeface="Söhne Mono"/>
              </a:rPr>
              <a:t>i</a:t>
            </a:r>
            <a:r>
              <a:rPr lang="en-US" altLang="en-US" dirty="0">
                <a:solidFill>
                  <a:srgbClr val="00A67D"/>
                </a:solidFill>
                <a:latin typeface="Söhne Mono"/>
              </a:rPr>
              <a:t>“</a:t>
            </a:r>
          </a:p>
          <a:p>
            <a:r>
              <a:rPr lang="en-US" altLang="en-US" dirty="0">
                <a:solidFill>
                  <a:srgbClr val="FFFFFF"/>
                </a:solidFill>
                <a:latin typeface="Söhne Mono"/>
              </a:rPr>
              <a:t> </a:t>
            </a:r>
            <a:r>
              <a:rPr lang="en-US" altLang="en-US" dirty="0">
                <a:solidFill>
                  <a:srgbClr val="2E95D3"/>
                </a:solidFill>
                <a:latin typeface="Söhne Mono"/>
              </a:rPr>
              <a:t>done</a:t>
            </a:r>
          </a:p>
          <a:p>
            <a:endParaRPr lang="en-US" altLang="en-US" dirty="0">
              <a:solidFill>
                <a:srgbClr val="2E95D3"/>
              </a:solidFill>
              <a:latin typeface="Söhne Mono"/>
            </a:endParaRPr>
          </a:p>
          <a:p>
            <a:r>
              <a:rPr lang="en-US" altLang="en-US" dirty="0">
                <a:latin typeface="Arial" panose="020B0604020202020204" pitchFamily="34" charset="0"/>
              </a:rPr>
              <a:t>#!/bin/sh for foo in 1 2 3 4 5 6 7 8 9 10 11 12 13 14 15 16 17 18 19 20 </a:t>
            </a:r>
          </a:p>
          <a:p>
            <a:r>
              <a:rPr lang="en-US" altLang="en-US" dirty="0">
                <a:latin typeface="Arial" panose="020B0604020202020204" pitchFamily="34" charset="0"/>
              </a:rPr>
              <a:t>do</a:t>
            </a:r>
          </a:p>
          <a:p>
            <a:r>
              <a:rPr lang="en-US" altLang="en-US" dirty="0">
                <a:latin typeface="Arial" panose="020B0604020202020204" pitchFamily="34" charset="0"/>
              </a:rPr>
              <a:t> echo “here we go again”</a:t>
            </a:r>
          </a:p>
          <a:p>
            <a:r>
              <a:rPr lang="en-US" altLang="en-US" dirty="0">
                <a:latin typeface="Arial" panose="020B0604020202020204" pitchFamily="34" charset="0"/>
              </a:rPr>
              <a:t> done exit 0</a:t>
            </a:r>
          </a:p>
          <a:p>
            <a:endParaRPr lang="en-US" altLang="en-US" dirty="0">
              <a:solidFill>
                <a:srgbClr val="2E95D3"/>
              </a:solidFill>
              <a:latin typeface="Söhne Mono"/>
            </a:endParaRPr>
          </a:p>
          <a:p>
            <a:endParaRPr lang="en-US" altLang="en-US" dirty="0">
              <a:solidFill>
                <a:srgbClr val="2E95D3"/>
              </a:solidFill>
              <a:latin typeface="Söhne Mono"/>
            </a:endParaRPr>
          </a:p>
          <a:p>
            <a:r>
              <a:rPr lang="en-US" altLang="en-US" dirty="0">
                <a:solidFill>
                  <a:srgbClr val="2E95D3"/>
                </a:solidFill>
                <a:latin typeface="Söhne Mono"/>
              </a:rPr>
              <a:t>Seq is a </a:t>
            </a:r>
            <a:r>
              <a:rPr lang="en-US" altLang="en-US" dirty="0" err="1">
                <a:solidFill>
                  <a:srgbClr val="2E95D3"/>
                </a:solidFill>
                <a:latin typeface="Söhne Mono"/>
              </a:rPr>
              <a:t>linux</a:t>
            </a:r>
            <a:r>
              <a:rPr lang="en-US" altLang="en-US" dirty="0">
                <a:solidFill>
                  <a:srgbClr val="2E95D3"/>
                </a:solidFill>
                <a:latin typeface="Söhne Mono"/>
              </a:rPr>
              <a:t> command</a:t>
            </a:r>
            <a:endParaRPr lang="en-US" altLang="en-US" dirty="0">
              <a:latin typeface="Arial" panose="020B0604020202020204" pitchFamily="34" charset="0"/>
            </a:endParaRP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17</a:t>
            </a:fld>
            <a:endParaRPr lang="en-PK"/>
          </a:p>
        </p:txBody>
      </p:sp>
    </p:spTree>
    <p:extLst>
      <p:ext uri="{BB962C8B-B14F-4D97-AF65-F5344CB8AC3E}">
        <p14:creationId xmlns:p14="http://schemas.microsoft.com/office/powerpoint/2010/main" val="140675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22</a:t>
            </a:fld>
            <a:endParaRPr lang="en-PK"/>
          </a:p>
        </p:txBody>
      </p:sp>
    </p:spTree>
    <p:extLst>
      <p:ext uri="{BB962C8B-B14F-4D97-AF65-F5344CB8AC3E}">
        <p14:creationId xmlns:p14="http://schemas.microsoft.com/office/powerpoint/2010/main" val="315317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ClrTx/>
              <a:buFontTx/>
              <a:buNone/>
            </a:pPr>
            <a:r>
              <a:rPr lang="en-US" altLang="en-US" sz="1400" b="0" dirty="0">
                <a:latin typeface="Arial Black" panose="020B0A04020102020204" pitchFamily="34" charset="0"/>
              </a:rPr>
              <a:t>How It Works:</a:t>
            </a:r>
          </a:p>
          <a:p>
            <a:pPr algn="just">
              <a:spcBef>
                <a:spcPct val="0"/>
              </a:spcBef>
              <a:buClrTx/>
              <a:buFontTx/>
              <a:buNone/>
            </a:pPr>
            <a:r>
              <a:rPr lang="en-US" altLang="en-US" sz="1200" dirty="0">
                <a:latin typeface="Arial Black" panose="020B0A04020102020204" pitchFamily="34" charset="0"/>
              </a:rPr>
              <a:t>When the case statement is executing, it takes the contents of </a:t>
            </a:r>
            <a:r>
              <a:rPr lang="en-US" altLang="en-US" sz="1200" dirty="0" err="1">
                <a:latin typeface="Arial Black" panose="020B0A04020102020204" pitchFamily="34" charset="0"/>
              </a:rPr>
              <a:t>timeofday</a:t>
            </a:r>
            <a:r>
              <a:rPr lang="en-US" altLang="en-US" sz="1200" dirty="0">
                <a:latin typeface="Arial Black" panose="020B0A04020102020204" pitchFamily="34" charset="0"/>
              </a:rPr>
              <a:t> and compares it to each string in turn. As soon as a string matches the input, the case command executes the code following the ) and finishes. The case command performs normal expansion on the strings that it’s using for comparison. </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24</a:t>
            </a:fld>
            <a:endParaRPr lang="en-PK"/>
          </a:p>
        </p:txBody>
      </p:sp>
    </p:spTree>
    <p:extLst>
      <p:ext uri="{BB962C8B-B14F-4D97-AF65-F5344CB8AC3E}">
        <p14:creationId xmlns:p14="http://schemas.microsoft.com/office/powerpoint/2010/main" val="9532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9E8D9D13-8699-1FC4-A4F1-8C046D911E94}"/>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C9DF4256-DC91-BCC9-AF50-8929880878A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It Works: In this script, we used multiple strings in each entry of the case so that case tests several different strings for each possible statement. This makes the script both shorter and, with practice, easier to read. We also show how the * wildcard can be used, although this may match unintended patterns. For example, if the user enters never, this will be matched by n* and Good Afternoon will be displayed, which isn’t the intended behavior.</a:t>
            </a:r>
            <a:endParaRPr lang="en-US" dirty="0">
              <a:highlight>
                <a:srgbClr val="FFFF00"/>
              </a:highlight>
            </a:endParaRPr>
          </a:p>
          <a:p>
            <a:endParaRPr lang="en-US" altLang="en-US" dirty="0">
              <a:latin typeface="Arial" panose="020B0604020202020204" pitchFamily="34" charset="0"/>
            </a:endParaRPr>
          </a:p>
        </p:txBody>
      </p:sp>
      <p:sp>
        <p:nvSpPr>
          <p:cNvPr id="13316" name="Slide Number Placeholder 3">
            <a:extLst>
              <a:ext uri="{FF2B5EF4-FFF2-40B4-BE49-F238E27FC236}">
                <a16:creationId xmlns:a16="http://schemas.microsoft.com/office/drawing/2014/main" id="{AFA085A4-A806-B388-4FE2-705FD7038B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12B0105C-F46B-4F57-A407-9195BB2517AE}" type="slidenum">
              <a:rPr lang="en-US" altLang="en-US" smtClean="0">
                <a:latin typeface="Arial" panose="020B0604020202020204" pitchFamily="34" charset="0"/>
              </a:rPr>
              <a:pPr/>
              <a:t>25</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E65B-9443-B12C-922A-2F5325088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F3F8231-C388-C436-1EBF-3324954CF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7979380-D22A-EDFA-B9F8-ACE4542B1A10}"/>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5" name="Footer Placeholder 4">
            <a:extLst>
              <a:ext uri="{FF2B5EF4-FFF2-40B4-BE49-F238E27FC236}">
                <a16:creationId xmlns:a16="http://schemas.microsoft.com/office/drawing/2014/main" id="{DB5E3383-88D6-1279-D2B7-942DB0B1881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884228E-9349-25CF-432D-DC0CC10981E0}"/>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68579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E88-C58A-ADA3-8E2E-23B8D4E1826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D6A89DD-D31B-9B4B-F251-EF09B9BCC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7B4DD7F-2024-F206-7063-2833BCC6117E}"/>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5" name="Footer Placeholder 4">
            <a:extLst>
              <a:ext uri="{FF2B5EF4-FFF2-40B4-BE49-F238E27FC236}">
                <a16:creationId xmlns:a16="http://schemas.microsoft.com/office/drawing/2014/main" id="{D906A196-5B9B-CD56-BEE1-1E68479F86A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21138E2-8809-6817-220A-4E921BD457A3}"/>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79424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690F-C367-055D-774A-C9FF16C941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B70B8B8-179C-C45A-EB40-50A3EFA22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1541F66-1963-49AB-13A9-E72A68E18401}"/>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5" name="Footer Placeholder 4">
            <a:extLst>
              <a:ext uri="{FF2B5EF4-FFF2-40B4-BE49-F238E27FC236}">
                <a16:creationId xmlns:a16="http://schemas.microsoft.com/office/drawing/2014/main" id="{E979646A-A556-E6AF-E009-A9C2246C8F0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9A43FE6-AC75-B7EC-1E6C-B8582C9802E0}"/>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20159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4C2C-4F53-9893-9964-7902EBED49C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9245081-6A71-EC31-C28E-A575045C03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B3C704C-CC3A-BA58-4DFC-413014913980}"/>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5" name="Footer Placeholder 4">
            <a:extLst>
              <a:ext uri="{FF2B5EF4-FFF2-40B4-BE49-F238E27FC236}">
                <a16:creationId xmlns:a16="http://schemas.microsoft.com/office/drawing/2014/main" id="{147CB9B2-3C9C-4594-6857-9A7812F10FD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69C7E6-1D76-F1B8-5AA1-A8E63DCC82C9}"/>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74783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C096-E1D3-5FBE-5F03-C4642A84A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886E05D-F2B2-CD0E-8E7C-B9DF1A14D9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66C52-2D91-3B80-258D-57697876B11F}"/>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5" name="Footer Placeholder 4">
            <a:extLst>
              <a:ext uri="{FF2B5EF4-FFF2-40B4-BE49-F238E27FC236}">
                <a16:creationId xmlns:a16="http://schemas.microsoft.com/office/drawing/2014/main" id="{F1A86D0F-99BF-43D6-E9EB-BEA29791860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B178D49-9C8B-D618-A470-E63AA2D45124}"/>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53037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CF28-5392-9028-B9B6-67739B65D2B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426D69A-4411-66DA-6786-D911E1842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D5557AA-BEE3-CF42-D568-18A9A926B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46BD968-790E-B3A6-A054-2F11AD2B046E}"/>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6" name="Footer Placeholder 5">
            <a:extLst>
              <a:ext uri="{FF2B5EF4-FFF2-40B4-BE49-F238E27FC236}">
                <a16:creationId xmlns:a16="http://schemas.microsoft.com/office/drawing/2014/main" id="{EB8DC503-9ED1-B91C-74F1-A1628C3A5A3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31989CB-13E5-EA75-D9FC-404144C0F01E}"/>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2621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8C5D-BCEF-21F5-F7AC-4B254D2BBE6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1AD92AC-0705-9A06-6BE1-9FE3DAA55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3D735-9F58-8D0C-7F52-0E744130B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16D2F61D-EF79-049F-0DF4-049E77430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3308F-6BFC-2B7A-5533-7799879B3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DA76EB8-7E4D-4D81-0560-479FDAE80990}"/>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8" name="Footer Placeholder 7">
            <a:extLst>
              <a:ext uri="{FF2B5EF4-FFF2-40B4-BE49-F238E27FC236}">
                <a16:creationId xmlns:a16="http://schemas.microsoft.com/office/drawing/2014/main" id="{6B3F8178-5B1A-7925-2B18-41FF4024528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CE8B364-CC7F-25B2-8F88-1579D9BB72F7}"/>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6680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963C-B63D-3125-81EA-09BA0047996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4D283C7-AADB-32CD-9D35-D2E01F9390B8}"/>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4" name="Footer Placeholder 3">
            <a:extLst>
              <a:ext uri="{FF2B5EF4-FFF2-40B4-BE49-F238E27FC236}">
                <a16:creationId xmlns:a16="http://schemas.microsoft.com/office/drawing/2014/main" id="{B8E185CE-7B22-C911-D7EA-89474970FF2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D04BB30-B220-E084-307E-298954352ADA}"/>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75617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04206-E7AC-FA61-18FE-442717B247D2}"/>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3" name="Footer Placeholder 2">
            <a:extLst>
              <a:ext uri="{FF2B5EF4-FFF2-40B4-BE49-F238E27FC236}">
                <a16:creationId xmlns:a16="http://schemas.microsoft.com/office/drawing/2014/main" id="{396FBB1B-5ADD-BDE2-6C40-980D9908AC2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ACA06FC-A3A6-F132-54BD-13CF53A28659}"/>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01543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144C-57D5-A58F-754B-1889B7280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F3C6EAF-E383-19BC-C546-C9CD39125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7C5B0A9-E8DD-E198-9914-55C3C0C62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23D96-F84A-51FD-EC4C-A1CF4C932B4E}"/>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6" name="Footer Placeholder 5">
            <a:extLst>
              <a:ext uri="{FF2B5EF4-FFF2-40B4-BE49-F238E27FC236}">
                <a16:creationId xmlns:a16="http://schemas.microsoft.com/office/drawing/2014/main" id="{9E88CB8E-2064-0EDD-44B9-C094BDC1DE2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BF93872-0D38-344F-A193-46E22A034A5C}"/>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917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50A4-7BBC-6F1B-E223-08FEAB580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0D0CE09-AAE7-C8F9-FF19-A449E115C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74EF89E-9476-BFF2-C54E-3C5A235EF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DD031-D07D-D73C-F22D-DF3129F1D73E}"/>
              </a:ext>
            </a:extLst>
          </p:cNvPr>
          <p:cNvSpPr>
            <a:spLocks noGrp="1"/>
          </p:cNvSpPr>
          <p:nvPr>
            <p:ph type="dt" sz="half" idx="10"/>
          </p:nvPr>
        </p:nvSpPr>
        <p:spPr/>
        <p:txBody>
          <a:bodyPr/>
          <a:lstStyle/>
          <a:p>
            <a:fld id="{8A47AE71-31A8-45A6-9E84-DBAB8877E254}" type="datetimeFigureOut">
              <a:rPr lang="en-PK" smtClean="0"/>
              <a:t>10/02/2025</a:t>
            </a:fld>
            <a:endParaRPr lang="en-PK"/>
          </a:p>
        </p:txBody>
      </p:sp>
      <p:sp>
        <p:nvSpPr>
          <p:cNvPr id="6" name="Footer Placeholder 5">
            <a:extLst>
              <a:ext uri="{FF2B5EF4-FFF2-40B4-BE49-F238E27FC236}">
                <a16:creationId xmlns:a16="http://schemas.microsoft.com/office/drawing/2014/main" id="{00C179CC-93B3-DDCB-0DF1-9CE2B2A2F07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2E68EA8-D381-9437-5208-63B4B18AFF8F}"/>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406787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761D7-13E1-1D51-5F3F-7534F87A7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3AEC74-A7F5-B893-5ADA-4408BA37D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17FD949-533D-E7EC-ACC0-8C57D761D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47AE71-31A8-45A6-9E84-DBAB8877E254}" type="datetimeFigureOut">
              <a:rPr lang="en-PK" smtClean="0"/>
              <a:t>10/02/2025</a:t>
            </a:fld>
            <a:endParaRPr lang="en-PK"/>
          </a:p>
        </p:txBody>
      </p:sp>
      <p:sp>
        <p:nvSpPr>
          <p:cNvPr id="5" name="Footer Placeholder 4">
            <a:extLst>
              <a:ext uri="{FF2B5EF4-FFF2-40B4-BE49-F238E27FC236}">
                <a16:creationId xmlns:a16="http://schemas.microsoft.com/office/drawing/2014/main" id="{D1398567-8658-6181-04BD-514E545CB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351DBDD8-C52A-604A-001C-56BE0D567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BECECF-B940-4604-AA5B-0589CC27C80F}" type="slidenum">
              <a:rPr lang="en-PK" smtClean="0"/>
              <a:t>‹#›</a:t>
            </a:fld>
            <a:endParaRPr lang="en-PK"/>
          </a:p>
        </p:txBody>
      </p:sp>
    </p:spTree>
    <p:extLst>
      <p:ext uri="{BB962C8B-B14F-4D97-AF65-F5344CB8AC3E}">
        <p14:creationId xmlns:p14="http://schemas.microsoft.com/office/powerpoint/2010/main" val="275559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Qureshi@centralasian.uz"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wave of paint&#10;&#10;AI-generated content may be incorrect.">
            <a:extLst>
              <a:ext uri="{FF2B5EF4-FFF2-40B4-BE49-F238E27FC236}">
                <a16:creationId xmlns:a16="http://schemas.microsoft.com/office/drawing/2014/main" id="{CEFA765A-E917-ED3B-5BAE-89F3DB0A6064}"/>
              </a:ext>
            </a:extLst>
          </p:cNvPr>
          <p:cNvPicPr>
            <a:picLocks noChangeAspect="1"/>
          </p:cNvPicPr>
          <p:nvPr/>
        </p:nvPicPr>
        <p:blipFill>
          <a:blip r:embed="rId2"/>
          <a:srcRect t="4158"/>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2A43A3-01CA-6695-91FC-122E885E72D7}"/>
              </a:ext>
            </a:extLst>
          </p:cNvPr>
          <p:cNvSpPr>
            <a:spLocks noGrp="1"/>
          </p:cNvSpPr>
          <p:nvPr>
            <p:ph type="ctrTitle"/>
          </p:nvPr>
        </p:nvSpPr>
        <p:spPr>
          <a:xfrm>
            <a:off x="7935402" y="743447"/>
            <a:ext cx="3445765" cy="3692028"/>
          </a:xfrm>
          <a:noFill/>
        </p:spPr>
        <p:txBody>
          <a:bodyPr>
            <a:normAutofit/>
          </a:bodyPr>
          <a:lstStyle/>
          <a:p>
            <a:pPr algn="l"/>
            <a:r>
              <a:rPr lang="en-US" sz="4800"/>
              <a:t>Shell Programming</a:t>
            </a:r>
            <a:br>
              <a:rPr lang="en-US" sz="4800"/>
            </a:br>
            <a:br>
              <a:rPr lang="en-US" sz="4800"/>
            </a:br>
            <a:r>
              <a:rPr lang="en-US" sz="4800"/>
              <a:t>Lecture # 5</a:t>
            </a:r>
            <a:endParaRPr lang="en-PK" sz="4800"/>
          </a:p>
        </p:txBody>
      </p:sp>
      <p:sp>
        <p:nvSpPr>
          <p:cNvPr id="3" name="Subtitle 2">
            <a:extLst>
              <a:ext uri="{FF2B5EF4-FFF2-40B4-BE49-F238E27FC236}">
                <a16:creationId xmlns:a16="http://schemas.microsoft.com/office/drawing/2014/main" id="{7C2C5C51-5936-191D-7546-CB770EAC68CE}"/>
              </a:ext>
            </a:extLst>
          </p:cNvPr>
          <p:cNvSpPr>
            <a:spLocks noGrp="1"/>
          </p:cNvSpPr>
          <p:nvPr>
            <p:ph type="subTitle" idx="1"/>
          </p:nvPr>
        </p:nvSpPr>
        <p:spPr>
          <a:xfrm>
            <a:off x="7935403" y="4629234"/>
            <a:ext cx="3445766" cy="1485319"/>
          </a:xfrm>
          <a:noFill/>
        </p:spPr>
        <p:txBody>
          <a:bodyPr>
            <a:normAutofit/>
          </a:bodyPr>
          <a:lstStyle/>
          <a:p>
            <a:pPr algn="l"/>
            <a:r>
              <a:rPr lang="en-US" sz="2000"/>
              <a:t>Dr. Muhammad Bilal Qureshi</a:t>
            </a:r>
          </a:p>
          <a:p>
            <a:pPr algn="l"/>
            <a:r>
              <a:rPr lang="en-US" sz="2000">
                <a:hlinkClick r:id="rId3"/>
              </a:rPr>
              <a:t>m.qureshi@centralasian.uz</a:t>
            </a:r>
            <a:endParaRPr lang="en-US" sz="2000"/>
          </a:p>
          <a:p>
            <a:pPr algn="l"/>
            <a:r>
              <a:rPr lang="en-US" sz="2000"/>
              <a:t>Central Asian University, Tashkent, Uzbekistan</a:t>
            </a:r>
            <a:endParaRPr lang="en-PK" sz="2000"/>
          </a:p>
        </p:txBody>
      </p:sp>
    </p:spTree>
    <p:extLst>
      <p:ext uri="{BB962C8B-B14F-4D97-AF65-F5344CB8AC3E}">
        <p14:creationId xmlns:p14="http://schemas.microsoft.com/office/powerpoint/2010/main" val="1082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A6A27-1BFA-C7D2-BF87-DA609AE48B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File Condition</a:t>
            </a:r>
          </a:p>
        </p:txBody>
      </p:sp>
      <p:pic>
        <p:nvPicPr>
          <p:cNvPr id="5" name="Content Placeholder 4">
            <a:extLst>
              <a:ext uri="{FF2B5EF4-FFF2-40B4-BE49-F238E27FC236}">
                <a16:creationId xmlns:a16="http://schemas.microsoft.com/office/drawing/2014/main" id="{85D01A47-5352-6973-4D27-459BE83448A0}"/>
              </a:ext>
            </a:extLst>
          </p:cNvPr>
          <p:cNvPicPr>
            <a:picLocks noGrp="1" noChangeAspect="1"/>
          </p:cNvPicPr>
          <p:nvPr>
            <p:ph idx="1"/>
          </p:nvPr>
        </p:nvPicPr>
        <p:blipFill>
          <a:blip r:embed="rId3"/>
          <a:stretch>
            <a:fillRect/>
          </a:stretch>
        </p:blipFill>
        <p:spPr>
          <a:xfrm>
            <a:off x="2654623" y="1396588"/>
            <a:ext cx="7428440" cy="5125623"/>
          </a:xfrm>
          <a:prstGeom prst="rect">
            <a:avLst/>
          </a:prstGeom>
        </p:spPr>
      </p:pic>
    </p:spTree>
    <p:extLst>
      <p:ext uri="{BB962C8B-B14F-4D97-AF65-F5344CB8AC3E}">
        <p14:creationId xmlns:p14="http://schemas.microsoft.com/office/powerpoint/2010/main" val="386735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C6F631FF-C8D9-9DBB-227E-8F9C62876D77}"/>
              </a:ext>
            </a:extLst>
          </p:cNvPr>
          <p:cNvPicPr>
            <a:picLocks noChangeAspect="1"/>
          </p:cNvPicPr>
          <p:nvPr/>
        </p:nvPicPr>
        <p:blipFill>
          <a:blip r:embed="rId3"/>
          <a:srcRect l="-330" r="-1" b="79291"/>
          <a:stretch/>
        </p:blipFill>
        <p:spPr>
          <a:xfrm>
            <a:off x="1737361" y="704904"/>
            <a:ext cx="8503920" cy="1019393"/>
          </a:xfrm>
          <a:prstGeom prst="rect">
            <a:avLst/>
          </a:prstGeom>
        </p:spPr>
      </p:pic>
      <p:pic>
        <p:nvPicPr>
          <p:cNvPr id="6" name="Content Placeholder 4">
            <a:extLst>
              <a:ext uri="{FF2B5EF4-FFF2-40B4-BE49-F238E27FC236}">
                <a16:creationId xmlns:a16="http://schemas.microsoft.com/office/drawing/2014/main" id="{1AFEC8DB-A873-0B77-E024-920CC3A27488}"/>
              </a:ext>
            </a:extLst>
          </p:cNvPr>
          <p:cNvPicPr>
            <a:picLocks noGrp="1" noChangeAspect="1"/>
          </p:cNvPicPr>
          <p:nvPr>
            <p:ph idx="1"/>
          </p:nvPr>
        </p:nvPicPr>
        <p:blipFill>
          <a:blip r:embed="rId4"/>
          <a:stretch>
            <a:fillRect/>
          </a:stretch>
        </p:blipFill>
        <p:spPr>
          <a:xfrm>
            <a:off x="1750424" y="1950780"/>
            <a:ext cx="8503920" cy="3359076"/>
          </a:xfrm>
        </p:spPr>
      </p:pic>
    </p:spTree>
    <p:extLst>
      <p:ext uri="{BB962C8B-B14F-4D97-AF65-F5344CB8AC3E}">
        <p14:creationId xmlns:p14="http://schemas.microsoft.com/office/powerpoint/2010/main" val="34736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616688-0556-0C28-673A-C1E535E7BAA3}"/>
              </a:ext>
            </a:extLst>
          </p:cNvPr>
          <p:cNvPicPr>
            <a:picLocks noChangeAspect="1"/>
          </p:cNvPicPr>
          <p:nvPr/>
        </p:nvPicPr>
        <p:blipFill>
          <a:blip r:embed="rId2"/>
          <a:stretch>
            <a:fillRect/>
          </a:stretch>
        </p:blipFill>
        <p:spPr>
          <a:xfrm>
            <a:off x="5632113" y="5101501"/>
            <a:ext cx="6559887" cy="1733639"/>
          </a:xfrm>
          <a:prstGeom prst="rect">
            <a:avLst/>
          </a:prstGeom>
        </p:spPr>
      </p:pic>
      <p:pic>
        <p:nvPicPr>
          <p:cNvPr id="9" name="Picture 8">
            <a:extLst>
              <a:ext uri="{FF2B5EF4-FFF2-40B4-BE49-F238E27FC236}">
                <a16:creationId xmlns:a16="http://schemas.microsoft.com/office/drawing/2014/main" id="{8BA1E0C4-4DBC-61E6-83F6-68A74A1014C9}"/>
              </a:ext>
            </a:extLst>
          </p:cNvPr>
          <p:cNvPicPr>
            <a:picLocks noChangeAspect="1"/>
          </p:cNvPicPr>
          <p:nvPr/>
        </p:nvPicPr>
        <p:blipFill>
          <a:blip r:embed="rId3"/>
          <a:stretch>
            <a:fillRect/>
          </a:stretch>
        </p:blipFill>
        <p:spPr>
          <a:xfrm>
            <a:off x="0" y="30490"/>
            <a:ext cx="7680960" cy="5098206"/>
          </a:xfrm>
          <a:prstGeom prst="rect">
            <a:avLst/>
          </a:prstGeom>
        </p:spPr>
      </p:pic>
    </p:spTree>
    <p:extLst>
      <p:ext uri="{BB962C8B-B14F-4D97-AF65-F5344CB8AC3E}">
        <p14:creationId xmlns:p14="http://schemas.microsoft.com/office/powerpoint/2010/main" val="39903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301CCA3-2CAA-473F-43CF-AD89DAC59C32}"/>
              </a:ext>
            </a:extLst>
          </p:cNvPr>
          <p:cNvPicPr>
            <a:picLocks noGrp="1" noChangeAspect="1"/>
          </p:cNvPicPr>
          <p:nvPr>
            <p:ph idx="1"/>
          </p:nvPr>
        </p:nvPicPr>
        <p:blipFill>
          <a:blip r:embed="rId2"/>
          <a:stretch>
            <a:fillRect/>
          </a:stretch>
        </p:blipFill>
        <p:spPr>
          <a:xfrm>
            <a:off x="305316" y="547687"/>
            <a:ext cx="6392664" cy="2963312"/>
          </a:xfrm>
          <a:prstGeom prst="rect">
            <a:avLst/>
          </a:prstGeom>
        </p:spPr>
      </p:pic>
      <p:pic>
        <p:nvPicPr>
          <p:cNvPr id="9" name="Picture 8">
            <a:extLst>
              <a:ext uri="{FF2B5EF4-FFF2-40B4-BE49-F238E27FC236}">
                <a16:creationId xmlns:a16="http://schemas.microsoft.com/office/drawing/2014/main" id="{50716A79-F461-D09E-FD9B-BEB29ADBA793}"/>
              </a:ext>
            </a:extLst>
          </p:cNvPr>
          <p:cNvPicPr>
            <a:picLocks noChangeAspect="1"/>
          </p:cNvPicPr>
          <p:nvPr/>
        </p:nvPicPr>
        <p:blipFill>
          <a:blip r:embed="rId3"/>
          <a:stretch>
            <a:fillRect/>
          </a:stretch>
        </p:blipFill>
        <p:spPr>
          <a:xfrm>
            <a:off x="5920740" y="3582540"/>
            <a:ext cx="6057900" cy="3037226"/>
          </a:xfrm>
          <a:prstGeom prst="rect">
            <a:avLst/>
          </a:prstGeom>
        </p:spPr>
      </p:pic>
    </p:spTree>
    <p:extLst>
      <p:ext uri="{BB962C8B-B14F-4D97-AF65-F5344CB8AC3E}">
        <p14:creationId xmlns:p14="http://schemas.microsoft.com/office/powerpoint/2010/main" val="167834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E2A20-3E14-006D-D866-C6B605C8D43E}"/>
              </a:ext>
            </a:extLst>
          </p:cNvPr>
          <p:cNvPicPr>
            <a:picLocks noChangeAspect="1"/>
          </p:cNvPicPr>
          <p:nvPr/>
        </p:nvPicPr>
        <p:blipFill>
          <a:blip r:embed="rId2"/>
          <a:stretch>
            <a:fillRect/>
          </a:stretch>
        </p:blipFill>
        <p:spPr>
          <a:xfrm>
            <a:off x="1234440" y="585654"/>
            <a:ext cx="9222297" cy="5686692"/>
          </a:xfrm>
          <a:prstGeom prst="rect">
            <a:avLst/>
          </a:prstGeom>
        </p:spPr>
      </p:pic>
    </p:spTree>
    <p:extLst>
      <p:ext uri="{BB962C8B-B14F-4D97-AF65-F5344CB8AC3E}">
        <p14:creationId xmlns:p14="http://schemas.microsoft.com/office/powerpoint/2010/main" val="26908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4A52E-A4E3-F0DC-CFF9-CD5DC72AEE1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A problem with Variables </a:t>
            </a:r>
          </a:p>
        </p:txBody>
      </p:sp>
      <p:pic>
        <p:nvPicPr>
          <p:cNvPr id="5" name="Content Placeholder 4" descr="A screenshot of a computer screen&#10;&#10;AI-generated content may be incorrect.">
            <a:extLst>
              <a:ext uri="{FF2B5EF4-FFF2-40B4-BE49-F238E27FC236}">
                <a16:creationId xmlns:a16="http://schemas.microsoft.com/office/drawing/2014/main" id="{35F7EE3C-05D2-336D-6BA3-D6AB33C3C581}"/>
              </a:ext>
            </a:extLst>
          </p:cNvPr>
          <p:cNvPicPr>
            <a:picLocks noGrp="1" noChangeAspect="1"/>
          </p:cNvPicPr>
          <p:nvPr>
            <p:ph idx="1"/>
          </p:nvPr>
        </p:nvPicPr>
        <p:blipFill>
          <a:blip r:embed="rId2"/>
          <a:stretch>
            <a:fillRect/>
          </a:stretch>
        </p:blipFill>
        <p:spPr>
          <a:xfrm>
            <a:off x="2166741" y="1652367"/>
            <a:ext cx="7990506" cy="4854231"/>
          </a:xfrm>
          <a:prstGeom prst="rect">
            <a:avLst/>
          </a:prstGeom>
        </p:spPr>
      </p:pic>
    </p:spTree>
    <p:extLst>
      <p:ext uri="{BB962C8B-B14F-4D97-AF65-F5344CB8AC3E}">
        <p14:creationId xmlns:p14="http://schemas.microsoft.com/office/powerpoint/2010/main" val="1075283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B368B-AFD7-00DA-4EE0-4D82B722622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For loop</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0257DB-CC77-B6CB-53C6-6BD60E5FB088}"/>
              </a:ext>
            </a:extLst>
          </p:cNvPr>
          <p:cNvPicPr>
            <a:picLocks noChangeAspect="1"/>
          </p:cNvPicPr>
          <p:nvPr/>
        </p:nvPicPr>
        <p:blipFill>
          <a:blip r:embed="rId2"/>
          <a:stretch>
            <a:fillRect/>
          </a:stretch>
        </p:blipFill>
        <p:spPr>
          <a:xfrm>
            <a:off x="1496131" y="1921725"/>
            <a:ext cx="9562394" cy="4422605"/>
          </a:xfrm>
          <a:prstGeom prst="rect">
            <a:avLst/>
          </a:prstGeom>
        </p:spPr>
      </p:pic>
    </p:spTree>
    <p:extLst>
      <p:ext uri="{BB962C8B-B14F-4D97-AF65-F5344CB8AC3E}">
        <p14:creationId xmlns:p14="http://schemas.microsoft.com/office/powerpoint/2010/main" val="381875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09FF5-A26D-D2BF-8609-A91833E1029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For Loop with Fixed Strings</a:t>
            </a:r>
          </a:p>
        </p:txBody>
      </p:sp>
      <p:pic>
        <p:nvPicPr>
          <p:cNvPr id="5" name="Content Placeholder 4">
            <a:extLst>
              <a:ext uri="{FF2B5EF4-FFF2-40B4-BE49-F238E27FC236}">
                <a16:creationId xmlns:a16="http://schemas.microsoft.com/office/drawing/2014/main" id="{59A67F75-112D-C2BE-613B-279D534FCCA0}"/>
              </a:ext>
            </a:extLst>
          </p:cNvPr>
          <p:cNvPicPr>
            <a:picLocks noGrp="1" noChangeAspect="1"/>
          </p:cNvPicPr>
          <p:nvPr>
            <p:ph idx="1"/>
          </p:nvPr>
        </p:nvPicPr>
        <p:blipFill>
          <a:blip r:embed="rId3"/>
          <a:srcRect t="4158" r="4394"/>
          <a:stretch/>
        </p:blipFill>
        <p:spPr>
          <a:xfrm>
            <a:off x="6096000" y="336672"/>
            <a:ext cx="5067300" cy="6349767"/>
          </a:xfrm>
          <a:prstGeom prst="rect">
            <a:avLst/>
          </a:prstGeom>
        </p:spPr>
      </p:pic>
    </p:spTree>
    <p:extLst>
      <p:ext uri="{BB962C8B-B14F-4D97-AF65-F5344CB8AC3E}">
        <p14:creationId xmlns:p14="http://schemas.microsoft.com/office/powerpoint/2010/main" val="2186889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2148-C000-BF0D-CE58-4A32BDD22925}"/>
              </a:ext>
            </a:extLst>
          </p:cNvPr>
          <p:cNvSpPr>
            <a:spLocks noGrp="1"/>
          </p:cNvSpPr>
          <p:nvPr>
            <p:ph type="title"/>
          </p:nvPr>
        </p:nvSpPr>
        <p:spPr/>
        <p:txBody>
          <a:bodyPr/>
          <a:lstStyle/>
          <a:p>
            <a:r>
              <a:rPr lang="en-US" b="1" dirty="0"/>
              <a:t>For Loop with Wildcard Extension</a:t>
            </a:r>
            <a:endParaRPr lang="en-PK" b="1" dirty="0"/>
          </a:p>
        </p:txBody>
      </p:sp>
      <p:pic>
        <p:nvPicPr>
          <p:cNvPr id="5" name="Content Placeholder 4">
            <a:extLst>
              <a:ext uri="{FF2B5EF4-FFF2-40B4-BE49-F238E27FC236}">
                <a16:creationId xmlns:a16="http://schemas.microsoft.com/office/drawing/2014/main" id="{425A6B13-7BF0-DFFA-C50C-85BCE96B860A}"/>
              </a:ext>
            </a:extLst>
          </p:cNvPr>
          <p:cNvPicPr>
            <a:picLocks noGrp="1" noChangeAspect="1"/>
          </p:cNvPicPr>
          <p:nvPr>
            <p:ph idx="1"/>
          </p:nvPr>
        </p:nvPicPr>
        <p:blipFill>
          <a:blip r:embed="rId2"/>
          <a:srcRect t="11281" r="3341"/>
          <a:stretch/>
        </p:blipFill>
        <p:spPr>
          <a:xfrm>
            <a:off x="3372473" y="2610734"/>
            <a:ext cx="5071439" cy="2662821"/>
          </a:xfrm>
        </p:spPr>
      </p:pic>
      <p:sp>
        <p:nvSpPr>
          <p:cNvPr id="7" name="TextBox 6">
            <a:extLst>
              <a:ext uri="{FF2B5EF4-FFF2-40B4-BE49-F238E27FC236}">
                <a16:creationId xmlns:a16="http://schemas.microsoft.com/office/drawing/2014/main" id="{A5E16989-CD72-CE50-9313-82120A056B61}"/>
              </a:ext>
            </a:extLst>
          </p:cNvPr>
          <p:cNvSpPr txBox="1"/>
          <p:nvPr/>
        </p:nvSpPr>
        <p:spPr>
          <a:xfrm>
            <a:off x="1045029" y="1608866"/>
            <a:ext cx="10744200" cy="1200329"/>
          </a:xfrm>
          <a:prstGeom prst="rect">
            <a:avLst/>
          </a:prstGeom>
          <a:noFill/>
        </p:spPr>
        <p:txBody>
          <a:bodyPr wrap="square">
            <a:spAutoFit/>
          </a:bodyPr>
          <a:lstStyle/>
          <a:p>
            <a:pPr>
              <a:defRPr/>
            </a:pPr>
            <a:r>
              <a:rPr lang="en-US" sz="2400" dirty="0"/>
              <a:t>Imagine that you want to print all the script files starting with the letter </a:t>
            </a:r>
            <a:r>
              <a:rPr lang="en-US" sz="2400" b="1" dirty="0"/>
              <a:t>f</a:t>
            </a:r>
            <a:r>
              <a:rPr lang="en-US" sz="2400" dirty="0"/>
              <a:t> in the current directory, and you know that all your scripts end in </a:t>
            </a:r>
            <a:r>
              <a:rPr lang="en-US" sz="2400" b="1" dirty="0"/>
              <a:t>.sh</a:t>
            </a:r>
            <a:r>
              <a:rPr lang="en-US" sz="2400" dirty="0"/>
              <a:t>. You could do it like this:</a:t>
            </a:r>
          </a:p>
        </p:txBody>
      </p:sp>
      <p:sp>
        <p:nvSpPr>
          <p:cNvPr id="9" name="TextBox 8">
            <a:extLst>
              <a:ext uri="{FF2B5EF4-FFF2-40B4-BE49-F238E27FC236}">
                <a16:creationId xmlns:a16="http://schemas.microsoft.com/office/drawing/2014/main" id="{F7E66378-80D8-F24C-3CBE-B56F55809EA6}"/>
              </a:ext>
            </a:extLst>
          </p:cNvPr>
          <p:cNvSpPr txBox="1"/>
          <p:nvPr/>
        </p:nvSpPr>
        <p:spPr>
          <a:xfrm>
            <a:off x="1262743" y="5539378"/>
            <a:ext cx="10308771" cy="1015663"/>
          </a:xfrm>
          <a:prstGeom prst="rect">
            <a:avLst/>
          </a:prstGeom>
          <a:noFill/>
        </p:spPr>
        <p:txBody>
          <a:bodyPr wrap="square">
            <a:spAutoFit/>
          </a:bodyPr>
          <a:lstStyle/>
          <a:p>
            <a:pPr algn="just">
              <a:defRPr/>
            </a:pPr>
            <a:r>
              <a:rPr lang="en-US" sz="2000" dirty="0">
                <a:effectLst>
                  <a:outerShdw blurRad="38100" dist="38100" dir="2700000" algn="tl">
                    <a:srgbClr val="C0C0C0"/>
                  </a:outerShdw>
                </a:effectLst>
                <a:latin typeface="+mn-lt"/>
              </a:rPr>
              <a:t>Basically, the parameter list for the for command is provided by the output of the command enclosed in the $() sequence. The shell expands f*.sh to give the names of all the files matching this pattern</a:t>
            </a:r>
          </a:p>
        </p:txBody>
      </p:sp>
    </p:spTree>
    <p:extLst>
      <p:ext uri="{BB962C8B-B14F-4D97-AF65-F5344CB8AC3E}">
        <p14:creationId xmlns:p14="http://schemas.microsoft.com/office/powerpoint/2010/main" val="225476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1EC1A-9916-E1FA-D915-B8BF2170929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While Loop</a:t>
            </a:r>
          </a:p>
        </p:txBody>
      </p:sp>
      <p:pic>
        <p:nvPicPr>
          <p:cNvPr id="5" name="Picture 4">
            <a:extLst>
              <a:ext uri="{FF2B5EF4-FFF2-40B4-BE49-F238E27FC236}">
                <a16:creationId xmlns:a16="http://schemas.microsoft.com/office/drawing/2014/main" id="{7BCDBE28-E197-B1C7-B517-6B301041B4CA}"/>
              </a:ext>
            </a:extLst>
          </p:cNvPr>
          <p:cNvPicPr>
            <a:picLocks noChangeAspect="1"/>
          </p:cNvPicPr>
          <p:nvPr/>
        </p:nvPicPr>
        <p:blipFill>
          <a:blip r:embed="rId2"/>
          <a:stretch>
            <a:fillRect/>
          </a:stretch>
        </p:blipFill>
        <p:spPr>
          <a:xfrm>
            <a:off x="4973258" y="157"/>
            <a:ext cx="6780700" cy="1712126"/>
          </a:xfrm>
          <a:prstGeom prst="rect">
            <a:avLst/>
          </a:prstGeom>
        </p:spPr>
      </p:pic>
      <p:pic>
        <p:nvPicPr>
          <p:cNvPr id="7" name="Picture 6">
            <a:extLst>
              <a:ext uri="{FF2B5EF4-FFF2-40B4-BE49-F238E27FC236}">
                <a16:creationId xmlns:a16="http://schemas.microsoft.com/office/drawing/2014/main" id="{9BFE890A-E4E0-F691-0C16-032D822146DE}"/>
              </a:ext>
            </a:extLst>
          </p:cNvPr>
          <p:cNvPicPr>
            <a:picLocks noChangeAspect="1"/>
          </p:cNvPicPr>
          <p:nvPr/>
        </p:nvPicPr>
        <p:blipFill>
          <a:blip r:embed="rId3"/>
          <a:stretch>
            <a:fillRect/>
          </a:stretch>
        </p:blipFill>
        <p:spPr>
          <a:xfrm>
            <a:off x="4973258" y="1597980"/>
            <a:ext cx="6780699" cy="3999589"/>
          </a:xfrm>
          <a:prstGeom prst="rect">
            <a:avLst/>
          </a:prstGeom>
        </p:spPr>
      </p:pic>
      <p:pic>
        <p:nvPicPr>
          <p:cNvPr id="9" name="Picture 8">
            <a:extLst>
              <a:ext uri="{FF2B5EF4-FFF2-40B4-BE49-F238E27FC236}">
                <a16:creationId xmlns:a16="http://schemas.microsoft.com/office/drawing/2014/main" id="{F1EB0464-355B-5316-7706-2EF97BE579D8}"/>
              </a:ext>
            </a:extLst>
          </p:cNvPr>
          <p:cNvPicPr>
            <a:picLocks noChangeAspect="1"/>
          </p:cNvPicPr>
          <p:nvPr/>
        </p:nvPicPr>
        <p:blipFill>
          <a:blip r:embed="rId4"/>
          <a:stretch>
            <a:fillRect/>
          </a:stretch>
        </p:blipFill>
        <p:spPr>
          <a:xfrm>
            <a:off x="6096000" y="5468937"/>
            <a:ext cx="4616687" cy="1339919"/>
          </a:xfrm>
          <a:prstGeom prst="rect">
            <a:avLst/>
          </a:prstGeom>
        </p:spPr>
      </p:pic>
    </p:spTree>
    <p:extLst>
      <p:ext uri="{BB962C8B-B14F-4D97-AF65-F5344CB8AC3E}">
        <p14:creationId xmlns:p14="http://schemas.microsoft.com/office/powerpoint/2010/main" val="347232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9C0F4-11CE-9925-B27F-CD73941BCD17}"/>
              </a:ext>
            </a:extLst>
          </p:cNvPr>
          <p:cNvSpPr>
            <a:spLocks noGrp="1"/>
          </p:cNvSpPr>
          <p:nvPr>
            <p:ph type="title"/>
          </p:nvPr>
        </p:nvSpPr>
        <p:spPr>
          <a:xfrm>
            <a:off x="838200" y="365125"/>
            <a:ext cx="10515600" cy="1325563"/>
          </a:xfrm>
        </p:spPr>
        <p:txBody>
          <a:bodyPr>
            <a:normAutofit/>
          </a:bodyPr>
          <a:lstStyle/>
          <a:p>
            <a:r>
              <a:rPr lang="en-US" sz="5400"/>
              <a:t>Source</a:t>
            </a:r>
            <a:endParaRPr lang="en-PK"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3C6BF-F486-0A3E-ABFD-B5251B344773}"/>
              </a:ext>
            </a:extLst>
          </p:cNvPr>
          <p:cNvSpPr>
            <a:spLocks noGrp="1"/>
          </p:cNvSpPr>
          <p:nvPr>
            <p:ph idx="1"/>
          </p:nvPr>
        </p:nvSpPr>
        <p:spPr>
          <a:xfrm>
            <a:off x="838200" y="1929384"/>
            <a:ext cx="10515600" cy="4251960"/>
          </a:xfrm>
        </p:spPr>
        <p:txBody>
          <a:bodyPr>
            <a:normAutofit/>
          </a:bodyPr>
          <a:lstStyle/>
          <a:p>
            <a:r>
              <a:rPr lang="en-US" sz="2200" dirty="0"/>
              <a:t>Textbook:</a:t>
            </a:r>
          </a:p>
          <a:p>
            <a:pPr lvl="1"/>
            <a:r>
              <a:rPr lang="en-US" sz="2200" dirty="0"/>
              <a:t>Beginning Linux Programming 4</a:t>
            </a:r>
            <a:r>
              <a:rPr lang="en-US" sz="2200" baseline="30000" dirty="0"/>
              <a:t>th</a:t>
            </a:r>
            <a:r>
              <a:rPr lang="en-US" sz="2200" dirty="0"/>
              <a:t> Edition by Neil </a:t>
            </a:r>
            <a:r>
              <a:rPr lang="en-US" sz="2200" dirty="0" err="1"/>
              <a:t>Metthew</a:t>
            </a:r>
            <a:endParaRPr lang="en-US" sz="2200" dirty="0"/>
          </a:p>
          <a:p>
            <a:endParaRPr lang="en-PK" sz="2200" dirty="0"/>
          </a:p>
        </p:txBody>
      </p:sp>
    </p:spTree>
    <p:extLst>
      <p:ext uri="{BB962C8B-B14F-4D97-AF65-F5344CB8AC3E}">
        <p14:creationId xmlns:p14="http://schemas.microsoft.com/office/powerpoint/2010/main" val="69441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24AD-FFEA-D4BE-863E-D701CB979107}"/>
              </a:ext>
            </a:extLst>
          </p:cNvPr>
          <p:cNvSpPr>
            <a:spLocks noGrp="1"/>
          </p:cNvSpPr>
          <p:nvPr>
            <p:ph type="title"/>
          </p:nvPr>
        </p:nvSpPr>
        <p:spPr/>
        <p:txBody>
          <a:bodyPr/>
          <a:lstStyle/>
          <a:p>
            <a:r>
              <a:rPr lang="en-US" dirty="0"/>
              <a:t>While Loop (cont..)</a:t>
            </a:r>
            <a:endParaRPr lang="en-PK" dirty="0"/>
          </a:p>
        </p:txBody>
      </p:sp>
      <p:pic>
        <p:nvPicPr>
          <p:cNvPr id="5" name="Content Placeholder 4">
            <a:extLst>
              <a:ext uri="{FF2B5EF4-FFF2-40B4-BE49-F238E27FC236}">
                <a16:creationId xmlns:a16="http://schemas.microsoft.com/office/drawing/2014/main" id="{4D8077D6-2794-1BC3-FF2A-793B65CD2B8C}"/>
              </a:ext>
            </a:extLst>
          </p:cNvPr>
          <p:cNvPicPr>
            <a:picLocks noGrp="1" noChangeAspect="1"/>
          </p:cNvPicPr>
          <p:nvPr>
            <p:ph idx="1"/>
          </p:nvPr>
        </p:nvPicPr>
        <p:blipFill>
          <a:blip r:embed="rId2"/>
          <a:srcRect l="-175" t="21302"/>
          <a:stretch/>
        </p:blipFill>
        <p:spPr>
          <a:xfrm>
            <a:off x="2726988" y="2367105"/>
            <a:ext cx="7022109" cy="2541350"/>
          </a:xfrm>
        </p:spPr>
      </p:pic>
      <p:sp>
        <p:nvSpPr>
          <p:cNvPr id="7" name="TextBox 6">
            <a:extLst>
              <a:ext uri="{FF2B5EF4-FFF2-40B4-BE49-F238E27FC236}">
                <a16:creationId xmlns:a16="http://schemas.microsoft.com/office/drawing/2014/main" id="{E1F5EA81-B2FE-9846-2ED2-73B4D2104BD4}"/>
              </a:ext>
            </a:extLst>
          </p:cNvPr>
          <p:cNvSpPr txBox="1"/>
          <p:nvPr/>
        </p:nvSpPr>
        <p:spPr>
          <a:xfrm>
            <a:off x="838199" y="1555207"/>
            <a:ext cx="11016343" cy="1200329"/>
          </a:xfrm>
          <a:prstGeom prst="rect">
            <a:avLst/>
          </a:prstGeom>
          <a:noFill/>
        </p:spPr>
        <p:txBody>
          <a:bodyPr wrap="square">
            <a:spAutoFit/>
          </a:bodyPr>
          <a:lstStyle/>
          <a:p>
            <a:pPr>
              <a:defRPr/>
            </a:pPr>
            <a:r>
              <a:rPr lang="en-US" sz="2400" dirty="0"/>
              <a:t>By combining the while construct with arithmetic substitution, we can execute a command a fixed number of times. This is less cumbersome than the for loop we saw earlier.</a:t>
            </a:r>
          </a:p>
        </p:txBody>
      </p:sp>
      <p:sp>
        <p:nvSpPr>
          <p:cNvPr id="9" name="TextBox 8">
            <a:extLst>
              <a:ext uri="{FF2B5EF4-FFF2-40B4-BE49-F238E27FC236}">
                <a16:creationId xmlns:a16="http://schemas.microsoft.com/office/drawing/2014/main" id="{933CB674-5009-4B68-4255-6802F6E9AD7A}"/>
              </a:ext>
            </a:extLst>
          </p:cNvPr>
          <p:cNvSpPr txBox="1"/>
          <p:nvPr/>
        </p:nvSpPr>
        <p:spPr>
          <a:xfrm>
            <a:off x="882269" y="4938541"/>
            <a:ext cx="11084829" cy="646331"/>
          </a:xfrm>
          <a:prstGeom prst="rect">
            <a:avLst/>
          </a:prstGeom>
          <a:noFill/>
        </p:spPr>
        <p:txBody>
          <a:bodyPr wrap="square">
            <a:spAutoFit/>
          </a:bodyPr>
          <a:lstStyle/>
          <a:p>
            <a:pPr>
              <a:spcBef>
                <a:spcPct val="0"/>
              </a:spcBef>
              <a:buClrTx/>
              <a:buFontTx/>
              <a:buNone/>
            </a:pPr>
            <a:r>
              <a:rPr lang="en-US" altLang="en-US" sz="1800" b="0" dirty="0">
                <a:latin typeface="Arial Black" panose="020B0A04020102020204" pitchFamily="34" charset="0"/>
              </a:rPr>
              <a:t>(($foo+1)) is used to perform arithmetic evaluation of the expression inside the braces, so foo is incremented each time around the loop.</a:t>
            </a:r>
          </a:p>
        </p:txBody>
      </p:sp>
    </p:spTree>
    <p:extLst>
      <p:ext uri="{BB962C8B-B14F-4D97-AF65-F5344CB8AC3E}">
        <p14:creationId xmlns:p14="http://schemas.microsoft.com/office/powerpoint/2010/main" val="7481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888-4D7B-D179-6C04-9812F86BE9FC}"/>
              </a:ext>
            </a:extLst>
          </p:cNvPr>
          <p:cNvSpPr>
            <a:spLocks noGrp="1"/>
          </p:cNvSpPr>
          <p:nvPr>
            <p:ph type="title"/>
          </p:nvPr>
        </p:nvSpPr>
        <p:spPr/>
        <p:txBody>
          <a:bodyPr/>
          <a:lstStyle/>
          <a:p>
            <a:r>
              <a:rPr lang="en-US" dirty="0"/>
              <a:t>Until Loop</a:t>
            </a:r>
            <a:endParaRPr lang="en-PK" dirty="0"/>
          </a:p>
        </p:txBody>
      </p:sp>
      <p:pic>
        <p:nvPicPr>
          <p:cNvPr id="5" name="Content Placeholder 4">
            <a:extLst>
              <a:ext uri="{FF2B5EF4-FFF2-40B4-BE49-F238E27FC236}">
                <a16:creationId xmlns:a16="http://schemas.microsoft.com/office/drawing/2014/main" id="{FA6A5D69-4218-6CA7-8FE7-70EB84D86768}"/>
              </a:ext>
            </a:extLst>
          </p:cNvPr>
          <p:cNvPicPr>
            <a:picLocks noGrp="1" noChangeAspect="1"/>
          </p:cNvPicPr>
          <p:nvPr>
            <p:ph idx="1"/>
          </p:nvPr>
        </p:nvPicPr>
        <p:blipFill>
          <a:blip r:embed="rId2"/>
          <a:stretch>
            <a:fillRect/>
          </a:stretch>
        </p:blipFill>
        <p:spPr>
          <a:xfrm>
            <a:off x="707572" y="1825030"/>
            <a:ext cx="8819616" cy="2511226"/>
          </a:xfrm>
        </p:spPr>
      </p:pic>
      <p:sp>
        <p:nvSpPr>
          <p:cNvPr id="7" name="TextBox 6">
            <a:extLst>
              <a:ext uri="{FF2B5EF4-FFF2-40B4-BE49-F238E27FC236}">
                <a16:creationId xmlns:a16="http://schemas.microsoft.com/office/drawing/2014/main" id="{B7DA77CF-3405-A362-3B82-8BD2BE6DBDD8}"/>
              </a:ext>
            </a:extLst>
          </p:cNvPr>
          <p:cNvSpPr txBox="1"/>
          <p:nvPr/>
        </p:nvSpPr>
        <p:spPr>
          <a:xfrm>
            <a:off x="838200" y="4336256"/>
            <a:ext cx="10813869" cy="1015663"/>
          </a:xfrm>
          <a:prstGeom prst="rect">
            <a:avLst/>
          </a:prstGeom>
          <a:noFill/>
        </p:spPr>
        <p:txBody>
          <a:bodyPr wrap="square">
            <a:spAutoFit/>
          </a:bodyPr>
          <a:lstStyle/>
          <a:p>
            <a:pPr marL="0" indent="0">
              <a:buFontTx/>
              <a:buNone/>
              <a:defRPr/>
            </a:pPr>
            <a:r>
              <a:rPr lang="en-US" sz="2000" dirty="0"/>
              <a:t>This is very similar to the while loop, but with the condition test reversed. In other words, the loop continues until the condition becomes true, not while the condition is true. The until statement fits naturally when we want to keep looping until something happens. </a:t>
            </a:r>
          </a:p>
        </p:txBody>
      </p:sp>
    </p:spTree>
    <p:extLst>
      <p:ext uri="{BB962C8B-B14F-4D97-AF65-F5344CB8AC3E}">
        <p14:creationId xmlns:p14="http://schemas.microsoft.com/office/powerpoint/2010/main" val="371354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D85D-240A-14A9-2F16-04F08D1573B5}"/>
              </a:ext>
            </a:extLst>
          </p:cNvPr>
          <p:cNvSpPr>
            <a:spLocks noGrp="1"/>
          </p:cNvSpPr>
          <p:nvPr>
            <p:ph type="title"/>
          </p:nvPr>
        </p:nvSpPr>
        <p:spPr>
          <a:xfrm>
            <a:off x="433251" y="0"/>
            <a:ext cx="10515600" cy="1325563"/>
          </a:xfrm>
        </p:spPr>
        <p:txBody>
          <a:bodyPr/>
          <a:lstStyle/>
          <a:p>
            <a:r>
              <a:rPr lang="en-US" dirty="0"/>
              <a:t>Until Loop (Cont..)</a:t>
            </a:r>
            <a:endParaRPr lang="en-PK" dirty="0"/>
          </a:p>
        </p:txBody>
      </p:sp>
      <p:pic>
        <p:nvPicPr>
          <p:cNvPr id="5" name="Content Placeholder 4">
            <a:extLst>
              <a:ext uri="{FF2B5EF4-FFF2-40B4-BE49-F238E27FC236}">
                <a16:creationId xmlns:a16="http://schemas.microsoft.com/office/drawing/2014/main" id="{AD3A8FC5-1503-5A8E-27CF-2A1953B17C02}"/>
              </a:ext>
            </a:extLst>
          </p:cNvPr>
          <p:cNvPicPr>
            <a:picLocks noGrp="1" noChangeAspect="1"/>
          </p:cNvPicPr>
          <p:nvPr>
            <p:ph idx="1"/>
          </p:nvPr>
        </p:nvPicPr>
        <p:blipFill>
          <a:blip r:embed="rId3"/>
          <a:srcRect l="827" t="22445"/>
          <a:stretch/>
        </p:blipFill>
        <p:spPr>
          <a:xfrm>
            <a:off x="1702248" y="1325563"/>
            <a:ext cx="8421744" cy="3279311"/>
          </a:xfrm>
        </p:spPr>
      </p:pic>
      <p:sp>
        <p:nvSpPr>
          <p:cNvPr id="4" name="TextBox 3">
            <a:extLst>
              <a:ext uri="{FF2B5EF4-FFF2-40B4-BE49-F238E27FC236}">
                <a16:creationId xmlns:a16="http://schemas.microsoft.com/office/drawing/2014/main" id="{CE9730CC-EC47-2109-E680-23FC81E2D8A2}"/>
              </a:ext>
            </a:extLst>
          </p:cNvPr>
          <p:cNvSpPr txBox="1"/>
          <p:nvPr/>
        </p:nvSpPr>
        <p:spPr>
          <a:xfrm>
            <a:off x="433251" y="4716829"/>
            <a:ext cx="11482250" cy="1631216"/>
          </a:xfrm>
          <a:prstGeom prst="rect">
            <a:avLst/>
          </a:prstGeom>
          <a:noFill/>
        </p:spPr>
        <p:txBody>
          <a:bodyPr wrap="square">
            <a:spAutoFit/>
          </a:bodyPr>
          <a:lstStyle/>
          <a:p>
            <a:pPr>
              <a:spcBef>
                <a:spcPct val="0"/>
              </a:spcBef>
              <a:buClrTx/>
              <a:buFontTx/>
              <a:buNone/>
            </a:pPr>
            <a:r>
              <a:rPr lang="en-US" altLang="en-US" sz="2000" dirty="0">
                <a:latin typeface="+mj-lt"/>
              </a:rPr>
              <a:t>This line continuously runs the who command to check the currently logged-in users and pipes the output to grep to search for the username provided as an argument ("$1"). The output of grep is redirected to /dev/null, so no output is displayed. This line essentially waits until the specified user logs in.</a:t>
            </a:r>
          </a:p>
          <a:p>
            <a:pPr>
              <a:spcBef>
                <a:spcPct val="0"/>
              </a:spcBef>
              <a:buClrTx/>
              <a:buFontTx/>
              <a:buNone/>
            </a:pPr>
            <a:r>
              <a:rPr lang="en-US" altLang="en-US" sz="2000" dirty="0">
                <a:latin typeface="+mj-lt"/>
              </a:rPr>
              <a:t>echo -e \\a: This line produces a bell sound, which is an audible alert.</a:t>
            </a:r>
          </a:p>
          <a:p>
            <a:pPr>
              <a:spcBef>
                <a:spcPct val="0"/>
              </a:spcBef>
              <a:buClrTx/>
              <a:buFontTx/>
              <a:buNone/>
            </a:pPr>
            <a:r>
              <a:rPr lang="en-US" altLang="en-US" sz="2000" dirty="0">
                <a:latin typeface="+mj-lt"/>
              </a:rPr>
              <a:t>(-e enables backslash interpretation of the escape sequence) </a:t>
            </a:r>
          </a:p>
        </p:txBody>
      </p:sp>
    </p:spTree>
    <p:extLst>
      <p:ext uri="{BB962C8B-B14F-4D97-AF65-F5344CB8AC3E}">
        <p14:creationId xmlns:p14="http://schemas.microsoft.com/office/powerpoint/2010/main" val="246663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D8B4-B4C6-372F-251E-321EE358C07B}"/>
              </a:ext>
            </a:extLst>
          </p:cNvPr>
          <p:cNvSpPr>
            <a:spLocks noGrp="1"/>
          </p:cNvSpPr>
          <p:nvPr>
            <p:ph type="title"/>
          </p:nvPr>
        </p:nvSpPr>
        <p:spPr>
          <a:xfrm>
            <a:off x="526256" y="19790"/>
            <a:ext cx="10515600" cy="1325563"/>
          </a:xfrm>
        </p:spPr>
        <p:txBody>
          <a:bodyPr/>
          <a:lstStyle/>
          <a:p>
            <a:pPr>
              <a:defRPr/>
            </a:pPr>
            <a:r>
              <a:rPr lang="en-US" dirty="0"/>
              <a:t>Case Construct</a:t>
            </a:r>
          </a:p>
        </p:txBody>
      </p:sp>
      <p:pic>
        <p:nvPicPr>
          <p:cNvPr id="7" name="Picture 6">
            <a:extLst>
              <a:ext uri="{FF2B5EF4-FFF2-40B4-BE49-F238E27FC236}">
                <a16:creationId xmlns:a16="http://schemas.microsoft.com/office/drawing/2014/main" id="{690C3714-6831-7029-CDBE-EBA7819A2924}"/>
              </a:ext>
            </a:extLst>
          </p:cNvPr>
          <p:cNvPicPr>
            <a:picLocks noChangeAspect="1"/>
          </p:cNvPicPr>
          <p:nvPr/>
        </p:nvPicPr>
        <p:blipFill>
          <a:blip r:embed="rId2"/>
          <a:stretch>
            <a:fillRect/>
          </a:stretch>
        </p:blipFill>
        <p:spPr>
          <a:xfrm>
            <a:off x="83906" y="1027454"/>
            <a:ext cx="6437773" cy="1743017"/>
          </a:xfrm>
          <a:prstGeom prst="rect">
            <a:avLst/>
          </a:prstGeom>
        </p:spPr>
      </p:pic>
      <p:pic>
        <p:nvPicPr>
          <p:cNvPr id="9" name="Picture 8">
            <a:extLst>
              <a:ext uri="{FF2B5EF4-FFF2-40B4-BE49-F238E27FC236}">
                <a16:creationId xmlns:a16="http://schemas.microsoft.com/office/drawing/2014/main" id="{8896B7A1-2590-4D61-B765-9E3F21E52AD5}"/>
              </a:ext>
            </a:extLst>
          </p:cNvPr>
          <p:cNvPicPr>
            <a:picLocks noChangeAspect="1"/>
          </p:cNvPicPr>
          <p:nvPr/>
        </p:nvPicPr>
        <p:blipFill>
          <a:blip r:embed="rId3"/>
          <a:stretch>
            <a:fillRect/>
          </a:stretch>
        </p:blipFill>
        <p:spPr>
          <a:xfrm>
            <a:off x="6299656" y="2782334"/>
            <a:ext cx="5892344" cy="2429583"/>
          </a:xfrm>
          <a:prstGeom prst="rect">
            <a:avLst/>
          </a:prstGeom>
        </p:spPr>
      </p:pic>
      <p:pic>
        <p:nvPicPr>
          <p:cNvPr id="11" name="Picture 10">
            <a:extLst>
              <a:ext uri="{FF2B5EF4-FFF2-40B4-BE49-F238E27FC236}">
                <a16:creationId xmlns:a16="http://schemas.microsoft.com/office/drawing/2014/main" id="{C6D8E4BB-EDCA-CDFA-8948-7A5F2610F003}"/>
              </a:ext>
            </a:extLst>
          </p:cNvPr>
          <p:cNvPicPr>
            <a:picLocks noChangeAspect="1"/>
          </p:cNvPicPr>
          <p:nvPr/>
        </p:nvPicPr>
        <p:blipFill>
          <a:blip r:embed="rId4"/>
          <a:stretch>
            <a:fillRect/>
          </a:stretch>
        </p:blipFill>
        <p:spPr>
          <a:xfrm>
            <a:off x="-2" y="5211917"/>
            <a:ext cx="6605587" cy="174301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EB158-69BD-04BB-4767-B2B86805B98F}"/>
              </a:ext>
            </a:extLst>
          </p:cNvPr>
          <p:cNvSpPr>
            <a:spLocks noGrp="1"/>
          </p:cNvSpPr>
          <p:nvPr>
            <p:ph type="title"/>
          </p:nvPr>
        </p:nvSpPr>
        <p:spPr>
          <a:xfrm>
            <a:off x="630936" y="639520"/>
            <a:ext cx="3429000" cy="1719072"/>
          </a:xfrm>
        </p:spPr>
        <p:txBody>
          <a:bodyPr anchor="b">
            <a:normAutofit/>
          </a:bodyPr>
          <a:lstStyle/>
          <a:p>
            <a:pPr>
              <a:defRPr/>
            </a:pPr>
            <a:r>
              <a:rPr lang="en-US" sz="3800" dirty="0"/>
              <a:t>Case Construct (Cont..)</a:t>
            </a:r>
          </a:p>
        </p:txBody>
      </p:sp>
      <p:sp>
        <p:nvSpPr>
          <p:cNvPr id="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28C942-38E4-2673-B911-92839953F799}"/>
              </a:ext>
            </a:extLst>
          </p:cNvPr>
          <p:cNvSpPr>
            <a:spLocks noGrp="1"/>
          </p:cNvSpPr>
          <p:nvPr>
            <p:ph idx="1"/>
          </p:nvPr>
        </p:nvSpPr>
        <p:spPr>
          <a:xfrm>
            <a:off x="630936" y="2807208"/>
            <a:ext cx="3783902" cy="3410712"/>
          </a:xfrm>
        </p:spPr>
        <p:txBody>
          <a:bodyPr anchor="t">
            <a:normAutofit/>
          </a:bodyPr>
          <a:lstStyle/>
          <a:p>
            <a:pPr>
              <a:defRPr/>
            </a:pPr>
            <a:r>
              <a:rPr lang="en-US" sz="1700" b="1" dirty="0"/>
              <a:t>Be careful with the case construct if you are using wild cards such as ‘*’ in the pattern. The problem is that the first matching pattern will be taken, even if a later pattern matches more exactly.</a:t>
            </a:r>
          </a:p>
          <a:p>
            <a:pPr>
              <a:defRPr/>
            </a:pPr>
            <a:r>
              <a:rPr lang="en-US" sz="1700" b="1" dirty="0"/>
              <a:t>Case I: User Input, We can write a new version of our input-testing script and, using the case construct, make it a little more selective and forgiving of unexpected input.</a:t>
            </a:r>
          </a:p>
        </p:txBody>
      </p:sp>
      <p:pic>
        <p:nvPicPr>
          <p:cNvPr id="5" name="Picture 4">
            <a:extLst>
              <a:ext uri="{FF2B5EF4-FFF2-40B4-BE49-F238E27FC236}">
                <a16:creationId xmlns:a16="http://schemas.microsoft.com/office/drawing/2014/main" id="{D6F8B90E-F8AA-6215-3048-F3D1FFEC9A43}"/>
              </a:ext>
            </a:extLst>
          </p:cNvPr>
          <p:cNvPicPr>
            <a:picLocks noChangeAspect="1"/>
          </p:cNvPicPr>
          <p:nvPr/>
        </p:nvPicPr>
        <p:blipFill>
          <a:blip r:embed="rId3"/>
          <a:stretch>
            <a:fillRect/>
          </a:stretch>
        </p:blipFill>
        <p:spPr>
          <a:xfrm>
            <a:off x="4657344" y="1955559"/>
            <a:ext cx="6903720" cy="40041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F351F-2716-23F9-190B-04ABF7AAA524}"/>
              </a:ext>
            </a:extLst>
          </p:cNvPr>
          <p:cNvSpPr>
            <a:spLocks noGrp="1"/>
          </p:cNvSpPr>
          <p:nvPr>
            <p:ph type="title"/>
          </p:nvPr>
        </p:nvSpPr>
        <p:spPr>
          <a:xfrm>
            <a:off x="630936" y="639520"/>
            <a:ext cx="3429000" cy="1719072"/>
          </a:xfrm>
        </p:spPr>
        <p:txBody>
          <a:bodyPr anchor="b">
            <a:normAutofit/>
          </a:bodyPr>
          <a:lstStyle/>
          <a:p>
            <a:pPr>
              <a:defRPr/>
            </a:pPr>
            <a:r>
              <a:rPr lang="en-US" sz="3800"/>
              <a:t>Case Construct (Cont..)</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512E1C-3613-5E49-90E5-54F7D46E33D8}"/>
              </a:ext>
            </a:extLst>
          </p:cNvPr>
          <p:cNvSpPr>
            <a:spLocks noGrp="1"/>
          </p:cNvSpPr>
          <p:nvPr>
            <p:ph idx="1"/>
          </p:nvPr>
        </p:nvSpPr>
        <p:spPr>
          <a:xfrm>
            <a:off x="630936" y="2807208"/>
            <a:ext cx="3429000" cy="3410712"/>
          </a:xfrm>
        </p:spPr>
        <p:txBody>
          <a:bodyPr anchor="t">
            <a:normAutofit/>
          </a:bodyPr>
          <a:lstStyle/>
          <a:p>
            <a:pPr marL="0" indent="0">
              <a:buNone/>
              <a:defRPr/>
            </a:pPr>
            <a:r>
              <a:rPr lang="en-US" sz="2200" b="1" dirty="0"/>
              <a:t>Case II: </a:t>
            </a:r>
          </a:p>
          <a:p>
            <a:pPr marL="0" indent="0" algn="just">
              <a:buNone/>
              <a:defRPr/>
            </a:pPr>
            <a:r>
              <a:rPr lang="en-US" sz="2200" b="1" dirty="0"/>
              <a:t>Putting Patterns together the preceding case construction is clearly more elegant than the multiple if statement version, but by putting the patterns together, we can make a much cleaner version.</a:t>
            </a:r>
            <a:endParaRPr lang="en-US" sz="2200" b="1" dirty="0">
              <a:highlight>
                <a:srgbClr val="FFFF00"/>
              </a:highlight>
            </a:endParaRPr>
          </a:p>
        </p:txBody>
      </p:sp>
      <p:pic>
        <p:nvPicPr>
          <p:cNvPr id="5" name="Picture 4">
            <a:extLst>
              <a:ext uri="{FF2B5EF4-FFF2-40B4-BE49-F238E27FC236}">
                <a16:creationId xmlns:a16="http://schemas.microsoft.com/office/drawing/2014/main" id="{A916F119-E87D-B290-FF6E-95DB48159F16}"/>
              </a:ext>
            </a:extLst>
          </p:cNvPr>
          <p:cNvPicPr>
            <a:picLocks noChangeAspect="1"/>
          </p:cNvPicPr>
          <p:nvPr/>
        </p:nvPicPr>
        <p:blipFill>
          <a:blip r:embed="rId3"/>
          <a:stretch>
            <a:fillRect/>
          </a:stretch>
        </p:blipFill>
        <p:spPr>
          <a:xfrm>
            <a:off x="4265106" y="3162566"/>
            <a:ext cx="7995284" cy="22386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6A61F-790F-06C6-4CDF-41A407C5892B}"/>
              </a:ext>
            </a:extLst>
          </p:cNvPr>
          <p:cNvSpPr>
            <a:spLocks noGrp="1"/>
          </p:cNvSpPr>
          <p:nvPr>
            <p:ph type="title"/>
          </p:nvPr>
        </p:nvSpPr>
        <p:spPr>
          <a:xfrm>
            <a:off x="630936" y="639520"/>
            <a:ext cx="3429000" cy="1719072"/>
          </a:xfrm>
        </p:spPr>
        <p:txBody>
          <a:bodyPr anchor="b">
            <a:normAutofit/>
          </a:bodyPr>
          <a:lstStyle/>
          <a:p>
            <a:pPr>
              <a:defRPr/>
            </a:pPr>
            <a:r>
              <a:rPr lang="en-US" sz="3800"/>
              <a:t>Case Construct (Cont..)</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4431CF4-D005-EC33-FDB4-638F59ED8D83}"/>
              </a:ext>
            </a:extLst>
          </p:cNvPr>
          <p:cNvSpPr>
            <a:spLocks noGrp="1"/>
          </p:cNvSpPr>
          <p:nvPr>
            <p:ph idx="1"/>
          </p:nvPr>
        </p:nvSpPr>
        <p:spPr>
          <a:xfrm>
            <a:off x="630936" y="2807208"/>
            <a:ext cx="3098102" cy="3410712"/>
          </a:xfrm>
        </p:spPr>
        <p:txBody>
          <a:bodyPr anchor="t">
            <a:normAutofit lnSpcReduction="10000"/>
          </a:bodyPr>
          <a:lstStyle/>
          <a:p>
            <a:pPr marL="0" indent="0" algn="just">
              <a:buNone/>
              <a:defRPr/>
            </a:pPr>
            <a:r>
              <a:rPr lang="en-US" sz="2200" b="1" dirty="0"/>
              <a:t>Case </a:t>
            </a:r>
            <a:r>
              <a:rPr lang="en-US" sz="2200" b="1" dirty="0" err="1"/>
              <a:t>IIl</a:t>
            </a:r>
            <a:r>
              <a:rPr lang="en-US" sz="2200" b="1" dirty="0"/>
              <a:t>: </a:t>
            </a:r>
          </a:p>
          <a:p>
            <a:pPr marL="0" indent="0" algn="just">
              <a:buNone/>
              <a:defRPr/>
            </a:pPr>
            <a:r>
              <a:rPr lang="en-US" sz="2200" b="1" dirty="0"/>
              <a:t>Executing Multiple Statements Finally, to make the script reusable, we need to have a different exit value when the default pattern is used. We also add a set construct to show this in action.</a:t>
            </a:r>
          </a:p>
          <a:p>
            <a:pPr marL="0" indent="0" algn="just">
              <a:buNone/>
              <a:defRPr/>
            </a:pPr>
            <a:endParaRPr lang="en-US" sz="2200" dirty="0">
              <a:highlight>
                <a:srgbClr val="FFFF00"/>
              </a:highlight>
            </a:endParaRPr>
          </a:p>
        </p:txBody>
      </p:sp>
      <p:pic>
        <p:nvPicPr>
          <p:cNvPr id="6" name="Picture 5">
            <a:extLst>
              <a:ext uri="{FF2B5EF4-FFF2-40B4-BE49-F238E27FC236}">
                <a16:creationId xmlns:a16="http://schemas.microsoft.com/office/drawing/2014/main" id="{22E94254-DBA7-F1DB-9313-D680029FED8C}"/>
              </a:ext>
            </a:extLst>
          </p:cNvPr>
          <p:cNvPicPr>
            <a:picLocks noChangeAspect="1"/>
          </p:cNvPicPr>
          <p:nvPr/>
        </p:nvPicPr>
        <p:blipFill>
          <a:blip r:embed="rId3"/>
          <a:stretch>
            <a:fillRect/>
          </a:stretch>
        </p:blipFill>
        <p:spPr>
          <a:xfrm>
            <a:off x="4064248" y="2358592"/>
            <a:ext cx="8026628" cy="411364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27A65-A5A3-3C16-8310-376BF85DCC18}"/>
              </a:ext>
            </a:extLst>
          </p:cNvPr>
          <p:cNvSpPr>
            <a:spLocks noGrp="1"/>
          </p:cNvSpPr>
          <p:nvPr>
            <p:ph type="title"/>
          </p:nvPr>
        </p:nvSpPr>
        <p:spPr>
          <a:xfrm>
            <a:off x="586478" y="1683756"/>
            <a:ext cx="3115265" cy="2396359"/>
          </a:xfrm>
        </p:spPr>
        <p:txBody>
          <a:bodyPr anchor="b">
            <a:normAutofit/>
          </a:bodyPr>
          <a:lstStyle/>
          <a:p>
            <a:pPr algn="r">
              <a:defRPr/>
            </a:pPr>
            <a:r>
              <a:rPr lang="en-US" sz="4000">
                <a:solidFill>
                  <a:srgbClr val="FFFFFF"/>
                </a:solidFill>
              </a:rPr>
              <a:t>Case Construct (Cont..)</a:t>
            </a:r>
          </a:p>
        </p:txBody>
      </p:sp>
      <p:graphicFrame>
        <p:nvGraphicFramePr>
          <p:cNvPr id="6" name="Content Placeholder 3">
            <a:extLst>
              <a:ext uri="{FF2B5EF4-FFF2-40B4-BE49-F238E27FC236}">
                <a16:creationId xmlns:a16="http://schemas.microsoft.com/office/drawing/2014/main" id="{A9E28866-8A60-74A1-3420-9FC425CB26C1}"/>
              </a:ext>
            </a:extLst>
          </p:cNvPr>
          <p:cNvGraphicFramePr>
            <a:graphicFrameLocks noGrp="1"/>
          </p:cNvGraphicFramePr>
          <p:nvPr>
            <p:ph idx="1"/>
            <p:extLst>
              <p:ext uri="{D42A27DB-BD31-4B8C-83A1-F6EECF244321}">
                <p14:modId xmlns:p14="http://schemas.microsoft.com/office/powerpoint/2010/main" val="10291292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41" name="Rectangle 1844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64407-D035-724A-E26C-A6F47F6CE625}"/>
              </a:ext>
            </a:extLst>
          </p:cNvPr>
          <p:cNvSpPr>
            <a:spLocks noGrp="1"/>
          </p:cNvSpPr>
          <p:nvPr>
            <p:ph type="title"/>
          </p:nvPr>
        </p:nvSpPr>
        <p:spPr>
          <a:xfrm>
            <a:off x="630936" y="502920"/>
            <a:ext cx="3419856" cy="1463040"/>
          </a:xfrm>
        </p:spPr>
        <p:txBody>
          <a:bodyPr anchor="ctr">
            <a:normAutofit/>
          </a:bodyPr>
          <a:lstStyle/>
          <a:p>
            <a:pPr>
              <a:defRPr/>
            </a:pPr>
            <a:r>
              <a:rPr lang="en-US" sz="4800"/>
              <a:t>Lists</a:t>
            </a:r>
          </a:p>
        </p:txBody>
      </p:sp>
      <p:sp>
        <p:nvSpPr>
          <p:cNvPr id="1844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FEFF525-EFA2-064D-72AA-A9610ECE6DDF}"/>
              </a:ext>
            </a:extLst>
          </p:cNvPr>
          <p:cNvSpPr>
            <a:spLocks noGrp="1"/>
          </p:cNvSpPr>
          <p:nvPr>
            <p:ph idx="1"/>
          </p:nvPr>
        </p:nvSpPr>
        <p:spPr>
          <a:xfrm>
            <a:off x="4654295" y="502920"/>
            <a:ext cx="6894576" cy="1463040"/>
          </a:xfrm>
        </p:spPr>
        <p:txBody>
          <a:bodyPr anchor="ctr">
            <a:normAutofit/>
          </a:bodyPr>
          <a:lstStyle/>
          <a:p>
            <a:pPr marL="0" indent="0">
              <a:buNone/>
              <a:defRPr/>
            </a:pPr>
            <a:r>
              <a:rPr lang="en-US" sz="2200"/>
              <a:t>Sometimes we want to connect commands in a series. For instance, we may want several different conditions to be met before we execute a statement like:</a:t>
            </a:r>
          </a:p>
        </p:txBody>
      </p:sp>
      <p:pic>
        <p:nvPicPr>
          <p:cNvPr id="5" name="Picture 4">
            <a:extLst>
              <a:ext uri="{FF2B5EF4-FFF2-40B4-BE49-F238E27FC236}">
                <a16:creationId xmlns:a16="http://schemas.microsoft.com/office/drawing/2014/main" id="{4097E274-90F9-59B1-42A9-A26E62063602}"/>
              </a:ext>
            </a:extLst>
          </p:cNvPr>
          <p:cNvPicPr>
            <a:picLocks noChangeAspect="1"/>
          </p:cNvPicPr>
          <p:nvPr/>
        </p:nvPicPr>
        <p:blipFill>
          <a:blip r:embed="rId2"/>
          <a:stretch>
            <a:fillRect/>
          </a:stretch>
        </p:blipFill>
        <p:spPr>
          <a:xfrm>
            <a:off x="630936" y="2837634"/>
            <a:ext cx="10917936" cy="286595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FA46E-E2A3-DC8C-90F3-5F726BCE6B2E}"/>
              </a:ext>
            </a:extLst>
          </p:cNvPr>
          <p:cNvSpPr>
            <a:spLocks noGrp="1"/>
          </p:cNvSpPr>
          <p:nvPr>
            <p:ph type="title"/>
          </p:nvPr>
        </p:nvSpPr>
        <p:spPr>
          <a:xfrm>
            <a:off x="630936" y="502920"/>
            <a:ext cx="3419856" cy="1463040"/>
          </a:xfrm>
        </p:spPr>
        <p:txBody>
          <a:bodyPr anchor="ctr">
            <a:normAutofit/>
          </a:bodyPr>
          <a:lstStyle/>
          <a:p>
            <a:r>
              <a:rPr lang="en-US" sz="4800"/>
              <a:t>List (Cont..)</a:t>
            </a:r>
            <a:endParaRPr lang="en-PK" sz="4800"/>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2CF4AD-A90F-FDBC-8CE5-2ED4ADCAEE84}"/>
              </a:ext>
            </a:extLst>
          </p:cNvPr>
          <p:cNvSpPr>
            <a:spLocks noGrp="1"/>
          </p:cNvSpPr>
          <p:nvPr>
            <p:ph idx="1"/>
          </p:nvPr>
        </p:nvSpPr>
        <p:spPr>
          <a:xfrm>
            <a:off x="4654295" y="502920"/>
            <a:ext cx="6894576" cy="1463040"/>
          </a:xfrm>
        </p:spPr>
        <p:txBody>
          <a:bodyPr anchor="ctr">
            <a:normAutofit/>
          </a:bodyPr>
          <a:lstStyle/>
          <a:p>
            <a:r>
              <a:rPr lang="en-US" altLang="en-US" sz="2200" b="0">
                <a:latin typeface="+mj-lt"/>
              </a:rPr>
              <a:t>or you might want at least one of a series of conditions to be true: </a:t>
            </a:r>
          </a:p>
          <a:p>
            <a:endParaRPr lang="en-PK" sz="2200"/>
          </a:p>
        </p:txBody>
      </p:sp>
      <p:pic>
        <p:nvPicPr>
          <p:cNvPr id="5" name="Picture 4">
            <a:extLst>
              <a:ext uri="{FF2B5EF4-FFF2-40B4-BE49-F238E27FC236}">
                <a16:creationId xmlns:a16="http://schemas.microsoft.com/office/drawing/2014/main" id="{B21C7B1C-E43C-8271-DE15-68E0BEE53C08}"/>
              </a:ext>
            </a:extLst>
          </p:cNvPr>
          <p:cNvPicPr>
            <a:picLocks noChangeAspect="1"/>
          </p:cNvPicPr>
          <p:nvPr/>
        </p:nvPicPr>
        <p:blipFill>
          <a:blip r:embed="rId2"/>
          <a:stretch>
            <a:fillRect/>
          </a:stretch>
        </p:blipFill>
        <p:spPr>
          <a:xfrm>
            <a:off x="617017" y="2290935"/>
            <a:ext cx="10330989" cy="4209877"/>
          </a:xfrm>
          <a:prstGeom prst="rect">
            <a:avLst/>
          </a:prstGeom>
        </p:spPr>
      </p:pic>
    </p:spTree>
    <p:extLst>
      <p:ext uri="{BB962C8B-B14F-4D97-AF65-F5344CB8AC3E}">
        <p14:creationId xmlns:p14="http://schemas.microsoft.com/office/powerpoint/2010/main" val="83759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4F7CC6-7127-A1A7-4653-FE048F4656BD}"/>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890-AD5A-27B1-E148-0313EFE2E61A}"/>
              </a:ext>
            </a:extLst>
          </p:cNvPr>
          <p:cNvSpPr>
            <a:spLocks noGrp="1"/>
          </p:cNvSpPr>
          <p:nvPr>
            <p:ph type="title"/>
          </p:nvPr>
        </p:nvSpPr>
        <p:spPr>
          <a:xfrm>
            <a:off x="838200" y="365125"/>
            <a:ext cx="10515600" cy="1325563"/>
          </a:xfrm>
        </p:spPr>
        <p:txBody>
          <a:bodyPr>
            <a:normAutofit/>
          </a:bodyPr>
          <a:lstStyle/>
          <a:p>
            <a:r>
              <a:rPr lang="en-US" dirty="0"/>
              <a:t>Contents</a:t>
            </a:r>
            <a:endParaRPr lang="en-PK" dirty="0"/>
          </a:p>
        </p:txBody>
      </p:sp>
      <p:graphicFrame>
        <p:nvGraphicFramePr>
          <p:cNvPr id="5" name="Content Placeholder 2">
            <a:extLst>
              <a:ext uri="{FF2B5EF4-FFF2-40B4-BE49-F238E27FC236}">
                <a16:creationId xmlns:a16="http://schemas.microsoft.com/office/drawing/2014/main" id="{8DF6E590-E5A2-79E3-8FB9-0E3ECDEF85E0}"/>
              </a:ext>
            </a:extLst>
          </p:cNvPr>
          <p:cNvGraphicFramePr>
            <a:graphicFrameLocks noGrp="1"/>
          </p:cNvGraphicFramePr>
          <p:nvPr>
            <p:ph idx="1"/>
            <p:extLst>
              <p:ext uri="{D42A27DB-BD31-4B8C-83A1-F6EECF244321}">
                <p14:modId xmlns:p14="http://schemas.microsoft.com/office/powerpoint/2010/main" val="5878691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7734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Rectangle 4">
            <a:extLst>
              <a:ext uri="{FF2B5EF4-FFF2-40B4-BE49-F238E27FC236}">
                <a16:creationId xmlns:a16="http://schemas.microsoft.com/office/drawing/2014/main" id="{6C9554AA-B9AB-3F9C-7F80-6F50EE74D283}"/>
              </a:ext>
            </a:extLst>
          </p:cNvPr>
          <p:cNvSpPr>
            <a:spLocks noGrp="1" noChangeArrowheads="1"/>
          </p:cNvSpPr>
          <p:nvPr>
            <p:ph type="title"/>
          </p:nvPr>
        </p:nvSpPr>
        <p:spPr>
          <a:xfrm>
            <a:off x="1946276" y="193860"/>
            <a:ext cx="7388225" cy="703078"/>
          </a:xfrm>
        </p:spPr>
        <p:txBody>
          <a:bodyPr vert="horz" lIns="90488" tIns="44450" rIns="90488" bIns="44450" rtlCol="0" anchor="b">
            <a:spAutoFit/>
          </a:bodyPr>
          <a:lstStyle/>
          <a:p>
            <a:pPr eaLnBrk="1" hangingPunct="1">
              <a:defRPr/>
            </a:pPr>
            <a:r>
              <a:rPr lang="en-US" dirty="0"/>
              <a:t>Thank You</a:t>
            </a:r>
          </a:p>
        </p:txBody>
      </p:sp>
      <p:sp>
        <p:nvSpPr>
          <p:cNvPr id="827397" name="Rectangle 5">
            <a:extLst>
              <a:ext uri="{FF2B5EF4-FFF2-40B4-BE49-F238E27FC236}">
                <a16:creationId xmlns:a16="http://schemas.microsoft.com/office/drawing/2014/main" id="{F3FF5749-0943-9AA8-5924-F9B8C7B6EA81}"/>
              </a:ext>
            </a:extLst>
          </p:cNvPr>
          <p:cNvSpPr>
            <a:spLocks noGrp="1" noChangeArrowheads="1"/>
          </p:cNvSpPr>
          <p:nvPr>
            <p:ph type="body" sz="half" idx="1"/>
          </p:nvPr>
        </p:nvSpPr>
        <p:spPr>
          <a:xfrm>
            <a:off x="1946276" y="1143001"/>
            <a:ext cx="4295775" cy="619125"/>
          </a:xfrm>
        </p:spPr>
        <p:txBody>
          <a:bodyPr vert="horz" lIns="90488" tIns="44450" rIns="90488" bIns="44450" rtlCol="0">
            <a:normAutofit/>
          </a:bodyPr>
          <a:lstStyle/>
          <a:p>
            <a:pPr eaLnBrk="1" hangingPunct="1">
              <a:buFontTx/>
              <a:buNone/>
              <a:defRPr/>
            </a:pPr>
            <a:r>
              <a:rPr lang="en-US" sz="2000"/>
              <a:t>Questions?</a:t>
            </a:r>
          </a:p>
          <a:p>
            <a:pPr eaLnBrk="1" hangingPunct="1">
              <a:buFontTx/>
              <a:buNone/>
              <a:defRPr/>
            </a:pPr>
            <a:endParaRPr lang="en-US" sz="3200"/>
          </a:p>
        </p:txBody>
      </p:sp>
      <p:graphicFrame>
        <p:nvGraphicFramePr>
          <p:cNvPr id="24582" name="Object 6">
            <a:extLst>
              <a:ext uri="{FF2B5EF4-FFF2-40B4-BE49-F238E27FC236}">
                <a16:creationId xmlns:a16="http://schemas.microsoft.com/office/drawing/2014/main" id="{2769A456-2991-8BE7-0D8C-043DFFAE1601}"/>
              </a:ext>
            </a:extLst>
          </p:cNvPr>
          <p:cNvGraphicFramePr>
            <a:graphicFrameLocks noChangeAspect="1"/>
          </p:cNvGraphicFramePr>
          <p:nvPr/>
        </p:nvGraphicFramePr>
        <p:xfrm>
          <a:off x="3348038" y="2228850"/>
          <a:ext cx="5511800" cy="3932238"/>
        </p:xfrm>
        <a:graphic>
          <a:graphicData uri="http://schemas.openxmlformats.org/presentationml/2006/ole">
            <mc:AlternateContent xmlns:mc="http://schemas.openxmlformats.org/markup-compatibility/2006">
              <mc:Choice xmlns:v="urn:schemas-microsoft-com:vml" Requires="v">
                <p:oleObj name="ClipArt" r:id="rId3" imgW="4006850" imgH="2857500" progId="MS_ClipArt_Gallery.2">
                  <p:embed/>
                </p:oleObj>
              </mc:Choice>
              <mc:Fallback>
                <p:oleObj name="ClipArt" r:id="rId3" imgW="4006850" imgH="2857500" progId="MS_ClipArt_Gallery.2">
                  <p:embed/>
                  <p:pic>
                    <p:nvPicPr>
                      <p:cNvPr id="24582" name="Object 6">
                        <a:extLst>
                          <a:ext uri="{FF2B5EF4-FFF2-40B4-BE49-F238E27FC236}">
                            <a16:creationId xmlns:a16="http://schemas.microsoft.com/office/drawing/2014/main" id="{2769A456-2991-8BE7-0D8C-043DFFAE1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228850"/>
                        <a:ext cx="5511800" cy="393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92FCD-590A-8DA7-FCFC-C429854AD4A5}"/>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Environment Variables</a:t>
            </a:r>
          </a:p>
        </p:txBody>
      </p:sp>
      <p:sp>
        <p:nvSpPr>
          <p:cNvPr id="2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3B9786-06E0-5B3B-F554-FBF24E4D5A3D}"/>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defRPr/>
            </a:pPr>
            <a:r>
              <a:rPr lang="en-US" sz="2000" dirty="0"/>
              <a:t>When a shell script starts, some variables are initialized from values in the environment. These are normally capitalized to distinguish them from user-defined (shell) variables in scripts, which are conventionally lowercase.</a:t>
            </a:r>
          </a:p>
        </p:txBody>
      </p:sp>
      <p:pic>
        <p:nvPicPr>
          <p:cNvPr id="7" name="Picture 6">
            <a:extLst>
              <a:ext uri="{FF2B5EF4-FFF2-40B4-BE49-F238E27FC236}">
                <a16:creationId xmlns:a16="http://schemas.microsoft.com/office/drawing/2014/main" id="{DFE39DEA-68DD-CF14-FA79-3A7E3865DEDC}"/>
              </a:ext>
            </a:extLst>
          </p:cNvPr>
          <p:cNvPicPr>
            <a:picLocks noChangeAspect="1"/>
          </p:cNvPicPr>
          <p:nvPr/>
        </p:nvPicPr>
        <p:blipFill>
          <a:blip r:embed="rId3"/>
          <a:stretch>
            <a:fillRect/>
          </a:stretch>
        </p:blipFill>
        <p:spPr>
          <a:xfrm>
            <a:off x="2361904" y="2290935"/>
            <a:ext cx="8095936" cy="4452765"/>
          </a:xfrm>
          <a:prstGeom prst="rect">
            <a:avLst/>
          </a:prstGeom>
        </p:spPr>
      </p:pic>
    </p:spTree>
    <p:extLst>
      <p:ext uri="{BB962C8B-B14F-4D97-AF65-F5344CB8AC3E}">
        <p14:creationId xmlns:p14="http://schemas.microsoft.com/office/powerpoint/2010/main" val="381434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E4F0E-E03A-BCEE-95D8-70224547576A}"/>
              </a:ext>
            </a:extLst>
          </p:cNvPr>
          <p:cNvSpPr>
            <a:spLocks noGrp="1"/>
          </p:cNvSpPr>
          <p:nvPr>
            <p:ph type="title"/>
          </p:nvPr>
        </p:nvSpPr>
        <p:spPr>
          <a:xfrm>
            <a:off x="630936" y="502920"/>
            <a:ext cx="3419856" cy="1463040"/>
          </a:xfrm>
        </p:spPr>
        <p:txBody>
          <a:bodyPr anchor="ctr">
            <a:normAutofit/>
          </a:bodyPr>
          <a:lstStyle/>
          <a:p>
            <a:r>
              <a:rPr lang="en-US" sz="3000" dirty="0"/>
              <a:t>Parameter Variables</a:t>
            </a:r>
            <a:endParaRPr lang="en-PK" sz="3000" dirty="0"/>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5457C8-CC00-355A-37A8-19E60F02AEEB}"/>
              </a:ext>
            </a:extLst>
          </p:cNvPr>
          <p:cNvSpPr>
            <a:spLocks noGrp="1"/>
          </p:cNvSpPr>
          <p:nvPr>
            <p:ph idx="1"/>
          </p:nvPr>
        </p:nvSpPr>
        <p:spPr>
          <a:xfrm>
            <a:off x="4636006" y="707310"/>
            <a:ext cx="6894576" cy="1463040"/>
          </a:xfrm>
        </p:spPr>
        <p:txBody>
          <a:bodyPr anchor="ctr">
            <a:normAutofit fontScale="92500" lnSpcReduction="10000"/>
          </a:bodyPr>
          <a:lstStyle/>
          <a:p>
            <a:pPr marL="0" indent="0" algn="just">
              <a:buNone/>
            </a:pPr>
            <a:r>
              <a:rPr lang="en-US" sz="2400" dirty="0">
                <a:latin typeface="+mn-lt"/>
              </a:rPr>
              <a:t>If your script is invoked with parameters, some additional variables are created. Even if no parameters are passed, the preceding environment variable $# still exists but has a value of 0. The parameter variables are listed in the following table.</a:t>
            </a:r>
          </a:p>
          <a:p>
            <a:endParaRPr lang="en-PK" sz="2000" dirty="0"/>
          </a:p>
        </p:txBody>
      </p:sp>
      <p:pic>
        <p:nvPicPr>
          <p:cNvPr id="6" name="Picture 5">
            <a:extLst>
              <a:ext uri="{FF2B5EF4-FFF2-40B4-BE49-F238E27FC236}">
                <a16:creationId xmlns:a16="http://schemas.microsoft.com/office/drawing/2014/main" id="{822A9993-D440-5EF1-D0BC-BAB568ED8B8C}"/>
              </a:ext>
            </a:extLst>
          </p:cNvPr>
          <p:cNvPicPr>
            <a:picLocks noChangeAspect="1"/>
          </p:cNvPicPr>
          <p:nvPr/>
        </p:nvPicPr>
        <p:blipFill>
          <a:blip r:embed="rId2"/>
          <a:stretch>
            <a:fillRect/>
          </a:stretch>
        </p:blipFill>
        <p:spPr>
          <a:xfrm>
            <a:off x="31202" y="2877660"/>
            <a:ext cx="12160798" cy="3009795"/>
          </a:xfrm>
          <a:prstGeom prst="rect">
            <a:avLst/>
          </a:prstGeom>
        </p:spPr>
      </p:pic>
    </p:spTree>
    <p:extLst>
      <p:ext uri="{BB962C8B-B14F-4D97-AF65-F5344CB8AC3E}">
        <p14:creationId xmlns:p14="http://schemas.microsoft.com/office/powerpoint/2010/main" val="59161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349B3F8-C80E-8A55-2A5A-69173FDEFD53}"/>
              </a:ext>
            </a:extLst>
          </p:cNvPr>
          <p:cNvPicPr>
            <a:picLocks noGrp="1" noChangeAspect="1"/>
          </p:cNvPicPr>
          <p:nvPr>
            <p:ph idx="1"/>
          </p:nvPr>
        </p:nvPicPr>
        <p:blipFill>
          <a:blip r:embed="rId3"/>
          <a:stretch>
            <a:fillRect/>
          </a:stretch>
        </p:blipFill>
        <p:spPr>
          <a:xfrm>
            <a:off x="643467" y="661840"/>
            <a:ext cx="10905066" cy="553431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32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10969-C193-1437-F96B-82F321E96BF1}"/>
              </a:ext>
            </a:extLst>
          </p:cNvPr>
          <p:cNvSpPr>
            <a:spLocks noGrp="1"/>
          </p:cNvSpPr>
          <p:nvPr>
            <p:ph type="title"/>
          </p:nvPr>
        </p:nvSpPr>
        <p:spPr>
          <a:xfrm>
            <a:off x="1046746" y="641850"/>
            <a:ext cx="3602736" cy="1535865"/>
          </a:xfrm>
        </p:spPr>
        <p:txBody>
          <a:bodyPr>
            <a:normAutofit/>
          </a:bodyPr>
          <a:lstStyle/>
          <a:p>
            <a:r>
              <a:rPr lang="en-US" sz="3200" dirty="0"/>
              <a:t>Parameter and Environment Variables</a:t>
            </a:r>
            <a:endParaRPr lang="en-PK" sz="3200" dirty="0"/>
          </a:p>
        </p:txBody>
      </p:sp>
      <p:sp>
        <p:nvSpPr>
          <p:cNvPr id="25" name="Rectangle 2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3A013192-349F-7BFC-D53D-E3AEE114D054}"/>
              </a:ext>
            </a:extLst>
          </p:cNvPr>
          <p:cNvSpPr>
            <a:spLocks noGrp="1"/>
          </p:cNvSpPr>
          <p:nvPr>
            <p:ph idx="1"/>
          </p:nvPr>
        </p:nvSpPr>
        <p:spPr>
          <a:xfrm>
            <a:off x="5300640" y="641850"/>
            <a:ext cx="6053160" cy="1535865"/>
          </a:xfrm>
        </p:spPr>
        <p:txBody>
          <a:bodyPr anchor="ctr">
            <a:normAutofit/>
          </a:bodyPr>
          <a:lstStyle/>
          <a:p>
            <a:pPr marL="0" indent="0">
              <a:buNone/>
            </a:pPr>
            <a:r>
              <a:rPr lang="en-US" sz="1800" dirty="0"/>
              <a:t>The following script demonstrates some simple variable manipulation. Once you’ve typed the script and saved it as </a:t>
            </a:r>
            <a:r>
              <a:rPr lang="en-US" sz="1800" b="1" dirty="0" err="1"/>
              <a:t>try_var</a:t>
            </a:r>
            <a:r>
              <a:rPr lang="en-US" sz="1800" dirty="0"/>
              <a:t>, don’t forget to make it executable with </a:t>
            </a:r>
            <a:r>
              <a:rPr lang="en-US" sz="1800" b="1" dirty="0" err="1"/>
              <a:t>chmod</a:t>
            </a:r>
            <a:r>
              <a:rPr lang="en-US" sz="1800" b="1" dirty="0"/>
              <a:t> +x </a:t>
            </a:r>
            <a:r>
              <a:rPr lang="en-US" sz="1800" b="1" dirty="0" err="1"/>
              <a:t>try_var</a:t>
            </a:r>
            <a:r>
              <a:rPr lang="en-US" sz="1800" dirty="0"/>
              <a:t>.</a:t>
            </a:r>
            <a:endParaRPr lang="en-PK" sz="1800" dirty="0"/>
          </a:p>
        </p:txBody>
      </p:sp>
      <p:pic>
        <p:nvPicPr>
          <p:cNvPr id="9" name="Picture 8">
            <a:extLst>
              <a:ext uri="{FF2B5EF4-FFF2-40B4-BE49-F238E27FC236}">
                <a16:creationId xmlns:a16="http://schemas.microsoft.com/office/drawing/2014/main" id="{32B0FC72-26D3-2EF0-EE61-497488FD0B3D}"/>
              </a:ext>
            </a:extLst>
          </p:cNvPr>
          <p:cNvPicPr>
            <a:picLocks noChangeAspect="1"/>
          </p:cNvPicPr>
          <p:nvPr/>
        </p:nvPicPr>
        <p:blipFill>
          <a:blip r:embed="rId3"/>
          <a:srcRect t="1432" r="1" b="9408"/>
          <a:stretch/>
        </p:blipFill>
        <p:spPr>
          <a:xfrm>
            <a:off x="61773" y="2731167"/>
            <a:ext cx="12054198" cy="3761708"/>
          </a:xfrm>
          <a:prstGeom prst="rect">
            <a:avLst/>
          </a:prstGeom>
        </p:spPr>
      </p:pic>
    </p:spTree>
    <p:extLst>
      <p:ext uri="{BB962C8B-B14F-4D97-AF65-F5344CB8AC3E}">
        <p14:creationId xmlns:p14="http://schemas.microsoft.com/office/powerpoint/2010/main" val="237586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1F02F6D-9D26-E0C6-D12F-84E4610F817F}"/>
              </a:ext>
            </a:extLst>
          </p:cNvPr>
          <p:cNvPicPr>
            <a:picLocks noChangeAspect="1"/>
          </p:cNvPicPr>
          <p:nvPr/>
        </p:nvPicPr>
        <p:blipFill>
          <a:blip r:embed="rId2"/>
          <a:stretch>
            <a:fillRect/>
          </a:stretch>
        </p:blipFill>
        <p:spPr>
          <a:xfrm>
            <a:off x="1361142" y="229128"/>
            <a:ext cx="10043747" cy="6628872"/>
          </a:xfrm>
          <a:prstGeom prst="rect">
            <a:avLst/>
          </a:prstGeom>
        </p:spPr>
      </p:pic>
    </p:spTree>
    <p:extLst>
      <p:ext uri="{BB962C8B-B14F-4D97-AF65-F5344CB8AC3E}">
        <p14:creationId xmlns:p14="http://schemas.microsoft.com/office/powerpoint/2010/main" val="150205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71D25-3799-D183-89F1-60EFEC15192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Arithmetic Comparison</a:t>
            </a:r>
          </a:p>
        </p:txBody>
      </p:sp>
      <p:pic>
        <p:nvPicPr>
          <p:cNvPr id="5" name="Content Placeholder 4">
            <a:extLst>
              <a:ext uri="{FF2B5EF4-FFF2-40B4-BE49-F238E27FC236}">
                <a16:creationId xmlns:a16="http://schemas.microsoft.com/office/drawing/2014/main" id="{F2D8E8C6-8699-818C-227B-D4092973B5EB}"/>
              </a:ext>
            </a:extLst>
          </p:cNvPr>
          <p:cNvPicPr>
            <a:picLocks noGrp="1" noChangeAspect="1"/>
          </p:cNvPicPr>
          <p:nvPr>
            <p:ph idx="1"/>
          </p:nvPr>
        </p:nvPicPr>
        <p:blipFill>
          <a:blip r:embed="rId2"/>
          <a:stretch>
            <a:fillRect/>
          </a:stretch>
        </p:blipFill>
        <p:spPr>
          <a:xfrm>
            <a:off x="1396321" y="1675227"/>
            <a:ext cx="9399358" cy="4394199"/>
          </a:xfrm>
          <a:prstGeom prst="rect">
            <a:avLst/>
          </a:prstGeom>
        </p:spPr>
      </p:pic>
    </p:spTree>
    <p:extLst>
      <p:ext uri="{BB962C8B-B14F-4D97-AF65-F5344CB8AC3E}">
        <p14:creationId xmlns:p14="http://schemas.microsoft.com/office/powerpoint/2010/main" val="227671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TotalTime>
  <Words>1196</Words>
  <Application>Microsoft Office PowerPoint</Application>
  <PresentationFormat>Widescreen</PresentationFormat>
  <Paragraphs>94</Paragraphs>
  <Slides>30</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Aptos</vt:lpstr>
      <vt:lpstr>Aptos Display</vt:lpstr>
      <vt:lpstr>Arial</vt:lpstr>
      <vt:lpstr>Arial Black</vt:lpstr>
      <vt:lpstr>Calibri</vt:lpstr>
      <vt:lpstr>Söhne Mono</vt:lpstr>
      <vt:lpstr>Office Theme</vt:lpstr>
      <vt:lpstr>ClipArt</vt:lpstr>
      <vt:lpstr>Shell Programming  Lecture # 5</vt:lpstr>
      <vt:lpstr>Source</vt:lpstr>
      <vt:lpstr>Contents</vt:lpstr>
      <vt:lpstr>Environment Variables</vt:lpstr>
      <vt:lpstr>Parameter Variables</vt:lpstr>
      <vt:lpstr>PowerPoint Presentation</vt:lpstr>
      <vt:lpstr>Parameter and Environment Variables</vt:lpstr>
      <vt:lpstr>PowerPoint Presentation</vt:lpstr>
      <vt:lpstr>Arithmetic Comparison</vt:lpstr>
      <vt:lpstr>File Condition</vt:lpstr>
      <vt:lpstr>PowerPoint Presentation</vt:lpstr>
      <vt:lpstr>PowerPoint Presentation</vt:lpstr>
      <vt:lpstr>PowerPoint Presentation</vt:lpstr>
      <vt:lpstr>PowerPoint Presentation</vt:lpstr>
      <vt:lpstr>A problem with Variables </vt:lpstr>
      <vt:lpstr>For loop</vt:lpstr>
      <vt:lpstr>For Loop with Fixed Strings</vt:lpstr>
      <vt:lpstr>For Loop with Wildcard Extension</vt:lpstr>
      <vt:lpstr>While Loop</vt:lpstr>
      <vt:lpstr>While Loop (cont..)</vt:lpstr>
      <vt:lpstr>Until Loop</vt:lpstr>
      <vt:lpstr>Until Loop (Cont..)</vt:lpstr>
      <vt:lpstr>Case Construct</vt:lpstr>
      <vt:lpstr>Case Construct (Cont..)</vt:lpstr>
      <vt:lpstr>Case Construct (Cont..)</vt:lpstr>
      <vt:lpstr>Case Construct (Cont..)</vt:lpstr>
      <vt:lpstr>Case Construct (Cont..)</vt:lpstr>
      <vt:lpstr>Lists</vt:lpstr>
      <vt:lpstr>List (Cont..)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Bilal Qureshi</dc:creator>
  <cp:lastModifiedBy>Muhammad Bilal Qureshi</cp:lastModifiedBy>
  <cp:revision>16</cp:revision>
  <dcterms:created xsi:type="dcterms:W3CDTF">2025-02-09T11:57:57Z</dcterms:created>
  <dcterms:modified xsi:type="dcterms:W3CDTF">2025-02-10T05:40:29Z</dcterms:modified>
</cp:coreProperties>
</file>