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6" r:id="rId9"/>
    <p:sldId id="267" r:id="rId10"/>
    <p:sldId id="268" r:id="rId11"/>
    <p:sldId id="269" r:id="rId12"/>
    <p:sldId id="265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9430AD-2A83-4018-A0F5-BB03AEF0268A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8795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6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3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5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430AD-2A83-4018-A0F5-BB03AEF0268A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49044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5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99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40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430AD-2A83-4018-A0F5-BB03AEF0268A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5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430AD-2A83-4018-A0F5-BB03AEF0268A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836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9430AD-2A83-4018-A0F5-BB03AEF0268A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782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491F5-11D0-4A2F-84C0-FD560B102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/>
              <a:t>Приложение для чтения книг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AE459C-7890-4B53-91A2-750F894BD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4145280"/>
            <a:ext cx="7432524" cy="98929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/>
              <a:t>Выполнили студенты </a:t>
            </a:r>
          </a:p>
          <a:p>
            <a:pPr algn="l"/>
            <a:r>
              <a:rPr lang="ru-RU" dirty="0"/>
              <a:t>2 курса ЭЭ-21: </a:t>
            </a:r>
          </a:p>
          <a:p>
            <a:pPr algn="l"/>
            <a:r>
              <a:rPr lang="ru-RU" dirty="0" err="1"/>
              <a:t>Окашева</a:t>
            </a:r>
            <a:r>
              <a:rPr lang="ru-RU" dirty="0"/>
              <a:t> Диана/ Суворов Александр /</a:t>
            </a:r>
            <a:r>
              <a:rPr lang="ru-RU" dirty="0" err="1"/>
              <a:t>Платунов</a:t>
            </a:r>
            <a:r>
              <a:rPr lang="ru-RU" dirty="0"/>
              <a:t> Геннадий</a:t>
            </a:r>
          </a:p>
        </p:txBody>
      </p:sp>
    </p:spTree>
    <p:extLst>
      <p:ext uri="{BB962C8B-B14F-4D97-AF65-F5344CB8AC3E}">
        <p14:creationId xmlns:p14="http://schemas.microsoft.com/office/powerpoint/2010/main" val="403680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BF198-2E7F-4576-A66D-E0BA42D0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технологии и библиотеки: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344F4E-9CAD-47E0-8F7E-C24EB7247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171701"/>
            <a:ext cx="4516121" cy="3695700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effectLst/>
              </a:rPr>
              <a:t>Основные технологии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effectLst/>
              </a:rPr>
              <a:t>Kotlin</a:t>
            </a:r>
            <a:r>
              <a:rPr lang="ru-RU" dirty="0">
                <a:effectLst/>
              </a:rPr>
              <a:t> — основной язык программирования.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effectLst/>
              </a:rPr>
              <a:t>Android</a:t>
            </a:r>
            <a:r>
              <a:rPr lang="ru-RU" b="1" dirty="0">
                <a:effectLst/>
              </a:rPr>
              <a:t> SDK</a:t>
            </a:r>
            <a:r>
              <a:rPr lang="ru-RU" dirty="0">
                <a:effectLst/>
              </a:rPr>
              <a:t> — платформа для разработки мобильных приложений.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effectLst/>
              </a:rPr>
              <a:t>Gradle</a:t>
            </a:r>
            <a:r>
              <a:rPr lang="ru-RU" b="1" dirty="0">
                <a:effectLst/>
              </a:rPr>
              <a:t> (</a:t>
            </a:r>
            <a:r>
              <a:rPr lang="ru-RU" b="1" dirty="0" err="1">
                <a:effectLst/>
              </a:rPr>
              <a:t>Kotlin</a:t>
            </a:r>
            <a:r>
              <a:rPr lang="ru-RU" b="1" dirty="0">
                <a:effectLst/>
              </a:rPr>
              <a:t> DSL)</a:t>
            </a:r>
            <a:r>
              <a:rPr lang="ru-RU" dirty="0">
                <a:effectLst/>
              </a:rPr>
              <a:t> — система сборки и управления зависимостями.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MVVM</a:t>
            </a:r>
            <a:r>
              <a:rPr lang="ru-RU" dirty="0">
                <a:effectLst/>
              </a:rPr>
              <a:t> — архитектурный паттерн (Model-View-</a:t>
            </a:r>
            <a:r>
              <a:rPr lang="ru-RU" dirty="0" err="1">
                <a:effectLst/>
              </a:rPr>
              <a:t>ViewModel</a:t>
            </a:r>
            <a:r>
              <a:rPr lang="ru-RU" dirty="0">
                <a:effectLst/>
              </a:rPr>
              <a:t>).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3E2DC2-C4A6-4989-A3CA-156B5703E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6921" y="2171700"/>
            <a:ext cx="5085079" cy="4686300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effectLst/>
              </a:rPr>
              <a:t>Ключевые библиотеки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Jetpack Compose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effectLst/>
              </a:rPr>
              <a:t>AndroidX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Navigation</a:t>
            </a:r>
            <a:endParaRPr lang="en-US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DataStore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ViewModel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Material Design 3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3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EC098-0E12-4850-9ADE-23BDEDE2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технические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03EC26-7D19-4F34-8E04-768BEC69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4960"/>
            <a:ext cx="9601200" cy="428244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Использование архитектуры MVVM (Чёткое разделение слоёв)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Это облегчает поддержку, тестирование и развитие приложения, делает код более чистым и понятным</a:t>
            </a:r>
            <a:endParaRPr lang="ru-RU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WPC"/>
            </a:endParaRPr>
          </a:p>
          <a:p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Построение интерфейса на </a:t>
            </a:r>
            <a:r>
              <a:rPr lang="ru-RU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Jetpack</a:t>
            </a:r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 </a:t>
            </a:r>
            <a:r>
              <a:rPr lang="ru-RU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Compose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WPC"/>
              </a:rPr>
              <a:t> (</a:t>
            </a:r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Поддержка светлой и тёмной темы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WPC"/>
              </a:rPr>
              <a:t>)</a:t>
            </a:r>
          </a:p>
          <a:p>
            <a:pPr marL="0" indent="0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Поддержка светлой и тёмной темы делает приложение удобным для разных пользователей и условий освещения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Segoe WPC"/>
            </a:endParaRPr>
          </a:p>
          <a:p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Навигация между экранами (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Navigation Compose</a:t>
            </a:r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)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Упрощает организацию переходов между экранами.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Позволяет легко управлять стеком экранов, передавать параметры между ними.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Делает навигацию более надёжной и предсказуемой.</a:t>
            </a:r>
            <a:endParaRPr lang="ru-RU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egoe WPC"/>
            </a:endParaRPr>
          </a:p>
          <a:p>
            <a:pPr algn="l"/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Хранение пользовательских данных и настроек (</a:t>
            </a:r>
            <a:r>
              <a:rPr lang="ru-RU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DataStore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WPC"/>
              </a:rPr>
              <a:t>)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Позволяет сохранять пользовательские предпочтения между сессиями приложения</a:t>
            </a:r>
          </a:p>
          <a:p>
            <a:pPr marL="0" indent="0">
              <a:buNone/>
            </a:pPr>
            <a:endParaRPr lang="ru-RU" b="0" i="0" dirty="0">
              <a:solidFill>
                <a:srgbClr val="7B88A1"/>
              </a:solidFill>
              <a:effectLst/>
              <a:latin typeface="Segoe WPC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71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FFCD2-5CCC-44B8-A9D2-59079488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80" y="2856344"/>
            <a:ext cx="3855720" cy="2157884"/>
          </a:xfrm>
        </p:spPr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86CDF-DE76-4DDD-BF59-2CF5C2A2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20" y="685800"/>
            <a:ext cx="5661660" cy="5582919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Расширение поддерживаемых форматов книг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Сейчас поддерживается только 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. Можно добавить поддержку популярных форматов (EPUB, FB2, PDF), что значительно расширит аудиторию приложения.</a:t>
            </a:r>
          </a:p>
          <a:p>
            <a:pPr algn="l"/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 Закладки, заметки и выделения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Возможность добавлять закладки, делать заметки и выделять текст прямо в книге.</a:t>
            </a:r>
          </a:p>
          <a:p>
            <a:pPr algn="l"/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Поиск по тексту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Встроенный поиск по содержимому книги для быстрого нахождения нужных фрагментов.</a:t>
            </a:r>
          </a:p>
          <a:p>
            <a:pPr algn="l"/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Поиск по тексту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Встроенный поиск по содержимому книги для быстрого нахождения нужных фрагментов.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B0CBE9-86B6-4A47-925B-53194A64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67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B2F5A-D6D3-4E39-96E5-8DC65956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785" y="-211065"/>
            <a:ext cx="9612971" cy="2852737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11F303-2291-4D72-8242-BCA506CB2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2987040"/>
            <a:ext cx="9760735" cy="237261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b="0" i="0" dirty="0" err="1">
                <a:solidFill>
                  <a:schemeClr val="tx1">
                    <a:lumMod val="85000"/>
                  </a:schemeClr>
                </a:solidFill>
                <a:effectLst/>
              </a:rPr>
              <a:t>BookReader</a:t>
            </a: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</a:rPr>
              <a:t> — это минималистичное и производительное приложение для чтения TXT-книг, созданное с использованием современных технологий: </a:t>
            </a:r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</a:rPr>
              <a:t>MVVM</a:t>
            </a: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</a:rPr>
              <a:t>, </a:t>
            </a:r>
            <a:r>
              <a:rPr lang="ru-RU" b="1" i="0" dirty="0" err="1">
                <a:solidFill>
                  <a:schemeClr val="tx1">
                    <a:lumMod val="85000"/>
                  </a:schemeClr>
                </a:solidFill>
                <a:effectLst/>
              </a:rPr>
              <a:t>Jetpack</a:t>
            </a:r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</a:rPr>
              <a:t> </a:t>
            </a:r>
            <a:r>
              <a:rPr lang="ru-RU" b="1" i="0" dirty="0" err="1">
                <a:solidFill>
                  <a:schemeClr val="tx1">
                    <a:lumMod val="85000"/>
                  </a:schemeClr>
                </a:solidFill>
                <a:effectLst/>
              </a:rPr>
              <a:t>Compose</a:t>
            </a: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</a:rPr>
              <a:t>, </a:t>
            </a:r>
            <a:r>
              <a:rPr lang="ru-RU" b="1" i="0" dirty="0" err="1">
                <a:solidFill>
                  <a:schemeClr val="tx1">
                    <a:lumMod val="85000"/>
                  </a:schemeClr>
                </a:solidFill>
                <a:effectLst/>
              </a:rPr>
              <a:t>DataStore</a:t>
            </a: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</a:rPr>
              <a:t> и </a:t>
            </a:r>
            <a:r>
              <a:rPr lang="ru-RU" b="1" i="0" dirty="0" err="1">
                <a:solidFill>
                  <a:schemeClr val="tx1">
                    <a:lumMod val="85000"/>
                  </a:schemeClr>
                </a:solidFill>
                <a:effectLst/>
              </a:rPr>
              <a:t>Navigation</a:t>
            </a:r>
            <a:r>
              <a:rPr lang="ru-RU" b="1" i="0" dirty="0">
                <a:solidFill>
                  <a:schemeClr val="tx1">
                    <a:lumMod val="85000"/>
                  </a:schemeClr>
                </a:solidFill>
                <a:effectLst/>
              </a:rPr>
              <a:t> </a:t>
            </a:r>
            <a:r>
              <a:rPr lang="ru-RU" b="1" i="0" dirty="0" err="1">
                <a:solidFill>
                  <a:schemeClr val="tx1">
                    <a:lumMod val="85000"/>
                  </a:schemeClr>
                </a:solidFill>
                <a:effectLst/>
              </a:rPr>
              <a:t>Compose</a:t>
            </a: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</a:rPr>
              <a:t>. Оно поддерживает светлую и тёмную тему, сохраняет позицию чтения и предлагает интуитивно понятный интерфейс.</a:t>
            </a:r>
          </a:p>
          <a:p>
            <a:pPr algn="l"/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</a:rPr>
              <a:t>Гибкая архитектура и протестированный код обеспечивают стабильность и открывают возможности для расширения: добавления новых форматов, облачной синхронизации и других функций. </a:t>
            </a:r>
            <a:r>
              <a:rPr lang="ru-RU" b="0" i="0" dirty="0" err="1">
                <a:solidFill>
                  <a:schemeClr val="tx1">
                    <a:lumMod val="85000"/>
                  </a:schemeClr>
                </a:solidFill>
                <a:effectLst/>
              </a:rPr>
              <a:t>BookReader</a:t>
            </a: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</a:rPr>
              <a:t> сочетает простоту, скорость и актуальные подходы в разработке.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3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168F4-860C-4CD4-BFCA-BC006FDF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720" y="2981960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C1E4EB8-ADDF-4A1F-861F-FD6575FD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80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06C12-22F3-4170-815A-E0821E8D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46" y="2350058"/>
            <a:ext cx="4103893" cy="2157884"/>
          </a:xfrm>
        </p:spPr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47C151-1726-4EA5-9792-FA6B17C58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6541" y="76199"/>
            <a:ext cx="3102152" cy="651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7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09C1B5-A824-4794-9219-D2FD8400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94" y="106287"/>
            <a:ext cx="2932889" cy="65587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71E151-5E1B-4220-AAB5-08EE05ED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68" y="106287"/>
            <a:ext cx="2971664" cy="65587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CDB05D-5788-46E2-9C2B-C9A7F124F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702" y="140323"/>
            <a:ext cx="2932890" cy="652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3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96B3B0-817A-4955-B96A-0C9EEA2B6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230" y="134031"/>
            <a:ext cx="2969540" cy="66117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3D1C2D-E8D4-402F-9704-7AA58B96A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85" y="114085"/>
            <a:ext cx="2969540" cy="66098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5B6967-3FB9-4CBF-82D5-12EC335BA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275" y="134031"/>
            <a:ext cx="2969540" cy="65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9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9577A-39A6-49E7-BA84-7EB3BA01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2DF40-1EFE-4A96-A283-7BFDAA78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4235"/>
            <a:ext cx="9601200" cy="3581400"/>
          </a:xfrm>
        </p:spPr>
        <p:txBody>
          <a:bodyPr/>
          <a:lstStyle/>
          <a:p>
            <a:r>
              <a:rPr lang="ru-RU" dirty="0"/>
              <a:t>Просмотр книг</a:t>
            </a:r>
          </a:p>
          <a:p>
            <a:r>
              <a:rPr lang="ru-RU" dirty="0"/>
              <a:t>Систематизация книг</a:t>
            </a:r>
          </a:p>
          <a:p>
            <a:r>
              <a:rPr lang="ru-RU" dirty="0"/>
              <a:t>Сохранение последнего момента чтения</a:t>
            </a:r>
          </a:p>
          <a:p>
            <a:r>
              <a:rPr lang="ru-RU" dirty="0"/>
              <a:t>Простота и легкий вес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9C4013E7-1DB3-4B3A-B163-41A200FDF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164" y="2693894"/>
            <a:ext cx="4509247" cy="249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4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7BCA7-8E28-461F-AB1B-7F9AAE67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8FC2D-5FD0-4C96-9B9F-383AB14F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2541"/>
            <a:ext cx="9601200" cy="3581400"/>
          </a:xfrm>
        </p:spPr>
        <p:txBody>
          <a:bodyPr/>
          <a:lstStyle/>
          <a:p>
            <a:r>
              <a:rPr lang="ru-RU" dirty="0"/>
              <a:t>Чтение книг формата </a:t>
            </a:r>
            <a:r>
              <a:rPr lang="en-US" dirty="0"/>
              <a:t>TXT</a:t>
            </a:r>
          </a:p>
          <a:p>
            <a:r>
              <a:rPr lang="ru-RU" dirty="0"/>
              <a:t>Просмотр книг</a:t>
            </a:r>
          </a:p>
          <a:p>
            <a:r>
              <a:rPr lang="ru-RU" dirty="0"/>
              <a:t>Создание собственной библиотеки</a:t>
            </a:r>
          </a:p>
          <a:p>
            <a:r>
              <a:rPr lang="ru-RU" dirty="0"/>
              <a:t>Сохранение последнего момента чтения</a:t>
            </a:r>
          </a:p>
          <a:p>
            <a:r>
              <a:rPr lang="ru-RU" dirty="0"/>
              <a:t>Поддержка светлой и темной темы</a:t>
            </a:r>
          </a:p>
          <a:p>
            <a:endParaRPr lang="ru-RU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ED7F3E92-08F8-46C4-BDAE-B75508498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98" y="1264272"/>
            <a:ext cx="5764772" cy="394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01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E91AD-3BA6-48E8-9D36-650292F8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ПЛЮСЫ И 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95AC8-44D8-4265-96EC-3EE5423EC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9882" y="2832846"/>
            <a:ext cx="4447786" cy="3581401"/>
          </a:xfrm>
        </p:spPr>
        <p:txBody>
          <a:bodyPr/>
          <a:lstStyle/>
          <a:p>
            <a:r>
              <a:rPr lang="ru-RU" dirty="0"/>
              <a:t>Низкий вес приложения</a:t>
            </a:r>
          </a:p>
          <a:p>
            <a:r>
              <a:rPr lang="ru-RU" dirty="0"/>
              <a:t>Быстродействие работы приложения</a:t>
            </a:r>
          </a:p>
          <a:p>
            <a:r>
              <a:rPr lang="ru-RU" dirty="0"/>
              <a:t>Выполнение базовых функций</a:t>
            </a:r>
          </a:p>
          <a:p>
            <a:r>
              <a:rPr lang="ru-RU" dirty="0"/>
              <a:t>Высокая устойчивость</a:t>
            </a:r>
          </a:p>
          <a:p>
            <a:r>
              <a:rPr lang="ru-RU" dirty="0"/>
              <a:t>Открытый программный код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F283DA-A769-459B-BE5B-DBE84ECA7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015" y="2790264"/>
            <a:ext cx="4447786" cy="3581401"/>
          </a:xfrm>
        </p:spPr>
        <p:txBody>
          <a:bodyPr/>
          <a:lstStyle/>
          <a:p>
            <a:r>
              <a:rPr lang="ru-RU" dirty="0"/>
              <a:t>Малое количество  поддерживаемых форматов книг</a:t>
            </a:r>
          </a:p>
          <a:p>
            <a:r>
              <a:rPr lang="ru-RU" dirty="0"/>
              <a:t>Малое количество настроек</a:t>
            </a: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F7AF8566-9ABE-455A-874E-F7D511BB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23" y="1239370"/>
            <a:ext cx="1550894" cy="155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D0E12D9C-C3C4-4055-A71F-1307AAD6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83" y="744070"/>
            <a:ext cx="2541494" cy="25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4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AF9FA-AB98-471E-AA33-151DFF20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 технологический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AD31B0-6C3E-433F-B035-2B17D233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ru-R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Краткое описание слоёв: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Model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 — 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отвечает за работу с данными и бизнес-логику. В проекте это папки 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model/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 (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например, 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Book.kt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) 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и 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repository/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 (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например, 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BookRepository.kt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View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 — 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отвечает за отображение данных пользователю и взаимодействие с ним. В проекте это папка 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screens/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 (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например, 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HomeScreen.kt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, 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BookDetailScreen.kt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, 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SettingsScreen.kt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) 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и компоненты из 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ViewModel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 — 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связывает 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Model 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и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View, 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управляет состоянием 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UI 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и логикой отображения. В проекте это папка 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viewmodel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 (</a:t>
            </a: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например, 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BookViewModel.kt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, 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ThemeViewModel.kt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WPC"/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29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C8958-B570-4C4A-AD09-88723DCB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279C5-15E8-46AD-ACD5-C2796B4F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b="1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Язык программирования:</a:t>
            </a:r>
            <a:r>
              <a:rPr lang="ru-RU" dirty="0">
                <a:effectLst/>
              </a:rPr>
              <a:t> </a:t>
            </a:r>
            <a:r>
              <a:rPr lang="ru-RU" dirty="0" err="1">
                <a:effectLst/>
              </a:rPr>
              <a:t>Kotlin</a:t>
            </a:r>
            <a:endParaRPr lang="ru-RU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Платформа:</a:t>
            </a:r>
            <a:r>
              <a:rPr lang="ru-RU" dirty="0">
                <a:effectLst/>
              </a:rPr>
              <a:t> </a:t>
            </a:r>
            <a:r>
              <a:rPr lang="ru-RU" dirty="0" err="1">
                <a:effectLst/>
              </a:rPr>
              <a:t>Android</a:t>
            </a:r>
            <a:endParaRPr lang="ru-RU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Архитектура:</a:t>
            </a:r>
            <a:r>
              <a:rPr lang="ru-RU" dirty="0">
                <a:effectLst/>
              </a:rPr>
              <a:t> MVVM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Работа с данными:</a:t>
            </a:r>
            <a:r>
              <a:rPr lang="ru-RU" dirty="0">
                <a:effectLst/>
              </a:rPr>
              <a:t>  хранение пользовательских настроек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51091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891</TotalTime>
  <Words>515</Words>
  <Application>Microsoft Office PowerPoint</Application>
  <PresentationFormat>Широкоэкранный</PresentationFormat>
  <Paragraphs>72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Consolas</vt:lpstr>
      <vt:lpstr>Franklin Gothic Book</vt:lpstr>
      <vt:lpstr>Segoe WPC</vt:lpstr>
      <vt:lpstr>Уголки</vt:lpstr>
      <vt:lpstr>Приложение для чтения книг</vt:lpstr>
      <vt:lpstr>ИНТЕРФЕЙС ПРИЛОЖЕНИЯ</vt:lpstr>
      <vt:lpstr>Презентация PowerPoint</vt:lpstr>
      <vt:lpstr>Презентация PowerPoint</vt:lpstr>
      <vt:lpstr>ЦЕЛЬ ПРИЛОЖЕНИЯ</vt:lpstr>
      <vt:lpstr>ФУНКЦИОНАЛ</vt:lpstr>
      <vt:lpstr>ПЛЮСЫ И МИНУСЫ</vt:lpstr>
      <vt:lpstr>Архитектура и технологический стек</vt:lpstr>
      <vt:lpstr>Технологический стек</vt:lpstr>
      <vt:lpstr>Основные технологии и библиотеки:</vt:lpstr>
      <vt:lpstr>Основные технические решения</vt:lpstr>
      <vt:lpstr>Перспективы развития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чтения книг</dc:title>
  <dc:creator>Yaroslav Zaicev</dc:creator>
  <cp:lastModifiedBy>KsChK POW</cp:lastModifiedBy>
  <cp:revision>13</cp:revision>
  <dcterms:created xsi:type="dcterms:W3CDTF">2025-06-22T20:27:54Z</dcterms:created>
  <dcterms:modified xsi:type="dcterms:W3CDTF">2025-07-14T12:15:23Z</dcterms:modified>
</cp:coreProperties>
</file>