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469" r:id="rId3"/>
    <p:sldId id="470" r:id="rId4"/>
    <p:sldId id="471" r:id="rId5"/>
    <p:sldId id="472" r:id="rId6"/>
    <p:sldId id="473" r:id="rId7"/>
    <p:sldId id="474" r:id="rId8"/>
    <p:sldId id="479" r:id="rId9"/>
    <p:sldId id="480" r:id="rId10"/>
    <p:sldId id="481" r:id="rId11"/>
    <p:sldId id="478" r:id="rId12"/>
    <p:sldId id="482" r:id="rId13"/>
    <p:sldId id="483" r:id="rId14"/>
    <p:sldId id="484"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98" r:id="rId29"/>
    <p:sldId id="499" r:id="rId30"/>
    <p:sldId id="501" r:id="rId31"/>
    <p:sldId id="502" r:id="rId32"/>
    <p:sldId id="503" r:id="rId33"/>
    <p:sldId id="504" r:id="rId34"/>
    <p:sldId id="505" r:id="rId35"/>
    <p:sldId id="506" r:id="rId36"/>
    <p:sldId id="507" r:id="rId37"/>
    <p:sldId id="508" r:id="rId38"/>
    <p:sldId id="509" r:id="rId39"/>
    <p:sldId id="510" r:id="rId40"/>
    <p:sldId id="511" r:id="rId41"/>
    <p:sldId id="512" r:id="rId42"/>
    <p:sldId id="513" r:id="rId43"/>
    <p:sldId id="514" r:id="rId44"/>
    <p:sldId id="515" r:id="rId45"/>
    <p:sldId id="516" r:id="rId46"/>
    <p:sldId id="517" r:id="rId47"/>
    <p:sldId id="518" r:id="rId48"/>
    <p:sldId id="519" r:id="rId49"/>
    <p:sldId id="520" r:id="rId50"/>
    <p:sldId id="277" r:id="rId5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0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AE82E-DD19-4524-9D8B-86150336090D}" type="datetimeFigureOut">
              <a:rPr lang="ru-RU" smtClean="0"/>
              <a:t>11.06.2022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3AB6B-3702-4444-BB7E-DCD4FA141251}" type="slidenum">
              <a:rPr lang="ru-RU" smtClean="0"/>
              <a:t>‹#›</a:t>
            </a:fld>
            <a:endParaRPr lang="ru-RU"/>
          </a:p>
        </p:txBody>
      </p:sp>
    </p:spTree>
    <p:extLst>
      <p:ext uri="{BB962C8B-B14F-4D97-AF65-F5344CB8AC3E}">
        <p14:creationId xmlns:p14="http://schemas.microsoft.com/office/powerpoint/2010/main" val="378705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8833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47797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9031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678652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74750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01670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15670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713056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05847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981648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84378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887346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754584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605713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09782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83275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500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15815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81655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56020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79649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649037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4113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21795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925283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81149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7873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77253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87075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34547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6165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12345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78660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99909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628906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0559062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4012889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48528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3651647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3612832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721630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5929705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8721255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26291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87858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957112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831294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41901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182880" algn="just" defTabSz="914400" rtl="0" eaLnBrk="1" fontAlgn="auto" latinLnBrk="0" hangingPunct="1">
              <a:lnSpc>
                <a:spcPct val="95000"/>
              </a:lnSpc>
              <a:spcBef>
                <a:spcPts val="0"/>
              </a:spcBef>
              <a:spcAft>
                <a:spcPts val="600"/>
              </a:spcAft>
              <a:buClrTx/>
              <a:buSzTx/>
              <a:buFontTx/>
              <a:buNone/>
              <a:tabLst>
                <a:tab pos="182880" algn="l"/>
              </a:tabLst>
              <a:defRPr/>
            </a:pPr>
            <a:r>
              <a:rPr lang="en-US" sz="1800" i="1" dirty="0"/>
              <a:t>Descriptive analysis </a:t>
            </a:r>
            <a:r>
              <a:rPr lang="en-US" sz="1800" dirty="0"/>
              <a:t>is a must to justify the answers for each research question.</a:t>
            </a:r>
            <a:endParaRPr lang="ru-RU" sz="1800" dirty="0"/>
          </a:p>
          <a:p>
            <a:pPr indent="182880" algn="just">
              <a:lnSpc>
                <a:spcPct val="95000"/>
              </a:lnSpc>
              <a:spcAft>
                <a:spcPts val="600"/>
              </a:spcAft>
              <a:tabLst>
                <a:tab pos="182880" algn="l"/>
              </a:tabLst>
            </a:pPr>
            <a:endParaRPr lang="ru-RU"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98796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4C427-5C51-A95A-5322-9FE6EB2D761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3D5EC8F-E753-242A-F479-15B1ABB8B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FEB64CF-5DFB-3D82-5F34-2830AB9A154C}"/>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5" name="Нижний колонтитул 4">
            <a:extLst>
              <a:ext uri="{FF2B5EF4-FFF2-40B4-BE49-F238E27FC236}">
                <a16:creationId xmlns:a16="http://schemas.microsoft.com/office/drawing/2014/main" id="{C1DBA4FD-F747-5329-B55A-D764BEDFB01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D220A14-8495-2561-D615-7E81BB5CBE3B}"/>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72586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398027-1CEB-E4F1-A4F2-584AAFD8B8D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369361C-DB7B-F6C7-D914-C7BCF307588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5CBF8E5-AF15-F982-4E87-F3B62196879D}"/>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5" name="Нижний колонтитул 4">
            <a:extLst>
              <a:ext uri="{FF2B5EF4-FFF2-40B4-BE49-F238E27FC236}">
                <a16:creationId xmlns:a16="http://schemas.microsoft.com/office/drawing/2014/main" id="{C9BB7BBA-216A-BCCC-7FB4-DFF5E509F01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D230C92-EC18-1E4B-B6C1-FC8E2D283A29}"/>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220927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0797AA1-4042-A8F3-E336-01605236303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C94F08C-5A8B-4A89-4CB0-5EECD62EC51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C3D7BFE-9A19-70AE-42C8-5D0897F34EA7}"/>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5" name="Нижний колонтитул 4">
            <a:extLst>
              <a:ext uri="{FF2B5EF4-FFF2-40B4-BE49-F238E27FC236}">
                <a16:creationId xmlns:a16="http://schemas.microsoft.com/office/drawing/2014/main" id="{43547E15-E87A-781B-F491-75408BD3520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39FF37-B09A-E5CD-D669-CC923BC99CEA}"/>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3748570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1160602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29" name="Номер слайда"/>
          <p:cNvSpPr txBox="1">
            <a:spLocks noGrp="1"/>
          </p:cNvSpPr>
          <p:nvPr>
            <p:ph type="sldNum" sz="quarter" idx="2"/>
          </p:nvPr>
        </p:nvSpPr>
        <p:spPr>
          <a:xfrm>
            <a:off x="11786689" y="6470990"/>
            <a:ext cx="279515" cy="288541"/>
          </a:xfrm>
          <a:prstGeom prst="rect">
            <a:avLst/>
          </a:prstGeom>
        </p:spPr>
        <p:txBody>
          <a:bodyPr/>
          <a:lstStyle>
            <a:lvl1pPr>
              <a:defRPr sz="1406" b="1">
                <a:solidFill>
                  <a:schemeClr val="accent1">
                    <a:lumMod val="50000"/>
                  </a:schemeClr>
                </a:solidFill>
              </a:defRPr>
            </a:lvl1pPr>
          </a:lstStyle>
          <a:p>
            <a:fld id="{86CB4B4D-7CA3-9044-876B-883B54F8677D}" type="slidenum">
              <a:rPr lang="ru-RU" smtClean="0"/>
              <a:pPr/>
              <a:t>‹#›</a:t>
            </a:fld>
            <a:endParaRPr lang="ru-RU" dirty="0"/>
          </a:p>
        </p:txBody>
      </p:sp>
    </p:spTree>
    <p:extLst>
      <p:ext uri="{BB962C8B-B14F-4D97-AF65-F5344CB8AC3E}">
        <p14:creationId xmlns:p14="http://schemas.microsoft.com/office/powerpoint/2010/main" val="97671384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9CB087-414B-FDA5-D73C-FA3AC156A34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78BF215-5088-932D-A499-FB8BAD656E1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3AF6E7B-D3AC-8D4F-956B-EE070890F46F}"/>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5" name="Нижний колонтитул 4">
            <a:extLst>
              <a:ext uri="{FF2B5EF4-FFF2-40B4-BE49-F238E27FC236}">
                <a16:creationId xmlns:a16="http://schemas.microsoft.com/office/drawing/2014/main" id="{C5163050-15B7-97FE-FB31-AA241965F42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B577919-08AB-A5AF-C7F4-7E38661183E6}"/>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149788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D431DC-A6D3-517C-9E62-C3FE5B3EA65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7568AD4-3979-DD3E-675F-340A117A8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47A5578-CB85-0C39-9D68-1202C0A036ED}"/>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5" name="Нижний колонтитул 4">
            <a:extLst>
              <a:ext uri="{FF2B5EF4-FFF2-40B4-BE49-F238E27FC236}">
                <a16:creationId xmlns:a16="http://schemas.microsoft.com/office/drawing/2014/main" id="{041C6B8A-9CDD-09B3-6776-AA497187493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39A562-27BC-F813-B3E5-1F4D6438E1DD}"/>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315862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75737D-6DA8-87D6-69B3-D7B2DED50B9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EA3BFF0-C902-84BC-4C4B-3AB05FA6EAE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05F1E2F-3F21-30F2-6C99-02A047A9AD2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0015E21-CACB-539B-2591-16668A19A9B9}"/>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6" name="Нижний колонтитул 5">
            <a:extLst>
              <a:ext uri="{FF2B5EF4-FFF2-40B4-BE49-F238E27FC236}">
                <a16:creationId xmlns:a16="http://schemas.microsoft.com/office/drawing/2014/main" id="{6A9BAA8B-F1C6-2662-4AA1-6B0D7C91143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8E10DFC-7610-6562-A71D-418FCA14CACB}"/>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394084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E1EBEC-5101-F652-A4B9-8E923C946D9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6128CFC-11CC-F74C-F32B-11957B84AF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5E85CB0-1391-C638-3137-68AE5A751E6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497A004-4466-A7F6-51B0-9A5F8FE92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AFDD937-82A9-8F51-178F-131FD1C2A3A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9B41EDD-B3EC-6BE3-3765-BF0F75D866A9}"/>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8" name="Нижний колонтитул 7">
            <a:extLst>
              <a:ext uri="{FF2B5EF4-FFF2-40B4-BE49-F238E27FC236}">
                <a16:creationId xmlns:a16="http://schemas.microsoft.com/office/drawing/2014/main" id="{F1E5BDB2-E540-0FC7-DF93-3D037FD6B2C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38A9362-C358-76AC-3FF4-CA722FE3E957}"/>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61741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6D5CE7-7259-D474-8FC5-3CA797A682A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94BB8F0-7A7E-F6C6-1C54-BE90AADA127C}"/>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4" name="Нижний колонтитул 3">
            <a:extLst>
              <a:ext uri="{FF2B5EF4-FFF2-40B4-BE49-F238E27FC236}">
                <a16:creationId xmlns:a16="http://schemas.microsoft.com/office/drawing/2014/main" id="{0182D49A-01A0-D8C0-2C83-84B8C859E61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FDED785-58EE-A71C-DA59-01CA201D90D2}"/>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242730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D108756-38C9-4CEE-B159-56D3389CB81B}"/>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3" name="Нижний колонтитул 2">
            <a:extLst>
              <a:ext uri="{FF2B5EF4-FFF2-40B4-BE49-F238E27FC236}">
                <a16:creationId xmlns:a16="http://schemas.microsoft.com/office/drawing/2014/main" id="{4DDD0002-51B5-790E-40E3-6003310F0CF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4BA1E78-6CFC-B413-CE66-4958FA924F3E}"/>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56822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E655C3-2B88-904A-EAAA-9C3268C4B05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83934B8-04C6-E2CA-D5B2-B05C7C30A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44D4526-91C9-E430-9AFD-09A3D943D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027E79B-8D9A-7F45-D382-AA42768D1423}"/>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6" name="Нижний колонтитул 5">
            <a:extLst>
              <a:ext uri="{FF2B5EF4-FFF2-40B4-BE49-F238E27FC236}">
                <a16:creationId xmlns:a16="http://schemas.microsoft.com/office/drawing/2014/main" id="{131C7E6D-BB05-7ECF-FE10-FB5A9AA48C2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CA5C521-0278-B512-C35F-9FF910AA29C7}"/>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33888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CC6706-95D6-5EDC-399C-6F3488C7373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614C18C5-CB16-F6DA-6E8E-7EFD33ADB4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ACC6CEF3-37E9-A365-CE60-DB4510B43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52DDE14-C37A-2706-2DC3-97824EBF9B62}"/>
              </a:ext>
            </a:extLst>
          </p:cNvPr>
          <p:cNvSpPr>
            <a:spLocks noGrp="1"/>
          </p:cNvSpPr>
          <p:nvPr>
            <p:ph type="dt" sz="half" idx="10"/>
          </p:nvPr>
        </p:nvSpPr>
        <p:spPr/>
        <p:txBody>
          <a:bodyPr/>
          <a:lstStyle/>
          <a:p>
            <a:fld id="{7827BC6C-605F-43F2-A216-835F8E84CBD7}" type="datetimeFigureOut">
              <a:rPr lang="ru-RU" smtClean="0"/>
              <a:t>11.06.2022</a:t>
            </a:fld>
            <a:endParaRPr lang="ru-RU"/>
          </a:p>
        </p:txBody>
      </p:sp>
      <p:sp>
        <p:nvSpPr>
          <p:cNvPr id="6" name="Нижний колонтитул 5">
            <a:extLst>
              <a:ext uri="{FF2B5EF4-FFF2-40B4-BE49-F238E27FC236}">
                <a16:creationId xmlns:a16="http://schemas.microsoft.com/office/drawing/2014/main" id="{FEFB4B53-FD3A-9E5D-FF0B-E58A7A8351F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17C1A05-2723-77E6-67F7-CA5539434AB2}"/>
              </a:ext>
            </a:extLst>
          </p:cNvPr>
          <p:cNvSpPr>
            <a:spLocks noGrp="1"/>
          </p:cNvSpPr>
          <p:nvPr>
            <p:ph type="sldNum" sz="quarter" idx="12"/>
          </p:nvPr>
        </p:nvSpPr>
        <p:spPr/>
        <p:txBody>
          <a:bodyPr/>
          <a:lstStyle/>
          <a:p>
            <a:fld id="{9A60B5F6-B0E3-47EC-A31E-DC972D6A1DD9}" type="slidenum">
              <a:rPr lang="ru-RU" smtClean="0"/>
              <a:t>‹#›</a:t>
            </a:fld>
            <a:endParaRPr lang="ru-RU"/>
          </a:p>
        </p:txBody>
      </p:sp>
    </p:spTree>
    <p:extLst>
      <p:ext uri="{BB962C8B-B14F-4D97-AF65-F5344CB8AC3E}">
        <p14:creationId xmlns:p14="http://schemas.microsoft.com/office/powerpoint/2010/main" val="147202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86B134-031F-EC11-B70E-3E9A90E82B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B86B541-A931-EC96-6FA6-97FFF0CC4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7600AC1-D84F-BA17-A150-4FE142476E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7BC6C-605F-43F2-A216-835F8E84CBD7}" type="datetimeFigureOut">
              <a:rPr lang="ru-RU" smtClean="0"/>
              <a:t>11.06.2022</a:t>
            </a:fld>
            <a:endParaRPr lang="ru-RU"/>
          </a:p>
        </p:txBody>
      </p:sp>
      <p:sp>
        <p:nvSpPr>
          <p:cNvPr id="5" name="Нижний колонтитул 4">
            <a:extLst>
              <a:ext uri="{FF2B5EF4-FFF2-40B4-BE49-F238E27FC236}">
                <a16:creationId xmlns:a16="http://schemas.microsoft.com/office/drawing/2014/main" id="{F5A083CE-8B52-2E13-5506-70FE72ABB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27B4F34-06F1-E0C3-DC7B-B7953C649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0B5F6-B0E3-47EC-A31E-DC972D6A1DD9}" type="slidenum">
              <a:rPr lang="ru-RU" smtClean="0"/>
              <a:t>‹#›</a:t>
            </a:fld>
            <a:endParaRPr lang="ru-RU"/>
          </a:p>
        </p:txBody>
      </p:sp>
    </p:spTree>
    <p:extLst>
      <p:ext uri="{BB962C8B-B14F-4D97-AF65-F5344CB8AC3E}">
        <p14:creationId xmlns:p14="http://schemas.microsoft.com/office/powerpoint/2010/main" val="86280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0.png"/><Relationship Id="rId5" Type="http://schemas.openxmlformats.org/officeDocument/2006/relationships/image" Target="../media/image21.png"/><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png"/><Relationship Id="rId7"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kaggle.com/competitions/ga-customer-revenue-prediction/data?select=train.csv"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67.png"/><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71.png"/><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9.png"/><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3.xml"/><Relationship Id="rId5" Type="http://schemas.openxmlformats.org/officeDocument/2006/relationships/image" Target="../media/image85.png"/><Relationship Id="rId4" Type="http://schemas.openxmlformats.org/officeDocument/2006/relationships/image" Target="../media/image8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Линия"/>
          <p:cNvSpPr/>
          <p:nvPr/>
        </p:nvSpPr>
        <p:spPr>
          <a:xfrm flipV="1">
            <a:off x="5185201" y="802163"/>
            <a:ext cx="1" cy="1388632"/>
          </a:xfrm>
          <a:prstGeom prst="line">
            <a:avLst/>
          </a:prstGeom>
          <a:ln w="12700">
            <a:solidFill>
              <a:srgbClr val="FFFFFF"/>
            </a:solidFill>
            <a:miter lim="400000"/>
          </a:ln>
        </p:spPr>
        <p:txBody>
          <a:bodyPr lIns="35718" tIns="35718" rIns="35718" bIns="35718" anchor="ctr"/>
          <a:lstStyle/>
          <a:p>
            <a:pPr>
              <a:defRPr sz="2400"/>
            </a:pPr>
            <a:endParaRPr sz="1687" dirty="0"/>
          </a:p>
        </p:txBody>
      </p:sp>
      <p:sp>
        <p:nvSpPr>
          <p:cNvPr id="117" name="Очень крутой…"/>
          <p:cNvSpPr txBox="1"/>
          <p:nvPr/>
        </p:nvSpPr>
        <p:spPr>
          <a:xfrm>
            <a:off x="3601616" y="1720384"/>
            <a:ext cx="7996335" cy="1771625"/>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nchor="b"/>
          <a:lstStyle/>
          <a:p>
            <a:pPr>
              <a:defRPr sz="5000" b="1" cap="all">
                <a:solidFill>
                  <a:srgbClr val="253957"/>
                </a:solidFill>
                <a:latin typeface="+mn-lt"/>
                <a:ea typeface="+mn-ea"/>
                <a:cs typeface="+mn-cs"/>
                <a:sym typeface="Arial Narrow"/>
              </a:defRPr>
            </a:pPr>
            <a:r>
              <a:rPr lang="en-US" sz="3235" dirty="0">
                <a:latin typeface="Arial Narrow" charset="0"/>
                <a:ea typeface="Arial Narrow" charset="0"/>
                <a:cs typeface="Arial Narrow" charset="0"/>
              </a:rPr>
              <a:t>Case study: Evaluating purchases In Google Merchandise store to propose advices to increase website income </a:t>
            </a:r>
            <a:br>
              <a:rPr lang="en-US" sz="3235" dirty="0">
                <a:latin typeface="Arial Narrow" charset="0"/>
                <a:ea typeface="Arial Narrow" charset="0"/>
                <a:cs typeface="Arial Narrow" charset="0"/>
              </a:rPr>
            </a:br>
            <a:r>
              <a:rPr lang="en-US" sz="1969" dirty="0">
                <a:latin typeface="Arial Narrow" charset="0"/>
                <a:ea typeface="Arial Narrow" charset="0"/>
                <a:cs typeface="Arial Narrow" charset="0"/>
              </a:rPr>
              <a:t>Data Analysis, Research Project</a:t>
            </a:r>
            <a:endParaRPr lang="ru-RU" sz="1969" dirty="0">
              <a:latin typeface="Arial Narrow" charset="0"/>
              <a:ea typeface="Arial Narrow" charset="0"/>
              <a:cs typeface="Arial Narrow" charset="0"/>
            </a:endParaRPr>
          </a:p>
        </p:txBody>
      </p:sp>
      <p:sp>
        <p:nvSpPr>
          <p:cNvPr id="119" name="Название подразделения,  лаборатории, факультета и т.д."/>
          <p:cNvSpPr txBox="1"/>
          <p:nvPr/>
        </p:nvSpPr>
        <p:spPr>
          <a:xfrm>
            <a:off x="4252863" y="374929"/>
            <a:ext cx="6232732" cy="780789"/>
          </a:xfrm>
          <a:prstGeom prst="rect">
            <a:avLst/>
          </a:prstGeom>
          <a:ln w="12700">
            <a:miter lim="400000"/>
          </a:ln>
          <a:extLst>
            <a:ext uri="{C572A759-6A51-4108-AA02-DFA0A04FC94B}">
              <ma14:wrappingTextBoxFlag xmlns="" xmlns:ma14="http://schemas.microsoft.com/office/mac/drawingml/2011/main" val="1"/>
            </a:ext>
          </a:extLst>
        </p:spPr>
        <p:txBody>
          <a:bodyPr wrap="square" lIns="35718" tIns="35718" rIns="35718" bIns="35718" anchor="ctr">
            <a:spAutoFit/>
          </a:bodyPr>
          <a:lstStyle/>
          <a:p>
            <a:pPr algn="ctr">
              <a:spcAft>
                <a:spcPts val="844"/>
              </a:spcAft>
              <a:defRPr sz="3000">
                <a:solidFill>
                  <a:srgbClr val="253957"/>
                </a:solidFill>
                <a:latin typeface="+mn-lt"/>
                <a:ea typeface="+mn-ea"/>
                <a:cs typeface="+mn-cs"/>
                <a:sym typeface="Arial Narrow"/>
              </a:defRPr>
            </a:pPr>
            <a:r>
              <a:rPr lang="en-US" sz="1969" dirty="0">
                <a:latin typeface="Arial Narrow" charset="0"/>
                <a:ea typeface="Arial Narrow" charset="0"/>
                <a:cs typeface="Arial Narrow" charset="0"/>
              </a:rPr>
              <a:t>National Research University Higher School of Economics</a:t>
            </a:r>
          </a:p>
          <a:p>
            <a:pPr algn="ctr">
              <a:spcAft>
                <a:spcPts val="844"/>
              </a:spcAft>
              <a:defRPr sz="3000">
                <a:solidFill>
                  <a:srgbClr val="253957"/>
                </a:solidFill>
                <a:latin typeface="+mn-lt"/>
                <a:ea typeface="+mn-ea"/>
                <a:cs typeface="+mn-cs"/>
                <a:sym typeface="Arial Narrow"/>
              </a:defRPr>
            </a:pPr>
            <a:r>
              <a:rPr lang="en-US" sz="1969" dirty="0">
                <a:latin typeface="Arial Narrow" charset="0"/>
                <a:ea typeface="Arial Narrow" charset="0"/>
                <a:cs typeface="Arial Narrow" charset="0"/>
              </a:rPr>
              <a:t>Faculty of Computer Science</a:t>
            </a:r>
          </a:p>
        </p:txBody>
      </p:sp>
      <p:sp>
        <p:nvSpPr>
          <p:cNvPr id="120" name="Москва, 2017"/>
          <p:cNvSpPr txBox="1"/>
          <p:nvPr/>
        </p:nvSpPr>
        <p:spPr>
          <a:xfrm>
            <a:off x="4619279" y="6305632"/>
            <a:ext cx="6072002" cy="331756"/>
          </a:xfrm>
          <a:prstGeom prst="rect">
            <a:avLst/>
          </a:prstGeom>
          <a:ln w="12700">
            <a:miter lim="400000"/>
          </a:ln>
          <a:extLst>
            <a:ext uri="{C572A759-6A51-4108-AA02-DFA0A04FC94B}">
              <ma14:wrappingTextBoxFlag xmlns="" xmlns:ma14="http://schemas.microsoft.com/office/mac/drawingml/2011/main" val="1"/>
            </a:ext>
          </a:extLst>
        </p:spPr>
        <p:txBody>
          <a:bodyPr wrap="square" lIns="35718" tIns="35718" rIns="35718" bIns="35718" anchor="ctr">
            <a:spAutoFit/>
          </a:bodyPr>
          <a:lstStyle>
            <a:lvl1pPr algn="l" defTabSz="457200">
              <a:defRPr sz="2100">
                <a:solidFill>
                  <a:srgbClr val="253957"/>
                </a:solidFill>
                <a:latin typeface="+mn-lt"/>
                <a:ea typeface="+mn-ea"/>
                <a:cs typeface="+mn-cs"/>
                <a:sym typeface="Arial Narrow"/>
              </a:defRPr>
            </a:lvl1pPr>
          </a:lstStyle>
          <a:p>
            <a:pPr algn="ctr"/>
            <a:r>
              <a:rPr lang="en-US" sz="1687" dirty="0">
                <a:latin typeface="Arial Narrow" charset="0"/>
                <a:ea typeface="Arial Narrow" charset="0"/>
                <a:cs typeface="Arial Narrow" charset="0"/>
              </a:rPr>
              <a:t>Moscow, 2022</a:t>
            </a:r>
            <a:endParaRPr sz="1687" dirty="0">
              <a:latin typeface="Arial Narrow" charset="0"/>
              <a:ea typeface="Arial Narrow" charset="0"/>
              <a:cs typeface="Arial Narrow" charset="0"/>
            </a:endParaRPr>
          </a:p>
        </p:txBody>
      </p:sp>
      <p:sp>
        <p:nvSpPr>
          <p:cNvPr id="8" name="Москва, 2017">
            <a:extLst>
              <a:ext uri="{FF2B5EF4-FFF2-40B4-BE49-F238E27FC236}">
                <a16:creationId xmlns:a16="http://schemas.microsoft.com/office/drawing/2014/main" id="{876C5EF7-ADF8-4620-9923-303C9CF5DD13}"/>
              </a:ext>
            </a:extLst>
          </p:cNvPr>
          <p:cNvSpPr txBox="1"/>
          <p:nvPr/>
        </p:nvSpPr>
        <p:spPr>
          <a:xfrm>
            <a:off x="5290880" y="4516490"/>
            <a:ext cx="6625118" cy="764631"/>
          </a:xfrm>
          <a:prstGeom prst="rect">
            <a:avLst/>
          </a:prstGeom>
          <a:ln w="12700">
            <a:miter lim="400000"/>
          </a:ln>
          <a:extLst>
            <a:ext uri="{C572A759-6A51-4108-AA02-DFA0A04FC94B}">
              <ma14:wrappingTextBoxFlag xmlns="" xmlns:ma14="http://schemas.microsoft.com/office/mac/drawingml/2011/main" val="1"/>
            </a:ext>
          </a:extLst>
        </p:spPr>
        <p:txBody>
          <a:bodyPr wrap="square" lIns="35718" tIns="35718" rIns="35718" bIns="35718" anchor="ctr">
            <a:spAutoFit/>
          </a:bodyPr>
          <a:lstStyle>
            <a:lvl1pPr algn="l" defTabSz="457200">
              <a:defRPr sz="2100">
                <a:solidFill>
                  <a:srgbClr val="253957"/>
                </a:solidFill>
                <a:latin typeface="+mn-lt"/>
                <a:ea typeface="+mn-ea"/>
                <a:cs typeface="+mn-cs"/>
                <a:sym typeface="Arial Narrow"/>
              </a:defRPr>
            </a:lvl1pPr>
          </a:lstStyle>
          <a:p>
            <a:pPr>
              <a:spcBef>
                <a:spcPts val="844"/>
              </a:spcBef>
            </a:pPr>
            <a:r>
              <a:rPr lang="en-US" sz="2250" u="sng" dirty="0"/>
              <a:t>Presenter</a:t>
            </a:r>
            <a:r>
              <a:rPr lang="en-US" sz="2250" dirty="0"/>
              <a:t>:</a:t>
            </a:r>
            <a:r>
              <a:rPr lang="ru-RU" sz="2250" dirty="0"/>
              <a:t> </a:t>
            </a:r>
            <a:r>
              <a:rPr lang="en-US" sz="2250" dirty="0"/>
              <a:t>mSSE21 student, </a:t>
            </a:r>
            <a:br>
              <a:rPr lang="ru-RU" sz="2250" dirty="0"/>
            </a:br>
            <a:r>
              <a:rPr lang="en-US" sz="2250" b="1" i="1" dirty="0"/>
              <a:t>Nikolai M. Suvorov</a:t>
            </a:r>
          </a:p>
        </p:txBody>
      </p:sp>
      <p:pic>
        <p:nvPicPr>
          <p:cNvPr id="2" name="Рисунок 1">
            <a:extLst>
              <a:ext uri="{FF2B5EF4-FFF2-40B4-BE49-F238E27FC236}">
                <a16:creationId xmlns:a16="http://schemas.microsoft.com/office/drawing/2014/main" id="{DC6D693C-9861-4644-AA92-6AB5651A9ECA}"/>
              </a:ext>
            </a:extLst>
          </p:cNvPr>
          <p:cNvPicPr>
            <a:picLocks noChangeAspect="1"/>
          </p:cNvPicPr>
          <p:nvPr/>
        </p:nvPicPr>
        <p:blipFill>
          <a:blip r:embed="rId3"/>
          <a:stretch>
            <a:fillRect/>
          </a:stretch>
        </p:blipFill>
        <p:spPr>
          <a:xfrm>
            <a:off x="0" y="-12251"/>
            <a:ext cx="2886824" cy="6889742"/>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10</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736025"/>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Preprocessing</a:t>
            </a:r>
            <a:endParaRPr lang="en-US" sz="3094" dirty="0">
              <a:latin typeface="Arial Narrow" charset="0"/>
              <a:ea typeface="Arial Narrow" charset="0"/>
              <a:cs typeface="Arial Narrow" charset="0"/>
            </a:endParaRPr>
          </a:p>
        </p:txBody>
      </p:sp>
      <p:sp>
        <p:nvSpPr>
          <p:cNvPr id="16" name="Стрелка: вправо 15">
            <a:extLst>
              <a:ext uri="{FF2B5EF4-FFF2-40B4-BE49-F238E27FC236}">
                <a16:creationId xmlns:a16="http://schemas.microsoft.com/office/drawing/2014/main" id="{885ED47C-321A-039E-7E18-C04A1386B551}"/>
              </a:ext>
            </a:extLst>
          </p:cNvPr>
          <p:cNvSpPr/>
          <p:nvPr/>
        </p:nvSpPr>
        <p:spPr>
          <a:xfrm>
            <a:off x="5081954" y="1288293"/>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1FBB2FE8-85A2-7DDF-EBE5-240DD7AB0667}"/>
              </a:ext>
            </a:extLst>
          </p:cNvPr>
          <p:cNvSpPr txBox="1"/>
          <p:nvPr/>
        </p:nvSpPr>
        <p:spPr>
          <a:xfrm>
            <a:off x="2865211" y="1275001"/>
            <a:ext cx="2146037" cy="523220"/>
          </a:xfrm>
          <a:prstGeom prst="rect">
            <a:avLst/>
          </a:prstGeom>
          <a:noFill/>
        </p:spPr>
        <p:txBody>
          <a:bodyPr wrap="none" rtlCol="0">
            <a:spAutoFit/>
          </a:bodyPr>
          <a:lstStyle/>
          <a:p>
            <a:r>
              <a:rPr lang="en-US" sz="2800" dirty="0"/>
              <a:t>903 650 rows</a:t>
            </a:r>
            <a:endParaRPr lang="ru-RU" sz="2800" dirty="0"/>
          </a:p>
        </p:txBody>
      </p:sp>
      <p:sp>
        <p:nvSpPr>
          <p:cNvPr id="17" name="TextBox 16">
            <a:extLst>
              <a:ext uri="{FF2B5EF4-FFF2-40B4-BE49-F238E27FC236}">
                <a16:creationId xmlns:a16="http://schemas.microsoft.com/office/drawing/2014/main" id="{6CA52826-5F8B-3C1E-8E22-CE6C89A2B19D}"/>
              </a:ext>
            </a:extLst>
          </p:cNvPr>
          <p:cNvSpPr txBox="1"/>
          <p:nvPr/>
        </p:nvSpPr>
        <p:spPr>
          <a:xfrm>
            <a:off x="6955450" y="1288293"/>
            <a:ext cx="4552785" cy="523220"/>
          </a:xfrm>
          <a:prstGeom prst="rect">
            <a:avLst/>
          </a:prstGeom>
          <a:noFill/>
        </p:spPr>
        <p:txBody>
          <a:bodyPr wrap="none" rtlCol="0">
            <a:spAutoFit/>
          </a:bodyPr>
          <a:lstStyle/>
          <a:p>
            <a:r>
              <a:rPr lang="en-US" sz="2800" dirty="0"/>
              <a:t>90</a:t>
            </a:r>
            <a:r>
              <a:rPr lang="ru-RU" sz="2800" dirty="0"/>
              <a:t> </a:t>
            </a:r>
            <a:r>
              <a:rPr lang="en-US" sz="2800" dirty="0"/>
              <a:t>365 rows</a:t>
            </a:r>
            <a:r>
              <a:rPr lang="ru-RU" sz="2800" dirty="0"/>
              <a:t> </a:t>
            </a:r>
            <a:r>
              <a:rPr lang="en-US" sz="2800" dirty="0"/>
              <a:t>chosen randomly</a:t>
            </a:r>
            <a:endParaRPr lang="ru-RU" sz="2800" dirty="0"/>
          </a:p>
        </p:txBody>
      </p:sp>
      <p:sp>
        <p:nvSpPr>
          <p:cNvPr id="10" name="Стрелка: вправо 9">
            <a:extLst>
              <a:ext uri="{FF2B5EF4-FFF2-40B4-BE49-F238E27FC236}">
                <a16:creationId xmlns:a16="http://schemas.microsoft.com/office/drawing/2014/main" id="{6DDAFD60-127A-DA2E-0509-39D79650CAD0}"/>
              </a:ext>
            </a:extLst>
          </p:cNvPr>
          <p:cNvSpPr/>
          <p:nvPr/>
        </p:nvSpPr>
        <p:spPr>
          <a:xfrm>
            <a:off x="5081954" y="2405147"/>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550610C8-0318-559B-D93C-22DC4C054281}"/>
              </a:ext>
            </a:extLst>
          </p:cNvPr>
          <p:cNvSpPr txBox="1"/>
          <p:nvPr/>
        </p:nvSpPr>
        <p:spPr>
          <a:xfrm>
            <a:off x="2078384" y="2391855"/>
            <a:ext cx="2946640" cy="523220"/>
          </a:xfrm>
          <a:prstGeom prst="rect">
            <a:avLst/>
          </a:prstGeom>
          <a:noFill/>
        </p:spPr>
        <p:txBody>
          <a:bodyPr wrap="none" rtlCol="0">
            <a:spAutoFit/>
          </a:bodyPr>
          <a:lstStyle/>
          <a:p>
            <a:r>
              <a:rPr lang="en-US" sz="2800" dirty="0"/>
              <a:t>Columns with nulls</a:t>
            </a:r>
            <a:endParaRPr lang="ru-RU" sz="2800" dirty="0"/>
          </a:p>
        </p:txBody>
      </p:sp>
      <p:sp>
        <p:nvSpPr>
          <p:cNvPr id="18" name="TextBox 17">
            <a:extLst>
              <a:ext uri="{FF2B5EF4-FFF2-40B4-BE49-F238E27FC236}">
                <a16:creationId xmlns:a16="http://schemas.microsoft.com/office/drawing/2014/main" id="{4864A21E-726C-7B13-FF6D-1EC3E90946C4}"/>
              </a:ext>
            </a:extLst>
          </p:cNvPr>
          <p:cNvSpPr txBox="1"/>
          <p:nvPr/>
        </p:nvSpPr>
        <p:spPr>
          <a:xfrm>
            <a:off x="6870968" y="2176411"/>
            <a:ext cx="5460697" cy="954107"/>
          </a:xfrm>
          <a:prstGeom prst="rect">
            <a:avLst/>
          </a:prstGeom>
          <a:noFill/>
        </p:spPr>
        <p:txBody>
          <a:bodyPr wrap="square" rtlCol="0">
            <a:spAutoFit/>
          </a:bodyPr>
          <a:lstStyle/>
          <a:p>
            <a:r>
              <a:rPr lang="en-US" sz="2800" dirty="0"/>
              <a:t>Columns without nulls</a:t>
            </a:r>
          </a:p>
          <a:p>
            <a:r>
              <a:rPr lang="en-US" sz="2800" dirty="0"/>
              <a:t>(substitution based on column type)</a:t>
            </a:r>
            <a:endParaRPr lang="ru-RU" sz="2800" dirty="0"/>
          </a:p>
        </p:txBody>
      </p:sp>
      <p:sp>
        <p:nvSpPr>
          <p:cNvPr id="19" name="Стрелка: вправо 18">
            <a:extLst>
              <a:ext uri="{FF2B5EF4-FFF2-40B4-BE49-F238E27FC236}">
                <a16:creationId xmlns:a16="http://schemas.microsoft.com/office/drawing/2014/main" id="{CCF2DBCA-870A-E26E-42D3-3EDCB73A0498}"/>
              </a:ext>
            </a:extLst>
          </p:cNvPr>
          <p:cNvSpPr/>
          <p:nvPr/>
        </p:nvSpPr>
        <p:spPr>
          <a:xfrm>
            <a:off x="5081954" y="3543630"/>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EFE31C36-5BC1-369F-44AE-9441FB48D22B}"/>
              </a:ext>
            </a:extLst>
          </p:cNvPr>
          <p:cNvSpPr txBox="1"/>
          <p:nvPr/>
        </p:nvSpPr>
        <p:spPr>
          <a:xfrm>
            <a:off x="440940" y="3530337"/>
            <a:ext cx="4641014" cy="523220"/>
          </a:xfrm>
          <a:prstGeom prst="rect">
            <a:avLst/>
          </a:prstGeom>
          <a:noFill/>
        </p:spPr>
        <p:txBody>
          <a:bodyPr wrap="none" rtlCol="0">
            <a:spAutoFit/>
          </a:bodyPr>
          <a:lstStyle/>
          <a:p>
            <a:r>
              <a:rPr lang="en-US" sz="2800" dirty="0"/>
              <a:t>Columns with many categories</a:t>
            </a:r>
            <a:endParaRPr lang="ru-RU" sz="2800" dirty="0"/>
          </a:p>
        </p:txBody>
      </p:sp>
      <p:sp>
        <p:nvSpPr>
          <p:cNvPr id="21" name="TextBox 20">
            <a:extLst>
              <a:ext uri="{FF2B5EF4-FFF2-40B4-BE49-F238E27FC236}">
                <a16:creationId xmlns:a16="http://schemas.microsoft.com/office/drawing/2014/main" id="{DF0A943A-122C-7969-1526-41566DA6085C}"/>
              </a:ext>
            </a:extLst>
          </p:cNvPr>
          <p:cNvSpPr txBox="1"/>
          <p:nvPr/>
        </p:nvSpPr>
        <p:spPr>
          <a:xfrm>
            <a:off x="6870968" y="3314894"/>
            <a:ext cx="5460697" cy="954107"/>
          </a:xfrm>
          <a:prstGeom prst="rect">
            <a:avLst/>
          </a:prstGeom>
          <a:noFill/>
        </p:spPr>
        <p:txBody>
          <a:bodyPr wrap="square" rtlCol="0">
            <a:spAutoFit/>
          </a:bodyPr>
          <a:lstStyle/>
          <a:p>
            <a:r>
              <a:rPr lang="en-US" sz="2800" dirty="0"/>
              <a:t>Columns with reduced number of categories (added ‘Others’)</a:t>
            </a:r>
            <a:endParaRPr lang="ru-RU" sz="2800" dirty="0"/>
          </a:p>
        </p:txBody>
      </p:sp>
      <p:sp>
        <p:nvSpPr>
          <p:cNvPr id="22" name="Стрелка: вправо 21">
            <a:extLst>
              <a:ext uri="{FF2B5EF4-FFF2-40B4-BE49-F238E27FC236}">
                <a16:creationId xmlns:a16="http://schemas.microsoft.com/office/drawing/2014/main" id="{B1380374-4732-1BBA-A125-DC1A80B09345}"/>
              </a:ext>
            </a:extLst>
          </p:cNvPr>
          <p:cNvSpPr/>
          <p:nvPr/>
        </p:nvSpPr>
        <p:spPr>
          <a:xfrm>
            <a:off x="5081954" y="4549840"/>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a:extLst>
              <a:ext uri="{FF2B5EF4-FFF2-40B4-BE49-F238E27FC236}">
                <a16:creationId xmlns:a16="http://schemas.microsoft.com/office/drawing/2014/main" id="{DAE926C4-9688-9655-972C-7BC3F93FD36A}"/>
              </a:ext>
            </a:extLst>
          </p:cNvPr>
          <p:cNvSpPr txBox="1"/>
          <p:nvPr/>
        </p:nvSpPr>
        <p:spPr>
          <a:xfrm>
            <a:off x="4072163" y="4536547"/>
            <a:ext cx="868379" cy="523220"/>
          </a:xfrm>
          <a:prstGeom prst="rect">
            <a:avLst/>
          </a:prstGeom>
          <a:noFill/>
        </p:spPr>
        <p:txBody>
          <a:bodyPr wrap="none" rtlCol="0">
            <a:spAutoFit/>
          </a:bodyPr>
          <a:lstStyle/>
          <a:p>
            <a:r>
              <a:rPr lang="en-US" sz="2800" dirty="0"/>
              <a:t>Date</a:t>
            </a:r>
            <a:endParaRPr lang="ru-RU" sz="2800" dirty="0"/>
          </a:p>
        </p:txBody>
      </p:sp>
      <p:sp>
        <p:nvSpPr>
          <p:cNvPr id="24" name="TextBox 23">
            <a:extLst>
              <a:ext uri="{FF2B5EF4-FFF2-40B4-BE49-F238E27FC236}">
                <a16:creationId xmlns:a16="http://schemas.microsoft.com/office/drawing/2014/main" id="{E0D13B83-3D61-A3F6-1192-44DBF4F1491C}"/>
              </a:ext>
            </a:extLst>
          </p:cNvPr>
          <p:cNvSpPr txBox="1"/>
          <p:nvPr/>
        </p:nvSpPr>
        <p:spPr>
          <a:xfrm>
            <a:off x="6955450" y="4536547"/>
            <a:ext cx="2853324" cy="523220"/>
          </a:xfrm>
          <a:prstGeom prst="rect">
            <a:avLst/>
          </a:prstGeom>
          <a:noFill/>
        </p:spPr>
        <p:txBody>
          <a:bodyPr wrap="square" rtlCol="0">
            <a:spAutoFit/>
          </a:bodyPr>
          <a:lstStyle/>
          <a:p>
            <a:r>
              <a:rPr lang="en-US" sz="2800" dirty="0"/>
              <a:t>Day of the week</a:t>
            </a:r>
            <a:endParaRPr lang="ru-RU" sz="2800" dirty="0"/>
          </a:p>
        </p:txBody>
      </p:sp>
    </p:spTree>
    <p:extLst>
      <p:ext uri="{BB962C8B-B14F-4D97-AF65-F5344CB8AC3E}">
        <p14:creationId xmlns:p14="http://schemas.microsoft.com/office/powerpoint/2010/main" val="36100828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11</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736025"/>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Preprocessing</a:t>
            </a:r>
            <a:endParaRPr lang="en-US" sz="3094" dirty="0">
              <a:latin typeface="Arial Narrow" charset="0"/>
              <a:ea typeface="Arial Narrow" charset="0"/>
              <a:cs typeface="Arial Narrow" charset="0"/>
            </a:endParaRPr>
          </a:p>
        </p:txBody>
      </p:sp>
      <p:sp>
        <p:nvSpPr>
          <p:cNvPr id="16" name="Стрелка: вправо 15">
            <a:extLst>
              <a:ext uri="{FF2B5EF4-FFF2-40B4-BE49-F238E27FC236}">
                <a16:creationId xmlns:a16="http://schemas.microsoft.com/office/drawing/2014/main" id="{885ED47C-321A-039E-7E18-C04A1386B551}"/>
              </a:ext>
            </a:extLst>
          </p:cNvPr>
          <p:cNvSpPr/>
          <p:nvPr/>
        </p:nvSpPr>
        <p:spPr>
          <a:xfrm>
            <a:off x="5081954" y="3429000"/>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a:extLst>
              <a:ext uri="{FF2B5EF4-FFF2-40B4-BE49-F238E27FC236}">
                <a16:creationId xmlns:a16="http://schemas.microsoft.com/office/drawing/2014/main" id="{08BB43D8-DB70-8847-9557-6299FE92E4D8}"/>
              </a:ext>
            </a:extLst>
          </p:cNvPr>
          <p:cNvPicPr>
            <a:picLocks noChangeAspect="1"/>
          </p:cNvPicPr>
          <p:nvPr/>
        </p:nvPicPr>
        <p:blipFill>
          <a:blip r:embed="rId4"/>
          <a:stretch>
            <a:fillRect/>
          </a:stretch>
        </p:blipFill>
        <p:spPr>
          <a:xfrm>
            <a:off x="1811923" y="1286292"/>
            <a:ext cx="3155045" cy="5305298"/>
          </a:xfrm>
          <a:prstGeom prst="rect">
            <a:avLst/>
          </a:prstGeom>
        </p:spPr>
      </p:pic>
      <p:pic>
        <p:nvPicPr>
          <p:cNvPr id="3" name="Рисунок 2">
            <a:extLst>
              <a:ext uri="{FF2B5EF4-FFF2-40B4-BE49-F238E27FC236}">
                <a16:creationId xmlns:a16="http://schemas.microsoft.com/office/drawing/2014/main" id="{97EF91C7-E90B-6FB0-7424-B8E9A4D35AE3}"/>
              </a:ext>
            </a:extLst>
          </p:cNvPr>
          <p:cNvPicPr>
            <a:picLocks noChangeAspect="1"/>
          </p:cNvPicPr>
          <p:nvPr/>
        </p:nvPicPr>
        <p:blipFill>
          <a:blip r:embed="rId5"/>
          <a:stretch>
            <a:fillRect/>
          </a:stretch>
        </p:blipFill>
        <p:spPr>
          <a:xfrm>
            <a:off x="6929024" y="2448873"/>
            <a:ext cx="4718751" cy="2317691"/>
          </a:xfrm>
          <a:prstGeom prst="rect">
            <a:avLst/>
          </a:prstGeom>
        </p:spPr>
      </p:pic>
    </p:spTree>
    <p:extLst>
      <p:ext uri="{BB962C8B-B14F-4D97-AF65-F5344CB8AC3E}">
        <p14:creationId xmlns:p14="http://schemas.microsoft.com/office/powerpoint/2010/main" val="14486246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12</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736025"/>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Result Dataset</a:t>
            </a:r>
            <a:endParaRPr lang="en-US" sz="3094" dirty="0">
              <a:latin typeface="Arial Narrow" charset="0"/>
              <a:ea typeface="Arial Narrow" charset="0"/>
              <a:cs typeface="Arial Narrow" charset="0"/>
            </a:endParaRPr>
          </a:p>
        </p:txBody>
      </p:sp>
      <p:sp>
        <p:nvSpPr>
          <p:cNvPr id="12" name="TextBox 11">
            <a:extLst>
              <a:ext uri="{FF2B5EF4-FFF2-40B4-BE49-F238E27FC236}">
                <a16:creationId xmlns:a16="http://schemas.microsoft.com/office/drawing/2014/main" id="{F36B459A-252D-0269-2261-F1EF3D06FA04}"/>
              </a:ext>
            </a:extLst>
          </p:cNvPr>
          <p:cNvSpPr txBox="1"/>
          <p:nvPr/>
        </p:nvSpPr>
        <p:spPr>
          <a:xfrm>
            <a:off x="518746" y="1138896"/>
            <a:ext cx="11316002" cy="5170646"/>
          </a:xfrm>
          <a:prstGeom prst="rect">
            <a:avLst/>
          </a:prstGeom>
          <a:noFill/>
        </p:spPr>
        <p:txBody>
          <a:bodyPr wrap="square">
            <a:spAutoFit/>
          </a:bodyPr>
          <a:lstStyle/>
          <a:p>
            <a:r>
              <a:rPr lang="ru-RU" sz="2200" dirty="0"/>
              <a:t>Dataset </a:t>
            </a:r>
            <a:r>
              <a:rPr lang="ru-RU" sz="2200" dirty="0" err="1"/>
              <a:t>contains</a:t>
            </a:r>
            <a:r>
              <a:rPr lang="ru-RU" sz="2200" dirty="0"/>
              <a:t> 90365 </a:t>
            </a:r>
            <a:r>
              <a:rPr lang="ru-RU" sz="2200" dirty="0" err="1"/>
              <a:t>entries</a:t>
            </a:r>
            <a:r>
              <a:rPr lang="ru-RU" sz="2200" dirty="0"/>
              <a:t>. </a:t>
            </a:r>
            <a:r>
              <a:rPr lang="ru-RU" sz="2200" dirty="0" err="1"/>
              <a:t>Each</a:t>
            </a:r>
            <a:r>
              <a:rPr lang="ru-RU" sz="2200" dirty="0"/>
              <a:t> </a:t>
            </a:r>
            <a:r>
              <a:rPr lang="ru-RU" sz="2200" dirty="0" err="1"/>
              <a:t>row</a:t>
            </a:r>
            <a:r>
              <a:rPr lang="ru-RU" sz="2200" dirty="0"/>
              <a:t> </a:t>
            </a:r>
            <a:r>
              <a:rPr lang="ru-RU" sz="2200" dirty="0" err="1"/>
              <a:t>describes</a:t>
            </a:r>
            <a:r>
              <a:rPr lang="ru-RU" sz="2200" dirty="0"/>
              <a:t> a </a:t>
            </a:r>
            <a:r>
              <a:rPr lang="ru-RU" sz="2200" dirty="0" err="1"/>
              <a:t>visit</a:t>
            </a:r>
            <a:r>
              <a:rPr lang="ru-RU" sz="2200" dirty="0"/>
              <a:t> </a:t>
            </a:r>
            <a:r>
              <a:rPr lang="ru-RU" sz="2200" dirty="0" err="1"/>
              <a:t>into</a:t>
            </a:r>
            <a:r>
              <a:rPr lang="ru-RU" sz="2200" dirty="0"/>
              <a:t> a GMS (Google </a:t>
            </a:r>
            <a:r>
              <a:rPr lang="ru-RU" sz="2200" dirty="0" err="1"/>
              <a:t>Merchandise</a:t>
            </a:r>
            <a:r>
              <a:rPr lang="ru-RU" sz="2200" dirty="0"/>
              <a:t> Store).</a:t>
            </a:r>
          </a:p>
          <a:p>
            <a:endParaRPr lang="ru-RU" sz="2200" dirty="0"/>
          </a:p>
          <a:p>
            <a:r>
              <a:rPr lang="ru-RU" sz="2200" b="1" dirty="0" err="1"/>
              <a:t>Columns</a:t>
            </a:r>
            <a:r>
              <a:rPr lang="ru-RU" sz="2200" dirty="0"/>
              <a:t> </a:t>
            </a:r>
            <a:r>
              <a:rPr lang="ru-RU" sz="2200" dirty="0" err="1"/>
              <a:t>description</a:t>
            </a:r>
            <a:r>
              <a:rPr lang="ru-RU" sz="2200" dirty="0"/>
              <a:t>:</a:t>
            </a:r>
          </a:p>
          <a:p>
            <a:pPr marL="342900" indent="-342900">
              <a:buFont typeface="Arial" panose="020B0604020202020204" pitchFamily="34" charset="0"/>
              <a:buChar char="•"/>
            </a:pPr>
            <a:r>
              <a:rPr lang="ru-RU" sz="2200" i="1" dirty="0" err="1"/>
              <a:t>channelGrouping</a:t>
            </a:r>
            <a:r>
              <a:rPr lang="ru-RU" sz="2200" dirty="0"/>
              <a:t> - </a:t>
            </a:r>
            <a:r>
              <a:rPr lang="ru-RU" sz="2200" dirty="0" err="1"/>
              <a:t>how</a:t>
            </a:r>
            <a:r>
              <a:rPr lang="ru-RU" sz="2200" dirty="0"/>
              <a:t> </a:t>
            </a:r>
            <a:r>
              <a:rPr lang="ru-RU" sz="2200" dirty="0" err="1"/>
              <a:t>the</a:t>
            </a:r>
            <a:r>
              <a:rPr lang="ru-RU" sz="2200" dirty="0"/>
              <a:t> </a:t>
            </a:r>
            <a:r>
              <a:rPr lang="ru-RU" sz="2200" dirty="0" err="1"/>
              <a:t>redirect</a:t>
            </a:r>
            <a:r>
              <a:rPr lang="ru-RU" sz="2200" dirty="0"/>
              <a:t> </a:t>
            </a:r>
            <a:r>
              <a:rPr lang="ru-RU" sz="2200" dirty="0" err="1"/>
              <a:t>to</a:t>
            </a:r>
            <a:r>
              <a:rPr lang="ru-RU" sz="2200" dirty="0"/>
              <a:t> GMS </a:t>
            </a:r>
            <a:r>
              <a:rPr lang="ru-RU" sz="2200" dirty="0" err="1"/>
              <a:t>website</a:t>
            </a:r>
            <a:r>
              <a:rPr lang="ru-RU" sz="2200" dirty="0"/>
              <a:t> </a:t>
            </a:r>
            <a:r>
              <a:rPr lang="ru-RU" sz="2200" dirty="0" err="1"/>
              <a:t>is</a:t>
            </a:r>
            <a:r>
              <a:rPr lang="ru-RU" sz="2200" dirty="0"/>
              <a:t> </a:t>
            </a:r>
            <a:r>
              <a:rPr lang="ru-RU" sz="2200" dirty="0" err="1"/>
              <a:t>performed</a:t>
            </a:r>
            <a:r>
              <a:rPr lang="en-US" sz="2200" dirty="0"/>
              <a:t>.</a:t>
            </a:r>
          </a:p>
          <a:p>
            <a:pPr marL="342900" indent="-342900">
              <a:buFont typeface="Arial" panose="020B0604020202020204" pitchFamily="34" charset="0"/>
              <a:buChar char="•"/>
            </a:pPr>
            <a:r>
              <a:rPr lang="ru-RU" sz="2200" i="1" dirty="0" err="1"/>
              <a:t>visitNumber</a:t>
            </a:r>
            <a:r>
              <a:rPr lang="ru-RU" sz="2200" dirty="0"/>
              <a:t> -  </a:t>
            </a:r>
            <a:r>
              <a:rPr lang="ru-RU" sz="2200" dirty="0" err="1"/>
              <a:t>the</a:t>
            </a:r>
            <a:r>
              <a:rPr lang="ru-RU" sz="2200" dirty="0"/>
              <a:t> </a:t>
            </a:r>
            <a:r>
              <a:rPr lang="ru-RU" sz="2200" dirty="0" err="1"/>
              <a:t>session</a:t>
            </a:r>
            <a:r>
              <a:rPr lang="ru-RU" sz="2200" dirty="0"/>
              <a:t> </a:t>
            </a:r>
            <a:r>
              <a:rPr lang="ru-RU" sz="2200" dirty="0" err="1"/>
              <a:t>number</a:t>
            </a:r>
            <a:r>
              <a:rPr lang="ru-RU" sz="2200" dirty="0"/>
              <a:t>.</a:t>
            </a:r>
          </a:p>
          <a:p>
            <a:pPr marL="342900" indent="-342900">
              <a:buFont typeface="Arial" panose="020B0604020202020204" pitchFamily="34" charset="0"/>
              <a:buChar char="•"/>
            </a:pPr>
            <a:r>
              <a:rPr lang="ru-RU" sz="2200" i="1" dirty="0" err="1"/>
              <a:t>device.browser</a:t>
            </a:r>
            <a:r>
              <a:rPr lang="ru-RU" sz="2200" i="1" dirty="0"/>
              <a:t> </a:t>
            </a:r>
            <a:r>
              <a:rPr lang="ru-RU" sz="2200" dirty="0"/>
              <a:t>- </a:t>
            </a:r>
            <a:r>
              <a:rPr lang="ru-RU" sz="2200" dirty="0" err="1"/>
              <a:t>browser</a:t>
            </a:r>
            <a:r>
              <a:rPr lang="ru-RU" sz="2200" dirty="0"/>
              <a:t> </a:t>
            </a:r>
            <a:r>
              <a:rPr lang="ru-RU" sz="2200" dirty="0" err="1"/>
              <a:t>used</a:t>
            </a:r>
            <a:r>
              <a:rPr lang="ru-RU" sz="2200" dirty="0"/>
              <a:t> </a:t>
            </a:r>
            <a:r>
              <a:rPr lang="ru-RU" sz="2200" dirty="0" err="1"/>
              <a:t>to</a:t>
            </a:r>
            <a:r>
              <a:rPr lang="ru-RU" sz="2200" dirty="0"/>
              <a:t> </a:t>
            </a:r>
            <a:r>
              <a:rPr lang="ru-RU" sz="2200" dirty="0" err="1"/>
              <a:t>access</a:t>
            </a:r>
            <a:r>
              <a:rPr lang="ru-RU" sz="2200" dirty="0"/>
              <a:t> </a:t>
            </a:r>
            <a:r>
              <a:rPr lang="ru-RU" sz="2200" dirty="0" err="1"/>
              <a:t>the</a:t>
            </a:r>
            <a:r>
              <a:rPr lang="ru-RU" sz="2200" dirty="0"/>
              <a:t> </a:t>
            </a:r>
            <a:r>
              <a:rPr lang="ru-RU" sz="2200" dirty="0" err="1"/>
              <a:t>website</a:t>
            </a:r>
            <a:r>
              <a:rPr lang="ru-RU" sz="2200" dirty="0"/>
              <a:t>.</a:t>
            </a:r>
          </a:p>
          <a:p>
            <a:pPr marL="342900" indent="-342900">
              <a:buFont typeface="Arial" panose="020B0604020202020204" pitchFamily="34" charset="0"/>
              <a:buChar char="•"/>
            </a:pPr>
            <a:r>
              <a:rPr lang="ru-RU" sz="2200" i="1" dirty="0" err="1"/>
              <a:t>device.operatingSystem</a:t>
            </a:r>
            <a:r>
              <a:rPr lang="ru-RU" sz="2200" i="1" dirty="0"/>
              <a:t> </a:t>
            </a:r>
            <a:r>
              <a:rPr lang="ru-RU" sz="2200" dirty="0"/>
              <a:t>- OS </a:t>
            </a:r>
            <a:r>
              <a:rPr lang="ru-RU" sz="2200" dirty="0" err="1"/>
              <a:t>used</a:t>
            </a:r>
            <a:r>
              <a:rPr lang="ru-RU" sz="2200" dirty="0"/>
              <a:t> </a:t>
            </a:r>
            <a:r>
              <a:rPr lang="ru-RU" sz="2200" dirty="0" err="1"/>
              <a:t>to</a:t>
            </a:r>
            <a:r>
              <a:rPr lang="ru-RU" sz="2200" dirty="0"/>
              <a:t> </a:t>
            </a:r>
            <a:r>
              <a:rPr lang="ru-RU" sz="2200" dirty="0" err="1"/>
              <a:t>access</a:t>
            </a:r>
            <a:r>
              <a:rPr lang="ru-RU" sz="2200" dirty="0"/>
              <a:t> </a:t>
            </a:r>
            <a:r>
              <a:rPr lang="ru-RU" sz="2200" dirty="0" err="1"/>
              <a:t>the</a:t>
            </a:r>
            <a:r>
              <a:rPr lang="ru-RU" sz="2200" dirty="0"/>
              <a:t> </a:t>
            </a:r>
            <a:r>
              <a:rPr lang="ru-RU" sz="2200" dirty="0" err="1"/>
              <a:t>website</a:t>
            </a:r>
            <a:r>
              <a:rPr lang="ru-RU" sz="2200" dirty="0"/>
              <a:t>.</a:t>
            </a:r>
          </a:p>
          <a:p>
            <a:pPr marL="342900" indent="-342900">
              <a:buFont typeface="Arial" panose="020B0604020202020204" pitchFamily="34" charset="0"/>
              <a:buChar char="•"/>
            </a:pPr>
            <a:r>
              <a:rPr lang="ru-RU" sz="2200" i="1" dirty="0" err="1"/>
              <a:t>device.deviceCategory</a:t>
            </a:r>
            <a:r>
              <a:rPr lang="ru-RU" sz="2200" dirty="0"/>
              <a:t> - </a:t>
            </a:r>
            <a:r>
              <a:rPr lang="ru-RU" sz="2200" dirty="0" err="1"/>
              <a:t>type</a:t>
            </a:r>
            <a:r>
              <a:rPr lang="ru-RU" sz="2200" dirty="0"/>
              <a:t> of </a:t>
            </a:r>
            <a:r>
              <a:rPr lang="ru-RU" sz="2200" dirty="0" err="1"/>
              <a:t>device</a:t>
            </a:r>
            <a:r>
              <a:rPr lang="ru-RU" sz="2200" dirty="0"/>
              <a:t>.</a:t>
            </a:r>
          </a:p>
          <a:p>
            <a:pPr marL="342900" indent="-342900">
              <a:buFont typeface="Arial" panose="020B0604020202020204" pitchFamily="34" charset="0"/>
              <a:buChar char="•"/>
            </a:pPr>
            <a:r>
              <a:rPr lang="ru-RU" sz="2200" i="1" dirty="0" err="1"/>
              <a:t>geoNetwork.continent</a:t>
            </a:r>
            <a:r>
              <a:rPr lang="ru-RU" sz="2200" dirty="0"/>
              <a:t> - </a:t>
            </a:r>
            <a:r>
              <a:rPr lang="ru-RU" sz="2200" dirty="0" err="1"/>
              <a:t>continent</a:t>
            </a:r>
            <a:r>
              <a:rPr lang="ru-RU" sz="2200" dirty="0"/>
              <a:t> </a:t>
            </a:r>
            <a:r>
              <a:rPr lang="ru-RU" sz="2200" dirty="0" err="1"/>
              <a:t>from</a:t>
            </a:r>
            <a:r>
              <a:rPr lang="ru-RU" sz="2200" dirty="0"/>
              <a:t> </a:t>
            </a:r>
            <a:r>
              <a:rPr lang="ru-RU" sz="2200" dirty="0" err="1"/>
              <a:t>which</a:t>
            </a:r>
            <a:r>
              <a:rPr lang="ru-RU" sz="2200" dirty="0"/>
              <a:t> </a:t>
            </a:r>
            <a:r>
              <a:rPr lang="ru-RU" sz="2200" dirty="0" err="1"/>
              <a:t>the</a:t>
            </a:r>
            <a:r>
              <a:rPr lang="ru-RU" sz="2200" dirty="0"/>
              <a:t> </a:t>
            </a:r>
            <a:r>
              <a:rPr lang="ru-RU" sz="2200" dirty="0" err="1"/>
              <a:t>request</a:t>
            </a:r>
            <a:r>
              <a:rPr lang="ru-RU" sz="2200" dirty="0"/>
              <a:t> </a:t>
            </a:r>
            <a:r>
              <a:rPr lang="ru-RU" sz="2200" dirty="0" err="1"/>
              <a:t>is</a:t>
            </a:r>
            <a:r>
              <a:rPr lang="ru-RU" sz="2200" dirty="0"/>
              <a:t> </a:t>
            </a:r>
            <a:r>
              <a:rPr lang="ru-RU" sz="2200" dirty="0" err="1"/>
              <a:t>performed</a:t>
            </a:r>
            <a:r>
              <a:rPr lang="ru-RU" sz="2200" dirty="0"/>
              <a:t>.</a:t>
            </a:r>
          </a:p>
          <a:p>
            <a:pPr marL="342900" indent="-342900">
              <a:buFont typeface="Arial" panose="020B0604020202020204" pitchFamily="34" charset="0"/>
              <a:buChar char="•"/>
            </a:pPr>
            <a:r>
              <a:rPr lang="ru-RU" sz="2200" i="1" dirty="0" err="1"/>
              <a:t>totals.hits</a:t>
            </a:r>
            <a:r>
              <a:rPr lang="ru-RU" sz="2200" dirty="0"/>
              <a:t> - </a:t>
            </a:r>
            <a:r>
              <a:rPr lang="ru-RU" sz="2200" dirty="0" err="1"/>
              <a:t>number</a:t>
            </a:r>
            <a:r>
              <a:rPr lang="ru-RU" sz="2200" dirty="0"/>
              <a:t> of </a:t>
            </a:r>
            <a:r>
              <a:rPr lang="ru-RU" sz="2200" dirty="0" err="1"/>
              <a:t>website</a:t>
            </a:r>
            <a:r>
              <a:rPr lang="ru-RU" sz="2200" dirty="0"/>
              <a:t> </a:t>
            </a:r>
            <a:r>
              <a:rPr lang="ru-RU" sz="2200" dirty="0" err="1"/>
              <a:t>hits</a:t>
            </a:r>
            <a:r>
              <a:rPr lang="ru-RU" sz="2200" dirty="0"/>
              <a:t> </a:t>
            </a:r>
            <a:r>
              <a:rPr lang="ru-RU" sz="2200" dirty="0" err="1"/>
              <a:t>during</a:t>
            </a:r>
            <a:r>
              <a:rPr lang="ru-RU" sz="2200" dirty="0"/>
              <a:t> </a:t>
            </a:r>
            <a:r>
              <a:rPr lang="ru-RU" sz="2200" dirty="0" err="1"/>
              <a:t>the</a:t>
            </a:r>
            <a:r>
              <a:rPr lang="ru-RU" sz="2200" dirty="0"/>
              <a:t> </a:t>
            </a:r>
            <a:r>
              <a:rPr lang="ru-RU" sz="2200" dirty="0" err="1"/>
              <a:t>session</a:t>
            </a:r>
            <a:r>
              <a:rPr lang="ru-RU" sz="2200" dirty="0"/>
              <a:t>.</a:t>
            </a:r>
          </a:p>
          <a:p>
            <a:pPr marL="342900" indent="-342900">
              <a:buFont typeface="Arial" panose="020B0604020202020204" pitchFamily="34" charset="0"/>
              <a:buChar char="•"/>
            </a:pPr>
            <a:r>
              <a:rPr lang="ru-RU" sz="2200" i="1" dirty="0" err="1"/>
              <a:t>totals.pageviews</a:t>
            </a:r>
            <a:r>
              <a:rPr lang="ru-RU" sz="2200" dirty="0"/>
              <a:t> - </a:t>
            </a:r>
            <a:r>
              <a:rPr lang="ru-RU" sz="2200" dirty="0" err="1"/>
              <a:t>number</a:t>
            </a:r>
            <a:r>
              <a:rPr lang="ru-RU" sz="2200" dirty="0"/>
              <a:t> of </a:t>
            </a:r>
            <a:r>
              <a:rPr lang="ru-RU" sz="2200" dirty="0" err="1"/>
              <a:t>pages</a:t>
            </a:r>
            <a:r>
              <a:rPr lang="ru-RU" sz="2200" dirty="0"/>
              <a:t> </a:t>
            </a:r>
            <a:r>
              <a:rPr lang="ru-RU" sz="2200" dirty="0" err="1"/>
              <a:t>viewed</a:t>
            </a:r>
            <a:r>
              <a:rPr lang="ru-RU" sz="2200" dirty="0"/>
              <a:t> </a:t>
            </a:r>
            <a:r>
              <a:rPr lang="ru-RU" sz="2200" dirty="0" err="1"/>
              <a:t>during</a:t>
            </a:r>
            <a:r>
              <a:rPr lang="ru-RU" sz="2200" dirty="0"/>
              <a:t> </a:t>
            </a:r>
            <a:r>
              <a:rPr lang="ru-RU" sz="2200" dirty="0" err="1"/>
              <a:t>the</a:t>
            </a:r>
            <a:r>
              <a:rPr lang="ru-RU" sz="2200" dirty="0"/>
              <a:t> </a:t>
            </a:r>
            <a:r>
              <a:rPr lang="ru-RU" sz="2200" dirty="0" err="1"/>
              <a:t>session</a:t>
            </a:r>
            <a:r>
              <a:rPr lang="ru-RU" sz="2200" dirty="0"/>
              <a:t>.</a:t>
            </a:r>
          </a:p>
          <a:p>
            <a:pPr marL="342900" indent="-342900">
              <a:buFont typeface="Arial" panose="020B0604020202020204" pitchFamily="34" charset="0"/>
              <a:buChar char="•"/>
            </a:pPr>
            <a:r>
              <a:rPr lang="ru-RU" sz="2200" i="1" dirty="0" err="1"/>
              <a:t>totals.bounces</a:t>
            </a:r>
            <a:r>
              <a:rPr lang="ru-RU" sz="2200" dirty="0"/>
              <a:t> – </a:t>
            </a:r>
            <a:r>
              <a:rPr lang="en-US" sz="2200" dirty="0"/>
              <a:t>is </a:t>
            </a:r>
            <a:r>
              <a:rPr lang="ru-RU" sz="2200" dirty="0" err="1"/>
              <a:t>paymen</a:t>
            </a:r>
            <a:r>
              <a:rPr lang="en-US" sz="2200" dirty="0"/>
              <a:t>t</a:t>
            </a:r>
            <a:r>
              <a:rPr lang="ru-RU" sz="2200" dirty="0"/>
              <a:t> </a:t>
            </a:r>
            <a:r>
              <a:rPr lang="ru-RU" sz="2200" dirty="0" err="1"/>
              <a:t>cancelled</a:t>
            </a:r>
            <a:r>
              <a:rPr lang="ru-RU" sz="2200" dirty="0"/>
              <a:t>.</a:t>
            </a:r>
          </a:p>
          <a:p>
            <a:pPr marL="342900" indent="-342900">
              <a:buFont typeface="Arial" panose="020B0604020202020204" pitchFamily="34" charset="0"/>
              <a:buChar char="•"/>
            </a:pPr>
            <a:r>
              <a:rPr lang="ru-RU" sz="2200" i="1" dirty="0" err="1"/>
              <a:t>totals.transactionRevenue</a:t>
            </a:r>
            <a:r>
              <a:rPr lang="ru-RU" sz="2200" dirty="0"/>
              <a:t> - </a:t>
            </a:r>
            <a:r>
              <a:rPr lang="ru-RU" sz="2200" dirty="0" err="1"/>
              <a:t>amount</a:t>
            </a:r>
            <a:r>
              <a:rPr lang="ru-RU" sz="2200" dirty="0"/>
              <a:t> of </a:t>
            </a:r>
            <a:r>
              <a:rPr lang="ru-RU" sz="2200" dirty="0" err="1"/>
              <a:t>money</a:t>
            </a:r>
            <a:r>
              <a:rPr lang="ru-RU" sz="2200" dirty="0"/>
              <a:t> </a:t>
            </a:r>
            <a:r>
              <a:rPr lang="ru-RU" sz="2200" dirty="0" err="1"/>
              <a:t>spent</a:t>
            </a:r>
            <a:r>
              <a:rPr lang="ru-RU" sz="2200" dirty="0"/>
              <a:t> </a:t>
            </a:r>
            <a:r>
              <a:rPr lang="ru-RU" sz="2200" dirty="0" err="1"/>
              <a:t>during</a:t>
            </a:r>
            <a:r>
              <a:rPr lang="ru-RU" sz="2200" dirty="0"/>
              <a:t> </a:t>
            </a:r>
            <a:r>
              <a:rPr lang="ru-RU" sz="2200" dirty="0" err="1"/>
              <a:t>the</a:t>
            </a:r>
            <a:r>
              <a:rPr lang="ru-RU" sz="2200" dirty="0"/>
              <a:t> </a:t>
            </a:r>
            <a:r>
              <a:rPr lang="ru-RU" sz="2200" dirty="0" err="1"/>
              <a:t>session</a:t>
            </a:r>
            <a:r>
              <a:rPr lang="ru-RU" sz="2200" dirty="0"/>
              <a:t>.</a:t>
            </a:r>
          </a:p>
          <a:p>
            <a:pPr marL="342900" indent="-342900">
              <a:buFont typeface="Arial" panose="020B0604020202020204" pitchFamily="34" charset="0"/>
              <a:buChar char="•"/>
            </a:pPr>
            <a:r>
              <a:rPr lang="ru-RU" sz="2200" i="1" dirty="0" err="1"/>
              <a:t>trafficSource.adwordsClickInfo.adNetworkType</a:t>
            </a:r>
            <a:r>
              <a:rPr lang="ru-RU" sz="2200" dirty="0"/>
              <a:t> - </a:t>
            </a:r>
            <a:r>
              <a:rPr lang="ru-RU" sz="2200" dirty="0" err="1"/>
              <a:t>was</a:t>
            </a:r>
            <a:r>
              <a:rPr lang="ru-RU" sz="2200" dirty="0"/>
              <a:t> </a:t>
            </a:r>
            <a:r>
              <a:rPr lang="ru-RU" sz="2200" dirty="0" err="1"/>
              <a:t>the</a:t>
            </a:r>
            <a:r>
              <a:rPr lang="ru-RU" sz="2200" dirty="0"/>
              <a:t> </a:t>
            </a:r>
            <a:r>
              <a:rPr lang="ru-RU" sz="2200" dirty="0" err="1"/>
              <a:t>click</a:t>
            </a:r>
            <a:r>
              <a:rPr lang="ru-RU" sz="2200" dirty="0"/>
              <a:t> </a:t>
            </a:r>
            <a:r>
              <a:rPr lang="ru-RU" sz="2200" dirty="0" err="1"/>
              <a:t>on</a:t>
            </a:r>
            <a:r>
              <a:rPr lang="ru-RU" sz="2200" dirty="0"/>
              <a:t> </a:t>
            </a:r>
            <a:r>
              <a:rPr lang="ru-RU" sz="2200" dirty="0" err="1"/>
              <a:t>ads</a:t>
            </a:r>
            <a:r>
              <a:rPr lang="ru-RU" sz="2200" dirty="0"/>
              <a:t> </a:t>
            </a:r>
            <a:r>
              <a:rPr lang="ru-RU" sz="2200" dirty="0" err="1"/>
              <a:t>performed</a:t>
            </a:r>
            <a:r>
              <a:rPr lang="en-US" sz="2200" dirty="0"/>
              <a:t>.</a:t>
            </a:r>
          </a:p>
          <a:p>
            <a:pPr marL="342900" indent="-342900">
              <a:buFont typeface="Arial" panose="020B0604020202020204" pitchFamily="34" charset="0"/>
              <a:buChar char="•"/>
            </a:pPr>
            <a:r>
              <a:rPr lang="ru-RU" sz="2200" i="1" dirty="0" err="1"/>
              <a:t>weekday</a:t>
            </a:r>
            <a:r>
              <a:rPr lang="ru-RU" sz="2200" dirty="0"/>
              <a:t> - </a:t>
            </a:r>
            <a:r>
              <a:rPr lang="ru-RU" sz="2200" dirty="0" err="1"/>
              <a:t>weekday</a:t>
            </a:r>
            <a:r>
              <a:rPr lang="ru-RU" sz="2200" dirty="0"/>
              <a:t> of </a:t>
            </a:r>
            <a:r>
              <a:rPr lang="ru-RU" sz="2200" dirty="0" err="1"/>
              <a:t>the</a:t>
            </a:r>
            <a:r>
              <a:rPr lang="ru-RU" sz="2200" dirty="0"/>
              <a:t> </a:t>
            </a:r>
            <a:r>
              <a:rPr lang="ru-RU" sz="2200" dirty="0" err="1"/>
              <a:t>session</a:t>
            </a:r>
            <a:endParaRPr lang="ru-RU" sz="2200" dirty="0"/>
          </a:p>
        </p:txBody>
      </p:sp>
    </p:spTree>
    <p:extLst>
      <p:ext uri="{BB962C8B-B14F-4D97-AF65-F5344CB8AC3E}">
        <p14:creationId xmlns:p14="http://schemas.microsoft.com/office/powerpoint/2010/main" val="36757602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13</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736025"/>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endParaRPr lang="en-US" sz="3094" dirty="0">
              <a:latin typeface="Arial Narrow" charset="0"/>
              <a:ea typeface="Arial Narrow" charset="0"/>
              <a:cs typeface="Arial Narrow" charset="0"/>
            </a:endParaRPr>
          </a:p>
        </p:txBody>
      </p:sp>
      <p:sp>
        <p:nvSpPr>
          <p:cNvPr id="12" name="TextBox 11">
            <a:extLst>
              <a:ext uri="{FF2B5EF4-FFF2-40B4-BE49-F238E27FC236}">
                <a16:creationId xmlns:a16="http://schemas.microsoft.com/office/drawing/2014/main" id="{F36B459A-252D-0269-2261-F1EF3D06FA04}"/>
              </a:ext>
            </a:extLst>
          </p:cNvPr>
          <p:cNvSpPr txBox="1"/>
          <p:nvPr/>
        </p:nvSpPr>
        <p:spPr>
          <a:xfrm>
            <a:off x="518746" y="1243606"/>
            <a:ext cx="11316002" cy="4832092"/>
          </a:xfrm>
          <a:prstGeom prst="rect">
            <a:avLst/>
          </a:prstGeom>
          <a:noFill/>
        </p:spPr>
        <p:txBody>
          <a:bodyPr wrap="square">
            <a:spAutoFit/>
          </a:bodyPr>
          <a:lstStyle/>
          <a:p>
            <a:r>
              <a:rPr lang="en-US" sz="2200" dirty="0"/>
              <a:t>What is described:</a:t>
            </a:r>
          </a:p>
          <a:p>
            <a:pPr marL="342900" indent="-342900">
              <a:lnSpc>
                <a:spcPct val="150000"/>
              </a:lnSpc>
              <a:buFont typeface="Arial" panose="020B0604020202020204" pitchFamily="34" charset="0"/>
              <a:buChar char="•"/>
            </a:pPr>
            <a:r>
              <a:rPr lang="en-US" sz="2200" dirty="0"/>
              <a:t>Distribution of categorical vars.</a:t>
            </a:r>
          </a:p>
          <a:p>
            <a:pPr marL="342900" indent="-342900">
              <a:lnSpc>
                <a:spcPct val="150000"/>
              </a:lnSpc>
              <a:buFont typeface="Arial" panose="020B0604020202020204" pitchFamily="34" charset="0"/>
              <a:buChar char="•"/>
            </a:pPr>
            <a:r>
              <a:rPr lang="en-US" sz="2200" dirty="0"/>
              <a:t>Distribution of numerical vars.</a:t>
            </a:r>
          </a:p>
          <a:p>
            <a:pPr marL="342900" indent="-342900">
              <a:lnSpc>
                <a:spcPct val="150000"/>
              </a:lnSpc>
              <a:buFont typeface="Arial" panose="020B0604020202020204" pitchFamily="34" charset="0"/>
              <a:buChar char="•"/>
            </a:pPr>
            <a:r>
              <a:rPr lang="en-US" sz="2200" dirty="0"/>
              <a:t>Crosstabs for all categorical vars (relationships between each categorical variable).</a:t>
            </a:r>
          </a:p>
          <a:p>
            <a:pPr marL="342900" indent="-342900">
              <a:lnSpc>
                <a:spcPct val="150000"/>
              </a:lnSpc>
              <a:buFont typeface="Arial" panose="020B0604020202020204" pitchFamily="34" charset="0"/>
              <a:buChar char="•"/>
            </a:pPr>
            <a:r>
              <a:rPr lang="en-US" sz="2200" dirty="0"/>
              <a:t>Correlation for all numerical vars.</a:t>
            </a:r>
          </a:p>
          <a:p>
            <a:pPr marL="342900" indent="-342900">
              <a:lnSpc>
                <a:spcPct val="150000"/>
              </a:lnSpc>
              <a:buFont typeface="Arial" panose="020B0604020202020204" pitchFamily="34" charset="0"/>
              <a:buChar char="•"/>
            </a:pPr>
            <a:r>
              <a:rPr lang="en-US" sz="2200" dirty="0"/>
              <a:t>Relations between predictors and a transaction revenue (logarithm of a revenue).</a:t>
            </a:r>
          </a:p>
          <a:p>
            <a:pPr marL="342900" indent="-342900">
              <a:lnSpc>
                <a:spcPct val="150000"/>
              </a:lnSpc>
              <a:buFont typeface="Arial" panose="020B0604020202020204" pitchFamily="34" charset="0"/>
              <a:buChar char="•"/>
            </a:pPr>
            <a:r>
              <a:rPr lang="en-US" sz="2200" dirty="0"/>
              <a:t>Relations between predictors and a chance to perform a purchase (a case when revenue &gt; 0).</a:t>
            </a:r>
            <a:endParaRPr lang="ru-RU" sz="2200" dirty="0"/>
          </a:p>
          <a:p>
            <a:endParaRPr lang="en-US" sz="2200" dirty="0"/>
          </a:p>
          <a:p>
            <a:r>
              <a:rPr lang="en-US" sz="2200" dirty="0"/>
              <a:t>Based on this description:</a:t>
            </a:r>
          </a:p>
          <a:p>
            <a:pPr marL="342900" indent="-342900">
              <a:buFont typeface="Arial" panose="020B0604020202020204" pitchFamily="34" charset="0"/>
              <a:buChar char="•"/>
            </a:pPr>
            <a:r>
              <a:rPr lang="en-US" sz="2200" dirty="0"/>
              <a:t>“</a:t>
            </a:r>
            <a:r>
              <a:rPr lang="en-US" sz="2200" i="1" dirty="0" err="1"/>
              <a:t>totals.pageviews</a:t>
            </a:r>
            <a:r>
              <a:rPr lang="en-US" sz="2200" dirty="0"/>
              <a:t>” is removed.</a:t>
            </a:r>
          </a:p>
          <a:p>
            <a:pPr marL="342900" indent="-342900">
              <a:buFont typeface="Arial" panose="020B0604020202020204" pitchFamily="34" charset="0"/>
              <a:buChar char="•"/>
            </a:pPr>
            <a:r>
              <a:rPr lang="en-US" sz="2200" dirty="0"/>
              <a:t>“</a:t>
            </a:r>
            <a:r>
              <a:rPr lang="ru-RU" sz="2200" i="1" dirty="0" err="1"/>
              <a:t>totals.transactionRevenue</a:t>
            </a:r>
            <a:r>
              <a:rPr lang="en-US" sz="2200" i="1" dirty="0"/>
              <a:t>” </a:t>
            </a:r>
            <a:r>
              <a:rPr lang="en-US" sz="2200" dirty="0"/>
              <a:t>is replaced with “</a:t>
            </a:r>
            <a:r>
              <a:rPr lang="en-US" sz="2200" i="1" dirty="0" err="1"/>
              <a:t>log_transactionRevenue</a:t>
            </a:r>
            <a:r>
              <a:rPr lang="en-US" sz="2200" dirty="0"/>
              <a:t>”.</a:t>
            </a:r>
            <a:endParaRPr lang="ru-RU" sz="2200" dirty="0"/>
          </a:p>
        </p:txBody>
      </p:sp>
    </p:spTree>
    <p:extLst>
      <p:ext uri="{BB962C8B-B14F-4D97-AF65-F5344CB8AC3E}">
        <p14:creationId xmlns:p14="http://schemas.microsoft.com/office/powerpoint/2010/main" val="28887114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14</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736025"/>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Categorical variable distribution</a:t>
            </a:r>
            <a:endParaRPr lang="en-US" sz="3094"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8C5026B2-3355-EDFE-2A95-08CC56DDC991}"/>
              </a:ext>
            </a:extLst>
          </p:cNvPr>
          <p:cNvPicPr>
            <a:picLocks noChangeAspect="1"/>
          </p:cNvPicPr>
          <p:nvPr/>
        </p:nvPicPr>
        <p:blipFill>
          <a:blip r:embed="rId4"/>
          <a:stretch>
            <a:fillRect/>
          </a:stretch>
        </p:blipFill>
        <p:spPr>
          <a:xfrm>
            <a:off x="0" y="1330191"/>
            <a:ext cx="2934109" cy="2286319"/>
          </a:xfrm>
          <a:prstGeom prst="rect">
            <a:avLst/>
          </a:prstGeom>
        </p:spPr>
      </p:pic>
      <p:pic>
        <p:nvPicPr>
          <p:cNvPr id="15" name="Рисунок 14">
            <a:extLst>
              <a:ext uri="{FF2B5EF4-FFF2-40B4-BE49-F238E27FC236}">
                <a16:creationId xmlns:a16="http://schemas.microsoft.com/office/drawing/2014/main" id="{C2CBDF19-7344-FE76-5A98-0E14593EA2FA}"/>
              </a:ext>
            </a:extLst>
          </p:cNvPr>
          <p:cNvPicPr>
            <a:picLocks noChangeAspect="1"/>
          </p:cNvPicPr>
          <p:nvPr/>
        </p:nvPicPr>
        <p:blipFill rotWithShape="1">
          <a:blip r:embed="rId5"/>
          <a:srcRect l="7931" r="5705"/>
          <a:stretch/>
        </p:blipFill>
        <p:spPr>
          <a:xfrm>
            <a:off x="2859466" y="1330191"/>
            <a:ext cx="2229609" cy="2191056"/>
          </a:xfrm>
          <a:prstGeom prst="rect">
            <a:avLst/>
          </a:prstGeom>
        </p:spPr>
      </p:pic>
      <p:pic>
        <p:nvPicPr>
          <p:cNvPr id="17" name="Рисунок 16">
            <a:extLst>
              <a:ext uri="{FF2B5EF4-FFF2-40B4-BE49-F238E27FC236}">
                <a16:creationId xmlns:a16="http://schemas.microsoft.com/office/drawing/2014/main" id="{50D3D230-A955-4733-2DF3-EFFD98CB9A24}"/>
              </a:ext>
            </a:extLst>
          </p:cNvPr>
          <p:cNvPicPr>
            <a:picLocks noChangeAspect="1"/>
          </p:cNvPicPr>
          <p:nvPr/>
        </p:nvPicPr>
        <p:blipFill rotWithShape="1">
          <a:blip r:embed="rId6"/>
          <a:srcRect r="4436"/>
          <a:stretch/>
        </p:blipFill>
        <p:spPr>
          <a:xfrm>
            <a:off x="5089076" y="1330191"/>
            <a:ext cx="1848056" cy="2219635"/>
          </a:xfrm>
          <a:prstGeom prst="rect">
            <a:avLst/>
          </a:prstGeom>
        </p:spPr>
      </p:pic>
      <p:pic>
        <p:nvPicPr>
          <p:cNvPr id="19" name="Рисунок 18">
            <a:extLst>
              <a:ext uri="{FF2B5EF4-FFF2-40B4-BE49-F238E27FC236}">
                <a16:creationId xmlns:a16="http://schemas.microsoft.com/office/drawing/2014/main" id="{D3AF7D58-52B8-6077-627F-80483D89871E}"/>
              </a:ext>
            </a:extLst>
          </p:cNvPr>
          <p:cNvPicPr>
            <a:picLocks noChangeAspect="1"/>
          </p:cNvPicPr>
          <p:nvPr/>
        </p:nvPicPr>
        <p:blipFill>
          <a:blip r:embed="rId7"/>
          <a:stretch>
            <a:fillRect/>
          </a:stretch>
        </p:blipFill>
        <p:spPr>
          <a:xfrm>
            <a:off x="6937132" y="1330191"/>
            <a:ext cx="2505425" cy="2124371"/>
          </a:xfrm>
          <a:prstGeom prst="rect">
            <a:avLst/>
          </a:prstGeom>
        </p:spPr>
      </p:pic>
      <p:pic>
        <p:nvPicPr>
          <p:cNvPr id="21" name="Рисунок 20">
            <a:extLst>
              <a:ext uri="{FF2B5EF4-FFF2-40B4-BE49-F238E27FC236}">
                <a16:creationId xmlns:a16="http://schemas.microsoft.com/office/drawing/2014/main" id="{6205DA78-A1E7-A5FA-AF27-B8EF20554027}"/>
              </a:ext>
            </a:extLst>
          </p:cNvPr>
          <p:cNvPicPr>
            <a:picLocks noChangeAspect="1"/>
          </p:cNvPicPr>
          <p:nvPr/>
        </p:nvPicPr>
        <p:blipFill rotWithShape="1">
          <a:blip r:embed="rId8"/>
          <a:srcRect r="7679"/>
          <a:stretch/>
        </p:blipFill>
        <p:spPr>
          <a:xfrm>
            <a:off x="9406689" y="1296848"/>
            <a:ext cx="2717600" cy="2286319"/>
          </a:xfrm>
          <a:prstGeom prst="rect">
            <a:avLst/>
          </a:prstGeom>
        </p:spPr>
      </p:pic>
    </p:spTree>
    <p:extLst>
      <p:ext uri="{BB962C8B-B14F-4D97-AF65-F5344CB8AC3E}">
        <p14:creationId xmlns:p14="http://schemas.microsoft.com/office/powerpoint/2010/main" val="13303041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15</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736025"/>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Categorical variable distribution</a:t>
            </a:r>
            <a:endParaRPr lang="en-US" sz="3094"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8C5026B2-3355-EDFE-2A95-08CC56DDC991}"/>
              </a:ext>
            </a:extLst>
          </p:cNvPr>
          <p:cNvPicPr>
            <a:picLocks noChangeAspect="1"/>
          </p:cNvPicPr>
          <p:nvPr/>
        </p:nvPicPr>
        <p:blipFill>
          <a:blip r:embed="rId4"/>
          <a:stretch>
            <a:fillRect/>
          </a:stretch>
        </p:blipFill>
        <p:spPr>
          <a:xfrm>
            <a:off x="0" y="1330191"/>
            <a:ext cx="2934109" cy="2286319"/>
          </a:xfrm>
          <a:prstGeom prst="rect">
            <a:avLst/>
          </a:prstGeom>
        </p:spPr>
      </p:pic>
      <p:pic>
        <p:nvPicPr>
          <p:cNvPr id="5" name="Рисунок 4">
            <a:extLst>
              <a:ext uri="{FF2B5EF4-FFF2-40B4-BE49-F238E27FC236}">
                <a16:creationId xmlns:a16="http://schemas.microsoft.com/office/drawing/2014/main" id="{A0A7890E-6C24-FC57-EEE5-A97260BF5C34}"/>
              </a:ext>
            </a:extLst>
          </p:cNvPr>
          <p:cNvPicPr>
            <a:picLocks noChangeAspect="1"/>
          </p:cNvPicPr>
          <p:nvPr/>
        </p:nvPicPr>
        <p:blipFill>
          <a:blip r:embed="rId5"/>
          <a:stretch>
            <a:fillRect/>
          </a:stretch>
        </p:blipFill>
        <p:spPr>
          <a:xfrm>
            <a:off x="7136896" y="3609522"/>
            <a:ext cx="4029637" cy="3248478"/>
          </a:xfrm>
          <a:prstGeom prst="rect">
            <a:avLst/>
          </a:prstGeom>
        </p:spPr>
      </p:pic>
      <p:pic>
        <p:nvPicPr>
          <p:cNvPr id="7" name="Рисунок 6">
            <a:extLst>
              <a:ext uri="{FF2B5EF4-FFF2-40B4-BE49-F238E27FC236}">
                <a16:creationId xmlns:a16="http://schemas.microsoft.com/office/drawing/2014/main" id="{A3264297-6471-145C-523C-E463E7F3ABC3}"/>
              </a:ext>
            </a:extLst>
          </p:cNvPr>
          <p:cNvPicPr>
            <a:picLocks noChangeAspect="1"/>
          </p:cNvPicPr>
          <p:nvPr/>
        </p:nvPicPr>
        <p:blipFill>
          <a:blip r:embed="rId6"/>
          <a:stretch>
            <a:fillRect/>
          </a:stretch>
        </p:blipFill>
        <p:spPr>
          <a:xfrm>
            <a:off x="856686" y="3919742"/>
            <a:ext cx="2829320" cy="2324424"/>
          </a:xfrm>
          <a:prstGeom prst="rect">
            <a:avLst/>
          </a:prstGeom>
        </p:spPr>
      </p:pic>
      <p:pic>
        <p:nvPicPr>
          <p:cNvPr id="9" name="Рисунок 8">
            <a:extLst>
              <a:ext uri="{FF2B5EF4-FFF2-40B4-BE49-F238E27FC236}">
                <a16:creationId xmlns:a16="http://schemas.microsoft.com/office/drawing/2014/main" id="{46B9EC4B-7ACD-4B3D-99D3-2E25CC784189}"/>
              </a:ext>
            </a:extLst>
          </p:cNvPr>
          <p:cNvPicPr>
            <a:picLocks noChangeAspect="1"/>
          </p:cNvPicPr>
          <p:nvPr/>
        </p:nvPicPr>
        <p:blipFill>
          <a:blip r:embed="rId7"/>
          <a:stretch>
            <a:fillRect/>
          </a:stretch>
        </p:blipFill>
        <p:spPr>
          <a:xfrm>
            <a:off x="4239235" y="3938794"/>
            <a:ext cx="2438740" cy="2305372"/>
          </a:xfrm>
          <a:prstGeom prst="rect">
            <a:avLst/>
          </a:prstGeom>
        </p:spPr>
      </p:pic>
      <p:pic>
        <p:nvPicPr>
          <p:cNvPr id="15" name="Рисунок 14">
            <a:extLst>
              <a:ext uri="{FF2B5EF4-FFF2-40B4-BE49-F238E27FC236}">
                <a16:creationId xmlns:a16="http://schemas.microsoft.com/office/drawing/2014/main" id="{C2CBDF19-7344-FE76-5A98-0E14593EA2FA}"/>
              </a:ext>
            </a:extLst>
          </p:cNvPr>
          <p:cNvPicPr>
            <a:picLocks noChangeAspect="1"/>
          </p:cNvPicPr>
          <p:nvPr/>
        </p:nvPicPr>
        <p:blipFill rotWithShape="1">
          <a:blip r:embed="rId8"/>
          <a:srcRect l="7931" r="5705"/>
          <a:stretch/>
        </p:blipFill>
        <p:spPr>
          <a:xfrm>
            <a:off x="2859466" y="1330191"/>
            <a:ext cx="2229609" cy="2191056"/>
          </a:xfrm>
          <a:prstGeom prst="rect">
            <a:avLst/>
          </a:prstGeom>
        </p:spPr>
      </p:pic>
      <p:pic>
        <p:nvPicPr>
          <p:cNvPr id="17" name="Рисунок 16">
            <a:extLst>
              <a:ext uri="{FF2B5EF4-FFF2-40B4-BE49-F238E27FC236}">
                <a16:creationId xmlns:a16="http://schemas.microsoft.com/office/drawing/2014/main" id="{50D3D230-A955-4733-2DF3-EFFD98CB9A24}"/>
              </a:ext>
            </a:extLst>
          </p:cNvPr>
          <p:cNvPicPr>
            <a:picLocks noChangeAspect="1"/>
          </p:cNvPicPr>
          <p:nvPr/>
        </p:nvPicPr>
        <p:blipFill rotWithShape="1">
          <a:blip r:embed="rId9"/>
          <a:srcRect r="4436"/>
          <a:stretch/>
        </p:blipFill>
        <p:spPr>
          <a:xfrm>
            <a:off x="5089076" y="1330191"/>
            <a:ext cx="1848056" cy="2219635"/>
          </a:xfrm>
          <a:prstGeom prst="rect">
            <a:avLst/>
          </a:prstGeom>
        </p:spPr>
      </p:pic>
      <p:pic>
        <p:nvPicPr>
          <p:cNvPr id="19" name="Рисунок 18">
            <a:extLst>
              <a:ext uri="{FF2B5EF4-FFF2-40B4-BE49-F238E27FC236}">
                <a16:creationId xmlns:a16="http://schemas.microsoft.com/office/drawing/2014/main" id="{D3AF7D58-52B8-6077-627F-80483D89871E}"/>
              </a:ext>
            </a:extLst>
          </p:cNvPr>
          <p:cNvPicPr>
            <a:picLocks noChangeAspect="1"/>
          </p:cNvPicPr>
          <p:nvPr/>
        </p:nvPicPr>
        <p:blipFill>
          <a:blip r:embed="rId10"/>
          <a:stretch>
            <a:fillRect/>
          </a:stretch>
        </p:blipFill>
        <p:spPr>
          <a:xfrm>
            <a:off x="6937132" y="1330191"/>
            <a:ext cx="2505425" cy="2124371"/>
          </a:xfrm>
          <a:prstGeom prst="rect">
            <a:avLst/>
          </a:prstGeom>
        </p:spPr>
      </p:pic>
      <p:pic>
        <p:nvPicPr>
          <p:cNvPr id="21" name="Рисунок 20">
            <a:extLst>
              <a:ext uri="{FF2B5EF4-FFF2-40B4-BE49-F238E27FC236}">
                <a16:creationId xmlns:a16="http://schemas.microsoft.com/office/drawing/2014/main" id="{6205DA78-A1E7-A5FA-AF27-B8EF20554027}"/>
              </a:ext>
            </a:extLst>
          </p:cNvPr>
          <p:cNvPicPr>
            <a:picLocks noChangeAspect="1"/>
          </p:cNvPicPr>
          <p:nvPr/>
        </p:nvPicPr>
        <p:blipFill rotWithShape="1">
          <a:blip r:embed="rId11"/>
          <a:srcRect r="7679"/>
          <a:stretch/>
        </p:blipFill>
        <p:spPr>
          <a:xfrm>
            <a:off x="9406689" y="1296848"/>
            <a:ext cx="2717600" cy="2286319"/>
          </a:xfrm>
          <a:prstGeom prst="rect">
            <a:avLst/>
          </a:prstGeom>
        </p:spPr>
      </p:pic>
    </p:spTree>
    <p:extLst>
      <p:ext uri="{BB962C8B-B14F-4D97-AF65-F5344CB8AC3E}">
        <p14:creationId xmlns:p14="http://schemas.microsoft.com/office/powerpoint/2010/main" val="31340294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16</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736025"/>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Numerical variable distribution</a:t>
            </a:r>
            <a:endParaRPr lang="en-US" sz="3094" dirty="0">
              <a:latin typeface="Arial Narrow" charset="0"/>
              <a:ea typeface="Arial Narrow" charset="0"/>
              <a:cs typeface="Arial Narrow" charset="0"/>
            </a:endParaRPr>
          </a:p>
        </p:txBody>
      </p:sp>
      <p:pic>
        <p:nvPicPr>
          <p:cNvPr id="4" name="Рисунок 3">
            <a:extLst>
              <a:ext uri="{FF2B5EF4-FFF2-40B4-BE49-F238E27FC236}">
                <a16:creationId xmlns:a16="http://schemas.microsoft.com/office/drawing/2014/main" id="{E72F3DC0-E18D-65E0-14EE-C5B758B73942}"/>
              </a:ext>
            </a:extLst>
          </p:cNvPr>
          <p:cNvPicPr>
            <a:picLocks noChangeAspect="1"/>
          </p:cNvPicPr>
          <p:nvPr/>
        </p:nvPicPr>
        <p:blipFill>
          <a:blip r:embed="rId4"/>
          <a:stretch>
            <a:fillRect/>
          </a:stretch>
        </p:blipFill>
        <p:spPr>
          <a:xfrm>
            <a:off x="0" y="1261153"/>
            <a:ext cx="3886742" cy="2524477"/>
          </a:xfrm>
          <a:prstGeom prst="rect">
            <a:avLst/>
          </a:prstGeom>
        </p:spPr>
      </p:pic>
      <p:pic>
        <p:nvPicPr>
          <p:cNvPr id="6" name="Рисунок 5">
            <a:extLst>
              <a:ext uri="{FF2B5EF4-FFF2-40B4-BE49-F238E27FC236}">
                <a16:creationId xmlns:a16="http://schemas.microsoft.com/office/drawing/2014/main" id="{DDDB5EFC-EE6D-DBC7-5444-AD1CB5DD69A0}"/>
              </a:ext>
            </a:extLst>
          </p:cNvPr>
          <p:cNvPicPr>
            <a:picLocks noChangeAspect="1"/>
          </p:cNvPicPr>
          <p:nvPr/>
        </p:nvPicPr>
        <p:blipFill>
          <a:blip r:embed="rId5"/>
          <a:stretch>
            <a:fillRect/>
          </a:stretch>
        </p:blipFill>
        <p:spPr>
          <a:xfrm>
            <a:off x="3886742" y="1280205"/>
            <a:ext cx="3982006" cy="2505425"/>
          </a:xfrm>
          <a:prstGeom prst="rect">
            <a:avLst/>
          </a:prstGeom>
        </p:spPr>
      </p:pic>
      <p:pic>
        <p:nvPicPr>
          <p:cNvPr id="8" name="Рисунок 7">
            <a:extLst>
              <a:ext uri="{FF2B5EF4-FFF2-40B4-BE49-F238E27FC236}">
                <a16:creationId xmlns:a16="http://schemas.microsoft.com/office/drawing/2014/main" id="{FD8290FC-8404-12F7-1651-A1D597C3D9C4}"/>
              </a:ext>
            </a:extLst>
          </p:cNvPr>
          <p:cNvPicPr>
            <a:picLocks noChangeAspect="1"/>
          </p:cNvPicPr>
          <p:nvPr/>
        </p:nvPicPr>
        <p:blipFill>
          <a:blip r:embed="rId6"/>
          <a:stretch>
            <a:fillRect/>
          </a:stretch>
        </p:blipFill>
        <p:spPr>
          <a:xfrm>
            <a:off x="7868748" y="1290941"/>
            <a:ext cx="3772426" cy="2495898"/>
          </a:xfrm>
          <a:prstGeom prst="rect">
            <a:avLst/>
          </a:prstGeom>
        </p:spPr>
      </p:pic>
    </p:spTree>
    <p:extLst>
      <p:ext uri="{BB962C8B-B14F-4D97-AF65-F5344CB8AC3E}">
        <p14:creationId xmlns:p14="http://schemas.microsoft.com/office/powerpoint/2010/main" val="31437599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17</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736025"/>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Numerical variable distribution</a:t>
            </a:r>
            <a:endParaRPr lang="en-US" sz="3094" dirty="0">
              <a:latin typeface="Arial Narrow" charset="0"/>
              <a:ea typeface="Arial Narrow" charset="0"/>
              <a:cs typeface="Arial Narrow" charset="0"/>
            </a:endParaRPr>
          </a:p>
        </p:txBody>
      </p:sp>
      <p:pic>
        <p:nvPicPr>
          <p:cNvPr id="4" name="Рисунок 3">
            <a:extLst>
              <a:ext uri="{FF2B5EF4-FFF2-40B4-BE49-F238E27FC236}">
                <a16:creationId xmlns:a16="http://schemas.microsoft.com/office/drawing/2014/main" id="{E72F3DC0-E18D-65E0-14EE-C5B758B73942}"/>
              </a:ext>
            </a:extLst>
          </p:cNvPr>
          <p:cNvPicPr>
            <a:picLocks noChangeAspect="1"/>
          </p:cNvPicPr>
          <p:nvPr/>
        </p:nvPicPr>
        <p:blipFill>
          <a:blip r:embed="rId4"/>
          <a:stretch>
            <a:fillRect/>
          </a:stretch>
        </p:blipFill>
        <p:spPr>
          <a:xfrm>
            <a:off x="0" y="1261153"/>
            <a:ext cx="3886742" cy="2524477"/>
          </a:xfrm>
          <a:prstGeom prst="rect">
            <a:avLst/>
          </a:prstGeom>
        </p:spPr>
      </p:pic>
      <p:pic>
        <p:nvPicPr>
          <p:cNvPr id="6" name="Рисунок 5">
            <a:extLst>
              <a:ext uri="{FF2B5EF4-FFF2-40B4-BE49-F238E27FC236}">
                <a16:creationId xmlns:a16="http://schemas.microsoft.com/office/drawing/2014/main" id="{DDDB5EFC-EE6D-DBC7-5444-AD1CB5DD69A0}"/>
              </a:ext>
            </a:extLst>
          </p:cNvPr>
          <p:cNvPicPr>
            <a:picLocks noChangeAspect="1"/>
          </p:cNvPicPr>
          <p:nvPr/>
        </p:nvPicPr>
        <p:blipFill>
          <a:blip r:embed="rId5"/>
          <a:stretch>
            <a:fillRect/>
          </a:stretch>
        </p:blipFill>
        <p:spPr>
          <a:xfrm>
            <a:off x="3886742" y="1280205"/>
            <a:ext cx="3982006" cy="2505425"/>
          </a:xfrm>
          <a:prstGeom prst="rect">
            <a:avLst/>
          </a:prstGeom>
        </p:spPr>
      </p:pic>
      <p:pic>
        <p:nvPicPr>
          <p:cNvPr id="8" name="Рисунок 7">
            <a:extLst>
              <a:ext uri="{FF2B5EF4-FFF2-40B4-BE49-F238E27FC236}">
                <a16:creationId xmlns:a16="http://schemas.microsoft.com/office/drawing/2014/main" id="{FD8290FC-8404-12F7-1651-A1D597C3D9C4}"/>
              </a:ext>
            </a:extLst>
          </p:cNvPr>
          <p:cNvPicPr>
            <a:picLocks noChangeAspect="1"/>
          </p:cNvPicPr>
          <p:nvPr/>
        </p:nvPicPr>
        <p:blipFill>
          <a:blip r:embed="rId6"/>
          <a:stretch>
            <a:fillRect/>
          </a:stretch>
        </p:blipFill>
        <p:spPr>
          <a:xfrm>
            <a:off x="7868748" y="1290941"/>
            <a:ext cx="3772426" cy="2495898"/>
          </a:xfrm>
          <a:prstGeom prst="rect">
            <a:avLst/>
          </a:prstGeom>
        </p:spPr>
      </p:pic>
      <p:pic>
        <p:nvPicPr>
          <p:cNvPr id="3" name="Рисунок 2">
            <a:extLst>
              <a:ext uri="{FF2B5EF4-FFF2-40B4-BE49-F238E27FC236}">
                <a16:creationId xmlns:a16="http://schemas.microsoft.com/office/drawing/2014/main" id="{7204ED56-6B78-01B9-093E-4FDE668E2165}"/>
              </a:ext>
            </a:extLst>
          </p:cNvPr>
          <p:cNvPicPr>
            <a:picLocks noChangeAspect="1"/>
          </p:cNvPicPr>
          <p:nvPr/>
        </p:nvPicPr>
        <p:blipFill>
          <a:blip r:embed="rId7"/>
          <a:stretch>
            <a:fillRect/>
          </a:stretch>
        </p:blipFill>
        <p:spPr>
          <a:xfrm>
            <a:off x="1034295" y="3939430"/>
            <a:ext cx="3810532" cy="2676899"/>
          </a:xfrm>
          <a:prstGeom prst="rect">
            <a:avLst/>
          </a:prstGeom>
        </p:spPr>
      </p:pic>
      <p:pic>
        <p:nvPicPr>
          <p:cNvPr id="7" name="Рисунок 6">
            <a:extLst>
              <a:ext uri="{FF2B5EF4-FFF2-40B4-BE49-F238E27FC236}">
                <a16:creationId xmlns:a16="http://schemas.microsoft.com/office/drawing/2014/main" id="{6C5A50C8-BE3F-9EFB-6EE7-492278BAC84B}"/>
              </a:ext>
            </a:extLst>
          </p:cNvPr>
          <p:cNvPicPr>
            <a:picLocks noChangeAspect="1"/>
          </p:cNvPicPr>
          <p:nvPr/>
        </p:nvPicPr>
        <p:blipFill>
          <a:blip r:embed="rId8"/>
          <a:stretch>
            <a:fillRect/>
          </a:stretch>
        </p:blipFill>
        <p:spPr>
          <a:xfrm>
            <a:off x="5729029" y="3938510"/>
            <a:ext cx="3705742" cy="2534004"/>
          </a:xfrm>
          <a:prstGeom prst="rect">
            <a:avLst/>
          </a:prstGeom>
        </p:spPr>
      </p:pic>
    </p:spTree>
    <p:extLst>
      <p:ext uri="{BB962C8B-B14F-4D97-AF65-F5344CB8AC3E}">
        <p14:creationId xmlns:p14="http://schemas.microsoft.com/office/powerpoint/2010/main" val="21963618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18</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1107350"/>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Dependent as Logarithm</a:t>
            </a:r>
            <a:endParaRPr lang="en-US" sz="3094" dirty="0">
              <a:latin typeface="Arial Narrow" charset="0"/>
              <a:ea typeface="Arial Narrow" charset="0"/>
              <a:cs typeface="Arial Narrow"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02DA043-605C-77F6-5D73-437FEFA79AAF}"/>
                  </a:ext>
                </a:extLst>
              </p:cNvPr>
              <p:cNvSpPr txBox="1"/>
              <p:nvPr/>
            </p:nvSpPr>
            <p:spPr>
              <a:xfrm>
                <a:off x="1796412" y="1478680"/>
                <a:ext cx="8319072" cy="461665"/>
              </a:xfrm>
              <a:prstGeom prst="rect">
                <a:avLst/>
              </a:prstGeom>
              <a:noFill/>
            </p:spPr>
            <p:txBody>
              <a:bodyPr wrap="none" rtlCol="0">
                <a:spAutoFit/>
              </a:bodyPr>
              <a:lstStyle/>
              <a:p>
                <a14:m>
                  <m:oMath xmlns:m="http://schemas.openxmlformats.org/officeDocument/2006/math">
                    <m:r>
                      <a:rPr lang="en-US" sz="2400" i="1" dirty="0" smtClean="0">
                        <a:latin typeface="Cambria Math" panose="02040503050406030204" pitchFamily="18" charset="0"/>
                      </a:rPr>
                      <m:t>𝑙𝑜𝑔</m:t>
                    </m:r>
                    <m:r>
                      <a:rPr lang="en-US" sz="2400" i="1" dirty="0" smtClean="0">
                        <a:latin typeface="Cambria Math" panose="02040503050406030204" pitchFamily="18" charset="0"/>
                      </a:rPr>
                      <m:t>_</m:t>
                    </m:r>
                    <m:r>
                      <a:rPr lang="en-US" sz="2400" i="1" dirty="0" smtClean="0">
                        <a:latin typeface="Cambria Math" panose="02040503050406030204" pitchFamily="18" charset="0"/>
                      </a:rPr>
                      <m:t>𝑡𝑟𝑎𝑛𝑠𝑎𝑐𝑡𝑖𝑜𝑛𝑅𝑒𝑣𝑒𝑛𝑢𝑒</m:t>
                    </m:r>
                    <m:r>
                      <a:rPr lang="en-US" sz="2400" i="1" dirty="0" smtClean="0">
                        <a:latin typeface="Cambria Math" panose="02040503050406030204" pitchFamily="18" charset="0"/>
                      </a:rPr>
                      <m:t> =</m:t>
                    </m:r>
                    <m:r>
                      <m:rPr>
                        <m:sty m:val="p"/>
                      </m:rPr>
                      <a:rPr lang="en-US" sz="2400" b="0" i="0" dirty="0" smtClean="0">
                        <a:latin typeface="Cambria Math" panose="02040503050406030204" pitchFamily="18" charset="0"/>
                      </a:rPr>
                      <m:t>ln</m:t>
                    </m:r>
                    <m:r>
                      <a:rPr lang="en-US" sz="2400" b="0" i="1" dirty="0" smtClean="0">
                        <a:latin typeface="Cambria Math" panose="02040503050406030204" pitchFamily="18" charset="0"/>
                      </a:rPr>
                      <m:t>⁡(1+</m:t>
                    </m:r>
                    <m:r>
                      <m:rPr>
                        <m:nor/>
                      </m:rPr>
                      <a:rPr lang="ru-RU" sz="2400" i="1" dirty="0"/>
                      <m:t>totals</m:t>
                    </m:r>
                    <m:r>
                      <m:rPr>
                        <m:nor/>
                      </m:rPr>
                      <a:rPr lang="ru-RU" sz="2400" i="1" dirty="0"/>
                      <m:t>.</m:t>
                    </m:r>
                    <m:r>
                      <m:rPr>
                        <m:nor/>
                      </m:rPr>
                      <a:rPr lang="ru-RU" sz="2400" i="1" dirty="0"/>
                      <m:t>transactionRevenue</m:t>
                    </m:r>
                  </m:oMath>
                </a14:m>
                <a:r>
                  <a:rPr lang="en-US" sz="2400" dirty="0"/>
                  <a:t>)</a:t>
                </a:r>
                <a:endParaRPr lang="ru-RU" sz="2400" dirty="0"/>
              </a:p>
            </p:txBody>
          </p:sp>
        </mc:Choice>
        <mc:Fallback xmlns="">
          <p:sp>
            <p:nvSpPr>
              <p:cNvPr id="2" name="TextBox 1">
                <a:extLst>
                  <a:ext uri="{FF2B5EF4-FFF2-40B4-BE49-F238E27FC236}">
                    <a16:creationId xmlns:a16="http://schemas.microsoft.com/office/drawing/2014/main" id="{E02DA043-605C-77F6-5D73-437FEFA79AAF}"/>
                  </a:ext>
                </a:extLst>
              </p:cNvPr>
              <p:cNvSpPr txBox="1">
                <a:spLocks noRot="1" noChangeAspect="1" noMove="1" noResize="1" noEditPoints="1" noAdjustHandles="1" noChangeArrowheads="1" noChangeShapeType="1" noTextEdit="1"/>
              </p:cNvSpPr>
              <p:nvPr/>
            </p:nvSpPr>
            <p:spPr>
              <a:xfrm>
                <a:off x="1796412" y="1478680"/>
                <a:ext cx="8319072" cy="461665"/>
              </a:xfrm>
              <a:prstGeom prst="rect">
                <a:avLst/>
              </a:prstGeom>
              <a:blipFill>
                <a:blip r:embed="rId4"/>
                <a:stretch>
                  <a:fillRect l="-660" t="-10667" r="-147" b="-30667"/>
                </a:stretch>
              </a:blipFill>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90040FCA-A758-3503-6C7B-C44A9554140D}"/>
              </a:ext>
            </a:extLst>
          </p:cNvPr>
          <p:cNvPicPr>
            <a:picLocks noChangeAspect="1"/>
          </p:cNvPicPr>
          <p:nvPr/>
        </p:nvPicPr>
        <p:blipFill>
          <a:blip r:embed="rId5"/>
          <a:stretch>
            <a:fillRect/>
          </a:stretch>
        </p:blipFill>
        <p:spPr>
          <a:xfrm>
            <a:off x="799118" y="2715257"/>
            <a:ext cx="3553321" cy="2438740"/>
          </a:xfrm>
          <a:prstGeom prst="rect">
            <a:avLst/>
          </a:prstGeom>
        </p:spPr>
      </p:pic>
      <p:sp>
        <p:nvSpPr>
          <p:cNvPr id="15" name="Стрелка: вправо 14">
            <a:extLst>
              <a:ext uri="{FF2B5EF4-FFF2-40B4-BE49-F238E27FC236}">
                <a16:creationId xmlns:a16="http://schemas.microsoft.com/office/drawing/2014/main" id="{2C848D6E-18D5-B4AE-225E-093DE370BF78}"/>
              </a:ext>
            </a:extLst>
          </p:cNvPr>
          <p:cNvSpPr/>
          <p:nvPr/>
        </p:nvSpPr>
        <p:spPr>
          <a:xfrm>
            <a:off x="4633547" y="3679656"/>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a:extLst>
              <a:ext uri="{FF2B5EF4-FFF2-40B4-BE49-F238E27FC236}">
                <a16:creationId xmlns:a16="http://schemas.microsoft.com/office/drawing/2014/main" id="{7520DFEA-93FA-1177-2CAA-97CA826A2D05}"/>
              </a:ext>
            </a:extLst>
          </p:cNvPr>
          <p:cNvPicPr>
            <a:picLocks noChangeAspect="1"/>
          </p:cNvPicPr>
          <p:nvPr/>
        </p:nvPicPr>
        <p:blipFill>
          <a:blip r:embed="rId6"/>
          <a:stretch>
            <a:fillRect/>
          </a:stretch>
        </p:blipFill>
        <p:spPr>
          <a:xfrm>
            <a:off x="6646739" y="2715257"/>
            <a:ext cx="3667637" cy="2438740"/>
          </a:xfrm>
          <a:prstGeom prst="rect">
            <a:avLst/>
          </a:prstGeom>
        </p:spPr>
      </p:pic>
    </p:spTree>
    <p:extLst>
      <p:ext uri="{BB962C8B-B14F-4D97-AF65-F5344CB8AC3E}">
        <p14:creationId xmlns:p14="http://schemas.microsoft.com/office/powerpoint/2010/main" val="277132474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19</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736025"/>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Relations between </a:t>
            </a:r>
            <a:r>
              <a:rPr lang="en-US" sz="3516" dirty="0" err="1">
                <a:latin typeface="Arial Narrow" charset="0"/>
                <a:ea typeface="Arial Narrow" charset="0"/>
                <a:cs typeface="Arial Narrow" charset="0"/>
              </a:rPr>
              <a:t>categoricals</a:t>
            </a:r>
            <a:endParaRPr lang="en-US" sz="3094" dirty="0">
              <a:latin typeface="Arial Narrow" charset="0"/>
              <a:ea typeface="Arial Narrow" charset="0"/>
              <a:cs typeface="Arial Narrow" charset="0"/>
            </a:endParaRPr>
          </a:p>
        </p:txBody>
      </p:sp>
      <p:pic>
        <p:nvPicPr>
          <p:cNvPr id="4" name="Рисунок 3">
            <a:extLst>
              <a:ext uri="{FF2B5EF4-FFF2-40B4-BE49-F238E27FC236}">
                <a16:creationId xmlns:a16="http://schemas.microsoft.com/office/drawing/2014/main" id="{4390F34A-6917-2642-721D-1FD15F924BCC}"/>
              </a:ext>
            </a:extLst>
          </p:cNvPr>
          <p:cNvPicPr>
            <a:picLocks noChangeAspect="1"/>
          </p:cNvPicPr>
          <p:nvPr/>
        </p:nvPicPr>
        <p:blipFill>
          <a:blip r:embed="rId4"/>
          <a:stretch>
            <a:fillRect/>
          </a:stretch>
        </p:blipFill>
        <p:spPr>
          <a:xfrm>
            <a:off x="790049" y="1285576"/>
            <a:ext cx="2276793" cy="2143424"/>
          </a:xfrm>
          <a:prstGeom prst="rect">
            <a:avLst/>
          </a:prstGeom>
        </p:spPr>
      </p:pic>
      <p:sp>
        <p:nvSpPr>
          <p:cNvPr id="5" name="TextBox 4">
            <a:extLst>
              <a:ext uri="{FF2B5EF4-FFF2-40B4-BE49-F238E27FC236}">
                <a16:creationId xmlns:a16="http://schemas.microsoft.com/office/drawing/2014/main" id="{57B788F0-1059-FFA9-6D3D-5F2AE3AE63BD}"/>
              </a:ext>
            </a:extLst>
          </p:cNvPr>
          <p:cNvSpPr txBox="1"/>
          <p:nvPr/>
        </p:nvSpPr>
        <p:spPr>
          <a:xfrm>
            <a:off x="3288323" y="2172622"/>
            <a:ext cx="7522124" cy="369332"/>
          </a:xfrm>
          <a:prstGeom prst="rect">
            <a:avLst/>
          </a:prstGeom>
          <a:noFill/>
        </p:spPr>
        <p:txBody>
          <a:bodyPr wrap="none" rtlCol="0">
            <a:spAutoFit/>
          </a:bodyPr>
          <a:lstStyle/>
          <a:p>
            <a:r>
              <a:rPr lang="en-US" dirty="0"/>
              <a:t>Payment cancellation in Americas is far less often than in all other continents</a:t>
            </a:r>
            <a:endParaRPr lang="ru-RU" dirty="0"/>
          </a:p>
        </p:txBody>
      </p:sp>
      <p:pic>
        <p:nvPicPr>
          <p:cNvPr id="7" name="Рисунок 6">
            <a:extLst>
              <a:ext uri="{FF2B5EF4-FFF2-40B4-BE49-F238E27FC236}">
                <a16:creationId xmlns:a16="http://schemas.microsoft.com/office/drawing/2014/main" id="{EBA3C1D3-06C9-686C-A1BB-94904E003B00}"/>
              </a:ext>
            </a:extLst>
          </p:cNvPr>
          <p:cNvPicPr>
            <a:picLocks noChangeAspect="1"/>
          </p:cNvPicPr>
          <p:nvPr/>
        </p:nvPicPr>
        <p:blipFill>
          <a:blip r:embed="rId5"/>
          <a:stretch>
            <a:fillRect/>
          </a:stretch>
        </p:blipFill>
        <p:spPr>
          <a:xfrm>
            <a:off x="161311" y="3607223"/>
            <a:ext cx="3534268" cy="2172003"/>
          </a:xfrm>
          <a:prstGeom prst="rect">
            <a:avLst/>
          </a:prstGeom>
        </p:spPr>
      </p:pic>
      <p:sp>
        <p:nvSpPr>
          <p:cNvPr id="18" name="TextBox 17">
            <a:extLst>
              <a:ext uri="{FF2B5EF4-FFF2-40B4-BE49-F238E27FC236}">
                <a16:creationId xmlns:a16="http://schemas.microsoft.com/office/drawing/2014/main" id="{0DC0ECF1-493F-50FD-BAF2-853BE4B8A675}"/>
              </a:ext>
            </a:extLst>
          </p:cNvPr>
          <p:cNvSpPr txBox="1"/>
          <p:nvPr/>
        </p:nvSpPr>
        <p:spPr>
          <a:xfrm>
            <a:off x="3892374" y="4508558"/>
            <a:ext cx="6097464" cy="369332"/>
          </a:xfrm>
          <a:prstGeom prst="rect">
            <a:avLst/>
          </a:prstGeom>
          <a:noFill/>
        </p:spPr>
        <p:txBody>
          <a:bodyPr wrap="square">
            <a:spAutoFit/>
          </a:bodyPr>
          <a:lstStyle/>
          <a:p>
            <a:r>
              <a:rPr lang="ru-RU" dirty="0" err="1"/>
              <a:t>Clicks</a:t>
            </a:r>
            <a:r>
              <a:rPr lang="ru-RU" dirty="0"/>
              <a:t> </a:t>
            </a:r>
            <a:r>
              <a:rPr lang="ru-RU" dirty="0" err="1"/>
              <a:t>on</a:t>
            </a:r>
            <a:r>
              <a:rPr lang="ru-RU" dirty="0"/>
              <a:t> </a:t>
            </a:r>
            <a:r>
              <a:rPr lang="ru-RU" dirty="0" err="1"/>
              <a:t>ads</a:t>
            </a:r>
            <a:r>
              <a:rPr lang="ru-RU" dirty="0"/>
              <a:t> are</a:t>
            </a:r>
            <a:r>
              <a:rPr lang="en-US" dirty="0"/>
              <a:t> mainly</a:t>
            </a:r>
            <a:r>
              <a:rPr lang="ru-RU" dirty="0"/>
              <a:t> </a:t>
            </a:r>
            <a:r>
              <a:rPr lang="ru-RU" dirty="0" err="1"/>
              <a:t>done</a:t>
            </a:r>
            <a:r>
              <a:rPr lang="ru-RU" dirty="0"/>
              <a:t> </a:t>
            </a:r>
            <a:r>
              <a:rPr lang="ru-RU" dirty="0" err="1"/>
              <a:t>in</a:t>
            </a:r>
            <a:r>
              <a:rPr lang="ru-RU" dirty="0"/>
              <a:t> </a:t>
            </a:r>
            <a:r>
              <a:rPr lang="ru-RU" dirty="0" err="1"/>
              <a:t>Americas</a:t>
            </a:r>
            <a:endParaRPr lang="ru-RU" dirty="0"/>
          </a:p>
        </p:txBody>
      </p:sp>
    </p:spTree>
    <p:extLst>
      <p:ext uri="{BB962C8B-B14F-4D97-AF65-F5344CB8AC3E}">
        <p14:creationId xmlns:p14="http://schemas.microsoft.com/office/powerpoint/2010/main" val="38638904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38255"/>
            <a:ext cx="9258583" cy="977959"/>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Research relevance:</a:t>
            </a:r>
          </a:p>
          <a:p>
            <a:pPr marL="2832843" indent="-2069381">
              <a:defRPr sz="5000" b="1" cap="all">
                <a:solidFill>
                  <a:srgbClr val="253957"/>
                </a:solidFill>
                <a:latin typeface="+mn-lt"/>
                <a:ea typeface="+mn-ea"/>
                <a:cs typeface="+mn-cs"/>
                <a:sym typeface="Arial Narrow"/>
              </a:defRPr>
            </a:pPr>
            <a:r>
              <a:rPr lang="en-US" sz="3094" dirty="0">
                <a:latin typeface="Arial Narrow" charset="0"/>
                <a:ea typeface="Arial Narrow" charset="0"/>
                <a:cs typeface="Arial Narrow" charset="0"/>
              </a:rPr>
              <a:t>background</a:t>
            </a:r>
          </a:p>
        </p:txBody>
      </p:sp>
      <p:pic>
        <p:nvPicPr>
          <p:cNvPr id="5" name="Рисунок 4">
            <a:extLst>
              <a:ext uri="{FF2B5EF4-FFF2-40B4-BE49-F238E27FC236}">
                <a16:creationId xmlns:a16="http://schemas.microsoft.com/office/drawing/2014/main" id="{CD6246FC-FD4B-53E4-EBAA-CB3647AB36B1}"/>
              </a:ext>
            </a:extLst>
          </p:cNvPr>
          <p:cNvPicPr>
            <a:picLocks noChangeAspect="1"/>
          </p:cNvPicPr>
          <p:nvPr/>
        </p:nvPicPr>
        <p:blipFill>
          <a:blip r:embed="rId4"/>
          <a:stretch>
            <a:fillRect/>
          </a:stretch>
        </p:blipFill>
        <p:spPr>
          <a:xfrm>
            <a:off x="963616" y="2558531"/>
            <a:ext cx="3300525" cy="1740937"/>
          </a:xfrm>
          <a:prstGeom prst="rect">
            <a:avLst/>
          </a:prstGeom>
        </p:spPr>
      </p:pic>
      <p:pic>
        <p:nvPicPr>
          <p:cNvPr id="1026" name="Picture 2">
            <a:extLst>
              <a:ext uri="{FF2B5EF4-FFF2-40B4-BE49-F238E27FC236}">
                <a16:creationId xmlns:a16="http://schemas.microsoft.com/office/drawing/2014/main" id="{F8F1D6B2-A7FD-0BB4-0EE0-E0235FD0AB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6499" y="3523743"/>
            <a:ext cx="1710379" cy="17103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963DB7-AE48-29C8-D7AD-0C1D923BD1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9343" y="4478994"/>
            <a:ext cx="1710380" cy="17103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B41020A-A8CF-25D5-8F0F-3D438C5E03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30050" y="3945868"/>
            <a:ext cx="1710379" cy="17103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B6CC216-57C2-AB09-7812-183A15E752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4065" y="2258560"/>
            <a:ext cx="1740938" cy="17409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33CCCC4-4CD7-CD7D-AF4A-E902115377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86499" y="1262914"/>
            <a:ext cx="1710379" cy="17103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E52DBB3-2BCA-6F11-21E2-4809741E71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8783" y="1579556"/>
            <a:ext cx="1805925" cy="180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80416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20</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736025"/>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Relations between </a:t>
            </a:r>
            <a:r>
              <a:rPr lang="en-US" sz="3516" dirty="0" err="1">
                <a:latin typeface="Arial Narrow" charset="0"/>
                <a:ea typeface="Arial Narrow" charset="0"/>
                <a:cs typeface="Arial Narrow" charset="0"/>
              </a:rPr>
              <a:t>categoricals</a:t>
            </a:r>
            <a:endParaRPr lang="en-US" sz="3094"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B7D05190-EFA8-9D9F-A27C-B737D66BC3AE}"/>
              </a:ext>
            </a:extLst>
          </p:cNvPr>
          <p:cNvPicPr>
            <a:picLocks noChangeAspect="1"/>
          </p:cNvPicPr>
          <p:nvPr/>
        </p:nvPicPr>
        <p:blipFill>
          <a:blip r:embed="rId4"/>
          <a:stretch>
            <a:fillRect/>
          </a:stretch>
        </p:blipFill>
        <p:spPr>
          <a:xfrm>
            <a:off x="363845" y="1650655"/>
            <a:ext cx="5372850" cy="1428949"/>
          </a:xfrm>
          <a:prstGeom prst="rect">
            <a:avLst/>
          </a:prstGeom>
        </p:spPr>
      </p:pic>
      <p:sp>
        <p:nvSpPr>
          <p:cNvPr id="16" name="TextBox 15">
            <a:extLst>
              <a:ext uri="{FF2B5EF4-FFF2-40B4-BE49-F238E27FC236}">
                <a16:creationId xmlns:a16="http://schemas.microsoft.com/office/drawing/2014/main" id="{A49E760E-2B7A-D384-F33A-9BCF297C7766}"/>
              </a:ext>
            </a:extLst>
          </p:cNvPr>
          <p:cNvSpPr txBox="1"/>
          <p:nvPr/>
        </p:nvSpPr>
        <p:spPr>
          <a:xfrm>
            <a:off x="5955948" y="2041963"/>
            <a:ext cx="6097464" cy="646331"/>
          </a:xfrm>
          <a:prstGeom prst="rect">
            <a:avLst/>
          </a:prstGeom>
          <a:noFill/>
        </p:spPr>
        <p:txBody>
          <a:bodyPr wrap="square">
            <a:spAutoFit/>
          </a:bodyPr>
          <a:lstStyle/>
          <a:p>
            <a:r>
              <a:rPr lang="en-US" dirty="0"/>
              <a:t>M</a:t>
            </a:r>
            <a:r>
              <a:rPr lang="ru-RU" dirty="0" err="1"/>
              <a:t>obiles</a:t>
            </a:r>
            <a:r>
              <a:rPr lang="ru-RU" dirty="0"/>
              <a:t> and </a:t>
            </a:r>
            <a:r>
              <a:rPr lang="ru-RU" dirty="0" err="1"/>
              <a:t>tablets</a:t>
            </a:r>
            <a:r>
              <a:rPr lang="ru-RU" dirty="0"/>
              <a:t> are </a:t>
            </a:r>
            <a:r>
              <a:rPr lang="ru-RU" dirty="0" err="1"/>
              <a:t>used</a:t>
            </a:r>
            <a:r>
              <a:rPr lang="ru-RU" dirty="0"/>
              <a:t> </a:t>
            </a:r>
            <a:r>
              <a:rPr lang="ru-RU" dirty="0" err="1"/>
              <a:t>equally</a:t>
            </a:r>
            <a:r>
              <a:rPr lang="ru-RU" dirty="0"/>
              <a:t> </a:t>
            </a:r>
            <a:r>
              <a:rPr lang="ru-RU" dirty="0" err="1"/>
              <a:t>among</a:t>
            </a:r>
            <a:r>
              <a:rPr lang="ru-RU" dirty="0"/>
              <a:t> </a:t>
            </a:r>
            <a:r>
              <a:rPr lang="ru-RU" dirty="0" err="1"/>
              <a:t>the</a:t>
            </a:r>
            <a:r>
              <a:rPr lang="ru-RU" dirty="0"/>
              <a:t> </a:t>
            </a:r>
            <a:r>
              <a:rPr lang="ru-RU" dirty="0" err="1"/>
              <a:t>weekdays</a:t>
            </a:r>
            <a:r>
              <a:rPr lang="ru-RU" dirty="0"/>
              <a:t>, </a:t>
            </a:r>
            <a:r>
              <a:rPr lang="ru-RU" dirty="0" err="1"/>
              <a:t>while</a:t>
            </a:r>
            <a:r>
              <a:rPr lang="ru-RU" dirty="0"/>
              <a:t> </a:t>
            </a:r>
            <a:r>
              <a:rPr lang="ru-RU" dirty="0" err="1"/>
              <a:t>desktop</a:t>
            </a:r>
            <a:r>
              <a:rPr lang="ru-RU" dirty="0"/>
              <a:t> </a:t>
            </a:r>
            <a:r>
              <a:rPr lang="ru-RU" dirty="0" err="1"/>
              <a:t>is</a:t>
            </a:r>
            <a:r>
              <a:rPr lang="ru-RU" dirty="0"/>
              <a:t> </a:t>
            </a:r>
            <a:r>
              <a:rPr lang="ru-RU" dirty="0" err="1"/>
              <a:t>used</a:t>
            </a:r>
            <a:r>
              <a:rPr lang="ru-RU" dirty="0"/>
              <a:t> </a:t>
            </a:r>
            <a:r>
              <a:rPr lang="ru-RU" dirty="0" err="1"/>
              <a:t>less</a:t>
            </a:r>
            <a:r>
              <a:rPr lang="ru-RU" dirty="0"/>
              <a:t> </a:t>
            </a:r>
            <a:r>
              <a:rPr lang="ru-RU" dirty="0" err="1"/>
              <a:t>in</a:t>
            </a:r>
            <a:r>
              <a:rPr lang="ru-RU" dirty="0"/>
              <a:t> </a:t>
            </a:r>
            <a:r>
              <a:rPr lang="ru-RU" dirty="0" err="1"/>
              <a:t>weekends</a:t>
            </a:r>
            <a:endParaRPr lang="ru-RU" dirty="0"/>
          </a:p>
        </p:txBody>
      </p:sp>
      <p:pic>
        <p:nvPicPr>
          <p:cNvPr id="10" name="Рисунок 9">
            <a:extLst>
              <a:ext uri="{FF2B5EF4-FFF2-40B4-BE49-F238E27FC236}">
                <a16:creationId xmlns:a16="http://schemas.microsoft.com/office/drawing/2014/main" id="{04741A79-058F-F624-6F2A-45634626D0B8}"/>
              </a:ext>
            </a:extLst>
          </p:cNvPr>
          <p:cNvPicPr>
            <a:picLocks noChangeAspect="1"/>
          </p:cNvPicPr>
          <p:nvPr/>
        </p:nvPicPr>
        <p:blipFill>
          <a:blip r:embed="rId5"/>
          <a:stretch>
            <a:fillRect/>
          </a:stretch>
        </p:blipFill>
        <p:spPr>
          <a:xfrm>
            <a:off x="663730" y="3381168"/>
            <a:ext cx="3610479" cy="2715004"/>
          </a:xfrm>
          <a:prstGeom prst="rect">
            <a:avLst/>
          </a:prstGeom>
        </p:spPr>
      </p:pic>
      <p:sp>
        <p:nvSpPr>
          <p:cNvPr id="20" name="TextBox 19">
            <a:extLst>
              <a:ext uri="{FF2B5EF4-FFF2-40B4-BE49-F238E27FC236}">
                <a16:creationId xmlns:a16="http://schemas.microsoft.com/office/drawing/2014/main" id="{1703649A-0063-5B91-B6EB-ABDDB58435A4}"/>
              </a:ext>
            </a:extLst>
          </p:cNvPr>
          <p:cNvSpPr txBox="1"/>
          <p:nvPr/>
        </p:nvSpPr>
        <p:spPr>
          <a:xfrm>
            <a:off x="4274209" y="4336626"/>
            <a:ext cx="6097464" cy="923330"/>
          </a:xfrm>
          <a:prstGeom prst="rect">
            <a:avLst/>
          </a:prstGeom>
          <a:noFill/>
        </p:spPr>
        <p:txBody>
          <a:bodyPr wrap="square">
            <a:spAutoFit/>
          </a:bodyPr>
          <a:lstStyle/>
          <a:p>
            <a:r>
              <a:rPr lang="ru-RU" dirty="0"/>
              <a:t>The </a:t>
            </a:r>
            <a:r>
              <a:rPr lang="ru-RU" dirty="0" err="1"/>
              <a:t>adds</a:t>
            </a:r>
            <a:r>
              <a:rPr lang="ru-RU" dirty="0"/>
              <a:t> are </a:t>
            </a:r>
            <a:r>
              <a:rPr lang="ru-RU" dirty="0" err="1"/>
              <a:t>clicked</a:t>
            </a:r>
            <a:r>
              <a:rPr lang="ru-RU" dirty="0"/>
              <a:t> </a:t>
            </a:r>
            <a:r>
              <a:rPr lang="ru-RU" dirty="0" err="1"/>
              <a:t>only</a:t>
            </a:r>
            <a:r>
              <a:rPr lang="ru-RU" dirty="0"/>
              <a:t> </a:t>
            </a:r>
            <a:r>
              <a:rPr lang="ru-RU" dirty="0" err="1"/>
              <a:t>through</a:t>
            </a:r>
            <a:r>
              <a:rPr lang="ru-RU" dirty="0"/>
              <a:t> </a:t>
            </a:r>
            <a:r>
              <a:rPr lang="ru-RU" dirty="0" err="1"/>
              <a:t>the</a:t>
            </a:r>
            <a:r>
              <a:rPr lang="ru-RU" dirty="0"/>
              <a:t> </a:t>
            </a:r>
            <a:r>
              <a:rPr lang="ru-RU" dirty="0" err="1"/>
              <a:t>paid</a:t>
            </a:r>
            <a:r>
              <a:rPr lang="ru-RU" dirty="0"/>
              <a:t> </a:t>
            </a:r>
            <a:r>
              <a:rPr lang="ru-RU" dirty="0" err="1"/>
              <a:t>search</a:t>
            </a:r>
            <a:r>
              <a:rPr lang="ru-RU" dirty="0"/>
              <a:t>. The </a:t>
            </a:r>
            <a:r>
              <a:rPr lang="ru-RU" dirty="0" err="1"/>
              <a:t>variable</a:t>
            </a:r>
            <a:r>
              <a:rPr lang="ru-RU" dirty="0"/>
              <a:t> </a:t>
            </a:r>
            <a:r>
              <a:rPr lang="ru-RU" dirty="0" err="1"/>
              <a:t>is</a:t>
            </a:r>
            <a:r>
              <a:rPr lang="ru-RU" dirty="0"/>
              <a:t> </a:t>
            </a:r>
            <a:r>
              <a:rPr lang="ru-RU" dirty="0" err="1"/>
              <a:t>not</a:t>
            </a:r>
            <a:r>
              <a:rPr lang="ru-RU" dirty="0"/>
              <a:t> </a:t>
            </a:r>
            <a:r>
              <a:rPr lang="ru-RU" dirty="0" err="1"/>
              <a:t>quite</a:t>
            </a:r>
            <a:r>
              <a:rPr lang="ru-RU" dirty="0"/>
              <a:t> </a:t>
            </a:r>
            <a:r>
              <a:rPr lang="ru-RU" dirty="0" err="1"/>
              <a:t>representative</a:t>
            </a:r>
            <a:r>
              <a:rPr lang="ru-RU" dirty="0"/>
              <a:t>, </a:t>
            </a:r>
            <a:r>
              <a:rPr lang="ru-RU" dirty="0" err="1"/>
              <a:t>however</a:t>
            </a:r>
            <a:r>
              <a:rPr lang="ru-RU" dirty="0"/>
              <a:t>, </a:t>
            </a:r>
            <a:r>
              <a:rPr lang="ru-RU" dirty="0" err="1"/>
              <a:t>in</a:t>
            </a:r>
            <a:r>
              <a:rPr lang="ru-RU" dirty="0"/>
              <a:t> </a:t>
            </a:r>
            <a:r>
              <a:rPr lang="ru-RU" dirty="0" err="1"/>
              <a:t>some</a:t>
            </a:r>
            <a:r>
              <a:rPr lang="ru-RU" dirty="0"/>
              <a:t> </a:t>
            </a:r>
            <a:r>
              <a:rPr lang="ru-RU" dirty="0" err="1"/>
              <a:t>paid</a:t>
            </a:r>
            <a:r>
              <a:rPr lang="ru-RU" dirty="0"/>
              <a:t> </a:t>
            </a:r>
            <a:r>
              <a:rPr lang="ru-RU" dirty="0" err="1"/>
              <a:t>searches</a:t>
            </a:r>
            <a:r>
              <a:rPr lang="ru-RU" dirty="0"/>
              <a:t> </a:t>
            </a:r>
            <a:r>
              <a:rPr lang="ru-RU" dirty="0" err="1"/>
              <a:t>ads</a:t>
            </a:r>
            <a:r>
              <a:rPr lang="ru-RU" dirty="0"/>
              <a:t> are </a:t>
            </a:r>
            <a:r>
              <a:rPr lang="ru-RU" dirty="0" err="1"/>
              <a:t>not</a:t>
            </a:r>
            <a:r>
              <a:rPr lang="ru-RU" dirty="0"/>
              <a:t> </a:t>
            </a:r>
            <a:r>
              <a:rPr lang="ru-RU" dirty="0" err="1"/>
              <a:t>clicked</a:t>
            </a:r>
            <a:r>
              <a:rPr lang="ru-RU" dirty="0"/>
              <a:t>.</a:t>
            </a:r>
          </a:p>
        </p:txBody>
      </p:sp>
    </p:spTree>
    <p:extLst>
      <p:ext uri="{BB962C8B-B14F-4D97-AF65-F5344CB8AC3E}">
        <p14:creationId xmlns:p14="http://schemas.microsoft.com/office/powerpoint/2010/main" val="148728143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21</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736025"/>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Relations between </a:t>
            </a:r>
            <a:r>
              <a:rPr lang="en-US" sz="3516" dirty="0" err="1">
                <a:latin typeface="Arial Narrow" charset="0"/>
                <a:ea typeface="Arial Narrow" charset="0"/>
                <a:cs typeface="Arial Narrow" charset="0"/>
              </a:rPr>
              <a:t>categoricals</a:t>
            </a:r>
            <a:endParaRPr lang="en-US" sz="3094"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78F9E8A4-4EF5-91EC-954E-1D93E3E4B56D}"/>
              </a:ext>
            </a:extLst>
          </p:cNvPr>
          <p:cNvPicPr>
            <a:picLocks noChangeAspect="1"/>
          </p:cNvPicPr>
          <p:nvPr/>
        </p:nvPicPr>
        <p:blipFill>
          <a:blip r:embed="rId4"/>
          <a:stretch>
            <a:fillRect/>
          </a:stretch>
        </p:blipFill>
        <p:spPr>
          <a:xfrm>
            <a:off x="363845" y="1411255"/>
            <a:ext cx="5258534" cy="2391109"/>
          </a:xfrm>
          <a:prstGeom prst="rect">
            <a:avLst/>
          </a:prstGeom>
        </p:spPr>
      </p:pic>
      <p:sp>
        <p:nvSpPr>
          <p:cNvPr id="15" name="TextBox 14">
            <a:extLst>
              <a:ext uri="{FF2B5EF4-FFF2-40B4-BE49-F238E27FC236}">
                <a16:creationId xmlns:a16="http://schemas.microsoft.com/office/drawing/2014/main" id="{5E273C89-EEF6-E709-20AF-92DFBCFACF7E}"/>
              </a:ext>
            </a:extLst>
          </p:cNvPr>
          <p:cNvSpPr txBox="1"/>
          <p:nvPr/>
        </p:nvSpPr>
        <p:spPr>
          <a:xfrm>
            <a:off x="5622379" y="2283643"/>
            <a:ext cx="6097464" cy="646331"/>
          </a:xfrm>
          <a:prstGeom prst="rect">
            <a:avLst/>
          </a:prstGeom>
          <a:noFill/>
        </p:spPr>
        <p:txBody>
          <a:bodyPr wrap="square">
            <a:spAutoFit/>
          </a:bodyPr>
          <a:lstStyle/>
          <a:p>
            <a:r>
              <a:rPr lang="en-US" dirty="0"/>
              <a:t>S</a:t>
            </a:r>
            <a:r>
              <a:rPr lang="ru-RU" dirty="0" err="1"/>
              <a:t>ome</a:t>
            </a:r>
            <a:r>
              <a:rPr lang="ru-RU" dirty="0"/>
              <a:t> </a:t>
            </a:r>
            <a:r>
              <a:rPr lang="ru-RU" dirty="0" err="1"/>
              <a:t>browsers</a:t>
            </a:r>
            <a:r>
              <a:rPr lang="ru-RU" dirty="0"/>
              <a:t> are </a:t>
            </a:r>
            <a:r>
              <a:rPr lang="ru-RU" dirty="0" err="1"/>
              <a:t>linked</a:t>
            </a:r>
            <a:r>
              <a:rPr lang="ru-RU" dirty="0"/>
              <a:t> </a:t>
            </a:r>
            <a:r>
              <a:rPr lang="ru-RU" dirty="0" err="1"/>
              <a:t>with</a:t>
            </a:r>
            <a:r>
              <a:rPr lang="ru-RU" dirty="0"/>
              <a:t> </a:t>
            </a:r>
            <a:r>
              <a:rPr lang="ru-RU" dirty="0" err="1"/>
              <a:t>operation</a:t>
            </a:r>
            <a:r>
              <a:rPr lang="ru-RU" dirty="0"/>
              <a:t> </a:t>
            </a:r>
            <a:r>
              <a:rPr lang="ru-RU" dirty="0" err="1"/>
              <a:t>systems</a:t>
            </a:r>
            <a:r>
              <a:rPr lang="ru-RU" dirty="0"/>
              <a:t>. </a:t>
            </a:r>
            <a:r>
              <a:rPr lang="ru-RU" dirty="0" err="1"/>
              <a:t>Thus</a:t>
            </a:r>
            <a:r>
              <a:rPr lang="ru-RU" dirty="0"/>
              <a:t>, </a:t>
            </a:r>
            <a:r>
              <a:rPr lang="ru-RU" dirty="0" err="1"/>
              <a:t>these</a:t>
            </a:r>
            <a:r>
              <a:rPr lang="ru-RU" dirty="0"/>
              <a:t> </a:t>
            </a:r>
            <a:r>
              <a:rPr lang="ru-RU" dirty="0" err="1"/>
              <a:t>variables</a:t>
            </a:r>
            <a:r>
              <a:rPr lang="ru-RU" dirty="0"/>
              <a:t> </a:t>
            </a:r>
            <a:r>
              <a:rPr lang="ru-RU" dirty="0" err="1"/>
              <a:t>can</a:t>
            </a:r>
            <a:r>
              <a:rPr lang="ru-RU" dirty="0"/>
              <a:t> </a:t>
            </a:r>
            <a:r>
              <a:rPr lang="ru-RU" dirty="0" err="1"/>
              <a:t>very</a:t>
            </a:r>
            <a:r>
              <a:rPr lang="ru-RU" dirty="0"/>
              <a:t> </a:t>
            </a:r>
            <a:r>
              <a:rPr lang="ru-RU" dirty="0" err="1"/>
              <a:t>roughly</a:t>
            </a:r>
            <a:r>
              <a:rPr lang="ru-RU" dirty="0"/>
              <a:t> </a:t>
            </a:r>
            <a:r>
              <a:rPr lang="ru-RU" dirty="0" err="1"/>
              <a:t>describe</a:t>
            </a:r>
            <a:r>
              <a:rPr lang="ru-RU" dirty="0"/>
              <a:t> </a:t>
            </a:r>
            <a:r>
              <a:rPr lang="ru-RU" dirty="0" err="1"/>
              <a:t>each</a:t>
            </a:r>
            <a:r>
              <a:rPr lang="ru-RU" dirty="0"/>
              <a:t> </a:t>
            </a:r>
            <a:r>
              <a:rPr lang="ru-RU" dirty="0" err="1"/>
              <a:t>other</a:t>
            </a:r>
            <a:r>
              <a:rPr lang="ru-RU" dirty="0"/>
              <a:t>.</a:t>
            </a:r>
          </a:p>
        </p:txBody>
      </p:sp>
      <p:pic>
        <p:nvPicPr>
          <p:cNvPr id="7" name="Рисунок 6">
            <a:extLst>
              <a:ext uri="{FF2B5EF4-FFF2-40B4-BE49-F238E27FC236}">
                <a16:creationId xmlns:a16="http://schemas.microsoft.com/office/drawing/2014/main" id="{9B886D01-0FC8-C4DE-D99E-B64A68B9E30D}"/>
              </a:ext>
            </a:extLst>
          </p:cNvPr>
          <p:cNvPicPr>
            <a:picLocks noChangeAspect="1"/>
          </p:cNvPicPr>
          <p:nvPr/>
        </p:nvPicPr>
        <p:blipFill>
          <a:blip r:embed="rId5"/>
          <a:stretch>
            <a:fillRect/>
          </a:stretch>
        </p:blipFill>
        <p:spPr>
          <a:xfrm>
            <a:off x="1516531" y="4003261"/>
            <a:ext cx="2953162" cy="2438740"/>
          </a:xfrm>
          <a:prstGeom prst="rect">
            <a:avLst/>
          </a:prstGeom>
        </p:spPr>
      </p:pic>
      <p:sp>
        <p:nvSpPr>
          <p:cNvPr id="18" name="TextBox 17">
            <a:extLst>
              <a:ext uri="{FF2B5EF4-FFF2-40B4-BE49-F238E27FC236}">
                <a16:creationId xmlns:a16="http://schemas.microsoft.com/office/drawing/2014/main" id="{553C6B59-929A-8AC2-A675-FA7A8F2D033A}"/>
              </a:ext>
            </a:extLst>
          </p:cNvPr>
          <p:cNvSpPr txBox="1"/>
          <p:nvPr/>
        </p:nvSpPr>
        <p:spPr>
          <a:xfrm>
            <a:off x="4578005" y="4899465"/>
            <a:ext cx="6097464" cy="646331"/>
          </a:xfrm>
          <a:prstGeom prst="rect">
            <a:avLst/>
          </a:prstGeom>
          <a:noFill/>
        </p:spPr>
        <p:txBody>
          <a:bodyPr wrap="square">
            <a:spAutoFit/>
          </a:bodyPr>
          <a:lstStyle/>
          <a:p>
            <a:r>
              <a:rPr lang="ru-RU" dirty="0" err="1"/>
              <a:t>Here</a:t>
            </a:r>
            <a:r>
              <a:rPr lang="ru-RU" dirty="0"/>
              <a:t> </a:t>
            </a:r>
            <a:r>
              <a:rPr lang="ru-RU" dirty="0" err="1"/>
              <a:t>all</a:t>
            </a:r>
            <a:r>
              <a:rPr lang="ru-RU" dirty="0"/>
              <a:t> </a:t>
            </a:r>
            <a:r>
              <a:rPr lang="ru-RU" dirty="0" err="1"/>
              <a:t>the</a:t>
            </a:r>
            <a:r>
              <a:rPr lang="ru-RU" dirty="0"/>
              <a:t> </a:t>
            </a:r>
            <a:r>
              <a:rPr lang="ru-RU" dirty="0" err="1"/>
              <a:t>relationships</a:t>
            </a:r>
            <a:r>
              <a:rPr lang="ru-RU" dirty="0"/>
              <a:t> </a:t>
            </a:r>
            <a:r>
              <a:rPr lang="ru-RU" dirty="0" err="1"/>
              <a:t>can</a:t>
            </a:r>
            <a:r>
              <a:rPr lang="ru-RU" dirty="0"/>
              <a:t> </a:t>
            </a:r>
            <a:r>
              <a:rPr lang="ru-RU" dirty="0" err="1"/>
              <a:t>be</a:t>
            </a:r>
            <a:r>
              <a:rPr lang="ru-RU" dirty="0"/>
              <a:t> </a:t>
            </a:r>
            <a:r>
              <a:rPr lang="ru-RU" dirty="0" err="1"/>
              <a:t>explained</a:t>
            </a:r>
            <a:r>
              <a:rPr lang="ru-RU" dirty="0"/>
              <a:t> </a:t>
            </a:r>
            <a:r>
              <a:rPr lang="ru-RU" dirty="0" err="1"/>
              <a:t>by</a:t>
            </a:r>
            <a:r>
              <a:rPr lang="ru-RU" dirty="0"/>
              <a:t> </a:t>
            </a:r>
            <a:r>
              <a:rPr lang="ru-RU" dirty="0" err="1"/>
              <a:t>close</a:t>
            </a:r>
            <a:r>
              <a:rPr lang="ru-RU" dirty="0"/>
              <a:t> </a:t>
            </a:r>
            <a:r>
              <a:rPr lang="ru-RU" dirty="0" err="1"/>
              <a:t>relations</a:t>
            </a:r>
            <a:r>
              <a:rPr lang="ru-RU" dirty="0"/>
              <a:t> of OS and </a:t>
            </a:r>
            <a:r>
              <a:rPr lang="ru-RU" dirty="0" err="1"/>
              <a:t>type</a:t>
            </a:r>
            <a:r>
              <a:rPr lang="ru-RU" dirty="0"/>
              <a:t> of </a:t>
            </a:r>
            <a:r>
              <a:rPr lang="ru-RU" dirty="0" err="1"/>
              <a:t>devices</a:t>
            </a:r>
            <a:r>
              <a:rPr lang="ru-RU" dirty="0"/>
              <a:t>.</a:t>
            </a:r>
          </a:p>
        </p:txBody>
      </p:sp>
    </p:spTree>
    <p:extLst>
      <p:ext uri="{BB962C8B-B14F-4D97-AF65-F5344CB8AC3E}">
        <p14:creationId xmlns:p14="http://schemas.microsoft.com/office/powerpoint/2010/main" val="298541327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22</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736025"/>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Relations between </a:t>
            </a:r>
            <a:r>
              <a:rPr lang="en-US" sz="3516" dirty="0" err="1">
                <a:latin typeface="Arial Narrow" charset="0"/>
                <a:ea typeface="Arial Narrow" charset="0"/>
                <a:cs typeface="Arial Narrow" charset="0"/>
              </a:rPr>
              <a:t>Numericals</a:t>
            </a:r>
            <a:endParaRPr lang="en-US" sz="3094"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965BBA8A-BEE1-9953-079F-07D409F66A57}"/>
              </a:ext>
            </a:extLst>
          </p:cNvPr>
          <p:cNvPicPr>
            <a:picLocks noChangeAspect="1"/>
          </p:cNvPicPr>
          <p:nvPr/>
        </p:nvPicPr>
        <p:blipFill>
          <a:blip r:embed="rId4"/>
          <a:stretch>
            <a:fillRect/>
          </a:stretch>
        </p:blipFill>
        <p:spPr>
          <a:xfrm>
            <a:off x="663730" y="1888607"/>
            <a:ext cx="4334480" cy="3924848"/>
          </a:xfrm>
          <a:prstGeom prst="rect">
            <a:avLst/>
          </a:prstGeom>
        </p:spPr>
      </p:pic>
      <p:sp>
        <p:nvSpPr>
          <p:cNvPr id="15" name="TextBox 14">
            <a:extLst>
              <a:ext uri="{FF2B5EF4-FFF2-40B4-BE49-F238E27FC236}">
                <a16:creationId xmlns:a16="http://schemas.microsoft.com/office/drawing/2014/main" id="{01B9486C-4318-0674-DC0A-DDE7034AE1E5}"/>
              </a:ext>
            </a:extLst>
          </p:cNvPr>
          <p:cNvSpPr txBox="1"/>
          <p:nvPr/>
        </p:nvSpPr>
        <p:spPr>
          <a:xfrm>
            <a:off x="5141302" y="2783518"/>
            <a:ext cx="6097464" cy="923330"/>
          </a:xfrm>
          <a:prstGeom prst="rect">
            <a:avLst/>
          </a:prstGeom>
          <a:noFill/>
        </p:spPr>
        <p:txBody>
          <a:bodyPr wrap="square">
            <a:spAutoFit/>
          </a:bodyPr>
          <a:lstStyle/>
          <a:p>
            <a:r>
              <a:rPr lang="ru-RU" dirty="0"/>
              <a:t>It </a:t>
            </a:r>
            <a:r>
              <a:rPr lang="ru-RU" dirty="0" err="1"/>
              <a:t>is</a:t>
            </a:r>
            <a:r>
              <a:rPr lang="ru-RU" dirty="0"/>
              <a:t> </a:t>
            </a:r>
            <a:r>
              <a:rPr lang="ru-RU" dirty="0" err="1"/>
              <a:t>seen</a:t>
            </a:r>
            <a:r>
              <a:rPr lang="ru-RU" dirty="0"/>
              <a:t> </a:t>
            </a:r>
            <a:r>
              <a:rPr lang="ru-RU" dirty="0" err="1"/>
              <a:t>that</a:t>
            </a:r>
            <a:r>
              <a:rPr lang="ru-RU" dirty="0"/>
              <a:t> </a:t>
            </a:r>
            <a:r>
              <a:rPr lang="ru-RU" dirty="0" err="1"/>
              <a:t>there</a:t>
            </a:r>
            <a:r>
              <a:rPr lang="ru-RU" dirty="0"/>
              <a:t> </a:t>
            </a:r>
            <a:r>
              <a:rPr lang="ru-RU" dirty="0" err="1"/>
              <a:t>is</a:t>
            </a:r>
            <a:r>
              <a:rPr lang="ru-RU" dirty="0"/>
              <a:t> a </a:t>
            </a:r>
            <a:r>
              <a:rPr lang="ru-RU" dirty="0" err="1"/>
              <a:t>linear</a:t>
            </a:r>
            <a:r>
              <a:rPr lang="ru-RU" dirty="0"/>
              <a:t> </a:t>
            </a:r>
            <a:r>
              <a:rPr lang="ru-RU" dirty="0" err="1"/>
              <a:t>relationship</a:t>
            </a:r>
            <a:r>
              <a:rPr lang="ru-RU" dirty="0"/>
              <a:t> </a:t>
            </a:r>
            <a:r>
              <a:rPr lang="ru-RU" dirty="0" err="1"/>
              <a:t>between</a:t>
            </a:r>
            <a:r>
              <a:rPr lang="ru-RU" dirty="0"/>
              <a:t> '</a:t>
            </a:r>
            <a:r>
              <a:rPr lang="ru-RU" dirty="0" err="1"/>
              <a:t>totals.hits</a:t>
            </a:r>
            <a:r>
              <a:rPr lang="ru-RU" dirty="0"/>
              <a:t>' and '</a:t>
            </a:r>
            <a:r>
              <a:rPr lang="ru-RU" dirty="0" err="1"/>
              <a:t>totals.pageviews</a:t>
            </a:r>
            <a:r>
              <a:rPr lang="ru-RU" dirty="0"/>
              <a:t>'. </a:t>
            </a:r>
            <a:r>
              <a:rPr lang="ru-RU" dirty="0" err="1"/>
              <a:t>Since</a:t>
            </a:r>
            <a:r>
              <a:rPr lang="ru-RU" dirty="0"/>
              <a:t> </a:t>
            </a:r>
            <a:r>
              <a:rPr lang="ru-RU" dirty="0" err="1"/>
              <a:t>one</a:t>
            </a:r>
            <a:r>
              <a:rPr lang="ru-RU" dirty="0"/>
              <a:t> </a:t>
            </a:r>
            <a:r>
              <a:rPr lang="ru-RU" dirty="0" err="1"/>
              <a:t>variable</a:t>
            </a:r>
            <a:r>
              <a:rPr lang="ru-RU" dirty="0"/>
              <a:t> </a:t>
            </a:r>
            <a:r>
              <a:rPr lang="ru-RU" dirty="0" err="1"/>
              <a:t>describes</a:t>
            </a:r>
            <a:r>
              <a:rPr lang="ru-RU" dirty="0"/>
              <a:t> </a:t>
            </a:r>
            <a:r>
              <a:rPr lang="ru-RU" dirty="0" err="1"/>
              <a:t>another</a:t>
            </a:r>
            <a:r>
              <a:rPr lang="ru-RU" dirty="0"/>
              <a:t> </a:t>
            </a:r>
            <a:r>
              <a:rPr lang="ru-RU" dirty="0" err="1"/>
              <a:t>one</a:t>
            </a:r>
            <a:r>
              <a:rPr lang="ru-RU" dirty="0"/>
              <a:t>, </a:t>
            </a:r>
            <a:r>
              <a:rPr lang="ru-RU" dirty="0" err="1"/>
              <a:t>one</a:t>
            </a:r>
            <a:r>
              <a:rPr lang="ru-RU" dirty="0"/>
              <a:t> of </a:t>
            </a:r>
            <a:r>
              <a:rPr lang="ru-RU" dirty="0" err="1"/>
              <a:t>them</a:t>
            </a:r>
            <a:r>
              <a:rPr lang="ru-RU" dirty="0"/>
              <a:t> </a:t>
            </a:r>
            <a:r>
              <a:rPr lang="ru-RU" dirty="0" err="1"/>
              <a:t>can</a:t>
            </a:r>
            <a:r>
              <a:rPr lang="ru-RU" dirty="0"/>
              <a:t> </a:t>
            </a:r>
            <a:r>
              <a:rPr lang="ru-RU" dirty="0" err="1"/>
              <a:t>be</a:t>
            </a:r>
            <a:r>
              <a:rPr lang="ru-RU" dirty="0"/>
              <a:t> </a:t>
            </a:r>
            <a:r>
              <a:rPr lang="ru-RU" dirty="0" err="1"/>
              <a:t>dropped</a:t>
            </a:r>
            <a:r>
              <a:rPr lang="en-US" dirty="0"/>
              <a:t>.</a:t>
            </a:r>
            <a:endParaRPr lang="ru-RU" dirty="0"/>
          </a:p>
        </p:txBody>
      </p:sp>
    </p:spTree>
    <p:extLst>
      <p:ext uri="{BB962C8B-B14F-4D97-AF65-F5344CB8AC3E}">
        <p14:creationId xmlns:p14="http://schemas.microsoft.com/office/powerpoint/2010/main" val="210053272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23</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1107351"/>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predictors VS Log(revenue)</a:t>
            </a:r>
            <a:endParaRPr lang="en-US" sz="3094" dirty="0">
              <a:latin typeface="Arial Narrow" charset="0"/>
              <a:ea typeface="Arial Narrow" charset="0"/>
              <a:cs typeface="Arial Narrow" charset="0"/>
            </a:endParaRPr>
          </a:p>
        </p:txBody>
      </p:sp>
      <p:pic>
        <p:nvPicPr>
          <p:cNvPr id="6" name="Рисунок 5">
            <a:extLst>
              <a:ext uri="{FF2B5EF4-FFF2-40B4-BE49-F238E27FC236}">
                <a16:creationId xmlns:a16="http://schemas.microsoft.com/office/drawing/2014/main" id="{91B1A74F-8BE1-4498-984E-25B3F6CA53D6}"/>
              </a:ext>
            </a:extLst>
          </p:cNvPr>
          <p:cNvPicPr>
            <a:picLocks noChangeAspect="1"/>
          </p:cNvPicPr>
          <p:nvPr/>
        </p:nvPicPr>
        <p:blipFill>
          <a:blip r:embed="rId4"/>
          <a:stretch>
            <a:fillRect/>
          </a:stretch>
        </p:blipFill>
        <p:spPr>
          <a:xfrm>
            <a:off x="3781953" y="2905770"/>
            <a:ext cx="3743847" cy="3219899"/>
          </a:xfrm>
          <a:prstGeom prst="rect">
            <a:avLst/>
          </a:prstGeom>
        </p:spPr>
      </p:pic>
      <p:pic>
        <p:nvPicPr>
          <p:cNvPr id="8" name="Рисунок 7">
            <a:extLst>
              <a:ext uri="{FF2B5EF4-FFF2-40B4-BE49-F238E27FC236}">
                <a16:creationId xmlns:a16="http://schemas.microsoft.com/office/drawing/2014/main" id="{6BD4D871-6EDB-F020-EE1E-AC812C560B8A}"/>
              </a:ext>
            </a:extLst>
          </p:cNvPr>
          <p:cNvPicPr>
            <a:picLocks noChangeAspect="1"/>
          </p:cNvPicPr>
          <p:nvPr/>
        </p:nvPicPr>
        <p:blipFill>
          <a:blip r:embed="rId5"/>
          <a:stretch>
            <a:fillRect/>
          </a:stretch>
        </p:blipFill>
        <p:spPr>
          <a:xfrm>
            <a:off x="7497221" y="1273445"/>
            <a:ext cx="3810532" cy="2962688"/>
          </a:xfrm>
          <a:prstGeom prst="rect">
            <a:avLst/>
          </a:prstGeom>
        </p:spPr>
      </p:pic>
      <p:pic>
        <p:nvPicPr>
          <p:cNvPr id="10" name="Рисунок 9">
            <a:extLst>
              <a:ext uri="{FF2B5EF4-FFF2-40B4-BE49-F238E27FC236}">
                <a16:creationId xmlns:a16="http://schemas.microsoft.com/office/drawing/2014/main" id="{1BD341E0-C9AF-099C-6FE4-9F702D4AA108}"/>
              </a:ext>
            </a:extLst>
          </p:cNvPr>
          <p:cNvPicPr>
            <a:picLocks noChangeAspect="1"/>
          </p:cNvPicPr>
          <p:nvPr/>
        </p:nvPicPr>
        <p:blipFill>
          <a:blip r:embed="rId6"/>
          <a:stretch>
            <a:fillRect/>
          </a:stretch>
        </p:blipFill>
        <p:spPr>
          <a:xfrm>
            <a:off x="203591" y="1273445"/>
            <a:ext cx="3620005" cy="2791215"/>
          </a:xfrm>
          <a:prstGeom prst="rect">
            <a:avLst/>
          </a:prstGeom>
        </p:spPr>
      </p:pic>
    </p:spTree>
    <p:extLst>
      <p:ext uri="{BB962C8B-B14F-4D97-AF65-F5344CB8AC3E}">
        <p14:creationId xmlns:p14="http://schemas.microsoft.com/office/powerpoint/2010/main" val="77802497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24</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1107351"/>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predictors VS Log(revenue)</a:t>
            </a:r>
            <a:endParaRPr lang="en-US" sz="3094" dirty="0">
              <a:latin typeface="Arial Narrow" charset="0"/>
              <a:ea typeface="Arial Narrow" charset="0"/>
              <a:cs typeface="Arial Narrow" charset="0"/>
            </a:endParaRPr>
          </a:p>
        </p:txBody>
      </p:sp>
      <p:pic>
        <p:nvPicPr>
          <p:cNvPr id="12" name="Рисунок 11">
            <a:extLst>
              <a:ext uri="{FF2B5EF4-FFF2-40B4-BE49-F238E27FC236}">
                <a16:creationId xmlns:a16="http://schemas.microsoft.com/office/drawing/2014/main" id="{02234AD7-FB84-0E3D-FFC3-B6D87997FCF6}"/>
              </a:ext>
            </a:extLst>
          </p:cNvPr>
          <p:cNvPicPr>
            <a:picLocks noChangeAspect="1"/>
          </p:cNvPicPr>
          <p:nvPr/>
        </p:nvPicPr>
        <p:blipFill>
          <a:blip r:embed="rId4"/>
          <a:stretch>
            <a:fillRect/>
          </a:stretch>
        </p:blipFill>
        <p:spPr>
          <a:xfrm>
            <a:off x="0" y="1220372"/>
            <a:ext cx="3781953" cy="3219899"/>
          </a:xfrm>
          <a:prstGeom prst="rect">
            <a:avLst/>
          </a:prstGeom>
        </p:spPr>
      </p:pic>
      <p:pic>
        <p:nvPicPr>
          <p:cNvPr id="3" name="Рисунок 2">
            <a:extLst>
              <a:ext uri="{FF2B5EF4-FFF2-40B4-BE49-F238E27FC236}">
                <a16:creationId xmlns:a16="http://schemas.microsoft.com/office/drawing/2014/main" id="{E61C0816-493A-C339-3CAC-666D4520D50C}"/>
              </a:ext>
            </a:extLst>
          </p:cNvPr>
          <p:cNvPicPr>
            <a:picLocks noChangeAspect="1"/>
          </p:cNvPicPr>
          <p:nvPr/>
        </p:nvPicPr>
        <p:blipFill>
          <a:blip r:embed="rId5"/>
          <a:stretch>
            <a:fillRect/>
          </a:stretch>
        </p:blipFill>
        <p:spPr>
          <a:xfrm>
            <a:off x="3895825" y="2668373"/>
            <a:ext cx="3820058" cy="3000794"/>
          </a:xfrm>
          <a:prstGeom prst="rect">
            <a:avLst/>
          </a:prstGeom>
        </p:spPr>
      </p:pic>
      <p:pic>
        <p:nvPicPr>
          <p:cNvPr id="5" name="Рисунок 4">
            <a:extLst>
              <a:ext uri="{FF2B5EF4-FFF2-40B4-BE49-F238E27FC236}">
                <a16:creationId xmlns:a16="http://schemas.microsoft.com/office/drawing/2014/main" id="{D79B3594-7CB7-67BA-9BE4-F7DA10B290B2}"/>
              </a:ext>
            </a:extLst>
          </p:cNvPr>
          <p:cNvPicPr>
            <a:picLocks noChangeAspect="1"/>
          </p:cNvPicPr>
          <p:nvPr/>
        </p:nvPicPr>
        <p:blipFill>
          <a:blip r:embed="rId6"/>
          <a:stretch>
            <a:fillRect/>
          </a:stretch>
        </p:blipFill>
        <p:spPr>
          <a:xfrm>
            <a:off x="7829755" y="1329924"/>
            <a:ext cx="3791479" cy="2676899"/>
          </a:xfrm>
          <a:prstGeom prst="rect">
            <a:avLst/>
          </a:prstGeom>
        </p:spPr>
      </p:pic>
    </p:spTree>
    <p:extLst>
      <p:ext uri="{BB962C8B-B14F-4D97-AF65-F5344CB8AC3E}">
        <p14:creationId xmlns:p14="http://schemas.microsoft.com/office/powerpoint/2010/main" val="268132435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25</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1107351"/>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predictors VS Log(revenue)</a:t>
            </a:r>
            <a:endParaRPr lang="en-US" sz="3094" dirty="0">
              <a:latin typeface="Arial Narrow" charset="0"/>
              <a:ea typeface="Arial Narrow" charset="0"/>
              <a:cs typeface="Arial Narrow" charset="0"/>
            </a:endParaRPr>
          </a:p>
        </p:txBody>
      </p:sp>
      <p:pic>
        <p:nvPicPr>
          <p:cNvPr id="4" name="Рисунок 3">
            <a:extLst>
              <a:ext uri="{FF2B5EF4-FFF2-40B4-BE49-F238E27FC236}">
                <a16:creationId xmlns:a16="http://schemas.microsoft.com/office/drawing/2014/main" id="{7C58896E-C9FB-358C-1AF7-AD0D61641B94}"/>
              </a:ext>
            </a:extLst>
          </p:cNvPr>
          <p:cNvPicPr>
            <a:picLocks noChangeAspect="1"/>
          </p:cNvPicPr>
          <p:nvPr/>
        </p:nvPicPr>
        <p:blipFill>
          <a:blip r:embed="rId4"/>
          <a:stretch>
            <a:fillRect/>
          </a:stretch>
        </p:blipFill>
        <p:spPr>
          <a:xfrm>
            <a:off x="140416" y="1184208"/>
            <a:ext cx="3734321" cy="2695951"/>
          </a:xfrm>
          <a:prstGeom prst="rect">
            <a:avLst/>
          </a:prstGeom>
        </p:spPr>
      </p:pic>
      <p:pic>
        <p:nvPicPr>
          <p:cNvPr id="7" name="Рисунок 6">
            <a:extLst>
              <a:ext uri="{FF2B5EF4-FFF2-40B4-BE49-F238E27FC236}">
                <a16:creationId xmlns:a16="http://schemas.microsoft.com/office/drawing/2014/main" id="{63FF79F5-F61E-CE73-1976-1A8DDCCB4A0F}"/>
              </a:ext>
            </a:extLst>
          </p:cNvPr>
          <p:cNvPicPr>
            <a:picLocks noChangeAspect="1"/>
          </p:cNvPicPr>
          <p:nvPr/>
        </p:nvPicPr>
        <p:blipFill>
          <a:blip r:embed="rId5"/>
          <a:stretch>
            <a:fillRect/>
          </a:stretch>
        </p:blipFill>
        <p:spPr>
          <a:xfrm>
            <a:off x="2040918" y="3885785"/>
            <a:ext cx="3667637" cy="2972215"/>
          </a:xfrm>
          <a:prstGeom prst="rect">
            <a:avLst/>
          </a:prstGeom>
        </p:spPr>
      </p:pic>
      <p:pic>
        <p:nvPicPr>
          <p:cNvPr id="9" name="Рисунок 8">
            <a:extLst>
              <a:ext uri="{FF2B5EF4-FFF2-40B4-BE49-F238E27FC236}">
                <a16:creationId xmlns:a16="http://schemas.microsoft.com/office/drawing/2014/main" id="{A40D3A13-8A0F-6E4F-B4BE-B417B2BD9255}"/>
              </a:ext>
            </a:extLst>
          </p:cNvPr>
          <p:cNvPicPr>
            <a:picLocks noChangeAspect="1"/>
          </p:cNvPicPr>
          <p:nvPr/>
        </p:nvPicPr>
        <p:blipFill>
          <a:blip r:embed="rId6"/>
          <a:stretch>
            <a:fillRect/>
          </a:stretch>
        </p:blipFill>
        <p:spPr>
          <a:xfrm>
            <a:off x="8371904" y="1258144"/>
            <a:ext cx="3543795" cy="2476846"/>
          </a:xfrm>
          <a:prstGeom prst="rect">
            <a:avLst/>
          </a:prstGeom>
        </p:spPr>
      </p:pic>
      <p:pic>
        <p:nvPicPr>
          <p:cNvPr id="15" name="Рисунок 14">
            <a:extLst>
              <a:ext uri="{FF2B5EF4-FFF2-40B4-BE49-F238E27FC236}">
                <a16:creationId xmlns:a16="http://schemas.microsoft.com/office/drawing/2014/main" id="{2C88D123-E028-FAF1-2D4A-2E839296CB25}"/>
              </a:ext>
            </a:extLst>
          </p:cNvPr>
          <p:cNvPicPr>
            <a:picLocks noChangeAspect="1"/>
          </p:cNvPicPr>
          <p:nvPr/>
        </p:nvPicPr>
        <p:blipFill>
          <a:blip r:embed="rId7"/>
          <a:stretch>
            <a:fillRect/>
          </a:stretch>
        </p:blipFill>
        <p:spPr>
          <a:xfrm>
            <a:off x="6566664" y="3998434"/>
            <a:ext cx="3610479" cy="2505425"/>
          </a:xfrm>
          <a:prstGeom prst="rect">
            <a:avLst/>
          </a:prstGeom>
        </p:spPr>
      </p:pic>
    </p:spTree>
    <p:extLst>
      <p:ext uri="{BB962C8B-B14F-4D97-AF65-F5344CB8AC3E}">
        <p14:creationId xmlns:p14="http://schemas.microsoft.com/office/powerpoint/2010/main" val="241132175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26</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1107351"/>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predictors VS Chance to purchase</a:t>
            </a:r>
            <a:endParaRPr lang="en-US" sz="3094"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34980D3D-88C9-31E2-BD12-D21B0BCBAE3C}"/>
              </a:ext>
            </a:extLst>
          </p:cNvPr>
          <p:cNvPicPr>
            <a:picLocks noChangeAspect="1"/>
          </p:cNvPicPr>
          <p:nvPr/>
        </p:nvPicPr>
        <p:blipFill>
          <a:blip r:embed="rId4"/>
          <a:stretch>
            <a:fillRect/>
          </a:stretch>
        </p:blipFill>
        <p:spPr>
          <a:xfrm>
            <a:off x="203591" y="1224876"/>
            <a:ext cx="3705742" cy="2667372"/>
          </a:xfrm>
          <a:prstGeom prst="rect">
            <a:avLst/>
          </a:prstGeom>
        </p:spPr>
      </p:pic>
      <p:pic>
        <p:nvPicPr>
          <p:cNvPr id="5" name="Рисунок 4">
            <a:extLst>
              <a:ext uri="{FF2B5EF4-FFF2-40B4-BE49-F238E27FC236}">
                <a16:creationId xmlns:a16="http://schemas.microsoft.com/office/drawing/2014/main" id="{CC645BAA-217F-6CD3-0069-18473BF983FC}"/>
              </a:ext>
            </a:extLst>
          </p:cNvPr>
          <p:cNvPicPr>
            <a:picLocks noChangeAspect="1"/>
          </p:cNvPicPr>
          <p:nvPr/>
        </p:nvPicPr>
        <p:blipFill>
          <a:blip r:embed="rId5"/>
          <a:stretch>
            <a:fillRect/>
          </a:stretch>
        </p:blipFill>
        <p:spPr>
          <a:xfrm>
            <a:off x="222644" y="3990250"/>
            <a:ext cx="3686689" cy="2657846"/>
          </a:xfrm>
          <a:prstGeom prst="rect">
            <a:avLst/>
          </a:prstGeom>
        </p:spPr>
      </p:pic>
      <p:pic>
        <p:nvPicPr>
          <p:cNvPr id="9" name="Рисунок 8">
            <a:extLst>
              <a:ext uri="{FF2B5EF4-FFF2-40B4-BE49-F238E27FC236}">
                <a16:creationId xmlns:a16="http://schemas.microsoft.com/office/drawing/2014/main" id="{D087BCC6-A8FE-36BA-84F9-4AC8515B3968}"/>
              </a:ext>
            </a:extLst>
          </p:cNvPr>
          <p:cNvPicPr>
            <a:picLocks noChangeAspect="1"/>
          </p:cNvPicPr>
          <p:nvPr/>
        </p:nvPicPr>
        <p:blipFill>
          <a:blip r:embed="rId6"/>
          <a:stretch>
            <a:fillRect/>
          </a:stretch>
        </p:blipFill>
        <p:spPr>
          <a:xfrm>
            <a:off x="4003681" y="3990250"/>
            <a:ext cx="3753374" cy="2619741"/>
          </a:xfrm>
          <a:prstGeom prst="rect">
            <a:avLst/>
          </a:prstGeom>
        </p:spPr>
      </p:pic>
      <p:pic>
        <p:nvPicPr>
          <p:cNvPr id="15" name="Рисунок 14">
            <a:extLst>
              <a:ext uri="{FF2B5EF4-FFF2-40B4-BE49-F238E27FC236}">
                <a16:creationId xmlns:a16="http://schemas.microsoft.com/office/drawing/2014/main" id="{FA424CCC-8061-16AC-E057-B1A5B06F4787}"/>
              </a:ext>
            </a:extLst>
          </p:cNvPr>
          <p:cNvPicPr>
            <a:picLocks noChangeAspect="1"/>
          </p:cNvPicPr>
          <p:nvPr/>
        </p:nvPicPr>
        <p:blipFill>
          <a:blip r:embed="rId7"/>
          <a:stretch>
            <a:fillRect/>
          </a:stretch>
        </p:blipFill>
        <p:spPr>
          <a:xfrm>
            <a:off x="4022734" y="1239165"/>
            <a:ext cx="3734321" cy="2638793"/>
          </a:xfrm>
          <a:prstGeom prst="rect">
            <a:avLst/>
          </a:prstGeom>
        </p:spPr>
      </p:pic>
      <p:pic>
        <p:nvPicPr>
          <p:cNvPr id="17" name="Рисунок 16">
            <a:extLst>
              <a:ext uri="{FF2B5EF4-FFF2-40B4-BE49-F238E27FC236}">
                <a16:creationId xmlns:a16="http://schemas.microsoft.com/office/drawing/2014/main" id="{4E2F9622-3718-C8BB-7D8A-F48C6FC9CD9A}"/>
              </a:ext>
            </a:extLst>
          </p:cNvPr>
          <p:cNvPicPr>
            <a:picLocks noChangeAspect="1"/>
          </p:cNvPicPr>
          <p:nvPr/>
        </p:nvPicPr>
        <p:blipFill>
          <a:blip r:embed="rId8"/>
          <a:stretch>
            <a:fillRect/>
          </a:stretch>
        </p:blipFill>
        <p:spPr>
          <a:xfrm>
            <a:off x="7870456" y="1239165"/>
            <a:ext cx="3724795" cy="2476846"/>
          </a:xfrm>
          <a:prstGeom prst="rect">
            <a:avLst/>
          </a:prstGeom>
        </p:spPr>
      </p:pic>
      <p:pic>
        <p:nvPicPr>
          <p:cNvPr id="19" name="Рисунок 18">
            <a:extLst>
              <a:ext uri="{FF2B5EF4-FFF2-40B4-BE49-F238E27FC236}">
                <a16:creationId xmlns:a16="http://schemas.microsoft.com/office/drawing/2014/main" id="{E65C2752-92DE-7CA9-851C-76A5A82BEFD9}"/>
              </a:ext>
            </a:extLst>
          </p:cNvPr>
          <p:cNvPicPr>
            <a:picLocks noChangeAspect="1"/>
          </p:cNvPicPr>
          <p:nvPr/>
        </p:nvPicPr>
        <p:blipFill>
          <a:blip r:embed="rId9"/>
          <a:stretch>
            <a:fillRect/>
          </a:stretch>
        </p:blipFill>
        <p:spPr>
          <a:xfrm>
            <a:off x="7937474" y="3952144"/>
            <a:ext cx="3724795" cy="2695951"/>
          </a:xfrm>
          <a:prstGeom prst="rect">
            <a:avLst/>
          </a:prstGeom>
        </p:spPr>
      </p:pic>
    </p:spTree>
    <p:extLst>
      <p:ext uri="{BB962C8B-B14F-4D97-AF65-F5344CB8AC3E}">
        <p14:creationId xmlns:p14="http://schemas.microsoft.com/office/powerpoint/2010/main" val="331454336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27</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0"/>
            <a:ext cx="9258583" cy="1107351"/>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Descriptive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predictors VS Chance to purchase</a:t>
            </a:r>
            <a:endParaRPr lang="en-US" sz="3094" dirty="0">
              <a:latin typeface="Arial Narrow" charset="0"/>
              <a:ea typeface="Arial Narrow" charset="0"/>
              <a:cs typeface="Arial Narrow" charset="0"/>
            </a:endParaRPr>
          </a:p>
        </p:txBody>
      </p:sp>
      <p:pic>
        <p:nvPicPr>
          <p:cNvPr id="4" name="Рисунок 3">
            <a:extLst>
              <a:ext uri="{FF2B5EF4-FFF2-40B4-BE49-F238E27FC236}">
                <a16:creationId xmlns:a16="http://schemas.microsoft.com/office/drawing/2014/main" id="{5539BFEF-228B-3D69-C098-679BD129273F}"/>
              </a:ext>
            </a:extLst>
          </p:cNvPr>
          <p:cNvPicPr>
            <a:picLocks noChangeAspect="1"/>
          </p:cNvPicPr>
          <p:nvPr/>
        </p:nvPicPr>
        <p:blipFill>
          <a:blip r:embed="rId4"/>
          <a:stretch>
            <a:fillRect/>
          </a:stretch>
        </p:blipFill>
        <p:spPr>
          <a:xfrm>
            <a:off x="605115" y="1915032"/>
            <a:ext cx="4858428" cy="3238952"/>
          </a:xfrm>
          <a:prstGeom prst="rect">
            <a:avLst/>
          </a:prstGeom>
        </p:spPr>
      </p:pic>
      <p:pic>
        <p:nvPicPr>
          <p:cNvPr id="7" name="Рисунок 6">
            <a:extLst>
              <a:ext uri="{FF2B5EF4-FFF2-40B4-BE49-F238E27FC236}">
                <a16:creationId xmlns:a16="http://schemas.microsoft.com/office/drawing/2014/main" id="{0887CED2-0C20-DB5E-B2DF-6D2A97B23900}"/>
              </a:ext>
            </a:extLst>
          </p:cNvPr>
          <p:cNvPicPr>
            <a:picLocks noChangeAspect="1"/>
          </p:cNvPicPr>
          <p:nvPr/>
        </p:nvPicPr>
        <p:blipFill>
          <a:blip r:embed="rId5"/>
          <a:stretch>
            <a:fillRect/>
          </a:stretch>
        </p:blipFill>
        <p:spPr>
          <a:xfrm>
            <a:off x="6091647" y="1915032"/>
            <a:ext cx="4896533" cy="3162741"/>
          </a:xfrm>
          <a:prstGeom prst="rect">
            <a:avLst/>
          </a:prstGeom>
        </p:spPr>
      </p:pic>
    </p:spTree>
    <p:extLst>
      <p:ext uri="{BB962C8B-B14F-4D97-AF65-F5344CB8AC3E}">
        <p14:creationId xmlns:p14="http://schemas.microsoft.com/office/powerpoint/2010/main" val="64953035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28</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903672"/>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Factor analysis</a:t>
            </a:r>
            <a:endParaRPr lang="en-US" sz="3094" dirty="0">
              <a:latin typeface="Arial Narrow" charset="0"/>
              <a:ea typeface="Arial Narrow" charset="0"/>
              <a:cs typeface="Arial Narrow" charset="0"/>
            </a:endParaRPr>
          </a:p>
        </p:txBody>
      </p:sp>
      <p:sp>
        <p:nvSpPr>
          <p:cNvPr id="10" name="TextBox 9">
            <a:extLst>
              <a:ext uri="{FF2B5EF4-FFF2-40B4-BE49-F238E27FC236}">
                <a16:creationId xmlns:a16="http://schemas.microsoft.com/office/drawing/2014/main" id="{CAFC5FAE-BB66-BC76-D528-D20DB6F52097}"/>
              </a:ext>
            </a:extLst>
          </p:cNvPr>
          <p:cNvSpPr txBox="1"/>
          <p:nvPr/>
        </p:nvSpPr>
        <p:spPr>
          <a:xfrm>
            <a:off x="490172" y="1300875"/>
            <a:ext cx="11344576" cy="369332"/>
          </a:xfrm>
          <a:prstGeom prst="rect">
            <a:avLst/>
          </a:prstGeom>
          <a:noFill/>
        </p:spPr>
        <p:txBody>
          <a:bodyPr wrap="square">
            <a:spAutoFit/>
          </a:bodyPr>
          <a:lstStyle/>
          <a:p>
            <a:r>
              <a:rPr lang="en-US" b="0" i="0" dirty="0">
                <a:effectLst/>
                <a:latin typeface="-apple-system"/>
              </a:rPr>
              <a:t>We have only 2 numerical variables; thus, factor analysis is not purposeful, but we examined its results on 2 variables:</a:t>
            </a:r>
            <a:endParaRPr lang="ru-RU"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B919FCF-D7D8-95B0-2110-3D76F6A4E1B0}"/>
                  </a:ext>
                </a:extLst>
              </p:cNvPr>
              <p:cNvSpPr txBox="1"/>
              <p:nvPr/>
            </p:nvSpPr>
            <p:spPr>
              <a:xfrm>
                <a:off x="490172" y="1960657"/>
                <a:ext cx="6097464" cy="1244315"/>
              </a:xfrm>
              <a:prstGeom prst="rect">
                <a:avLst/>
              </a:prstGeom>
              <a:noFill/>
            </p:spPr>
            <p:txBody>
              <a:bodyPr wrap="square">
                <a:spAutoFit/>
              </a:bodyPr>
              <a:lstStyle/>
              <a:p>
                <a:pPr>
                  <a:lnSpc>
                    <a:spcPct val="200000"/>
                  </a:lnSpc>
                </a:pPr>
                <a:r>
                  <a:rPr lang="en-US" sz="2000" dirty="0"/>
                  <a:t>Bartlett's Test of Sphericity : </a:t>
                </a:r>
                <a14:m>
                  <m:oMath xmlns:m="http://schemas.openxmlformats.org/officeDocument/2006/math">
                    <m:r>
                      <a:rPr lang="en-US" sz="2000" b="0" i="1" smtClean="0">
                        <a:latin typeface="Cambria Math" panose="02040503050406030204" pitchFamily="18" charset="0"/>
                      </a:rPr>
                      <m:t>5.5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−51</m:t>
                        </m:r>
                      </m:sup>
                    </m:sSup>
                  </m:oMath>
                </a14:m>
                <a:endParaRPr lang="en-US" sz="2000" dirty="0"/>
              </a:p>
              <a:p>
                <a:pPr>
                  <a:lnSpc>
                    <a:spcPct val="200000"/>
                  </a:lnSpc>
                </a:pPr>
                <a:r>
                  <a:rPr lang="en-US" sz="2000" dirty="0"/>
                  <a:t>KMO: 0.499999</a:t>
                </a:r>
                <a:endParaRPr lang="ru-RU" sz="2000" dirty="0"/>
              </a:p>
            </p:txBody>
          </p:sp>
        </mc:Choice>
        <mc:Fallback xmlns="">
          <p:sp>
            <p:nvSpPr>
              <p:cNvPr id="15" name="TextBox 14">
                <a:extLst>
                  <a:ext uri="{FF2B5EF4-FFF2-40B4-BE49-F238E27FC236}">
                    <a16:creationId xmlns:a16="http://schemas.microsoft.com/office/drawing/2014/main" id="{AB919FCF-D7D8-95B0-2110-3D76F6A4E1B0}"/>
                  </a:ext>
                </a:extLst>
              </p:cNvPr>
              <p:cNvSpPr txBox="1">
                <a:spLocks noRot="1" noChangeAspect="1" noMove="1" noResize="1" noEditPoints="1" noAdjustHandles="1" noChangeArrowheads="1" noChangeShapeType="1" noTextEdit="1"/>
              </p:cNvSpPr>
              <p:nvPr/>
            </p:nvSpPr>
            <p:spPr>
              <a:xfrm>
                <a:off x="490172" y="1960657"/>
                <a:ext cx="6097464" cy="1244315"/>
              </a:xfrm>
              <a:prstGeom prst="rect">
                <a:avLst/>
              </a:prstGeom>
              <a:blipFill>
                <a:blip r:embed="rId4"/>
                <a:stretch>
                  <a:fillRect l="-999" b="-7843"/>
                </a:stretch>
              </a:blipFill>
            </p:spPr>
            <p:txBody>
              <a:bodyPr/>
              <a:lstStyle/>
              <a:p>
                <a:r>
                  <a:rPr lang="ru-RU">
                    <a:noFill/>
                  </a:rPr>
                  <a:t> </a:t>
                </a:r>
              </a:p>
            </p:txBody>
          </p:sp>
        </mc:Fallback>
      </mc:AlternateContent>
      <p:cxnSp>
        <p:nvCxnSpPr>
          <p:cNvPr id="8" name="Прямая со стрелкой 7">
            <a:extLst>
              <a:ext uri="{FF2B5EF4-FFF2-40B4-BE49-F238E27FC236}">
                <a16:creationId xmlns:a16="http://schemas.microsoft.com/office/drawing/2014/main" id="{29249000-B704-7448-6586-C4A532785AFF}"/>
              </a:ext>
            </a:extLst>
          </p:cNvPr>
          <p:cNvCxnSpPr/>
          <p:nvPr/>
        </p:nvCxnSpPr>
        <p:spPr>
          <a:xfrm>
            <a:off x="4492869" y="2417886"/>
            <a:ext cx="23563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D7B0737E-7229-6233-0808-3789705435C9}"/>
              </a:ext>
            </a:extLst>
          </p:cNvPr>
          <p:cNvSpPr txBox="1"/>
          <p:nvPr/>
        </p:nvSpPr>
        <p:spPr>
          <a:xfrm>
            <a:off x="7014063" y="2094720"/>
            <a:ext cx="3439990" cy="646331"/>
          </a:xfrm>
          <a:prstGeom prst="rect">
            <a:avLst/>
          </a:prstGeom>
          <a:noFill/>
        </p:spPr>
        <p:txBody>
          <a:bodyPr wrap="square">
            <a:spAutoFit/>
          </a:bodyPr>
          <a:lstStyle/>
          <a:p>
            <a:r>
              <a:rPr lang="en-US" b="0" i="0" dirty="0">
                <a:effectLst/>
                <a:latin typeface="-apple-system"/>
              </a:rPr>
              <a:t>there are statistically significant relations between variables</a:t>
            </a:r>
            <a:endParaRPr lang="ru-RU" dirty="0"/>
          </a:p>
        </p:txBody>
      </p:sp>
      <p:cxnSp>
        <p:nvCxnSpPr>
          <p:cNvPr id="19" name="Прямая со стрелкой 18">
            <a:extLst>
              <a:ext uri="{FF2B5EF4-FFF2-40B4-BE49-F238E27FC236}">
                <a16:creationId xmlns:a16="http://schemas.microsoft.com/office/drawing/2014/main" id="{F01FDC17-26A3-9DCC-BECC-DC8988EF5887}"/>
              </a:ext>
            </a:extLst>
          </p:cNvPr>
          <p:cNvCxnSpPr>
            <a:cxnSpLocks/>
          </p:cNvCxnSpPr>
          <p:nvPr/>
        </p:nvCxnSpPr>
        <p:spPr>
          <a:xfrm>
            <a:off x="2290765" y="2994889"/>
            <a:ext cx="4723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10FFFE3-ACEF-B15D-4690-925AC12C6B1C}"/>
              </a:ext>
            </a:extLst>
          </p:cNvPr>
          <p:cNvSpPr txBox="1"/>
          <p:nvPr/>
        </p:nvSpPr>
        <p:spPr>
          <a:xfrm>
            <a:off x="7015160" y="2782669"/>
            <a:ext cx="2886075" cy="646331"/>
          </a:xfrm>
          <a:prstGeom prst="rect">
            <a:avLst/>
          </a:prstGeom>
          <a:noFill/>
        </p:spPr>
        <p:txBody>
          <a:bodyPr wrap="square">
            <a:spAutoFit/>
          </a:bodyPr>
          <a:lstStyle/>
          <a:p>
            <a:r>
              <a:rPr lang="en-US" b="0" i="0" dirty="0">
                <a:effectLst/>
                <a:latin typeface="-apple-system"/>
              </a:rPr>
              <a:t> data is only miserably suited for the factor analysis</a:t>
            </a:r>
            <a:endParaRPr lang="ru-RU" dirty="0"/>
          </a:p>
        </p:txBody>
      </p:sp>
      <p:pic>
        <p:nvPicPr>
          <p:cNvPr id="24" name="Рисунок 23">
            <a:extLst>
              <a:ext uri="{FF2B5EF4-FFF2-40B4-BE49-F238E27FC236}">
                <a16:creationId xmlns:a16="http://schemas.microsoft.com/office/drawing/2014/main" id="{3EC72423-6EC7-A9D1-83A3-06A686BAA80A}"/>
              </a:ext>
            </a:extLst>
          </p:cNvPr>
          <p:cNvPicPr>
            <a:picLocks noChangeAspect="1"/>
          </p:cNvPicPr>
          <p:nvPr/>
        </p:nvPicPr>
        <p:blipFill>
          <a:blip r:embed="rId5"/>
          <a:stretch>
            <a:fillRect/>
          </a:stretch>
        </p:blipFill>
        <p:spPr>
          <a:xfrm>
            <a:off x="2290765" y="3547555"/>
            <a:ext cx="6697054" cy="3156250"/>
          </a:xfrm>
          <a:prstGeom prst="rect">
            <a:avLst/>
          </a:prstGeom>
        </p:spPr>
      </p:pic>
    </p:spTree>
    <p:extLst>
      <p:ext uri="{BB962C8B-B14F-4D97-AF65-F5344CB8AC3E}">
        <p14:creationId xmlns:p14="http://schemas.microsoft.com/office/powerpoint/2010/main" val="421361388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29</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90367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Factor analysis</a:t>
            </a:r>
            <a:endParaRPr lang="en-US" sz="3094" dirty="0">
              <a:latin typeface="Arial Narrow" charset="0"/>
              <a:ea typeface="Arial Narrow" charset="0"/>
              <a:cs typeface="Arial Narrow" charset="0"/>
            </a:endParaRPr>
          </a:p>
        </p:txBody>
      </p:sp>
      <p:sp>
        <p:nvSpPr>
          <p:cNvPr id="10" name="TextBox 9">
            <a:extLst>
              <a:ext uri="{FF2B5EF4-FFF2-40B4-BE49-F238E27FC236}">
                <a16:creationId xmlns:a16="http://schemas.microsoft.com/office/drawing/2014/main" id="{CAFC5FAE-BB66-BC76-D528-D20DB6F52097}"/>
              </a:ext>
            </a:extLst>
          </p:cNvPr>
          <p:cNvSpPr txBox="1"/>
          <p:nvPr/>
        </p:nvSpPr>
        <p:spPr>
          <a:xfrm>
            <a:off x="490172" y="1300875"/>
            <a:ext cx="11344576" cy="369332"/>
          </a:xfrm>
          <a:prstGeom prst="rect">
            <a:avLst/>
          </a:prstGeom>
          <a:noFill/>
        </p:spPr>
        <p:txBody>
          <a:bodyPr wrap="square">
            <a:spAutoFit/>
          </a:bodyPr>
          <a:lstStyle/>
          <a:p>
            <a:r>
              <a:rPr lang="en-US" b="0" i="0" dirty="0">
                <a:effectLst/>
                <a:latin typeface="-apple-system"/>
              </a:rPr>
              <a:t>We have only 2 numerical variables; thus, factor analysis is not purposeful, but we examined its results on 2 variables:</a:t>
            </a:r>
            <a:endParaRPr lang="ru-RU" dirty="0"/>
          </a:p>
        </p:txBody>
      </p:sp>
      <p:pic>
        <p:nvPicPr>
          <p:cNvPr id="3" name="Рисунок 2">
            <a:extLst>
              <a:ext uri="{FF2B5EF4-FFF2-40B4-BE49-F238E27FC236}">
                <a16:creationId xmlns:a16="http://schemas.microsoft.com/office/drawing/2014/main" id="{DEFEF3EF-DA1E-3D79-9496-D382ECB2D4AD}"/>
              </a:ext>
            </a:extLst>
          </p:cNvPr>
          <p:cNvPicPr>
            <a:picLocks noChangeAspect="1"/>
          </p:cNvPicPr>
          <p:nvPr/>
        </p:nvPicPr>
        <p:blipFill>
          <a:blip r:embed="rId4"/>
          <a:stretch>
            <a:fillRect/>
          </a:stretch>
        </p:blipFill>
        <p:spPr>
          <a:xfrm>
            <a:off x="663730" y="1811885"/>
            <a:ext cx="2204066" cy="1079074"/>
          </a:xfrm>
          <a:prstGeom prst="rect">
            <a:avLst/>
          </a:prstGeom>
        </p:spPr>
      </p:pic>
      <p:cxnSp>
        <p:nvCxnSpPr>
          <p:cNvPr id="16" name="Прямая со стрелкой 15">
            <a:extLst>
              <a:ext uri="{FF2B5EF4-FFF2-40B4-BE49-F238E27FC236}">
                <a16:creationId xmlns:a16="http://schemas.microsoft.com/office/drawing/2014/main" id="{9DBE93B0-6887-0892-662F-C4AF4E674879}"/>
              </a:ext>
            </a:extLst>
          </p:cNvPr>
          <p:cNvCxnSpPr/>
          <p:nvPr/>
        </p:nvCxnSpPr>
        <p:spPr>
          <a:xfrm>
            <a:off x="3006969" y="2391508"/>
            <a:ext cx="23563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AA518E45-606B-F969-5D59-CBEFE3ADDA21}"/>
              </a:ext>
            </a:extLst>
          </p:cNvPr>
          <p:cNvSpPr txBox="1"/>
          <p:nvPr/>
        </p:nvSpPr>
        <p:spPr>
          <a:xfrm>
            <a:off x="5440241" y="2068342"/>
            <a:ext cx="4090621" cy="646331"/>
          </a:xfrm>
          <a:prstGeom prst="rect">
            <a:avLst/>
          </a:prstGeom>
          <a:noFill/>
        </p:spPr>
        <p:txBody>
          <a:bodyPr wrap="square">
            <a:spAutoFit/>
          </a:bodyPr>
          <a:lstStyle/>
          <a:p>
            <a:r>
              <a:rPr lang="en-US" b="0" i="0" dirty="0">
                <a:effectLst/>
                <a:latin typeface="-apple-system"/>
              </a:rPr>
              <a:t>Variables fit well into the model, however, communalities are not very high</a:t>
            </a:r>
            <a:endParaRPr lang="ru-RU" dirty="0"/>
          </a:p>
        </p:txBody>
      </p:sp>
      <p:pic>
        <p:nvPicPr>
          <p:cNvPr id="6" name="Рисунок 5">
            <a:extLst>
              <a:ext uri="{FF2B5EF4-FFF2-40B4-BE49-F238E27FC236}">
                <a16:creationId xmlns:a16="http://schemas.microsoft.com/office/drawing/2014/main" id="{E2957A1C-705B-AC48-C3EB-56E7F1F2C32B}"/>
              </a:ext>
            </a:extLst>
          </p:cNvPr>
          <p:cNvPicPr>
            <a:picLocks noChangeAspect="1"/>
          </p:cNvPicPr>
          <p:nvPr/>
        </p:nvPicPr>
        <p:blipFill>
          <a:blip r:embed="rId5"/>
          <a:stretch>
            <a:fillRect/>
          </a:stretch>
        </p:blipFill>
        <p:spPr>
          <a:xfrm>
            <a:off x="445382" y="3054626"/>
            <a:ext cx="2422414" cy="1071452"/>
          </a:xfrm>
          <a:prstGeom prst="rect">
            <a:avLst/>
          </a:prstGeom>
        </p:spPr>
      </p:pic>
      <p:cxnSp>
        <p:nvCxnSpPr>
          <p:cNvPr id="21" name="Прямая со стрелкой 20">
            <a:extLst>
              <a:ext uri="{FF2B5EF4-FFF2-40B4-BE49-F238E27FC236}">
                <a16:creationId xmlns:a16="http://schemas.microsoft.com/office/drawing/2014/main" id="{203E5A10-3638-2289-DCDB-6DBA49E6C984}"/>
              </a:ext>
            </a:extLst>
          </p:cNvPr>
          <p:cNvCxnSpPr/>
          <p:nvPr/>
        </p:nvCxnSpPr>
        <p:spPr>
          <a:xfrm>
            <a:off x="3006969" y="3607780"/>
            <a:ext cx="23563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0B71D3D-C596-A7C2-2A3E-1AC81D157EE4}"/>
              </a:ext>
            </a:extLst>
          </p:cNvPr>
          <p:cNvSpPr txBox="1"/>
          <p:nvPr/>
        </p:nvSpPr>
        <p:spPr>
          <a:xfrm>
            <a:off x="5440241" y="3267186"/>
            <a:ext cx="4477482" cy="646331"/>
          </a:xfrm>
          <a:prstGeom prst="rect">
            <a:avLst/>
          </a:prstGeom>
          <a:noFill/>
        </p:spPr>
        <p:txBody>
          <a:bodyPr wrap="square">
            <a:spAutoFit/>
          </a:bodyPr>
          <a:lstStyle/>
          <a:p>
            <a:r>
              <a:rPr lang="en-US" b="0" i="0" dirty="0">
                <a:effectLst/>
                <a:latin typeface="-apple-system"/>
              </a:rPr>
              <a:t>The factor describes only 52% of variance of initial variables, which is not good enough</a:t>
            </a:r>
            <a:endParaRPr lang="ru-RU" dirty="0"/>
          </a:p>
        </p:txBody>
      </p:sp>
      <p:pic>
        <p:nvPicPr>
          <p:cNvPr id="12" name="Рисунок 11">
            <a:extLst>
              <a:ext uri="{FF2B5EF4-FFF2-40B4-BE49-F238E27FC236}">
                <a16:creationId xmlns:a16="http://schemas.microsoft.com/office/drawing/2014/main" id="{975CCA61-8197-2558-0DF7-4E5EC19C8276}"/>
              </a:ext>
            </a:extLst>
          </p:cNvPr>
          <p:cNvPicPr>
            <a:picLocks noChangeAspect="1"/>
          </p:cNvPicPr>
          <p:nvPr/>
        </p:nvPicPr>
        <p:blipFill>
          <a:blip r:embed="rId6"/>
          <a:stretch>
            <a:fillRect/>
          </a:stretch>
        </p:blipFill>
        <p:spPr>
          <a:xfrm>
            <a:off x="744887" y="4319165"/>
            <a:ext cx="1823404" cy="1101385"/>
          </a:xfrm>
          <a:prstGeom prst="rect">
            <a:avLst/>
          </a:prstGeom>
        </p:spPr>
      </p:pic>
      <p:cxnSp>
        <p:nvCxnSpPr>
          <p:cNvPr id="26" name="Прямая со стрелкой 25">
            <a:extLst>
              <a:ext uri="{FF2B5EF4-FFF2-40B4-BE49-F238E27FC236}">
                <a16:creationId xmlns:a16="http://schemas.microsoft.com/office/drawing/2014/main" id="{03454233-C3D1-1745-C295-E68914160744}"/>
              </a:ext>
            </a:extLst>
          </p:cNvPr>
          <p:cNvCxnSpPr/>
          <p:nvPr/>
        </p:nvCxnSpPr>
        <p:spPr>
          <a:xfrm>
            <a:off x="3006968" y="4869857"/>
            <a:ext cx="23563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7A9B06FF-1963-94E4-8993-9662D7BD6F06}"/>
              </a:ext>
            </a:extLst>
          </p:cNvPr>
          <p:cNvSpPr txBox="1"/>
          <p:nvPr/>
        </p:nvSpPr>
        <p:spPr>
          <a:xfrm>
            <a:off x="5440241" y="4546691"/>
            <a:ext cx="3694967" cy="646331"/>
          </a:xfrm>
          <a:prstGeom prst="rect">
            <a:avLst/>
          </a:prstGeom>
          <a:noFill/>
        </p:spPr>
        <p:txBody>
          <a:bodyPr wrap="square">
            <a:spAutoFit/>
          </a:bodyPr>
          <a:lstStyle/>
          <a:p>
            <a:r>
              <a:rPr lang="en-US" b="0" i="0" dirty="0">
                <a:effectLst/>
                <a:latin typeface="-apple-system"/>
              </a:rPr>
              <a:t>Both the variables provide a high impact on the model</a:t>
            </a:r>
            <a:endParaRPr lang="ru-RU" dirty="0"/>
          </a:p>
        </p:txBody>
      </p:sp>
      <p:sp>
        <p:nvSpPr>
          <p:cNvPr id="25" name="TextBox 24">
            <a:extLst>
              <a:ext uri="{FF2B5EF4-FFF2-40B4-BE49-F238E27FC236}">
                <a16:creationId xmlns:a16="http://schemas.microsoft.com/office/drawing/2014/main" id="{48A6D7AD-81C5-2542-9AAF-A34B3DABBA01}"/>
              </a:ext>
            </a:extLst>
          </p:cNvPr>
          <p:cNvSpPr txBox="1"/>
          <p:nvPr/>
        </p:nvSpPr>
        <p:spPr>
          <a:xfrm>
            <a:off x="222508" y="5750648"/>
            <a:ext cx="11738278" cy="369332"/>
          </a:xfrm>
          <a:prstGeom prst="rect">
            <a:avLst/>
          </a:prstGeom>
          <a:noFill/>
        </p:spPr>
        <p:txBody>
          <a:bodyPr wrap="none" rtlCol="0">
            <a:spAutoFit/>
          </a:bodyPr>
          <a:lstStyle/>
          <a:p>
            <a:r>
              <a:rPr lang="en-US" dirty="0"/>
              <a:t>Factor could be called as </a:t>
            </a:r>
            <a:r>
              <a:rPr lang="en-US" b="0" i="1" dirty="0">
                <a:effectLst/>
                <a:latin typeface="-apple-system"/>
              </a:rPr>
              <a:t>'Visit number and hits’</a:t>
            </a:r>
            <a:r>
              <a:rPr lang="en-US" b="0" i="0" dirty="0">
                <a:effectLst/>
                <a:latin typeface="-apple-system"/>
              </a:rPr>
              <a:t>, but it was decided not to add such a factor due to low variance description</a:t>
            </a:r>
            <a:endParaRPr lang="ru-RU" dirty="0"/>
          </a:p>
        </p:txBody>
      </p:sp>
    </p:spTree>
    <p:extLst>
      <p:ext uri="{BB962C8B-B14F-4D97-AF65-F5344CB8AC3E}">
        <p14:creationId xmlns:p14="http://schemas.microsoft.com/office/powerpoint/2010/main" val="1102720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38255"/>
            <a:ext cx="9258583" cy="977959"/>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Research relevance:</a:t>
            </a:r>
          </a:p>
          <a:p>
            <a:pPr marL="2832843" indent="-2069381">
              <a:defRPr sz="5000" b="1" cap="all">
                <a:solidFill>
                  <a:srgbClr val="253957"/>
                </a:solidFill>
                <a:latin typeface="+mn-lt"/>
                <a:ea typeface="+mn-ea"/>
                <a:cs typeface="+mn-cs"/>
                <a:sym typeface="Arial Narrow"/>
              </a:defRPr>
            </a:pPr>
            <a:r>
              <a:rPr lang="en-US" sz="3094" dirty="0">
                <a:latin typeface="Arial Narrow" charset="0"/>
                <a:ea typeface="Arial Narrow" charset="0"/>
                <a:cs typeface="Arial Narrow" charset="0"/>
              </a:rPr>
              <a:t>Dataset</a:t>
            </a:r>
          </a:p>
        </p:txBody>
      </p:sp>
      <p:sp>
        <p:nvSpPr>
          <p:cNvPr id="15" name="TextBox 14">
            <a:extLst>
              <a:ext uri="{FF2B5EF4-FFF2-40B4-BE49-F238E27FC236}">
                <a16:creationId xmlns:a16="http://schemas.microsoft.com/office/drawing/2014/main" id="{46B4711B-ED18-06BB-1E8E-A205D039A925}"/>
              </a:ext>
            </a:extLst>
          </p:cNvPr>
          <p:cNvSpPr txBox="1"/>
          <p:nvPr/>
        </p:nvSpPr>
        <p:spPr>
          <a:xfrm>
            <a:off x="423566" y="1317894"/>
            <a:ext cx="11411182" cy="3908762"/>
          </a:xfrm>
          <a:prstGeom prst="rect">
            <a:avLst/>
          </a:prstGeom>
          <a:noFill/>
        </p:spPr>
        <p:txBody>
          <a:bodyPr wrap="square">
            <a:spAutoFit/>
          </a:bodyPr>
          <a:lstStyle/>
          <a:p>
            <a:r>
              <a:rPr lang="en-US" sz="2800" b="1" dirty="0"/>
              <a:t>Source:</a:t>
            </a:r>
            <a:r>
              <a:rPr lang="en-US" sz="2000" dirty="0"/>
              <a:t> </a:t>
            </a:r>
            <a:r>
              <a:rPr lang="en-US" sz="2000" dirty="0">
                <a:hlinkClick r:id="rId4"/>
              </a:rPr>
              <a:t>https://www.kaggle.com/competitions/ga-customer-revenue-prediction/data?select=train.csv</a:t>
            </a:r>
            <a:endParaRPr lang="ru-RU" sz="2000" dirty="0"/>
          </a:p>
          <a:p>
            <a:endParaRPr lang="ru-RU" sz="2000" dirty="0"/>
          </a:p>
          <a:p>
            <a:r>
              <a:rPr lang="en-US" sz="2400" dirty="0"/>
              <a:t>Data fields</a:t>
            </a:r>
            <a:r>
              <a:rPr lang="en-US" sz="2000" dirty="0"/>
              <a:t>:</a:t>
            </a:r>
          </a:p>
          <a:p>
            <a:pPr marL="285750" indent="-285750">
              <a:buFont typeface="Arial" panose="020B0604020202020204" pitchFamily="34" charset="0"/>
              <a:buChar char="•"/>
            </a:pPr>
            <a:r>
              <a:rPr lang="en-US" sz="2200" i="1" dirty="0" err="1"/>
              <a:t>fullVisitorId</a:t>
            </a:r>
            <a:r>
              <a:rPr lang="en-US" sz="2200" i="1" dirty="0"/>
              <a:t>-</a:t>
            </a:r>
            <a:r>
              <a:rPr lang="en-US" sz="2200" dirty="0"/>
              <a:t> A unique identifier for each user of GMS.</a:t>
            </a:r>
          </a:p>
          <a:p>
            <a:pPr marL="285750" indent="-285750">
              <a:buFont typeface="Arial" panose="020B0604020202020204" pitchFamily="34" charset="0"/>
              <a:buChar char="•"/>
            </a:pPr>
            <a:r>
              <a:rPr lang="en-US" sz="2200" i="1" dirty="0" err="1"/>
              <a:t>channelGrouping</a:t>
            </a:r>
            <a:r>
              <a:rPr lang="en-US" sz="2200" dirty="0"/>
              <a:t> - The channel via which the user came to the Store.</a:t>
            </a:r>
          </a:p>
          <a:p>
            <a:pPr marL="285750" indent="-285750">
              <a:buFont typeface="Arial" panose="020B0604020202020204" pitchFamily="34" charset="0"/>
              <a:buChar char="•"/>
            </a:pPr>
            <a:r>
              <a:rPr lang="en-US" sz="2200" i="1" dirty="0"/>
              <a:t>date</a:t>
            </a:r>
            <a:r>
              <a:rPr lang="en-US" sz="2200" dirty="0"/>
              <a:t> - The date on which the user visited the Store.</a:t>
            </a:r>
          </a:p>
          <a:p>
            <a:pPr marL="285750" indent="-285750">
              <a:buFont typeface="Arial" panose="020B0604020202020204" pitchFamily="34" charset="0"/>
              <a:buChar char="•"/>
            </a:pPr>
            <a:r>
              <a:rPr lang="en-US" sz="2200" i="1" dirty="0"/>
              <a:t>device</a:t>
            </a:r>
            <a:r>
              <a:rPr lang="en-US" sz="2200" dirty="0"/>
              <a:t> - The specifications for the device used to access the Store.</a:t>
            </a:r>
          </a:p>
          <a:p>
            <a:pPr marL="285750" indent="-285750">
              <a:buFont typeface="Arial" panose="020B0604020202020204" pitchFamily="34" charset="0"/>
              <a:buChar char="•"/>
            </a:pPr>
            <a:r>
              <a:rPr lang="en-US" sz="2200" i="1" dirty="0" err="1"/>
              <a:t>geoNetwork</a:t>
            </a:r>
            <a:r>
              <a:rPr lang="en-US" sz="2200" dirty="0"/>
              <a:t> - Information about the geography of the user.</a:t>
            </a:r>
          </a:p>
          <a:p>
            <a:pPr marL="285750" indent="-285750">
              <a:buFont typeface="Arial" panose="020B0604020202020204" pitchFamily="34" charset="0"/>
              <a:buChar char="•"/>
            </a:pPr>
            <a:r>
              <a:rPr lang="en-US" sz="2200" i="1" dirty="0"/>
              <a:t>totals</a:t>
            </a:r>
            <a:r>
              <a:rPr lang="en-US" sz="2200" dirty="0"/>
              <a:t> - Aggregate values across the session.</a:t>
            </a:r>
          </a:p>
          <a:p>
            <a:pPr marL="285750" indent="-285750">
              <a:buFont typeface="Arial" panose="020B0604020202020204" pitchFamily="34" charset="0"/>
              <a:buChar char="•"/>
            </a:pPr>
            <a:r>
              <a:rPr lang="en-US" sz="2200" i="1" dirty="0" err="1"/>
              <a:t>trafficSource</a:t>
            </a:r>
            <a:r>
              <a:rPr lang="en-US" sz="2200" dirty="0"/>
              <a:t> - Traffic Source from which the session originated.</a:t>
            </a:r>
          </a:p>
          <a:p>
            <a:pPr marL="285750" indent="-285750">
              <a:buFont typeface="Arial" panose="020B0604020202020204" pitchFamily="34" charset="0"/>
              <a:buChar char="•"/>
            </a:pPr>
            <a:r>
              <a:rPr lang="en-US" sz="2200" i="1" dirty="0" err="1"/>
              <a:t>visitNumber</a:t>
            </a:r>
            <a:r>
              <a:rPr lang="en-US" sz="2200" dirty="0"/>
              <a:t> - The session number for this user.</a:t>
            </a:r>
          </a:p>
        </p:txBody>
      </p:sp>
      <p:sp>
        <p:nvSpPr>
          <p:cNvPr id="3" name="Правая фигурная скобка 2">
            <a:extLst>
              <a:ext uri="{FF2B5EF4-FFF2-40B4-BE49-F238E27FC236}">
                <a16:creationId xmlns:a16="http://schemas.microsoft.com/office/drawing/2014/main" id="{B367BE38-6DD7-6DF6-DC5C-AACFCA7E332B}"/>
              </a:ext>
            </a:extLst>
          </p:cNvPr>
          <p:cNvSpPr/>
          <p:nvPr/>
        </p:nvSpPr>
        <p:spPr>
          <a:xfrm>
            <a:off x="8590085" y="2321169"/>
            <a:ext cx="439615" cy="290548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4" name="TextBox 3">
            <a:extLst>
              <a:ext uri="{FF2B5EF4-FFF2-40B4-BE49-F238E27FC236}">
                <a16:creationId xmlns:a16="http://schemas.microsoft.com/office/drawing/2014/main" id="{472CEFCE-4577-AD74-AC4F-BE36E7B35F27}"/>
              </a:ext>
            </a:extLst>
          </p:cNvPr>
          <p:cNvSpPr txBox="1"/>
          <p:nvPr/>
        </p:nvSpPr>
        <p:spPr>
          <a:xfrm>
            <a:off x="9074491" y="3569649"/>
            <a:ext cx="1579920" cy="400110"/>
          </a:xfrm>
          <a:prstGeom prst="rect">
            <a:avLst/>
          </a:prstGeom>
          <a:noFill/>
        </p:spPr>
        <p:txBody>
          <a:bodyPr wrap="none" rtlCol="0">
            <a:spAutoFit/>
          </a:bodyPr>
          <a:lstStyle/>
          <a:p>
            <a:r>
              <a:rPr lang="en-US" sz="2000" dirty="0"/>
              <a:t>903 650 rows</a:t>
            </a:r>
            <a:endParaRPr lang="ru-RU" sz="2000" dirty="0"/>
          </a:p>
        </p:txBody>
      </p:sp>
    </p:spTree>
    <p:extLst>
      <p:ext uri="{BB962C8B-B14F-4D97-AF65-F5344CB8AC3E}">
        <p14:creationId xmlns:p14="http://schemas.microsoft.com/office/powerpoint/2010/main" val="174773311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30</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54620"/>
            <a:ext cx="10653046" cy="90367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Cluster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the Whole dataset – clustering by </a:t>
            </a:r>
            <a:r>
              <a:rPr lang="en-US" sz="3516" dirty="0" err="1">
                <a:latin typeface="Arial Narrow" charset="0"/>
                <a:ea typeface="Arial Narrow" charset="0"/>
                <a:cs typeface="Arial Narrow" charset="0"/>
              </a:rPr>
              <a:t>numericals</a:t>
            </a:r>
            <a:endParaRPr lang="en-US" sz="3094" dirty="0">
              <a:latin typeface="Arial Narrow" charset="0"/>
              <a:ea typeface="Arial Narrow" charset="0"/>
              <a:cs typeface="Arial Narrow" charset="0"/>
            </a:endParaRPr>
          </a:p>
        </p:txBody>
      </p:sp>
      <p:sp>
        <p:nvSpPr>
          <p:cNvPr id="16" name="TextBox 15">
            <a:extLst>
              <a:ext uri="{FF2B5EF4-FFF2-40B4-BE49-F238E27FC236}">
                <a16:creationId xmlns:a16="http://schemas.microsoft.com/office/drawing/2014/main" id="{616B963C-D264-D8FD-BD03-C12A3057EA5A}"/>
              </a:ext>
            </a:extLst>
          </p:cNvPr>
          <p:cNvSpPr txBox="1"/>
          <p:nvPr/>
        </p:nvSpPr>
        <p:spPr>
          <a:xfrm>
            <a:off x="1833105" y="1428724"/>
            <a:ext cx="2622305" cy="369332"/>
          </a:xfrm>
          <a:prstGeom prst="rect">
            <a:avLst/>
          </a:prstGeom>
          <a:noFill/>
        </p:spPr>
        <p:txBody>
          <a:bodyPr wrap="square">
            <a:spAutoFit/>
          </a:bodyPr>
          <a:lstStyle/>
          <a:p>
            <a:pPr algn="l"/>
            <a:r>
              <a:rPr lang="en-US" i="0" dirty="0" err="1">
                <a:effectLst/>
                <a:latin typeface="-apple-system"/>
              </a:rPr>
              <a:t>Calinski-Harabasz</a:t>
            </a:r>
            <a:r>
              <a:rPr lang="en-US" i="0" dirty="0">
                <a:effectLst/>
                <a:latin typeface="-apple-system"/>
              </a:rPr>
              <a:t> Index:</a:t>
            </a:r>
          </a:p>
        </p:txBody>
      </p:sp>
      <p:pic>
        <p:nvPicPr>
          <p:cNvPr id="4" name="Рисунок 3">
            <a:extLst>
              <a:ext uri="{FF2B5EF4-FFF2-40B4-BE49-F238E27FC236}">
                <a16:creationId xmlns:a16="http://schemas.microsoft.com/office/drawing/2014/main" id="{3A7B277A-757F-8393-E55A-5A50DFB58E1A}"/>
              </a:ext>
            </a:extLst>
          </p:cNvPr>
          <p:cNvPicPr>
            <a:picLocks noChangeAspect="1"/>
          </p:cNvPicPr>
          <p:nvPr/>
        </p:nvPicPr>
        <p:blipFill>
          <a:blip r:embed="rId4"/>
          <a:stretch>
            <a:fillRect/>
          </a:stretch>
        </p:blipFill>
        <p:spPr>
          <a:xfrm>
            <a:off x="1533220" y="1926920"/>
            <a:ext cx="3391373" cy="1209844"/>
          </a:xfrm>
          <a:prstGeom prst="rect">
            <a:avLst/>
          </a:prstGeom>
        </p:spPr>
      </p:pic>
      <p:sp>
        <p:nvSpPr>
          <p:cNvPr id="20" name="TextBox 19">
            <a:extLst>
              <a:ext uri="{FF2B5EF4-FFF2-40B4-BE49-F238E27FC236}">
                <a16:creationId xmlns:a16="http://schemas.microsoft.com/office/drawing/2014/main" id="{83811740-466F-CE43-DDA5-D1359407A671}"/>
              </a:ext>
            </a:extLst>
          </p:cNvPr>
          <p:cNvSpPr txBox="1"/>
          <p:nvPr/>
        </p:nvSpPr>
        <p:spPr>
          <a:xfrm>
            <a:off x="1390215" y="3253156"/>
            <a:ext cx="3677382" cy="369332"/>
          </a:xfrm>
          <a:prstGeom prst="rect">
            <a:avLst/>
          </a:prstGeom>
          <a:noFill/>
        </p:spPr>
        <p:txBody>
          <a:bodyPr wrap="square">
            <a:spAutoFit/>
          </a:bodyPr>
          <a:lstStyle/>
          <a:p>
            <a:r>
              <a:rPr lang="en-US" b="0" i="0" dirty="0">
                <a:effectLst/>
                <a:latin typeface="-apple-system"/>
              </a:rPr>
              <a:t>Number of elements in each cluster:</a:t>
            </a:r>
            <a:endParaRPr lang="ru-RU" dirty="0"/>
          </a:p>
        </p:txBody>
      </p:sp>
      <p:pic>
        <p:nvPicPr>
          <p:cNvPr id="7" name="Рисунок 6">
            <a:extLst>
              <a:ext uri="{FF2B5EF4-FFF2-40B4-BE49-F238E27FC236}">
                <a16:creationId xmlns:a16="http://schemas.microsoft.com/office/drawing/2014/main" id="{12506E80-083F-7D40-43B9-826DDA2BC8A4}"/>
              </a:ext>
            </a:extLst>
          </p:cNvPr>
          <p:cNvPicPr>
            <a:picLocks noChangeAspect="1"/>
          </p:cNvPicPr>
          <p:nvPr/>
        </p:nvPicPr>
        <p:blipFill>
          <a:blip r:embed="rId5"/>
          <a:stretch>
            <a:fillRect/>
          </a:stretch>
        </p:blipFill>
        <p:spPr>
          <a:xfrm>
            <a:off x="1390215" y="3596244"/>
            <a:ext cx="1209844" cy="2962688"/>
          </a:xfrm>
          <a:prstGeom prst="rect">
            <a:avLst/>
          </a:prstGeom>
        </p:spPr>
      </p:pic>
      <p:pic>
        <p:nvPicPr>
          <p:cNvPr id="12" name="Рисунок 11">
            <a:extLst>
              <a:ext uri="{FF2B5EF4-FFF2-40B4-BE49-F238E27FC236}">
                <a16:creationId xmlns:a16="http://schemas.microsoft.com/office/drawing/2014/main" id="{D457199B-F572-3494-AB36-391830F8C76D}"/>
              </a:ext>
            </a:extLst>
          </p:cNvPr>
          <p:cNvPicPr>
            <a:picLocks noChangeAspect="1"/>
          </p:cNvPicPr>
          <p:nvPr/>
        </p:nvPicPr>
        <p:blipFill>
          <a:blip r:embed="rId6"/>
          <a:stretch>
            <a:fillRect/>
          </a:stretch>
        </p:blipFill>
        <p:spPr>
          <a:xfrm>
            <a:off x="2698327" y="3847524"/>
            <a:ext cx="1190791" cy="2486372"/>
          </a:xfrm>
          <a:prstGeom prst="rect">
            <a:avLst/>
          </a:prstGeom>
        </p:spPr>
      </p:pic>
      <p:pic>
        <p:nvPicPr>
          <p:cNvPr id="21" name="Рисунок 20">
            <a:extLst>
              <a:ext uri="{FF2B5EF4-FFF2-40B4-BE49-F238E27FC236}">
                <a16:creationId xmlns:a16="http://schemas.microsoft.com/office/drawing/2014/main" id="{FFCBD6D3-EAB6-95DC-F008-A1C95BFE8DD7}"/>
              </a:ext>
            </a:extLst>
          </p:cNvPr>
          <p:cNvPicPr>
            <a:picLocks noChangeAspect="1"/>
          </p:cNvPicPr>
          <p:nvPr/>
        </p:nvPicPr>
        <p:blipFill>
          <a:blip r:embed="rId7"/>
          <a:stretch>
            <a:fillRect/>
          </a:stretch>
        </p:blipFill>
        <p:spPr>
          <a:xfrm>
            <a:off x="4056166" y="4329771"/>
            <a:ext cx="1143160" cy="1495634"/>
          </a:xfrm>
          <a:prstGeom prst="rect">
            <a:avLst/>
          </a:prstGeom>
        </p:spPr>
      </p:pic>
      <p:cxnSp>
        <p:nvCxnSpPr>
          <p:cNvPr id="25" name="Прямая со стрелкой 24">
            <a:extLst>
              <a:ext uri="{FF2B5EF4-FFF2-40B4-BE49-F238E27FC236}">
                <a16:creationId xmlns:a16="http://schemas.microsoft.com/office/drawing/2014/main" id="{CF3BEE26-E856-7E68-ACA5-3B3149DDD1A1}"/>
              </a:ext>
            </a:extLst>
          </p:cNvPr>
          <p:cNvCxnSpPr>
            <a:stCxn id="4" idx="3"/>
          </p:cNvCxnSpPr>
          <p:nvPr/>
        </p:nvCxnSpPr>
        <p:spPr>
          <a:xfrm>
            <a:off x="4924593" y="2531842"/>
            <a:ext cx="3137951" cy="604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Прямая со стрелкой 26">
            <a:extLst>
              <a:ext uri="{FF2B5EF4-FFF2-40B4-BE49-F238E27FC236}">
                <a16:creationId xmlns:a16="http://schemas.microsoft.com/office/drawing/2014/main" id="{080D1EC9-4E8B-79F6-0040-FECD5FA018FA}"/>
              </a:ext>
            </a:extLst>
          </p:cNvPr>
          <p:cNvCxnSpPr>
            <a:stCxn id="21" idx="3"/>
          </p:cNvCxnSpPr>
          <p:nvPr/>
        </p:nvCxnSpPr>
        <p:spPr>
          <a:xfrm flipV="1">
            <a:off x="5199326" y="3437822"/>
            <a:ext cx="2863218" cy="1639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A4E73462-D815-9685-EF2E-C5DBAB25D22A}"/>
              </a:ext>
            </a:extLst>
          </p:cNvPr>
          <p:cNvSpPr txBox="1"/>
          <p:nvPr/>
        </p:nvSpPr>
        <p:spPr>
          <a:xfrm>
            <a:off x="8194433" y="2979001"/>
            <a:ext cx="1385507" cy="461665"/>
          </a:xfrm>
          <a:prstGeom prst="rect">
            <a:avLst/>
          </a:prstGeom>
          <a:noFill/>
        </p:spPr>
        <p:txBody>
          <a:bodyPr wrap="none" rtlCol="0">
            <a:spAutoFit/>
          </a:bodyPr>
          <a:lstStyle/>
          <a:p>
            <a:r>
              <a:rPr lang="en-US" sz="2400" b="1" dirty="0"/>
              <a:t>5 clusters</a:t>
            </a:r>
            <a:endParaRPr lang="ru-RU" sz="2400" b="1" dirty="0"/>
          </a:p>
        </p:txBody>
      </p:sp>
    </p:spTree>
    <p:extLst>
      <p:ext uri="{BB962C8B-B14F-4D97-AF65-F5344CB8AC3E}">
        <p14:creationId xmlns:p14="http://schemas.microsoft.com/office/powerpoint/2010/main" val="5411852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31</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54620"/>
            <a:ext cx="9258583" cy="903672"/>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Cluster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the Whole dataset</a:t>
            </a:r>
            <a:endParaRPr lang="en-US" sz="3094"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C9BE03F0-1919-72EC-3893-8EBD0EFADCC8}"/>
              </a:ext>
            </a:extLst>
          </p:cNvPr>
          <p:cNvPicPr>
            <a:picLocks noChangeAspect="1"/>
          </p:cNvPicPr>
          <p:nvPr/>
        </p:nvPicPr>
        <p:blipFill rotWithShape="1">
          <a:blip r:embed="rId4"/>
          <a:srcRect b="4384"/>
          <a:stretch/>
        </p:blipFill>
        <p:spPr>
          <a:xfrm>
            <a:off x="3503466" y="1130239"/>
            <a:ext cx="3848637" cy="1839952"/>
          </a:xfrm>
          <a:prstGeom prst="rect">
            <a:avLst/>
          </a:prstGeom>
        </p:spPr>
      </p:pic>
      <p:pic>
        <p:nvPicPr>
          <p:cNvPr id="6" name="Рисунок 5">
            <a:extLst>
              <a:ext uri="{FF2B5EF4-FFF2-40B4-BE49-F238E27FC236}">
                <a16:creationId xmlns:a16="http://schemas.microsoft.com/office/drawing/2014/main" id="{ED34A135-C2B3-F6AF-DF66-B05E77490ED3}"/>
              </a:ext>
            </a:extLst>
          </p:cNvPr>
          <p:cNvPicPr>
            <a:picLocks noChangeAspect="1"/>
          </p:cNvPicPr>
          <p:nvPr/>
        </p:nvPicPr>
        <p:blipFill rotWithShape="1">
          <a:blip r:embed="rId5"/>
          <a:srcRect b="4093"/>
          <a:stretch/>
        </p:blipFill>
        <p:spPr>
          <a:xfrm>
            <a:off x="0" y="2983218"/>
            <a:ext cx="12192000" cy="1764628"/>
          </a:xfrm>
          <a:prstGeom prst="rect">
            <a:avLst/>
          </a:prstGeom>
        </p:spPr>
      </p:pic>
      <p:sp>
        <p:nvSpPr>
          <p:cNvPr id="8" name="TextBox 7">
            <a:extLst>
              <a:ext uri="{FF2B5EF4-FFF2-40B4-BE49-F238E27FC236}">
                <a16:creationId xmlns:a16="http://schemas.microsoft.com/office/drawing/2014/main" id="{47C1FFE6-B454-50CC-F264-1216AC3F9B51}"/>
              </a:ext>
            </a:extLst>
          </p:cNvPr>
          <p:cNvSpPr txBox="1"/>
          <p:nvPr/>
        </p:nvSpPr>
        <p:spPr>
          <a:xfrm>
            <a:off x="674238" y="4989097"/>
            <a:ext cx="11045524" cy="1477328"/>
          </a:xfrm>
          <a:prstGeom prst="rect">
            <a:avLst/>
          </a:prstGeom>
          <a:noFill/>
        </p:spPr>
        <p:txBody>
          <a:bodyPr wrap="none" rtlCol="0">
            <a:spAutoFit/>
          </a:bodyPr>
          <a:lstStyle/>
          <a:p>
            <a:r>
              <a:rPr lang="en-US" b="1" dirty="0"/>
              <a:t>Cluster 1</a:t>
            </a:r>
            <a:r>
              <a:rPr lang="en-US" dirty="0"/>
              <a:t>: Money Generators</a:t>
            </a:r>
          </a:p>
          <a:p>
            <a:r>
              <a:rPr lang="en-US" b="1" dirty="0"/>
              <a:t>Cluster 2</a:t>
            </a:r>
            <a:r>
              <a:rPr lang="en-US" dirty="0"/>
              <a:t>: </a:t>
            </a:r>
            <a:r>
              <a:rPr lang="en-US" b="0" i="0" dirty="0">
                <a:effectLst/>
                <a:latin typeface="-apple-system"/>
              </a:rPr>
              <a:t>Visits from Windows with the highest sequential number and without cancellation and purchases</a:t>
            </a:r>
          </a:p>
          <a:p>
            <a:r>
              <a:rPr lang="en-US" b="1" dirty="0">
                <a:latin typeface="-apple-system"/>
              </a:rPr>
              <a:t>Cluster 3</a:t>
            </a:r>
            <a:r>
              <a:rPr lang="en-US" dirty="0">
                <a:latin typeface="-apple-system"/>
              </a:rPr>
              <a:t>: </a:t>
            </a:r>
            <a:r>
              <a:rPr lang="en-US" b="0" i="0" dirty="0">
                <a:effectLst/>
                <a:latin typeface="-apple-system"/>
              </a:rPr>
              <a:t>Visits from Mac with low sequential number and without cancellation and purchases</a:t>
            </a:r>
            <a:endParaRPr lang="en-US" dirty="0">
              <a:latin typeface="-apple-system"/>
            </a:endParaRPr>
          </a:p>
          <a:p>
            <a:r>
              <a:rPr lang="en-US" b="1" dirty="0">
                <a:latin typeface="-apple-system"/>
              </a:rPr>
              <a:t>Cluster 4</a:t>
            </a:r>
            <a:r>
              <a:rPr lang="en-US" dirty="0">
                <a:latin typeface="-apple-system"/>
              </a:rPr>
              <a:t>: </a:t>
            </a:r>
            <a:r>
              <a:rPr lang="en-US" b="0" i="0" dirty="0">
                <a:effectLst/>
                <a:latin typeface="-apple-system"/>
              </a:rPr>
              <a:t>Visits from Windows with lowest sequential number, lowest total hits, cancellation and without purchases</a:t>
            </a:r>
          </a:p>
          <a:p>
            <a:r>
              <a:rPr lang="en-US" b="1" dirty="0">
                <a:latin typeface="-apple-system"/>
              </a:rPr>
              <a:t>Cluster 5</a:t>
            </a:r>
            <a:r>
              <a:rPr lang="en-US" dirty="0">
                <a:latin typeface="-apple-system"/>
              </a:rPr>
              <a:t>: </a:t>
            </a:r>
            <a:r>
              <a:rPr lang="en-US" b="0" i="0" dirty="0">
                <a:effectLst/>
                <a:latin typeface="-apple-system"/>
              </a:rPr>
              <a:t>Visits from Windows with high sequential number and without cancellation and purchases</a:t>
            </a:r>
            <a:endParaRPr lang="en-US" dirty="0"/>
          </a:p>
        </p:txBody>
      </p:sp>
    </p:spTree>
    <p:extLst>
      <p:ext uri="{BB962C8B-B14F-4D97-AF65-F5344CB8AC3E}">
        <p14:creationId xmlns:p14="http://schemas.microsoft.com/office/powerpoint/2010/main" val="137126198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32</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54620"/>
            <a:ext cx="9258583" cy="90367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Cluster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Money generators – clustering by all</a:t>
            </a:r>
            <a:endParaRPr lang="en-US" sz="3094" dirty="0">
              <a:latin typeface="Arial Narrow" charset="0"/>
              <a:ea typeface="Arial Narrow" charset="0"/>
              <a:cs typeface="Arial Narrow" charset="0"/>
            </a:endParaRPr>
          </a:p>
        </p:txBody>
      </p:sp>
      <p:sp>
        <p:nvSpPr>
          <p:cNvPr id="17" name="TextBox 16">
            <a:extLst>
              <a:ext uri="{FF2B5EF4-FFF2-40B4-BE49-F238E27FC236}">
                <a16:creationId xmlns:a16="http://schemas.microsoft.com/office/drawing/2014/main" id="{9F9F685B-7595-C440-122F-D02D78349F5B}"/>
              </a:ext>
            </a:extLst>
          </p:cNvPr>
          <p:cNvSpPr txBox="1"/>
          <p:nvPr/>
        </p:nvSpPr>
        <p:spPr>
          <a:xfrm>
            <a:off x="663730" y="1256413"/>
            <a:ext cx="10370616" cy="2579039"/>
          </a:xfrm>
          <a:prstGeom prst="rect">
            <a:avLst/>
          </a:prstGeom>
          <a:noFill/>
        </p:spPr>
        <p:txBody>
          <a:bodyPr wrap="square">
            <a:spAutoFit/>
          </a:bodyPr>
          <a:lstStyle/>
          <a:p>
            <a:pPr>
              <a:lnSpc>
                <a:spcPct val="150000"/>
              </a:lnSpc>
            </a:pPr>
            <a:r>
              <a:rPr lang="en-US" sz="2200" dirty="0"/>
              <a:t>Steps:</a:t>
            </a:r>
          </a:p>
          <a:p>
            <a:pPr>
              <a:lnSpc>
                <a:spcPct val="150000"/>
              </a:lnSpc>
            </a:pPr>
            <a:r>
              <a:rPr lang="ru-RU" sz="2200" dirty="0"/>
              <a:t>1. </a:t>
            </a:r>
            <a:r>
              <a:rPr lang="ru-RU" sz="2200" dirty="0" err="1"/>
              <a:t>Computation</a:t>
            </a:r>
            <a:r>
              <a:rPr lang="ru-RU" sz="2200" dirty="0"/>
              <a:t> of </a:t>
            </a:r>
            <a:r>
              <a:rPr lang="ru-RU" sz="2200" dirty="0" err="1"/>
              <a:t>Gower</a:t>
            </a:r>
            <a:r>
              <a:rPr lang="ru-RU" sz="2200" dirty="0"/>
              <a:t> </a:t>
            </a:r>
            <a:r>
              <a:rPr lang="ru-RU" sz="2200" dirty="0" err="1"/>
              <a:t>distances</a:t>
            </a:r>
            <a:r>
              <a:rPr lang="ru-RU" sz="2200" dirty="0"/>
              <a:t> </a:t>
            </a:r>
            <a:r>
              <a:rPr lang="ru-RU" sz="2200" dirty="0" err="1"/>
              <a:t>between</a:t>
            </a:r>
            <a:r>
              <a:rPr lang="ru-RU" sz="2200" dirty="0"/>
              <a:t> </a:t>
            </a:r>
            <a:r>
              <a:rPr lang="ru-RU" sz="2200" dirty="0" err="1"/>
              <a:t>all</a:t>
            </a:r>
            <a:r>
              <a:rPr lang="ru-RU" sz="2200" dirty="0"/>
              <a:t> </a:t>
            </a:r>
            <a:r>
              <a:rPr lang="ru-RU" sz="2200" dirty="0" err="1"/>
              <a:t>the</a:t>
            </a:r>
            <a:r>
              <a:rPr lang="ru-RU" sz="2200" dirty="0"/>
              <a:t> </a:t>
            </a:r>
            <a:r>
              <a:rPr lang="ru-RU" sz="2200" dirty="0" err="1"/>
              <a:t>records</a:t>
            </a:r>
            <a:r>
              <a:rPr lang="ru-RU" sz="2200" dirty="0"/>
              <a:t>.</a:t>
            </a:r>
          </a:p>
          <a:p>
            <a:pPr>
              <a:lnSpc>
                <a:spcPct val="150000"/>
              </a:lnSpc>
            </a:pPr>
            <a:r>
              <a:rPr lang="ru-RU" sz="2200" dirty="0"/>
              <a:t>2. </a:t>
            </a:r>
            <a:r>
              <a:rPr lang="ru-RU" sz="2200" dirty="0" err="1"/>
              <a:t>Using</a:t>
            </a:r>
            <a:r>
              <a:rPr lang="ru-RU" sz="2200" dirty="0"/>
              <a:t> </a:t>
            </a:r>
            <a:r>
              <a:rPr lang="ru-RU" sz="2200" dirty="0" err="1"/>
              <a:t>Density</a:t>
            </a:r>
            <a:r>
              <a:rPr lang="ru-RU" sz="2200" dirty="0"/>
              <a:t>-Based </a:t>
            </a:r>
            <a:r>
              <a:rPr lang="ru-RU" sz="2200" dirty="0" err="1"/>
              <a:t>Spatial</a:t>
            </a:r>
            <a:r>
              <a:rPr lang="ru-RU" sz="2200" dirty="0"/>
              <a:t> </a:t>
            </a:r>
            <a:r>
              <a:rPr lang="ru-RU" sz="2200" dirty="0" err="1"/>
              <a:t>Clustering</a:t>
            </a:r>
            <a:r>
              <a:rPr lang="ru-RU" sz="2200" dirty="0"/>
              <a:t> of Applications </a:t>
            </a:r>
            <a:r>
              <a:rPr lang="ru-RU" sz="2200" dirty="0" err="1"/>
              <a:t>with</a:t>
            </a:r>
            <a:r>
              <a:rPr lang="ru-RU" sz="2200" dirty="0"/>
              <a:t> </a:t>
            </a:r>
            <a:r>
              <a:rPr lang="ru-RU" sz="2200" dirty="0" err="1"/>
              <a:t>Noise</a:t>
            </a:r>
            <a:r>
              <a:rPr lang="ru-RU" sz="2200" dirty="0"/>
              <a:t> (DBSCAN) </a:t>
            </a:r>
            <a:r>
              <a:rPr lang="ru-RU" sz="2200" dirty="0" err="1"/>
              <a:t>technique</a:t>
            </a:r>
            <a:r>
              <a:rPr lang="ru-RU" sz="2200" dirty="0"/>
              <a:t> </a:t>
            </a:r>
            <a:r>
              <a:rPr lang="ru-RU" sz="2200" dirty="0" err="1"/>
              <a:t>on</a:t>
            </a:r>
            <a:r>
              <a:rPr lang="ru-RU" sz="2200" dirty="0"/>
              <a:t> </a:t>
            </a:r>
            <a:r>
              <a:rPr lang="ru-RU" sz="2200" dirty="0" err="1"/>
              <a:t>the</a:t>
            </a:r>
            <a:r>
              <a:rPr lang="ru-RU" sz="2200" dirty="0"/>
              <a:t> </a:t>
            </a:r>
            <a:r>
              <a:rPr lang="ru-RU" sz="2200" dirty="0" err="1"/>
              <a:t>distance</a:t>
            </a:r>
            <a:r>
              <a:rPr lang="ru-RU" sz="2200" dirty="0"/>
              <a:t> </a:t>
            </a:r>
            <a:r>
              <a:rPr lang="ru-RU" sz="2200" dirty="0" err="1"/>
              <a:t>matrix</a:t>
            </a:r>
            <a:r>
              <a:rPr lang="ru-RU" sz="2200" dirty="0"/>
              <a:t> </a:t>
            </a:r>
            <a:r>
              <a:rPr lang="ru-RU" sz="2200" dirty="0" err="1"/>
              <a:t>obtained</a:t>
            </a:r>
            <a:r>
              <a:rPr lang="ru-RU" sz="2200" dirty="0"/>
              <a:t> </a:t>
            </a:r>
            <a:r>
              <a:rPr lang="ru-RU" sz="2200" dirty="0" err="1"/>
              <a:t>at</a:t>
            </a:r>
            <a:r>
              <a:rPr lang="ru-RU" sz="2200" dirty="0"/>
              <a:t> </a:t>
            </a:r>
            <a:r>
              <a:rPr lang="ru-RU" sz="2200" dirty="0" err="1"/>
              <a:t>the</a:t>
            </a:r>
            <a:r>
              <a:rPr lang="ru-RU" sz="2200" dirty="0"/>
              <a:t> </a:t>
            </a:r>
            <a:r>
              <a:rPr lang="ru-RU" sz="2200" dirty="0" err="1"/>
              <a:t>previous</a:t>
            </a:r>
            <a:r>
              <a:rPr lang="ru-RU" sz="2200" dirty="0"/>
              <a:t> </a:t>
            </a:r>
            <a:r>
              <a:rPr lang="ru-RU" sz="2200" dirty="0" err="1"/>
              <a:t>step</a:t>
            </a:r>
            <a:r>
              <a:rPr lang="ru-RU" sz="2200" dirty="0"/>
              <a:t>.</a:t>
            </a:r>
          </a:p>
          <a:p>
            <a:pPr>
              <a:lnSpc>
                <a:spcPct val="150000"/>
              </a:lnSpc>
            </a:pPr>
            <a:r>
              <a:rPr lang="ru-RU" sz="2200" dirty="0"/>
              <a:t>3. </a:t>
            </a:r>
            <a:r>
              <a:rPr lang="ru-RU" sz="2200" dirty="0" err="1"/>
              <a:t>Evaluate</a:t>
            </a:r>
            <a:r>
              <a:rPr lang="ru-RU" sz="2200" dirty="0"/>
              <a:t> </a:t>
            </a:r>
            <a:r>
              <a:rPr lang="ru-RU" sz="2200" dirty="0" err="1"/>
              <a:t>averages</a:t>
            </a:r>
            <a:r>
              <a:rPr lang="ru-RU" sz="2200" dirty="0"/>
              <a:t> of </a:t>
            </a:r>
            <a:r>
              <a:rPr lang="en-US" sz="2200" dirty="0"/>
              <a:t>variable values among columns</a:t>
            </a:r>
            <a:endParaRPr lang="ru-RU" sz="2200" dirty="0"/>
          </a:p>
        </p:txBody>
      </p:sp>
    </p:spTree>
    <p:extLst>
      <p:ext uri="{BB962C8B-B14F-4D97-AF65-F5344CB8AC3E}">
        <p14:creationId xmlns:p14="http://schemas.microsoft.com/office/powerpoint/2010/main" val="242117263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33</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54620"/>
            <a:ext cx="9258583" cy="903672"/>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Cluster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Money generators – clustering by all</a:t>
            </a:r>
            <a:endParaRPr lang="en-US" sz="3094" dirty="0">
              <a:latin typeface="Arial Narrow" charset="0"/>
              <a:ea typeface="Arial Narrow" charset="0"/>
              <a:cs typeface="Arial Narrow" charset="0"/>
            </a:endParaRPr>
          </a:p>
        </p:txBody>
      </p:sp>
      <p:sp>
        <p:nvSpPr>
          <p:cNvPr id="17" name="TextBox 16">
            <a:extLst>
              <a:ext uri="{FF2B5EF4-FFF2-40B4-BE49-F238E27FC236}">
                <a16:creationId xmlns:a16="http://schemas.microsoft.com/office/drawing/2014/main" id="{9F9F685B-7595-C440-122F-D02D78349F5B}"/>
              </a:ext>
            </a:extLst>
          </p:cNvPr>
          <p:cNvSpPr txBox="1"/>
          <p:nvPr/>
        </p:nvSpPr>
        <p:spPr>
          <a:xfrm>
            <a:off x="663730" y="1256413"/>
            <a:ext cx="10370616" cy="2579039"/>
          </a:xfrm>
          <a:prstGeom prst="rect">
            <a:avLst/>
          </a:prstGeom>
          <a:noFill/>
        </p:spPr>
        <p:txBody>
          <a:bodyPr wrap="square">
            <a:spAutoFit/>
          </a:bodyPr>
          <a:lstStyle/>
          <a:p>
            <a:pPr>
              <a:lnSpc>
                <a:spcPct val="150000"/>
              </a:lnSpc>
            </a:pPr>
            <a:r>
              <a:rPr lang="en-US" sz="2200" dirty="0"/>
              <a:t>Steps:</a:t>
            </a:r>
          </a:p>
          <a:p>
            <a:pPr>
              <a:lnSpc>
                <a:spcPct val="150000"/>
              </a:lnSpc>
            </a:pPr>
            <a:r>
              <a:rPr lang="ru-RU" sz="2200" b="1" dirty="0"/>
              <a:t>1. </a:t>
            </a:r>
            <a:r>
              <a:rPr lang="ru-RU" sz="2200" b="1" dirty="0" err="1"/>
              <a:t>Computation</a:t>
            </a:r>
            <a:r>
              <a:rPr lang="ru-RU" sz="2200" b="1" dirty="0"/>
              <a:t> of </a:t>
            </a:r>
            <a:r>
              <a:rPr lang="ru-RU" sz="2200" b="1" dirty="0" err="1"/>
              <a:t>Gower</a:t>
            </a:r>
            <a:r>
              <a:rPr lang="ru-RU" sz="2200" b="1" dirty="0"/>
              <a:t> </a:t>
            </a:r>
            <a:r>
              <a:rPr lang="ru-RU" sz="2200" b="1" dirty="0" err="1"/>
              <a:t>distances</a:t>
            </a:r>
            <a:r>
              <a:rPr lang="ru-RU" sz="2200" b="1" dirty="0"/>
              <a:t> </a:t>
            </a:r>
            <a:r>
              <a:rPr lang="ru-RU" sz="2200" b="1" dirty="0" err="1"/>
              <a:t>between</a:t>
            </a:r>
            <a:r>
              <a:rPr lang="ru-RU" sz="2200" b="1" dirty="0"/>
              <a:t> </a:t>
            </a:r>
            <a:r>
              <a:rPr lang="ru-RU" sz="2200" b="1" dirty="0" err="1"/>
              <a:t>all</a:t>
            </a:r>
            <a:r>
              <a:rPr lang="ru-RU" sz="2200" b="1" dirty="0"/>
              <a:t> </a:t>
            </a:r>
            <a:r>
              <a:rPr lang="ru-RU" sz="2200" b="1" dirty="0" err="1"/>
              <a:t>the</a:t>
            </a:r>
            <a:r>
              <a:rPr lang="ru-RU" sz="2200" b="1" dirty="0"/>
              <a:t> </a:t>
            </a:r>
            <a:r>
              <a:rPr lang="ru-RU" sz="2200" b="1" dirty="0" err="1"/>
              <a:t>records</a:t>
            </a:r>
            <a:r>
              <a:rPr lang="ru-RU" sz="2200" b="1" dirty="0"/>
              <a:t>.</a:t>
            </a:r>
          </a:p>
          <a:p>
            <a:pPr>
              <a:lnSpc>
                <a:spcPct val="150000"/>
              </a:lnSpc>
            </a:pPr>
            <a:r>
              <a:rPr lang="ru-RU" sz="2200" dirty="0"/>
              <a:t>2. </a:t>
            </a:r>
            <a:r>
              <a:rPr lang="ru-RU" sz="2200" dirty="0" err="1"/>
              <a:t>Using</a:t>
            </a:r>
            <a:r>
              <a:rPr lang="ru-RU" sz="2200" dirty="0"/>
              <a:t> </a:t>
            </a:r>
            <a:r>
              <a:rPr lang="ru-RU" sz="2200" dirty="0" err="1"/>
              <a:t>Density</a:t>
            </a:r>
            <a:r>
              <a:rPr lang="ru-RU" sz="2200" dirty="0"/>
              <a:t>-Based </a:t>
            </a:r>
            <a:r>
              <a:rPr lang="ru-RU" sz="2200" dirty="0" err="1"/>
              <a:t>Spatial</a:t>
            </a:r>
            <a:r>
              <a:rPr lang="ru-RU" sz="2200" dirty="0"/>
              <a:t> </a:t>
            </a:r>
            <a:r>
              <a:rPr lang="ru-RU" sz="2200" dirty="0" err="1"/>
              <a:t>Clustering</a:t>
            </a:r>
            <a:r>
              <a:rPr lang="ru-RU" sz="2200" dirty="0"/>
              <a:t> of Applications </a:t>
            </a:r>
            <a:r>
              <a:rPr lang="ru-RU" sz="2200" dirty="0" err="1"/>
              <a:t>with</a:t>
            </a:r>
            <a:r>
              <a:rPr lang="ru-RU" sz="2200" dirty="0"/>
              <a:t> </a:t>
            </a:r>
            <a:r>
              <a:rPr lang="ru-RU" sz="2200" dirty="0" err="1"/>
              <a:t>Noise</a:t>
            </a:r>
            <a:r>
              <a:rPr lang="ru-RU" sz="2200" dirty="0"/>
              <a:t> (DBSCAN) </a:t>
            </a:r>
            <a:r>
              <a:rPr lang="ru-RU" sz="2200" dirty="0" err="1"/>
              <a:t>technique</a:t>
            </a:r>
            <a:r>
              <a:rPr lang="ru-RU" sz="2200" dirty="0"/>
              <a:t> </a:t>
            </a:r>
            <a:r>
              <a:rPr lang="ru-RU" sz="2200" dirty="0" err="1"/>
              <a:t>on</a:t>
            </a:r>
            <a:r>
              <a:rPr lang="ru-RU" sz="2200" dirty="0"/>
              <a:t> </a:t>
            </a:r>
            <a:r>
              <a:rPr lang="ru-RU" sz="2200" dirty="0" err="1"/>
              <a:t>the</a:t>
            </a:r>
            <a:r>
              <a:rPr lang="ru-RU" sz="2200" dirty="0"/>
              <a:t> </a:t>
            </a:r>
            <a:r>
              <a:rPr lang="ru-RU" sz="2200" dirty="0" err="1"/>
              <a:t>distance</a:t>
            </a:r>
            <a:r>
              <a:rPr lang="ru-RU" sz="2200" dirty="0"/>
              <a:t> </a:t>
            </a:r>
            <a:r>
              <a:rPr lang="ru-RU" sz="2200" dirty="0" err="1"/>
              <a:t>matrix</a:t>
            </a:r>
            <a:r>
              <a:rPr lang="ru-RU" sz="2200" dirty="0"/>
              <a:t> </a:t>
            </a:r>
            <a:r>
              <a:rPr lang="ru-RU" sz="2200" dirty="0" err="1"/>
              <a:t>obtained</a:t>
            </a:r>
            <a:r>
              <a:rPr lang="ru-RU" sz="2200" dirty="0"/>
              <a:t> </a:t>
            </a:r>
            <a:r>
              <a:rPr lang="ru-RU" sz="2200" dirty="0" err="1"/>
              <a:t>at</a:t>
            </a:r>
            <a:r>
              <a:rPr lang="ru-RU" sz="2200" dirty="0"/>
              <a:t> </a:t>
            </a:r>
            <a:r>
              <a:rPr lang="ru-RU" sz="2200" dirty="0" err="1"/>
              <a:t>the</a:t>
            </a:r>
            <a:r>
              <a:rPr lang="ru-RU" sz="2200" dirty="0"/>
              <a:t> </a:t>
            </a:r>
            <a:r>
              <a:rPr lang="ru-RU" sz="2200" dirty="0" err="1"/>
              <a:t>previous</a:t>
            </a:r>
            <a:r>
              <a:rPr lang="ru-RU" sz="2200" dirty="0"/>
              <a:t> </a:t>
            </a:r>
            <a:r>
              <a:rPr lang="ru-RU" sz="2200" dirty="0" err="1"/>
              <a:t>step</a:t>
            </a:r>
            <a:r>
              <a:rPr lang="ru-RU" sz="2200" dirty="0"/>
              <a:t>.</a:t>
            </a:r>
          </a:p>
          <a:p>
            <a:pPr>
              <a:lnSpc>
                <a:spcPct val="150000"/>
              </a:lnSpc>
            </a:pPr>
            <a:r>
              <a:rPr lang="ru-RU" sz="2200" dirty="0"/>
              <a:t>3. </a:t>
            </a:r>
            <a:r>
              <a:rPr lang="ru-RU" sz="2200" dirty="0" err="1"/>
              <a:t>Evaluate</a:t>
            </a:r>
            <a:r>
              <a:rPr lang="ru-RU" sz="2200" dirty="0"/>
              <a:t> </a:t>
            </a:r>
            <a:r>
              <a:rPr lang="ru-RU" sz="2200" dirty="0" err="1"/>
              <a:t>averages</a:t>
            </a:r>
            <a:r>
              <a:rPr lang="ru-RU" sz="2200" dirty="0"/>
              <a:t> of </a:t>
            </a:r>
            <a:r>
              <a:rPr lang="en-US" sz="2200" dirty="0"/>
              <a:t>variable values among columns</a:t>
            </a:r>
            <a:endParaRPr lang="ru-RU" sz="2200" dirty="0"/>
          </a:p>
        </p:txBody>
      </p:sp>
      <p:pic>
        <p:nvPicPr>
          <p:cNvPr id="2050" name="Picture 2" descr="Gower's Distance. One of the most important task while… | by Divyanshu  Anand | Analytics Vidhya | Medium">
            <a:extLst>
              <a:ext uri="{FF2B5EF4-FFF2-40B4-BE49-F238E27FC236}">
                <a16:creationId xmlns:a16="http://schemas.microsoft.com/office/drawing/2014/main" id="{B25DD31D-B721-D7C1-2897-8AF62E4A9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598" y="4519248"/>
            <a:ext cx="5494700" cy="131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65588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34</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54620"/>
            <a:ext cx="9258583" cy="90367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Cluster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Money generators – clustering by all</a:t>
            </a:r>
            <a:endParaRPr lang="en-US" sz="3094" dirty="0">
              <a:latin typeface="Arial Narrow" charset="0"/>
              <a:ea typeface="Arial Narrow" charset="0"/>
              <a:cs typeface="Arial Narrow" charset="0"/>
            </a:endParaRPr>
          </a:p>
        </p:txBody>
      </p:sp>
      <p:sp>
        <p:nvSpPr>
          <p:cNvPr id="17" name="TextBox 16">
            <a:extLst>
              <a:ext uri="{FF2B5EF4-FFF2-40B4-BE49-F238E27FC236}">
                <a16:creationId xmlns:a16="http://schemas.microsoft.com/office/drawing/2014/main" id="{9F9F685B-7595-C440-122F-D02D78349F5B}"/>
              </a:ext>
            </a:extLst>
          </p:cNvPr>
          <p:cNvSpPr txBox="1"/>
          <p:nvPr/>
        </p:nvSpPr>
        <p:spPr>
          <a:xfrm>
            <a:off x="663729" y="1256413"/>
            <a:ext cx="10449747" cy="2579039"/>
          </a:xfrm>
          <a:prstGeom prst="rect">
            <a:avLst/>
          </a:prstGeom>
          <a:noFill/>
        </p:spPr>
        <p:txBody>
          <a:bodyPr wrap="square">
            <a:spAutoFit/>
          </a:bodyPr>
          <a:lstStyle/>
          <a:p>
            <a:pPr>
              <a:lnSpc>
                <a:spcPct val="150000"/>
              </a:lnSpc>
            </a:pPr>
            <a:r>
              <a:rPr lang="en-US" sz="2200" dirty="0"/>
              <a:t>Steps:</a:t>
            </a:r>
          </a:p>
          <a:p>
            <a:pPr>
              <a:lnSpc>
                <a:spcPct val="150000"/>
              </a:lnSpc>
            </a:pPr>
            <a:r>
              <a:rPr lang="ru-RU" sz="2200" dirty="0"/>
              <a:t>1. </a:t>
            </a:r>
            <a:r>
              <a:rPr lang="ru-RU" sz="2200" dirty="0" err="1"/>
              <a:t>Computation</a:t>
            </a:r>
            <a:r>
              <a:rPr lang="ru-RU" sz="2200" dirty="0"/>
              <a:t> of </a:t>
            </a:r>
            <a:r>
              <a:rPr lang="ru-RU" sz="2200" dirty="0" err="1"/>
              <a:t>Gower</a:t>
            </a:r>
            <a:r>
              <a:rPr lang="ru-RU" sz="2200" dirty="0"/>
              <a:t> </a:t>
            </a:r>
            <a:r>
              <a:rPr lang="ru-RU" sz="2200" dirty="0" err="1"/>
              <a:t>distances</a:t>
            </a:r>
            <a:r>
              <a:rPr lang="ru-RU" sz="2200" dirty="0"/>
              <a:t> </a:t>
            </a:r>
            <a:r>
              <a:rPr lang="ru-RU" sz="2200" dirty="0" err="1"/>
              <a:t>between</a:t>
            </a:r>
            <a:r>
              <a:rPr lang="ru-RU" sz="2200" dirty="0"/>
              <a:t> </a:t>
            </a:r>
            <a:r>
              <a:rPr lang="ru-RU" sz="2200" dirty="0" err="1"/>
              <a:t>all</a:t>
            </a:r>
            <a:r>
              <a:rPr lang="ru-RU" sz="2200" dirty="0"/>
              <a:t> </a:t>
            </a:r>
            <a:r>
              <a:rPr lang="ru-RU" sz="2200" dirty="0" err="1"/>
              <a:t>the</a:t>
            </a:r>
            <a:r>
              <a:rPr lang="ru-RU" sz="2200" dirty="0"/>
              <a:t> </a:t>
            </a:r>
            <a:r>
              <a:rPr lang="ru-RU" sz="2200" dirty="0" err="1"/>
              <a:t>records</a:t>
            </a:r>
            <a:r>
              <a:rPr lang="ru-RU" sz="2200" dirty="0"/>
              <a:t>.</a:t>
            </a:r>
          </a:p>
          <a:p>
            <a:pPr>
              <a:lnSpc>
                <a:spcPct val="150000"/>
              </a:lnSpc>
            </a:pPr>
            <a:r>
              <a:rPr lang="ru-RU" sz="2200" b="1" dirty="0"/>
              <a:t>2. </a:t>
            </a:r>
            <a:r>
              <a:rPr lang="ru-RU" sz="2200" b="1" dirty="0" err="1"/>
              <a:t>Using</a:t>
            </a:r>
            <a:r>
              <a:rPr lang="ru-RU" sz="2200" b="1" dirty="0"/>
              <a:t> </a:t>
            </a:r>
            <a:r>
              <a:rPr lang="ru-RU" sz="2200" b="1" dirty="0" err="1"/>
              <a:t>Density</a:t>
            </a:r>
            <a:r>
              <a:rPr lang="ru-RU" sz="2200" b="1" dirty="0"/>
              <a:t>-Based </a:t>
            </a:r>
            <a:r>
              <a:rPr lang="ru-RU" sz="2200" b="1" dirty="0" err="1"/>
              <a:t>Spatial</a:t>
            </a:r>
            <a:r>
              <a:rPr lang="ru-RU" sz="2200" b="1" dirty="0"/>
              <a:t> </a:t>
            </a:r>
            <a:r>
              <a:rPr lang="ru-RU" sz="2200" b="1" dirty="0" err="1"/>
              <a:t>Clustering</a:t>
            </a:r>
            <a:r>
              <a:rPr lang="ru-RU" sz="2200" b="1" dirty="0"/>
              <a:t> of Applications </a:t>
            </a:r>
            <a:r>
              <a:rPr lang="ru-RU" sz="2200" b="1" dirty="0" err="1"/>
              <a:t>with</a:t>
            </a:r>
            <a:r>
              <a:rPr lang="ru-RU" sz="2200" b="1" dirty="0"/>
              <a:t> </a:t>
            </a:r>
            <a:r>
              <a:rPr lang="ru-RU" sz="2200" b="1" dirty="0" err="1"/>
              <a:t>Noise</a:t>
            </a:r>
            <a:r>
              <a:rPr lang="ru-RU" sz="2200" b="1" dirty="0"/>
              <a:t> (DBSCAN) </a:t>
            </a:r>
            <a:r>
              <a:rPr lang="ru-RU" sz="2200" b="1" dirty="0" err="1"/>
              <a:t>technique</a:t>
            </a:r>
            <a:r>
              <a:rPr lang="ru-RU" sz="2200" b="1" dirty="0"/>
              <a:t> </a:t>
            </a:r>
            <a:r>
              <a:rPr lang="ru-RU" sz="2200" b="1" dirty="0" err="1"/>
              <a:t>on</a:t>
            </a:r>
            <a:r>
              <a:rPr lang="ru-RU" sz="2200" b="1" dirty="0"/>
              <a:t> </a:t>
            </a:r>
            <a:r>
              <a:rPr lang="ru-RU" sz="2200" b="1" dirty="0" err="1"/>
              <a:t>the</a:t>
            </a:r>
            <a:r>
              <a:rPr lang="ru-RU" sz="2200" b="1" dirty="0"/>
              <a:t> </a:t>
            </a:r>
            <a:r>
              <a:rPr lang="ru-RU" sz="2200" b="1" dirty="0" err="1"/>
              <a:t>distance</a:t>
            </a:r>
            <a:r>
              <a:rPr lang="ru-RU" sz="2200" b="1" dirty="0"/>
              <a:t> </a:t>
            </a:r>
            <a:r>
              <a:rPr lang="ru-RU" sz="2200" b="1" dirty="0" err="1"/>
              <a:t>matrix</a:t>
            </a:r>
            <a:r>
              <a:rPr lang="ru-RU" sz="2200" b="1" dirty="0"/>
              <a:t> </a:t>
            </a:r>
            <a:r>
              <a:rPr lang="ru-RU" sz="2200" b="1" dirty="0" err="1"/>
              <a:t>obtained</a:t>
            </a:r>
            <a:r>
              <a:rPr lang="ru-RU" sz="2200" b="1" dirty="0"/>
              <a:t> </a:t>
            </a:r>
            <a:r>
              <a:rPr lang="ru-RU" sz="2200" b="1" dirty="0" err="1"/>
              <a:t>at</a:t>
            </a:r>
            <a:r>
              <a:rPr lang="ru-RU" sz="2200" b="1" dirty="0"/>
              <a:t> </a:t>
            </a:r>
            <a:r>
              <a:rPr lang="ru-RU" sz="2200" b="1" dirty="0" err="1"/>
              <a:t>the</a:t>
            </a:r>
            <a:r>
              <a:rPr lang="ru-RU" sz="2200" b="1" dirty="0"/>
              <a:t> </a:t>
            </a:r>
            <a:r>
              <a:rPr lang="ru-RU" sz="2200" b="1" dirty="0" err="1"/>
              <a:t>previous</a:t>
            </a:r>
            <a:r>
              <a:rPr lang="ru-RU" sz="2200" b="1" dirty="0"/>
              <a:t> </a:t>
            </a:r>
            <a:r>
              <a:rPr lang="ru-RU" sz="2200" b="1" dirty="0" err="1"/>
              <a:t>step</a:t>
            </a:r>
            <a:r>
              <a:rPr lang="ru-RU" sz="2200" b="1" dirty="0"/>
              <a:t>.</a:t>
            </a:r>
          </a:p>
          <a:p>
            <a:pPr>
              <a:lnSpc>
                <a:spcPct val="150000"/>
              </a:lnSpc>
            </a:pPr>
            <a:r>
              <a:rPr lang="ru-RU" sz="2200" dirty="0"/>
              <a:t>3. </a:t>
            </a:r>
            <a:r>
              <a:rPr lang="ru-RU" sz="2200" dirty="0" err="1"/>
              <a:t>Evaluate</a:t>
            </a:r>
            <a:r>
              <a:rPr lang="ru-RU" sz="2200" dirty="0"/>
              <a:t> </a:t>
            </a:r>
            <a:r>
              <a:rPr lang="ru-RU" sz="2200" dirty="0" err="1"/>
              <a:t>averages</a:t>
            </a:r>
            <a:r>
              <a:rPr lang="ru-RU" sz="2200" dirty="0"/>
              <a:t> of </a:t>
            </a:r>
            <a:r>
              <a:rPr lang="en-US" sz="2200" dirty="0"/>
              <a:t>variable values among columns</a:t>
            </a:r>
            <a:endParaRPr lang="ru-RU" sz="2200" dirty="0"/>
          </a:p>
        </p:txBody>
      </p:sp>
      <p:pic>
        <p:nvPicPr>
          <p:cNvPr id="3" name="Рисунок 2">
            <a:extLst>
              <a:ext uri="{FF2B5EF4-FFF2-40B4-BE49-F238E27FC236}">
                <a16:creationId xmlns:a16="http://schemas.microsoft.com/office/drawing/2014/main" id="{DD9EC9F3-1ECA-2459-D5AD-B672A0B44A87}"/>
              </a:ext>
            </a:extLst>
          </p:cNvPr>
          <p:cNvPicPr>
            <a:picLocks noChangeAspect="1"/>
          </p:cNvPicPr>
          <p:nvPr/>
        </p:nvPicPr>
        <p:blipFill>
          <a:blip r:embed="rId4"/>
          <a:stretch>
            <a:fillRect/>
          </a:stretch>
        </p:blipFill>
        <p:spPr>
          <a:xfrm>
            <a:off x="2070376" y="4712679"/>
            <a:ext cx="8051247" cy="624252"/>
          </a:xfrm>
          <a:prstGeom prst="rect">
            <a:avLst/>
          </a:prstGeom>
        </p:spPr>
      </p:pic>
    </p:spTree>
    <p:extLst>
      <p:ext uri="{BB962C8B-B14F-4D97-AF65-F5344CB8AC3E}">
        <p14:creationId xmlns:p14="http://schemas.microsoft.com/office/powerpoint/2010/main" val="299022830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35</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54620"/>
            <a:ext cx="9258583" cy="90367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Cluster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Money generators – clustering by all</a:t>
            </a:r>
            <a:endParaRPr lang="en-US" sz="3094" dirty="0">
              <a:latin typeface="Arial Narrow" charset="0"/>
              <a:ea typeface="Arial Narrow" charset="0"/>
              <a:cs typeface="Arial Narrow" charset="0"/>
            </a:endParaRPr>
          </a:p>
        </p:txBody>
      </p:sp>
      <p:sp>
        <p:nvSpPr>
          <p:cNvPr id="17" name="TextBox 16">
            <a:extLst>
              <a:ext uri="{FF2B5EF4-FFF2-40B4-BE49-F238E27FC236}">
                <a16:creationId xmlns:a16="http://schemas.microsoft.com/office/drawing/2014/main" id="{9F9F685B-7595-C440-122F-D02D78349F5B}"/>
              </a:ext>
            </a:extLst>
          </p:cNvPr>
          <p:cNvSpPr txBox="1"/>
          <p:nvPr/>
        </p:nvSpPr>
        <p:spPr>
          <a:xfrm>
            <a:off x="663730" y="1256413"/>
            <a:ext cx="10370616" cy="2579039"/>
          </a:xfrm>
          <a:prstGeom prst="rect">
            <a:avLst/>
          </a:prstGeom>
          <a:noFill/>
        </p:spPr>
        <p:txBody>
          <a:bodyPr wrap="square">
            <a:spAutoFit/>
          </a:bodyPr>
          <a:lstStyle/>
          <a:p>
            <a:pPr>
              <a:lnSpc>
                <a:spcPct val="150000"/>
              </a:lnSpc>
            </a:pPr>
            <a:r>
              <a:rPr lang="en-US" sz="2200" dirty="0"/>
              <a:t>Steps:</a:t>
            </a:r>
          </a:p>
          <a:p>
            <a:pPr>
              <a:lnSpc>
                <a:spcPct val="150000"/>
              </a:lnSpc>
            </a:pPr>
            <a:r>
              <a:rPr lang="ru-RU" sz="2200" dirty="0"/>
              <a:t>1. </a:t>
            </a:r>
            <a:r>
              <a:rPr lang="ru-RU" sz="2200" dirty="0" err="1"/>
              <a:t>Computation</a:t>
            </a:r>
            <a:r>
              <a:rPr lang="ru-RU" sz="2200" dirty="0"/>
              <a:t> of </a:t>
            </a:r>
            <a:r>
              <a:rPr lang="ru-RU" sz="2200" dirty="0" err="1"/>
              <a:t>Gower</a:t>
            </a:r>
            <a:r>
              <a:rPr lang="ru-RU" sz="2200" dirty="0"/>
              <a:t> </a:t>
            </a:r>
            <a:r>
              <a:rPr lang="ru-RU" sz="2200" dirty="0" err="1"/>
              <a:t>distances</a:t>
            </a:r>
            <a:r>
              <a:rPr lang="ru-RU" sz="2200" dirty="0"/>
              <a:t> </a:t>
            </a:r>
            <a:r>
              <a:rPr lang="ru-RU" sz="2200" dirty="0" err="1"/>
              <a:t>between</a:t>
            </a:r>
            <a:r>
              <a:rPr lang="ru-RU" sz="2200" dirty="0"/>
              <a:t> </a:t>
            </a:r>
            <a:r>
              <a:rPr lang="ru-RU" sz="2200" dirty="0" err="1"/>
              <a:t>all</a:t>
            </a:r>
            <a:r>
              <a:rPr lang="ru-RU" sz="2200" dirty="0"/>
              <a:t> </a:t>
            </a:r>
            <a:r>
              <a:rPr lang="ru-RU" sz="2200" dirty="0" err="1"/>
              <a:t>the</a:t>
            </a:r>
            <a:r>
              <a:rPr lang="ru-RU" sz="2200" dirty="0"/>
              <a:t> </a:t>
            </a:r>
            <a:r>
              <a:rPr lang="ru-RU" sz="2200" dirty="0" err="1"/>
              <a:t>records</a:t>
            </a:r>
            <a:r>
              <a:rPr lang="ru-RU" sz="2200" dirty="0"/>
              <a:t>.</a:t>
            </a:r>
          </a:p>
          <a:p>
            <a:pPr>
              <a:lnSpc>
                <a:spcPct val="150000"/>
              </a:lnSpc>
            </a:pPr>
            <a:r>
              <a:rPr lang="ru-RU" sz="2200" dirty="0"/>
              <a:t>2. </a:t>
            </a:r>
            <a:r>
              <a:rPr lang="ru-RU" sz="2200" dirty="0" err="1"/>
              <a:t>Using</a:t>
            </a:r>
            <a:r>
              <a:rPr lang="ru-RU" sz="2200" dirty="0"/>
              <a:t> </a:t>
            </a:r>
            <a:r>
              <a:rPr lang="ru-RU" sz="2200" dirty="0" err="1"/>
              <a:t>Density</a:t>
            </a:r>
            <a:r>
              <a:rPr lang="ru-RU" sz="2200" dirty="0"/>
              <a:t>-Based </a:t>
            </a:r>
            <a:r>
              <a:rPr lang="ru-RU" sz="2200" dirty="0" err="1"/>
              <a:t>Spatial</a:t>
            </a:r>
            <a:r>
              <a:rPr lang="ru-RU" sz="2200" dirty="0"/>
              <a:t> </a:t>
            </a:r>
            <a:r>
              <a:rPr lang="ru-RU" sz="2200" dirty="0" err="1"/>
              <a:t>Clustering</a:t>
            </a:r>
            <a:r>
              <a:rPr lang="ru-RU" sz="2200" dirty="0"/>
              <a:t> of Applications </a:t>
            </a:r>
            <a:r>
              <a:rPr lang="ru-RU" sz="2200" dirty="0" err="1"/>
              <a:t>with</a:t>
            </a:r>
            <a:r>
              <a:rPr lang="ru-RU" sz="2200" dirty="0"/>
              <a:t> </a:t>
            </a:r>
            <a:r>
              <a:rPr lang="ru-RU" sz="2200" dirty="0" err="1"/>
              <a:t>Noise</a:t>
            </a:r>
            <a:r>
              <a:rPr lang="ru-RU" sz="2200" dirty="0"/>
              <a:t> (DBSCAN) </a:t>
            </a:r>
            <a:r>
              <a:rPr lang="ru-RU" sz="2200" dirty="0" err="1"/>
              <a:t>technique</a:t>
            </a:r>
            <a:r>
              <a:rPr lang="ru-RU" sz="2200" dirty="0"/>
              <a:t> </a:t>
            </a:r>
            <a:r>
              <a:rPr lang="ru-RU" sz="2200" dirty="0" err="1"/>
              <a:t>on</a:t>
            </a:r>
            <a:r>
              <a:rPr lang="ru-RU" sz="2200" dirty="0"/>
              <a:t> </a:t>
            </a:r>
            <a:r>
              <a:rPr lang="ru-RU" sz="2200" dirty="0" err="1"/>
              <a:t>the</a:t>
            </a:r>
            <a:r>
              <a:rPr lang="ru-RU" sz="2200" dirty="0"/>
              <a:t> </a:t>
            </a:r>
            <a:r>
              <a:rPr lang="ru-RU" sz="2200" dirty="0" err="1"/>
              <a:t>distance</a:t>
            </a:r>
            <a:r>
              <a:rPr lang="ru-RU" sz="2200" dirty="0"/>
              <a:t> </a:t>
            </a:r>
            <a:r>
              <a:rPr lang="ru-RU" sz="2200" dirty="0" err="1"/>
              <a:t>matrix</a:t>
            </a:r>
            <a:r>
              <a:rPr lang="ru-RU" sz="2200" dirty="0"/>
              <a:t> </a:t>
            </a:r>
            <a:r>
              <a:rPr lang="ru-RU" sz="2200" dirty="0" err="1"/>
              <a:t>obtained</a:t>
            </a:r>
            <a:r>
              <a:rPr lang="ru-RU" sz="2200" dirty="0"/>
              <a:t> </a:t>
            </a:r>
            <a:r>
              <a:rPr lang="ru-RU" sz="2200" dirty="0" err="1"/>
              <a:t>at</a:t>
            </a:r>
            <a:r>
              <a:rPr lang="ru-RU" sz="2200" dirty="0"/>
              <a:t> </a:t>
            </a:r>
            <a:r>
              <a:rPr lang="ru-RU" sz="2200" dirty="0" err="1"/>
              <a:t>the</a:t>
            </a:r>
            <a:r>
              <a:rPr lang="ru-RU" sz="2200" dirty="0"/>
              <a:t> </a:t>
            </a:r>
            <a:r>
              <a:rPr lang="ru-RU" sz="2200" dirty="0" err="1"/>
              <a:t>previous</a:t>
            </a:r>
            <a:r>
              <a:rPr lang="ru-RU" sz="2200" dirty="0"/>
              <a:t> </a:t>
            </a:r>
            <a:r>
              <a:rPr lang="ru-RU" sz="2200" dirty="0" err="1"/>
              <a:t>step</a:t>
            </a:r>
            <a:r>
              <a:rPr lang="ru-RU" sz="2200" dirty="0"/>
              <a:t>.</a:t>
            </a:r>
          </a:p>
          <a:p>
            <a:pPr>
              <a:lnSpc>
                <a:spcPct val="150000"/>
              </a:lnSpc>
            </a:pPr>
            <a:r>
              <a:rPr lang="ru-RU" sz="2200" b="1" dirty="0"/>
              <a:t>3. </a:t>
            </a:r>
            <a:r>
              <a:rPr lang="ru-RU" sz="2200" b="1" dirty="0" err="1"/>
              <a:t>Evaluate</a:t>
            </a:r>
            <a:r>
              <a:rPr lang="ru-RU" sz="2200" b="1" dirty="0"/>
              <a:t> </a:t>
            </a:r>
            <a:r>
              <a:rPr lang="ru-RU" sz="2200" b="1" dirty="0" err="1"/>
              <a:t>averages</a:t>
            </a:r>
            <a:r>
              <a:rPr lang="ru-RU" sz="2200" b="1" dirty="0"/>
              <a:t> of </a:t>
            </a:r>
            <a:r>
              <a:rPr lang="en-US" sz="2200" b="1" dirty="0"/>
              <a:t>variable values among columns</a:t>
            </a:r>
            <a:endParaRPr lang="ru-RU" sz="2200" b="1" dirty="0"/>
          </a:p>
        </p:txBody>
      </p:sp>
      <p:sp>
        <p:nvSpPr>
          <p:cNvPr id="6" name="TextBox 5">
            <a:extLst>
              <a:ext uri="{FF2B5EF4-FFF2-40B4-BE49-F238E27FC236}">
                <a16:creationId xmlns:a16="http://schemas.microsoft.com/office/drawing/2014/main" id="{B33C37FF-F0BC-0725-405C-4BA6ED1125A7}"/>
              </a:ext>
            </a:extLst>
          </p:cNvPr>
          <p:cNvSpPr txBox="1"/>
          <p:nvPr/>
        </p:nvSpPr>
        <p:spPr>
          <a:xfrm>
            <a:off x="2061334" y="4985238"/>
            <a:ext cx="7575407" cy="461665"/>
          </a:xfrm>
          <a:prstGeom prst="rect">
            <a:avLst/>
          </a:prstGeom>
          <a:noFill/>
        </p:spPr>
        <p:txBody>
          <a:bodyPr wrap="none" rtlCol="0">
            <a:spAutoFit/>
          </a:bodyPr>
          <a:lstStyle/>
          <a:p>
            <a:r>
              <a:rPr lang="en-US" sz="2400" dirty="0"/>
              <a:t>Mean() for numerical			Mode() for categorical</a:t>
            </a:r>
            <a:endParaRPr lang="ru-RU" sz="2400" dirty="0"/>
          </a:p>
        </p:txBody>
      </p:sp>
    </p:spTree>
    <p:extLst>
      <p:ext uri="{BB962C8B-B14F-4D97-AF65-F5344CB8AC3E}">
        <p14:creationId xmlns:p14="http://schemas.microsoft.com/office/powerpoint/2010/main" val="410058149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36</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54620"/>
            <a:ext cx="9258583" cy="903672"/>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Cluster analysis:</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Money generators – clustering by all</a:t>
            </a:r>
            <a:endParaRPr lang="en-US" sz="3094"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418DB701-50D9-7791-3947-E21976BDB2D9}"/>
              </a:ext>
            </a:extLst>
          </p:cNvPr>
          <p:cNvPicPr>
            <a:picLocks noChangeAspect="1"/>
          </p:cNvPicPr>
          <p:nvPr/>
        </p:nvPicPr>
        <p:blipFill>
          <a:blip r:embed="rId4"/>
          <a:stretch>
            <a:fillRect/>
          </a:stretch>
        </p:blipFill>
        <p:spPr>
          <a:xfrm>
            <a:off x="307889" y="1181640"/>
            <a:ext cx="11526859" cy="1543265"/>
          </a:xfrm>
          <a:prstGeom prst="rect">
            <a:avLst/>
          </a:prstGeom>
        </p:spPr>
      </p:pic>
      <p:pic>
        <p:nvPicPr>
          <p:cNvPr id="5" name="Рисунок 4">
            <a:extLst>
              <a:ext uri="{FF2B5EF4-FFF2-40B4-BE49-F238E27FC236}">
                <a16:creationId xmlns:a16="http://schemas.microsoft.com/office/drawing/2014/main" id="{1A84EE53-8DA1-8B6A-CBB2-C65EDFD918B2}"/>
              </a:ext>
            </a:extLst>
          </p:cNvPr>
          <p:cNvPicPr>
            <a:picLocks noChangeAspect="1"/>
          </p:cNvPicPr>
          <p:nvPr/>
        </p:nvPicPr>
        <p:blipFill>
          <a:blip r:embed="rId5"/>
          <a:stretch>
            <a:fillRect/>
          </a:stretch>
        </p:blipFill>
        <p:spPr>
          <a:xfrm>
            <a:off x="65833" y="2743104"/>
            <a:ext cx="12060333" cy="1486107"/>
          </a:xfrm>
          <a:prstGeom prst="rect">
            <a:avLst/>
          </a:prstGeom>
        </p:spPr>
      </p:pic>
      <p:sp>
        <p:nvSpPr>
          <p:cNvPr id="15" name="TextBox 14">
            <a:extLst>
              <a:ext uri="{FF2B5EF4-FFF2-40B4-BE49-F238E27FC236}">
                <a16:creationId xmlns:a16="http://schemas.microsoft.com/office/drawing/2014/main" id="{0AA8CE67-5517-0FDD-0FC5-EB5FD03352EC}"/>
              </a:ext>
            </a:extLst>
          </p:cNvPr>
          <p:cNvSpPr txBox="1"/>
          <p:nvPr/>
        </p:nvSpPr>
        <p:spPr>
          <a:xfrm>
            <a:off x="1932346" y="4829801"/>
            <a:ext cx="8047203" cy="1295868"/>
          </a:xfrm>
          <a:prstGeom prst="rect">
            <a:avLst/>
          </a:prstGeom>
          <a:noFill/>
        </p:spPr>
        <p:txBody>
          <a:bodyPr wrap="none" rtlCol="0">
            <a:spAutoFit/>
          </a:bodyPr>
          <a:lstStyle/>
          <a:p>
            <a:pPr>
              <a:lnSpc>
                <a:spcPct val="150000"/>
              </a:lnSpc>
            </a:pPr>
            <a:r>
              <a:rPr lang="en-US" b="1" dirty="0"/>
              <a:t>Cluster 0</a:t>
            </a:r>
            <a:r>
              <a:rPr lang="en-US" dirty="0"/>
              <a:t>: Referral visits from Chrome and Mac with most profits</a:t>
            </a:r>
          </a:p>
          <a:p>
            <a:pPr>
              <a:lnSpc>
                <a:spcPct val="150000"/>
              </a:lnSpc>
            </a:pPr>
            <a:r>
              <a:rPr lang="en-US" b="1" dirty="0"/>
              <a:t>Cluster 1</a:t>
            </a:r>
            <a:r>
              <a:rPr lang="en-US" dirty="0"/>
              <a:t>: </a:t>
            </a:r>
            <a:r>
              <a:rPr lang="en-US" b="0" i="0" dirty="0">
                <a:effectLst/>
                <a:latin typeface="-apple-system"/>
              </a:rPr>
              <a:t>Paid search visits from Chrome and Mac with medium profits</a:t>
            </a:r>
          </a:p>
          <a:p>
            <a:pPr>
              <a:lnSpc>
                <a:spcPct val="150000"/>
              </a:lnSpc>
            </a:pPr>
            <a:r>
              <a:rPr lang="en-US" b="1" dirty="0">
                <a:latin typeface="-apple-system"/>
              </a:rPr>
              <a:t>Cluster 2</a:t>
            </a:r>
            <a:r>
              <a:rPr lang="en-US" dirty="0">
                <a:latin typeface="-apple-system"/>
              </a:rPr>
              <a:t>: </a:t>
            </a:r>
            <a:r>
              <a:rPr lang="en-US" b="0" i="0" dirty="0">
                <a:effectLst/>
                <a:latin typeface="-apple-system"/>
              </a:rPr>
              <a:t>Newcomer paid search visits from Firefox and Windows with lower profits</a:t>
            </a:r>
            <a:endParaRPr lang="en-US" dirty="0">
              <a:latin typeface="-apple-system"/>
            </a:endParaRPr>
          </a:p>
        </p:txBody>
      </p:sp>
    </p:spTree>
    <p:extLst>
      <p:ext uri="{BB962C8B-B14F-4D97-AF65-F5344CB8AC3E}">
        <p14:creationId xmlns:p14="http://schemas.microsoft.com/office/powerpoint/2010/main" val="31760299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37</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90367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Linear Regression for Log(Revenue)</a:t>
            </a:r>
            <a:endParaRPr lang="en-US" sz="3094" dirty="0">
              <a:latin typeface="Arial Narrow" charset="0"/>
              <a:ea typeface="Arial Narrow" charset="0"/>
              <a:cs typeface="Arial Narrow" charset="0"/>
            </a:endParaRPr>
          </a:p>
        </p:txBody>
      </p:sp>
      <p:pic>
        <p:nvPicPr>
          <p:cNvPr id="4" name="Рисунок 3">
            <a:extLst>
              <a:ext uri="{FF2B5EF4-FFF2-40B4-BE49-F238E27FC236}">
                <a16:creationId xmlns:a16="http://schemas.microsoft.com/office/drawing/2014/main" id="{7A5E7437-9CEA-3ECE-2364-FB16BACBC596}"/>
              </a:ext>
            </a:extLst>
          </p:cNvPr>
          <p:cNvPicPr>
            <a:picLocks noChangeAspect="1"/>
          </p:cNvPicPr>
          <p:nvPr/>
        </p:nvPicPr>
        <p:blipFill>
          <a:blip r:embed="rId4"/>
          <a:stretch>
            <a:fillRect/>
          </a:stretch>
        </p:blipFill>
        <p:spPr>
          <a:xfrm>
            <a:off x="363845" y="2020332"/>
            <a:ext cx="5882802" cy="1942844"/>
          </a:xfrm>
          <a:prstGeom prst="rect">
            <a:avLst/>
          </a:prstGeom>
        </p:spPr>
      </p:pic>
      <p:sp>
        <p:nvSpPr>
          <p:cNvPr id="5" name="TextBox 4">
            <a:extLst>
              <a:ext uri="{FF2B5EF4-FFF2-40B4-BE49-F238E27FC236}">
                <a16:creationId xmlns:a16="http://schemas.microsoft.com/office/drawing/2014/main" id="{6FE7082A-CD8C-EAFE-47AC-07AF59EAAF85}"/>
              </a:ext>
            </a:extLst>
          </p:cNvPr>
          <p:cNvSpPr txBox="1"/>
          <p:nvPr/>
        </p:nvSpPr>
        <p:spPr>
          <a:xfrm>
            <a:off x="6600565" y="1837592"/>
            <a:ext cx="5315134"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Model is statistically significant.</a:t>
            </a:r>
          </a:p>
          <a:p>
            <a:pPr marL="285750" indent="-285750">
              <a:lnSpc>
                <a:spcPct val="150000"/>
              </a:lnSpc>
              <a:buFont typeface="Arial" panose="020B0604020202020204" pitchFamily="34" charset="0"/>
              <a:buChar char="•"/>
            </a:pPr>
            <a:r>
              <a:rPr lang="en-US" dirty="0"/>
              <a:t>Model describes </a:t>
            </a:r>
            <a:r>
              <a:rPr lang="en-US" b="0" i="0" dirty="0">
                <a:effectLst/>
                <a:latin typeface="-apple-system"/>
              </a:rPr>
              <a:t>17% variance of the dependent variable.</a:t>
            </a:r>
          </a:p>
          <a:p>
            <a:pPr marL="285750" indent="-285750">
              <a:lnSpc>
                <a:spcPct val="150000"/>
              </a:lnSpc>
              <a:buFont typeface="Arial" panose="020B0604020202020204" pitchFamily="34" charset="0"/>
              <a:buChar char="•"/>
            </a:pPr>
            <a:r>
              <a:rPr lang="en-US" dirty="0">
                <a:latin typeface="-apple-system"/>
              </a:rPr>
              <a:t>Only 2 variables are statistically significant:</a:t>
            </a:r>
          </a:p>
          <a:p>
            <a:pPr marL="742950" lvl="1" indent="-285750">
              <a:buFont typeface="Arial" panose="020B0604020202020204" pitchFamily="34" charset="0"/>
              <a:buChar char="•"/>
            </a:pPr>
            <a:r>
              <a:rPr lang="en-US" i="1" dirty="0" err="1">
                <a:latin typeface="-apple-system"/>
              </a:rPr>
              <a:t>visitNumber</a:t>
            </a:r>
            <a:r>
              <a:rPr lang="en-US" dirty="0">
                <a:latin typeface="-apple-system"/>
              </a:rPr>
              <a:t>,</a:t>
            </a:r>
          </a:p>
          <a:p>
            <a:pPr marL="742950" lvl="1" indent="-285750">
              <a:buFont typeface="Arial" panose="020B0604020202020204" pitchFamily="34" charset="0"/>
              <a:buChar char="•"/>
            </a:pPr>
            <a:r>
              <a:rPr lang="en-US" i="1" dirty="0" err="1">
                <a:latin typeface="-apple-system"/>
              </a:rPr>
              <a:t>total.Hits</a:t>
            </a:r>
            <a:endParaRPr lang="ru-RU" i="1" dirty="0"/>
          </a:p>
        </p:txBody>
      </p:sp>
      <p:sp>
        <p:nvSpPr>
          <p:cNvPr id="7" name="TextBox 6">
            <a:extLst>
              <a:ext uri="{FF2B5EF4-FFF2-40B4-BE49-F238E27FC236}">
                <a16:creationId xmlns:a16="http://schemas.microsoft.com/office/drawing/2014/main" id="{63A27036-183E-5F41-3D0F-187FBF45AAFC}"/>
              </a:ext>
            </a:extLst>
          </p:cNvPr>
          <p:cNvSpPr txBox="1"/>
          <p:nvPr/>
        </p:nvSpPr>
        <p:spPr>
          <a:xfrm>
            <a:off x="1207682" y="5220776"/>
            <a:ext cx="9767930" cy="833305"/>
          </a:xfrm>
          <a:prstGeom prst="rect">
            <a:avLst/>
          </a:prstGeom>
          <a:noFill/>
        </p:spPr>
        <p:txBody>
          <a:bodyPr wrap="none" rtlCol="0">
            <a:spAutoFit/>
          </a:bodyPr>
          <a:lstStyle/>
          <a:p>
            <a:pPr algn="ctr">
              <a:lnSpc>
                <a:spcPct val="125000"/>
              </a:lnSpc>
            </a:pPr>
            <a:r>
              <a:rPr lang="en-US" sz="2000" b="0" i="0" dirty="0">
                <a:effectLst/>
                <a:latin typeface="-apple-system"/>
              </a:rPr>
              <a:t>An increase in </a:t>
            </a:r>
            <a:r>
              <a:rPr lang="en-US" sz="2000" b="0" i="1" dirty="0" err="1">
                <a:effectLst/>
                <a:latin typeface="-apple-system"/>
              </a:rPr>
              <a:t>visitNumber</a:t>
            </a:r>
            <a:r>
              <a:rPr lang="en-US" sz="2000" b="0" i="0" dirty="0">
                <a:effectLst/>
                <a:latin typeface="-apple-system"/>
              </a:rPr>
              <a:t> by one, on average, leads to an increase of the revenue by 1.21%</a:t>
            </a:r>
          </a:p>
          <a:p>
            <a:pPr algn="ctr">
              <a:lnSpc>
                <a:spcPct val="125000"/>
              </a:lnSpc>
            </a:pPr>
            <a:r>
              <a:rPr lang="en-US" sz="2000" b="0" i="0" dirty="0">
                <a:effectLst/>
                <a:latin typeface="-apple-system"/>
              </a:rPr>
              <a:t>An increase in </a:t>
            </a:r>
            <a:r>
              <a:rPr lang="en-US" sz="2000" b="0" i="1" dirty="0" err="1">
                <a:effectLst/>
                <a:latin typeface="-apple-system"/>
              </a:rPr>
              <a:t>totals.hits</a:t>
            </a:r>
            <a:r>
              <a:rPr lang="en-US" sz="2000" b="0" i="0" dirty="0">
                <a:effectLst/>
                <a:latin typeface="-apple-system"/>
              </a:rPr>
              <a:t> by one, on average, leads to an increase of the revenue by 0.79%</a:t>
            </a:r>
            <a:endParaRPr lang="ru-RU" sz="2000" dirty="0"/>
          </a:p>
        </p:txBody>
      </p:sp>
    </p:spTree>
    <p:extLst>
      <p:ext uri="{BB962C8B-B14F-4D97-AF65-F5344CB8AC3E}">
        <p14:creationId xmlns:p14="http://schemas.microsoft.com/office/powerpoint/2010/main" val="343941318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38</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5595"/>
            <a:ext cx="9258583" cy="903672"/>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Linear Regression for Log(Revenue)</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Diagnostics</a:t>
            </a:r>
            <a:endParaRPr lang="en-US" sz="3094"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4B67A27F-623B-7E88-D2F4-D0CF53C31993}"/>
              </a:ext>
            </a:extLst>
          </p:cNvPr>
          <p:cNvPicPr>
            <a:picLocks noChangeAspect="1"/>
          </p:cNvPicPr>
          <p:nvPr/>
        </p:nvPicPr>
        <p:blipFill>
          <a:blip r:embed="rId4"/>
          <a:stretch>
            <a:fillRect/>
          </a:stretch>
        </p:blipFill>
        <p:spPr>
          <a:xfrm>
            <a:off x="203591" y="2016676"/>
            <a:ext cx="3477110" cy="2219635"/>
          </a:xfrm>
          <a:prstGeom prst="rect">
            <a:avLst/>
          </a:prstGeom>
        </p:spPr>
      </p:pic>
      <p:sp>
        <p:nvSpPr>
          <p:cNvPr id="6" name="TextBox 5">
            <a:extLst>
              <a:ext uri="{FF2B5EF4-FFF2-40B4-BE49-F238E27FC236}">
                <a16:creationId xmlns:a16="http://schemas.microsoft.com/office/drawing/2014/main" id="{E4B6C816-4657-10AB-C3C6-5BC78E17F0D9}"/>
              </a:ext>
            </a:extLst>
          </p:cNvPr>
          <p:cNvSpPr txBox="1"/>
          <p:nvPr/>
        </p:nvSpPr>
        <p:spPr>
          <a:xfrm>
            <a:off x="1508523" y="4247315"/>
            <a:ext cx="1060675" cy="369332"/>
          </a:xfrm>
          <a:prstGeom prst="rect">
            <a:avLst/>
          </a:prstGeom>
          <a:noFill/>
        </p:spPr>
        <p:txBody>
          <a:bodyPr wrap="none" rtlCol="0">
            <a:spAutoFit/>
          </a:bodyPr>
          <a:lstStyle/>
          <a:p>
            <a:r>
              <a:rPr lang="en-US" i="1" dirty="0"/>
              <a:t>Residuals</a:t>
            </a:r>
            <a:endParaRPr lang="ru-RU" i="1" dirty="0"/>
          </a:p>
        </p:txBody>
      </p:sp>
      <p:pic>
        <p:nvPicPr>
          <p:cNvPr id="9" name="Рисунок 8">
            <a:extLst>
              <a:ext uri="{FF2B5EF4-FFF2-40B4-BE49-F238E27FC236}">
                <a16:creationId xmlns:a16="http://schemas.microsoft.com/office/drawing/2014/main" id="{AAE060AA-ED23-B5AA-6172-51061E803464}"/>
              </a:ext>
            </a:extLst>
          </p:cNvPr>
          <p:cNvPicPr>
            <a:picLocks noChangeAspect="1"/>
          </p:cNvPicPr>
          <p:nvPr/>
        </p:nvPicPr>
        <p:blipFill>
          <a:blip r:embed="rId5"/>
          <a:stretch>
            <a:fillRect/>
          </a:stretch>
        </p:blipFill>
        <p:spPr>
          <a:xfrm>
            <a:off x="4688670" y="1285438"/>
            <a:ext cx="1873669" cy="5002823"/>
          </a:xfrm>
          <a:prstGeom prst="rect">
            <a:avLst/>
          </a:prstGeom>
        </p:spPr>
      </p:pic>
      <p:sp>
        <p:nvSpPr>
          <p:cNvPr id="15" name="TextBox 14">
            <a:extLst>
              <a:ext uri="{FF2B5EF4-FFF2-40B4-BE49-F238E27FC236}">
                <a16:creationId xmlns:a16="http://schemas.microsoft.com/office/drawing/2014/main" id="{078EA445-E5A0-9732-C128-EF3886954C05}"/>
              </a:ext>
            </a:extLst>
          </p:cNvPr>
          <p:cNvSpPr txBox="1"/>
          <p:nvPr/>
        </p:nvSpPr>
        <p:spPr>
          <a:xfrm>
            <a:off x="4768698" y="6288261"/>
            <a:ext cx="1713611" cy="369332"/>
          </a:xfrm>
          <a:prstGeom prst="rect">
            <a:avLst/>
          </a:prstGeom>
          <a:noFill/>
        </p:spPr>
        <p:txBody>
          <a:bodyPr wrap="none" rtlCol="0">
            <a:spAutoFit/>
          </a:bodyPr>
          <a:lstStyle/>
          <a:p>
            <a:r>
              <a:rPr lang="en-US" i="1" dirty="0"/>
              <a:t>Multicollinearity</a:t>
            </a:r>
            <a:endParaRPr lang="ru-RU" i="1" dirty="0"/>
          </a:p>
        </p:txBody>
      </p:sp>
      <p:sp>
        <p:nvSpPr>
          <p:cNvPr id="10" name="Левая фигурная скобка 9">
            <a:extLst>
              <a:ext uri="{FF2B5EF4-FFF2-40B4-BE49-F238E27FC236}">
                <a16:creationId xmlns:a16="http://schemas.microsoft.com/office/drawing/2014/main" id="{68C9E1A3-136F-31B4-C14B-B7EFC5FF3CED}"/>
              </a:ext>
            </a:extLst>
          </p:cNvPr>
          <p:cNvSpPr/>
          <p:nvPr/>
        </p:nvSpPr>
        <p:spPr>
          <a:xfrm>
            <a:off x="4404946" y="3902994"/>
            <a:ext cx="283724" cy="193509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12" name="TextBox 11">
            <a:extLst>
              <a:ext uri="{FF2B5EF4-FFF2-40B4-BE49-F238E27FC236}">
                <a16:creationId xmlns:a16="http://schemas.microsoft.com/office/drawing/2014/main" id="{FCCEA181-A476-14CC-7A82-878B4E2A3722}"/>
              </a:ext>
            </a:extLst>
          </p:cNvPr>
          <p:cNvSpPr txBox="1"/>
          <p:nvPr/>
        </p:nvSpPr>
        <p:spPr>
          <a:xfrm>
            <a:off x="3763108" y="4685875"/>
            <a:ext cx="587020" cy="369332"/>
          </a:xfrm>
          <a:prstGeom prst="rect">
            <a:avLst/>
          </a:prstGeom>
          <a:noFill/>
        </p:spPr>
        <p:txBody>
          <a:bodyPr wrap="none" rtlCol="0">
            <a:spAutoFit/>
          </a:bodyPr>
          <a:lstStyle/>
          <a:p>
            <a:r>
              <a:rPr lang="en-US" dirty="0"/>
              <a:t>&gt; 10</a:t>
            </a:r>
            <a:endParaRPr lang="ru-RU" dirty="0"/>
          </a:p>
        </p:txBody>
      </p:sp>
      <p:pic>
        <p:nvPicPr>
          <p:cNvPr id="17" name="Рисунок 16">
            <a:extLst>
              <a:ext uri="{FF2B5EF4-FFF2-40B4-BE49-F238E27FC236}">
                <a16:creationId xmlns:a16="http://schemas.microsoft.com/office/drawing/2014/main" id="{8887F559-1DEB-C2A8-AF1C-851306A6E802}"/>
              </a:ext>
            </a:extLst>
          </p:cNvPr>
          <p:cNvPicPr>
            <a:picLocks noChangeAspect="1"/>
          </p:cNvPicPr>
          <p:nvPr/>
        </p:nvPicPr>
        <p:blipFill>
          <a:blip r:embed="rId6"/>
          <a:stretch>
            <a:fillRect/>
          </a:stretch>
        </p:blipFill>
        <p:spPr>
          <a:xfrm>
            <a:off x="7167556" y="1999091"/>
            <a:ext cx="3946989" cy="2515917"/>
          </a:xfrm>
          <a:prstGeom prst="rect">
            <a:avLst/>
          </a:prstGeom>
        </p:spPr>
      </p:pic>
      <p:sp>
        <p:nvSpPr>
          <p:cNvPr id="20" name="TextBox 19">
            <a:extLst>
              <a:ext uri="{FF2B5EF4-FFF2-40B4-BE49-F238E27FC236}">
                <a16:creationId xmlns:a16="http://schemas.microsoft.com/office/drawing/2014/main" id="{72FE76D8-3EBE-3A27-A668-82EB1E35C8F9}"/>
              </a:ext>
            </a:extLst>
          </p:cNvPr>
          <p:cNvSpPr txBox="1"/>
          <p:nvPr/>
        </p:nvSpPr>
        <p:spPr>
          <a:xfrm>
            <a:off x="8299116" y="4508427"/>
            <a:ext cx="1898533" cy="369332"/>
          </a:xfrm>
          <a:prstGeom prst="rect">
            <a:avLst/>
          </a:prstGeom>
          <a:noFill/>
        </p:spPr>
        <p:txBody>
          <a:bodyPr wrap="none" rtlCol="0">
            <a:spAutoFit/>
          </a:bodyPr>
          <a:lstStyle/>
          <a:p>
            <a:r>
              <a:rPr lang="en-US" i="1"/>
              <a:t>Heteroscedasticity</a:t>
            </a:r>
            <a:endParaRPr lang="ru-RU" i="1" dirty="0"/>
          </a:p>
        </p:txBody>
      </p:sp>
    </p:spTree>
    <p:extLst>
      <p:ext uri="{BB962C8B-B14F-4D97-AF65-F5344CB8AC3E}">
        <p14:creationId xmlns:p14="http://schemas.microsoft.com/office/powerpoint/2010/main" val="30132319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39</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5595"/>
            <a:ext cx="9258583" cy="90367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Linear Regression for Log(Revenue)</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Diagnostics</a:t>
            </a:r>
            <a:endParaRPr lang="en-US" sz="3094" dirty="0">
              <a:latin typeface="Arial Narrow" charset="0"/>
              <a:ea typeface="Arial Narrow" charset="0"/>
              <a:cs typeface="Arial Narrow" charset="0"/>
            </a:endParaRPr>
          </a:p>
        </p:txBody>
      </p:sp>
      <p:pic>
        <p:nvPicPr>
          <p:cNvPr id="4" name="Рисунок 3">
            <a:extLst>
              <a:ext uri="{FF2B5EF4-FFF2-40B4-BE49-F238E27FC236}">
                <a16:creationId xmlns:a16="http://schemas.microsoft.com/office/drawing/2014/main" id="{04EE4078-5DE0-1059-C2A7-D220EE80D892}"/>
              </a:ext>
            </a:extLst>
          </p:cNvPr>
          <p:cNvPicPr>
            <a:picLocks noChangeAspect="1"/>
          </p:cNvPicPr>
          <p:nvPr/>
        </p:nvPicPr>
        <p:blipFill>
          <a:blip r:embed="rId4"/>
          <a:stretch>
            <a:fillRect/>
          </a:stretch>
        </p:blipFill>
        <p:spPr>
          <a:xfrm>
            <a:off x="737311" y="1749349"/>
            <a:ext cx="2048161" cy="1867161"/>
          </a:xfrm>
          <a:prstGeom prst="rect">
            <a:avLst/>
          </a:prstGeom>
        </p:spPr>
      </p:pic>
      <p:sp>
        <p:nvSpPr>
          <p:cNvPr id="5" name="TextBox 4">
            <a:extLst>
              <a:ext uri="{FF2B5EF4-FFF2-40B4-BE49-F238E27FC236}">
                <a16:creationId xmlns:a16="http://schemas.microsoft.com/office/drawing/2014/main" id="{E24448D8-12C3-909C-A213-563156499969}"/>
              </a:ext>
            </a:extLst>
          </p:cNvPr>
          <p:cNvSpPr txBox="1"/>
          <p:nvPr/>
        </p:nvSpPr>
        <p:spPr>
          <a:xfrm>
            <a:off x="737311" y="3616510"/>
            <a:ext cx="1690912" cy="369332"/>
          </a:xfrm>
          <a:prstGeom prst="rect">
            <a:avLst/>
          </a:prstGeom>
          <a:noFill/>
        </p:spPr>
        <p:txBody>
          <a:bodyPr wrap="none" rtlCol="0">
            <a:spAutoFit/>
          </a:bodyPr>
          <a:lstStyle/>
          <a:p>
            <a:r>
              <a:rPr lang="en-US" i="1" dirty="0"/>
              <a:t>Influential cases</a:t>
            </a:r>
            <a:endParaRPr lang="ru-RU" i="1" dirty="0"/>
          </a:p>
        </p:txBody>
      </p:sp>
      <p:pic>
        <p:nvPicPr>
          <p:cNvPr id="8" name="Рисунок 7">
            <a:extLst>
              <a:ext uri="{FF2B5EF4-FFF2-40B4-BE49-F238E27FC236}">
                <a16:creationId xmlns:a16="http://schemas.microsoft.com/office/drawing/2014/main" id="{0CD185CF-4785-0F0B-7970-53FE14488500}"/>
              </a:ext>
            </a:extLst>
          </p:cNvPr>
          <p:cNvPicPr>
            <a:picLocks noChangeAspect="1"/>
          </p:cNvPicPr>
          <p:nvPr/>
        </p:nvPicPr>
        <p:blipFill>
          <a:blip r:embed="rId5"/>
          <a:stretch>
            <a:fillRect/>
          </a:stretch>
        </p:blipFill>
        <p:spPr>
          <a:xfrm>
            <a:off x="6724465" y="1825559"/>
            <a:ext cx="2629267" cy="1714739"/>
          </a:xfrm>
          <a:prstGeom prst="rect">
            <a:avLst/>
          </a:prstGeom>
        </p:spPr>
      </p:pic>
      <p:sp>
        <p:nvSpPr>
          <p:cNvPr id="21" name="TextBox 20">
            <a:extLst>
              <a:ext uri="{FF2B5EF4-FFF2-40B4-BE49-F238E27FC236}">
                <a16:creationId xmlns:a16="http://schemas.microsoft.com/office/drawing/2014/main" id="{F8BA1B46-F713-443E-D5CE-09579224B3AF}"/>
              </a:ext>
            </a:extLst>
          </p:cNvPr>
          <p:cNvSpPr txBox="1"/>
          <p:nvPr/>
        </p:nvSpPr>
        <p:spPr>
          <a:xfrm>
            <a:off x="6657938" y="3540298"/>
            <a:ext cx="1771895" cy="369332"/>
          </a:xfrm>
          <a:prstGeom prst="rect">
            <a:avLst/>
          </a:prstGeom>
          <a:noFill/>
        </p:spPr>
        <p:txBody>
          <a:bodyPr wrap="none" rtlCol="0">
            <a:spAutoFit/>
          </a:bodyPr>
          <a:lstStyle/>
          <a:p>
            <a:r>
              <a:rPr lang="en-US" i="1" dirty="0"/>
              <a:t>Potential outliers</a:t>
            </a:r>
            <a:endParaRPr lang="ru-RU" i="1" dirty="0"/>
          </a:p>
        </p:txBody>
      </p:sp>
      <p:sp>
        <p:nvSpPr>
          <p:cNvPr id="16" name="Правая фигурная скобка 15">
            <a:extLst>
              <a:ext uri="{FF2B5EF4-FFF2-40B4-BE49-F238E27FC236}">
                <a16:creationId xmlns:a16="http://schemas.microsoft.com/office/drawing/2014/main" id="{56408FF2-A1B6-9317-84D5-89246945B891}"/>
              </a:ext>
            </a:extLst>
          </p:cNvPr>
          <p:cNvSpPr/>
          <p:nvPr/>
        </p:nvSpPr>
        <p:spPr>
          <a:xfrm>
            <a:off x="2664069" y="1825559"/>
            <a:ext cx="439616" cy="179094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B06949-6676-4C8F-BFBA-4F186FC04947}"/>
                  </a:ext>
                </a:extLst>
              </p:cNvPr>
              <p:cNvSpPr txBox="1"/>
              <p:nvPr/>
            </p:nvSpPr>
            <p:spPr>
              <a:xfrm>
                <a:off x="3223691" y="2498262"/>
                <a:ext cx="2725361" cy="369332"/>
              </a:xfrm>
              <a:prstGeom prst="rect">
                <a:avLst/>
              </a:prstGeom>
              <a:noFill/>
            </p:spPr>
            <p:txBody>
              <a:bodyPr wrap="none" rtlCol="0">
                <a:spAutoFit/>
              </a:bodyPr>
              <a:lstStyle/>
              <a:p>
                <a:r>
                  <a:rPr lang="en-US" dirty="0"/>
                  <a:t>Only 1 with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𝑑𝑓𝑓𝑖𝑡𝑠</m:t>
                    </m:r>
                    <m:r>
                      <a:rPr lang="en-US" i="1" dirty="0" smtClean="0">
                        <a:latin typeface="Cambria Math" panose="02040503050406030204" pitchFamily="18" charset="0"/>
                      </a:rPr>
                      <m:t>|&gt;2.</m:t>
                    </m:r>
                    <m:r>
                      <a:rPr lang="en-US" i="1" dirty="0">
                        <a:latin typeface="Cambria Math" panose="02040503050406030204" pitchFamily="18" charset="0"/>
                      </a:rPr>
                      <m:t>5</m:t>
                    </m:r>
                  </m:oMath>
                </a14:m>
                <a:endParaRPr lang="ru-RU" dirty="0"/>
              </a:p>
            </p:txBody>
          </p:sp>
        </mc:Choice>
        <mc:Fallback xmlns="">
          <p:sp>
            <p:nvSpPr>
              <p:cNvPr id="18" name="TextBox 17">
                <a:extLst>
                  <a:ext uri="{FF2B5EF4-FFF2-40B4-BE49-F238E27FC236}">
                    <a16:creationId xmlns:a16="http://schemas.microsoft.com/office/drawing/2014/main" id="{05B06949-6676-4C8F-BFBA-4F186FC04947}"/>
                  </a:ext>
                </a:extLst>
              </p:cNvPr>
              <p:cNvSpPr txBox="1">
                <a:spLocks noRot="1" noChangeAspect="1" noMove="1" noResize="1" noEditPoints="1" noAdjustHandles="1" noChangeArrowheads="1" noChangeShapeType="1" noTextEdit="1"/>
              </p:cNvSpPr>
              <p:nvPr/>
            </p:nvSpPr>
            <p:spPr>
              <a:xfrm>
                <a:off x="3223691" y="2498262"/>
                <a:ext cx="2725361" cy="369332"/>
              </a:xfrm>
              <a:prstGeom prst="rect">
                <a:avLst/>
              </a:prstGeom>
              <a:blipFill>
                <a:blip r:embed="rId6"/>
                <a:stretch>
                  <a:fillRect l="-2013" t="-10000" b="-26667"/>
                </a:stretch>
              </a:blipFill>
            </p:spPr>
            <p:txBody>
              <a:bodyPr/>
              <a:lstStyle/>
              <a:p>
                <a:r>
                  <a:rPr lang="ru-RU">
                    <a:noFill/>
                  </a:rPr>
                  <a:t> </a:t>
                </a:r>
              </a:p>
            </p:txBody>
          </p:sp>
        </mc:Fallback>
      </mc:AlternateContent>
      <p:sp>
        <p:nvSpPr>
          <p:cNvPr id="24" name="Правая фигурная скобка 23">
            <a:extLst>
              <a:ext uri="{FF2B5EF4-FFF2-40B4-BE49-F238E27FC236}">
                <a16:creationId xmlns:a16="http://schemas.microsoft.com/office/drawing/2014/main" id="{BA64963C-75EB-9166-F856-736A6089C76E}"/>
              </a:ext>
            </a:extLst>
          </p:cNvPr>
          <p:cNvSpPr/>
          <p:nvPr/>
        </p:nvSpPr>
        <p:spPr>
          <a:xfrm>
            <a:off x="9133924" y="1825559"/>
            <a:ext cx="439616" cy="179094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B208ADE-843E-ADBD-7AD4-A47040700FE4}"/>
                  </a:ext>
                </a:extLst>
              </p:cNvPr>
              <p:cNvSpPr txBox="1"/>
              <p:nvPr/>
            </p:nvSpPr>
            <p:spPr>
              <a:xfrm>
                <a:off x="9693546" y="2498262"/>
                <a:ext cx="2429768" cy="369332"/>
              </a:xfrm>
              <a:prstGeom prst="rect">
                <a:avLst/>
              </a:prstGeom>
              <a:noFill/>
            </p:spPr>
            <p:txBody>
              <a:bodyPr wrap="none" rtlCol="0">
                <a:spAutoFit/>
              </a:bodyPr>
              <a:lstStyle/>
              <a:p>
                <a:r>
                  <a:rPr lang="en-US" dirty="0"/>
                  <a:t>Only 1 with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𝑟𝑒𝑠𝑖𝑑</m:t>
                    </m:r>
                    <m:r>
                      <a:rPr lang="en-US" i="1" dirty="0" smtClean="0">
                        <a:latin typeface="Cambria Math" panose="02040503050406030204" pitchFamily="18" charset="0"/>
                      </a:rPr>
                      <m:t>|&gt;</m:t>
                    </m:r>
                    <m:r>
                      <a:rPr lang="en-US" b="0" i="1" dirty="0" smtClean="0">
                        <a:latin typeface="Cambria Math" panose="02040503050406030204" pitchFamily="18" charset="0"/>
                      </a:rPr>
                      <m:t>4</m:t>
                    </m:r>
                  </m:oMath>
                </a14:m>
                <a:endParaRPr lang="ru-RU" dirty="0"/>
              </a:p>
            </p:txBody>
          </p:sp>
        </mc:Choice>
        <mc:Fallback xmlns="">
          <p:sp>
            <p:nvSpPr>
              <p:cNvPr id="25" name="TextBox 24">
                <a:extLst>
                  <a:ext uri="{FF2B5EF4-FFF2-40B4-BE49-F238E27FC236}">
                    <a16:creationId xmlns:a16="http://schemas.microsoft.com/office/drawing/2014/main" id="{7B208ADE-843E-ADBD-7AD4-A47040700FE4}"/>
                  </a:ext>
                </a:extLst>
              </p:cNvPr>
              <p:cNvSpPr txBox="1">
                <a:spLocks noRot="1" noChangeAspect="1" noMove="1" noResize="1" noEditPoints="1" noAdjustHandles="1" noChangeArrowheads="1" noChangeShapeType="1" noTextEdit="1"/>
              </p:cNvSpPr>
              <p:nvPr/>
            </p:nvSpPr>
            <p:spPr>
              <a:xfrm>
                <a:off x="9693546" y="2498262"/>
                <a:ext cx="2429768" cy="369332"/>
              </a:xfrm>
              <a:prstGeom prst="rect">
                <a:avLst/>
              </a:prstGeom>
              <a:blipFill>
                <a:blip r:embed="rId7"/>
                <a:stretch>
                  <a:fillRect l="-2005" t="-10000" b="-26667"/>
                </a:stretch>
              </a:blipFill>
            </p:spPr>
            <p:txBody>
              <a:bodyPr/>
              <a:lstStyle/>
              <a:p>
                <a:r>
                  <a:rPr lang="ru-RU">
                    <a:noFill/>
                  </a:rPr>
                  <a:t> </a:t>
                </a:r>
              </a:p>
            </p:txBody>
          </p:sp>
        </mc:Fallback>
      </mc:AlternateContent>
      <p:sp>
        <p:nvSpPr>
          <p:cNvPr id="19" name="Стрелка: вниз 18">
            <a:extLst>
              <a:ext uri="{FF2B5EF4-FFF2-40B4-BE49-F238E27FC236}">
                <a16:creationId xmlns:a16="http://schemas.microsoft.com/office/drawing/2014/main" id="{F5616113-A2D3-F640-A987-2F07028F5807}"/>
              </a:ext>
            </a:extLst>
          </p:cNvPr>
          <p:cNvSpPr/>
          <p:nvPr/>
        </p:nvSpPr>
        <p:spPr>
          <a:xfrm>
            <a:off x="5662246" y="3909630"/>
            <a:ext cx="433754" cy="79425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TextBox 21">
            <a:extLst>
              <a:ext uri="{FF2B5EF4-FFF2-40B4-BE49-F238E27FC236}">
                <a16:creationId xmlns:a16="http://schemas.microsoft.com/office/drawing/2014/main" id="{7AC3A601-3AD3-E713-4957-C81B8F9A9A24}"/>
              </a:ext>
            </a:extLst>
          </p:cNvPr>
          <p:cNvSpPr txBox="1"/>
          <p:nvPr/>
        </p:nvSpPr>
        <p:spPr>
          <a:xfrm>
            <a:off x="3040044" y="4997347"/>
            <a:ext cx="5678157" cy="400110"/>
          </a:xfrm>
          <a:prstGeom prst="rect">
            <a:avLst/>
          </a:prstGeom>
          <a:noFill/>
        </p:spPr>
        <p:txBody>
          <a:bodyPr wrap="none" rtlCol="0">
            <a:spAutoFit/>
          </a:bodyPr>
          <a:lstStyle/>
          <a:p>
            <a:r>
              <a:rPr lang="en-US" sz="2000" dirty="0"/>
              <a:t>Influence of such cases on the model is not very high</a:t>
            </a:r>
            <a:endParaRPr lang="ru-RU" sz="2000" dirty="0"/>
          </a:p>
        </p:txBody>
      </p:sp>
    </p:spTree>
    <p:extLst>
      <p:ext uri="{BB962C8B-B14F-4D97-AF65-F5344CB8AC3E}">
        <p14:creationId xmlns:p14="http://schemas.microsoft.com/office/powerpoint/2010/main" val="249005323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38255"/>
            <a:ext cx="9258583" cy="977959"/>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Research relevance:</a:t>
            </a:r>
          </a:p>
          <a:p>
            <a:pPr marL="2832843" indent="-2069381">
              <a:defRPr sz="5000" b="1" cap="all">
                <a:solidFill>
                  <a:srgbClr val="253957"/>
                </a:solidFill>
                <a:latin typeface="+mn-lt"/>
                <a:ea typeface="+mn-ea"/>
                <a:cs typeface="+mn-cs"/>
                <a:sym typeface="Arial Narrow"/>
              </a:defRPr>
            </a:pPr>
            <a:r>
              <a:rPr lang="en-US" sz="3094" dirty="0">
                <a:latin typeface="Arial Narrow" charset="0"/>
                <a:ea typeface="Arial Narrow" charset="0"/>
                <a:cs typeface="Arial Narrow" charset="0"/>
              </a:rPr>
              <a:t>Questions</a:t>
            </a:r>
          </a:p>
        </p:txBody>
      </p:sp>
      <p:sp>
        <p:nvSpPr>
          <p:cNvPr id="15" name="TextBox 14">
            <a:extLst>
              <a:ext uri="{FF2B5EF4-FFF2-40B4-BE49-F238E27FC236}">
                <a16:creationId xmlns:a16="http://schemas.microsoft.com/office/drawing/2014/main" id="{46B4711B-ED18-06BB-1E8E-A205D039A925}"/>
              </a:ext>
            </a:extLst>
          </p:cNvPr>
          <p:cNvSpPr txBox="1"/>
          <p:nvPr/>
        </p:nvSpPr>
        <p:spPr>
          <a:xfrm>
            <a:off x="423566" y="1317894"/>
            <a:ext cx="11411182" cy="3359061"/>
          </a:xfrm>
          <a:prstGeom prst="rect">
            <a:avLst/>
          </a:prstGeom>
          <a:noFill/>
        </p:spPr>
        <p:txBody>
          <a:bodyPr wrap="square">
            <a:spAutoFit/>
          </a:bodyPr>
          <a:lstStyle/>
          <a:p>
            <a:pPr marL="457200" indent="-457200">
              <a:lnSpc>
                <a:spcPct val="150000"/>
              </a:lnSpc>
              <a:buFont typeface="+mj-lt"/>
              <a:buAutoNum type="arabicPeriod"/>
            </a:pPr>
            <a:r>
              <a:rPr lang="en-US" sz="2400" b="0" i="0" dirty="0">
                <a:effectLst/>
                <a:latin typeface="-apple-system"/>
              </a:rPr>
              <a:t>What are the key factors that significantly influence the chance to perform a purchase?</a:t>
            </a:r>
            <a:br>
              <a:rPr lang="en-US" sz="2400" b="0" i="0" dirty="0">
                <a:effectLst/>
                <a:latin typeface="-apple-system"/>
              </a:rPr>
            </a:br>
            <a:r>
              <a:rPr lang="en-US" sz="2400" b="1" i="0" dirty="0">
                <a:effectLst/>
                <a:latin typeface="-apple-system"/>
              </a:rPr>
              <a:t>Idea</a:t>
            </a:r>
            <a:r>
              <a:rPr lang="en-US" sz="2400" b="0" i="0" dirty="0">
                <a:effectLst/>
                <a:latin typeface="-apple-system"/>
              </a:rPr>
              <a:t>: construct a </a:t>
            </a:r>
            <a:r>
              <a:rPr lang="en-US" sz="2400" b="0" i="1" dirty="0">
                <a:effectLst/>
                <a:latin typeface="-apple-system"/>
              </a:rPr>
              <a:t>logistic regression </a:t>
            </a:r>
            <a:r>
              <a:rPr lang="en-US" sz="2400" b="0" i="0" dirty="0">
                <a:effectLst/>
                <a:latin typeface="-apple-system"/>
              </a:rPr>
              <a:t>with Y as a chance to perform a purchase.</a:t>
            </a:r>
          </a:p>
          <a:p>
            <a:pPr marL="457200" indent="-457200">
              <a:lnSpc>
                <a:spcPct val="150000"/>
              </a:lnSpc>
              <a:buFont typeface="+mj-lt"/>
              <a:buAutoNum type="arabicPeriod"/>
            </a:pPr>
            <a:r>
              <a:rPr lang="en-US" sz="2400" b="0" i="0" dirty="0">
                <a:effectLst/>
                <a:latin typeface="-apple-system"/>
              </a:rPr>
              <a:t>What is the influence of </a:t>
            </a:r>
            <a:r>
              <a:rPr lang="en-US" sz="2400" i="0" dirty="0">
                <a:effectLst/>
              </a:rPr>
              <a:t>visit parameters </a:t>
            </a:r>
            <a:r>
              <a:rPr lang="en-US" sz="2400" b="0" i="0" dirty="0">
                <a:effectLst/>
                <a:latin typeface="-apple-system"/>
              </a:rPr>
              <a:t>on the amount spent on purchases?</a:t>
            </a:r>
            <a:br>
              <a:rPr lang="en-US" sz="2400" b="0" i="0" dirty="0">
                <a:effectLst/>
                <a:latin typeface="-apple-system"/>
              </a:rPr>
            </a:br>
            <a:r>
              <a:rPr lang="en-US" sz="2400" b="1" i="0" dirty="0">
                <a:effectLst/>
                <a:latin typeface="-apple-system"/>
              </a:rPr>
              <a:t>Idea</a:t>
            </a:r>
            <a:r>
              <a:rPr lang="en-US" sz="2400" b="0" i="0" dirty="0">
                <a:effectLst/>
                <a:latin typeface="-apple-system"/>
              </a:rPr>
              <a:t>: construct a </a:t>
            </a:r>
            <a:r>
              <a:rPr lang="en-US" sz="2400" b="0" i="1" dirty="0">
                <a:effectLst/>
                <a:latin typeface="-apple-system"/>
              </a:rPr>
              <a:t>linear regression </a:t>
            </a:r>
            <a:r>
              <a:rPr lang="en-US" sz="2400" b="0" i="0" dirty="0">
                <a:effectLst/>
                <a:latin typeface="-apple-system"/>
              </a:rPr>
              <a:t>with Y as a transaction revenue of a purchase.</a:t>
            </a:r>
          </a:p>
          <a:p>
            <a:pPr marL="457200" indent="-457200">
              <a:lnSpc>
                <a:spcPct val="150000"/>
              </a:lnSpc>
              <a:buFont typeface="+mj-lt"/>
              <a:buAutoNum type="arabicPeriod"/>
            </a:pPr>
            <a:r>
              <a:rPr lang="en-US" sz="2400" b="0" i="0" dirty="0">
                <a:effectLst/>
                <a:latin typeface="-apple-system"/>
              </a:rPr>
              <a:t>What are the groups of visits in the GMS that need special attention?</a:t>
            </a:r>
            <a:br>
              <a:rPr lang="en-US" sz="2400" b="0" i="0" dirty="0">
                <a:effectLst/>
                <a:latin typeface="-apple-system"/>
              </a:rPr>
            </a:br>
            <a:r>
              <a:rPr lang="en-US" sz="2400" b="1" i="0" dirty="0">
                <a:effectLst/>
                <a:latin typeface="-apple-system"/>
              </a:rPr>
              <a:t>Idea</a:t>
            </a:r>
            <a:r>
              <a:rPr lang="en-US" sz="2400" b="0" i="0" dirty="0">
                <a:effectLst/>
                <a:latin typeface="-apple-system"/>
              </a:rPr>
              <a:t>: perform a </a:t>
            </a:r>
            <a:r>
              <a:rPr lang="en-US" sz="2400" b="0" i="1" dirty="0">
                <a:effectLst/>
                <a:latin typeface="-apple-system"/>
              </a:rPr>
              <a:t>cluster analysis </a:t>
            </a:r>
            <a:r>
              <a:rPr lang="en-US" sz="2400" b="0" i="0" dirty="0">
                <a:effectLst/>
                <a:latin typeface="-apple-system"/>
              </a:rPr>
              <a:t>of all visits to GMS.</a:t>
            </a:r>
          </a:p>
        </p:txBody>
      </p:sp>
    </p:spTree>
    <p:extLst>
      <p:ext uri="{BB962C8B-B14F-4D97-AF65-F5344CB8AC3E}">
        <p14:creationId xmlns:p14="http://schemas.microsoft.com/office/powerpoint/2010/main" val="234720139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40</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10287981" cy="90367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Logistic Regression for </a:t>
            </a:r>
            <a:r>
              <a:rPr lang="en-US" sz="3516" dirty="0" err="1">
                <a:latin typeface="Arial Narrow" charset="0"/>
                <a:ea typeface="Arial Narrow" charset="0"/>
                <a:cs typeface="Arial Narrow" charset="0"/>
              </a:rPr>
              <a:t>IsPurchasePerformed</a:t>
            </a:r>
            <a:endParaRPr lang="en-US" sz="3094" dirty="0">
              <a:latin typeface="Arial Narrow" charset="0"/>
              <a:ea typeface="Arial Narrow" charset="0"/>
              <a:cs typeface="Arial Narrow" charset="0"/>
            </a:endParaRPr>
          </a:p>
        </p:txBody>
      </p:sp>
      <p:sp>
        <p:nvSpPr>
          <p:cNvPr id="5" name="TextBox 4">
            <a:extLst>
              <a:ext uri="{FF2B5EF4-FFF2-40B4-BE49-F238E27FC236}">
                <a16:creationId xmlns:a16="http://schemas.microsoft.com/office/drawing/2014/main" id="{6FE7082A-CD8C-EAFE-47AC-07AF59EAAF85}"/>
              </a:ext>
            </a:extLst>
          </p:cNvPr>
          <p:cNvSpPr txBox="1"/>
          <p:nvPr/>
        </p:nvSpPr>
        <p:spPr>
          <a:xfrm>
            <a:off x="6600565" y="1491855"/>
            <a:ext cx="5315134"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Model is statistically significant.</a:t>
            </a:r>
          </a:p>
          <a:p>
            <a:pPr marL="285750" indent="-285750">
              <a:lnSpc>
                <a:spcPct val="150000"/>
              </a:lnSpc>
              <a:buFont typeface="Arial" panose="020B0604020202020204" pitchFamily="34" charset="0"/>
              <a:buChar char="•"/>
            </a:pPr>
            <a:r>
              <a:rPr lang="en-US" dirty="0"/>
              <a:t>Model describes </a:t>
            </a:r>
            <a:r>
              <a:rPr lang="en-US" b="0" i="0" dirty="0">
                <a:effectLst/>
                <a:latin typeface="-apple-system"/>
              </a:rPr>
              <a:t>40% variance of the dependent variable.</a:t>
            </a:r>
          </a:p>
          <a:p>
            <a:pPr marL="285750" indent="-285750">
              <a:lnSpc>
                <a:spcPct val="150000"/>
              </a:lnSpc>
              <a:buFont typeface="Arial" panose="020B0604020202020204" pitchFamily="34" charset="0"/>
              <a:buChar char="•"/>
            </a:pPr>
            <a:r>
              <a:rPr lang="en-US" dirty="0">
                <a:latin typeface="-apple-system"/>
              </a:rPr>
              <a:t>Statistically significant variables:</a:t>
            </a:r>
          </a:p>
          <a:p>
            <a:pPr marL="742950" lvl="1" indent="-285750">
              <a:buFont typeface="Arial" panose="020B0604020202020204" pitchFamily="34" charset="0"/>
              <a:buChar char="•"/>
            </a:pPr>
            <a:r>
              <a:rPr lang="en-US" i="1" u="sng" dirty="0" err="1">
                <a:latin typeface="-apple-system"/>
              </a:rPr>
              <a:t>total.Hits</a:t>
            </a:r>
            <a:r>
              <a:rPr lang="en-US" i="1" dirty="0">
                <a:latin typeface="-apple-system"/>
              </a:rPr>
              <a:t>,</a:t>
            </a:r>
          </a:p>
          <a:p>
            <a:pPr marL="742950" lvl="1" indent="-285750">
              <a:buFont typeface="Arial" panose="020B0604020202020204" pitchFamily="34" charset="0"/>
              <a:buChar char="•"/>
            </a:pPr>
            <a:r>
              <a:rPr lang="en-US" i="1" dirty="0" err="1"/>
              <a:t>channelGrouping_Social</a:t>
            </a:r>
            <a:r>
              <a:rPr lang="en-US" i="1" dirty="0"/>
              <a:t>,</a:t>
            </a:r>
          </a:p>
          <a:p>
            <a:pPr marL="742950" lvl="1" indent="-285750">
              <a:buFont typeface="Arial" panose="020B0604020202020204" pitchFamily="34" charset="0"/>
              <a:buChar char="•"/>
            </a:pPr>
            <a:r>
              <a:rPr lang="en-US" i="1" dirty="0" err="1"/>
              <a:t>device.operatingSystem_Chrome</a:t>
            </a:r>
            <a:r>
              <a:rPr lang="en-US" i="1" dirty="0"/>
              <a:t> OS,</a:t>
            </a:r>
          </a:p>
          <a:p>
            <a:pPr marL="742950" lvl="1" indent="-285750">
              <a:buFont typeface="Arial" panose="020B0604020202020204" pitchFamily="34" charset="0"/>
              <a:buChar char="•"/>
            </a:pPr>
            <a:r>
              <a:rPr lang="en-US" i="1" dirty="0" err="1"/>
              <a:t>device.operatingSystem_Macintosh</a:t>
            </a:r>
            <a:r>
              <a:rPr lang="en-US" i="1" dirty="0"/>
              <a:t>,</a:t>
            </a:r>
          </a:p>
          <a:p>
            <a:pPr marL="742950" lvl="1" indent="-285750">
              <a:buFont typeface="Arial" panose="020B0604020202020204" pitchFamily="34" charset="0"/>
              <a:buChar char="•"/>
            </a:pPr>
            <a:r>
              <a:rPr lang="en-US" i="1" dirty="0" err="1"/>
              <a:t>geoNetwork.continent_Asia</a:t>
            </a:r>
            <a:r>
              <a:rPr lang="en-US" i="1" dirty="0"/>
              <a:t>,</a:t>
            </a:r>
          </a:p>
          <a:p>
            <a:pPr marL="742950" lvl="1" indent="-285750">
              <a:buFont typeface="Arial" panose="020B0604020202020204" pitchFamily="34" charset="0"/>
              <a:buChar char="•"/>
            </a:pPr>
            <a:r>
              <a:rPr lang="en-US" i="1" dirty="0" err="1"/>
              <a:t>geoNetwork.continent_Europe</a:t>
            </a:r>
            <a:r>
              <a:rPr lang="en-US" i="1" dirty="0"/>
              <a:t>,</a:t>
            </a:r>
          </a:p>
          <a:p>
            <a:pPr marL="742950" lvl="1" indent="-285750">
              <a:buFont typeface="Arial" panose="020B0604020202020204" pitchFamily="34" charset="0"/>
              <a:buChar char="•"/>
            </a:pPr>
            <a:r>
              <a:rPr lang="en-US" i="1" dirty="0" err="1"/>
              <a:t>weekday_Saturday</a:t>
            </a:r>
            <a:r>
              <a:rPr lang="en-US" i="1" dirty="0"/>
              <a:t>,</a:t>
            </a:r>
          </a:p>
          <a:p>
            <a:pPr marL="742950" lvl="1" indent="-285750">
              <a:buFont typeface="Arial" panose="020B0604020202020204" pitchFamily="34" charset="0"/>
              <a:buChar char="•"/>
            </a:pPr>
            <a:r>
              <a:rPr lang="en-US" i="1" dirty="0" err="1"/>
              <a:t>weekday_Tuesday</a:t>
            </a:r>
            <a:endParaRPr lang="ru-RU" i="1" dirty="0"/>
          </a:p>
        </p:txBody>
      </p:sp>
      <p:pic>
        <p:nvPicPr>
          <p:cNvPr id="3" name="Рисунок 2">
            <a:extLst>
              <a:ext uri="{FF2B5EF4-FFF2-40B4-BE49-F238E27FC236}">
                <a16:creationId xmlns:a16="http://schemas.microsoft.com/office/drawing/2014/main" id="{1B2EF910-0515-6558-BE33-0AF8EB89B77C}"/>
              </a:ext>
            </a:extLst>
          </p:cNvPr>
          <p:cNvPicPr>
            <a:picLocks noChangeAspect="1"/>
          </p:cNvPicPr>
          <p:nvPr/>
        </p:nvPicPr>
        <p:blipFill>
          <a:blip r:embed="rId4"/>
          <a:stretch>
            <a:fillRect/>
          </a:stretch>
        </p:blipFill>
        <p:spPr>
          <a:xfrm>
            <a:off x="179815" y="2431002"/>
            <a:ext cx="6420750" cy="1763211"/>
          </a:xfrm>
          <a:prstGeom prst="rect">
            <a:avLst/>
          </a:prstGeom>
        </p:spPr>
      </p:pic>
    </p:spTree>
    <p:extLst>
      <p:ext uri="{BB962C8B-B14F-4D97-AF65-F5344CB8AC3E}">
        <p14:creationId xmlns:p14="http://schemas.microsoft.com/office/powerpoint/2010/main" val="419289944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41</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10287981" cy="903672"/>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Logistic Regression for </a:t>
            </a:r>
            <a:r>
              <a:rPr lang="en-US" sz="3516" dirty="0" err="1">
                <a:latin typeface="Arial Narrow" charset="0"/>
                <a:ea typeface="Arial Narrow" charset="0"/>
                <a:cs typeface="Arial Narrow" charset="0"/>
              </a:rPr>
              <a:t>IsPurchasePerformed</a:t>
            </a:r>
            <a:endParaRPr lang="en-US" sz="3094" dirty="0">
              <a:latin typeface="Arial Narrow" charset="0"/>
              <a:ea typeface="Arial Narrow" charset="0"/>
              <a:cs typeface="Arial Narrow" charset="0"/>
            </a:endParaRPr>
          </a:p>
        </p:txBody>
      </p:sp>
      <p:sp>
        <p:nvSpPr>
          <p:cNvPr id="10" name="TextBox 9">
            <a:extLst>
              <a:ext uri="{FF2B5EF4-FFF2-40B4-BE49-F238E27FC236}">
                <a16:creationId xmlns:a16="http://schemas.microsoft.com/office/drawing/2014/main" id="{DB2884FB-DB60-B3A0-9A94-6C966000B88B}"/>
              </a:ext>
            </a:extLst>
          </p:cNvPr>
          <p:cNvSpPr txBox="1"/>
          <p:nvPr/>
        </p:nvSpPr>
        <p:spPr>
          <a:xfrm>
            <a:off x="203591" y="1696558"/>
            <a:ext cx="11776112"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ru-RU" dirty="0"/>
              <a:t>One </a:t>
            </a:r>
            <a:r>
              <a:rPr lang="ru-RU" dirty="0" err="1"/>
              <a:t>hit</a:t>
            </a:r>
            <a:r>
              <a:rPr lang="ru-RU" dirty="0"/>
              <a:t> </a:t>
            </a:r>
            <a:r>
              <a:rPr lang="ru-RU" dirty="0" err="1"/>
              <a:t>increase</a:t>
            </a:r>
            <a:r>
              <a:rPr lang="ru-RU" dirty="0"/>
              <a:t> </a:t>
            </a:r>
            <a:r>
              <a:rPr lang="ru-RU" dirty="0" err="1"/>
              <a:t>in</a:t>
            </a:r>
            <a:r>
              <a:rPr lang="ru-RU" dirty="0"/>
              <a:t> </a:t>
            </a:r>
            <a:r>
              <a:rPr lang="ru-RU" i="1" dirty="0" err="1"/>
              <a:t>totals.hits</a:t>
            </a:r>
            <a:r>
              <a:rPr lang="ru-RU" dirty="0"/>
              <a:t> </a:t>
            </a:r>
            <a:r>
              <a:rPr lang="ru-RU" dirty="0" err="1"/>
              <a:t>will</a:t>
            </a:r>
            <a:r>
              <a:rPr lang="ru-RU" dirty="0"/>
              <a:t> </a:t>
            </a:r>
            <a:r>
              <a:rPr lang="ru-RU" b="1" dirty="0" err="1"/>
              <a:t>increase</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make</a:t>
            </a:r>
            <a:r>
              <a:rPr lang="ru-RU" dirty="0"/>
              <a:t> a </a:t>
            </a:r>
            <a:r>
              <a:rPr lang="ru-RU" dirty="0" err="1"/>
              <a:t>purchase</a:t>
            </a:r>
            <a:r>
              <a:rPr lang="ru-RU" dirty="0"/>
              <a:t> </a:t>
            </a:r>
            <a:r>
              <a:rPr lang="ru-RU" b="1" dirty="0" err="1"/>
              <a:t>by</a:t>
            </a:r>
            <a:r>
              <a:rPr lang="ru-RU" b="1" dirty="0"/>
              <a:t> 6%</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from</a:t>
            </a:r>
            <a:r>
              <a:rPr lang="ru-RU" dirty="0"/>
              <a:t> </a:t>
            </a:r>
            <a:r>
              <a:rPr lang="ru-RU" i="1" dirty="0" err="1"/>
              <a:t>social</a:t>
            </a:r>
            <a:r>
              <a:rPr lang="ru-RU" i="1" dirty="0"/>
              <a:t> </a:t>
            </a:r>
            <a:r>
              <a:rPr lang="ru-RU" i="1" dirty="0" err="1"/>
              <a:t>channels</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98% </a:t>
            </a:r>
            <a:r>
              <a:rPr lang="ru-RU" b="1" dirty="0" err="1"/>
              <a:t>lower</a:t>
            </a:r>
            <a:r>
              <a:rPr lang="ru-RU" b="1" dirty="0"/>
              <a:t> </a:t>
            </a:r>
            <a:r>
              <a:rPr lang="ru-RU" dirty="0" err="1"/>
              <a:t>than</a:t>
            </a:r>
            <a:r>
              <a:rPr lang="ru-RU" dirty="0"/>
              <a:t> </a:t>
            </a:r>
            <a:r>
              <a:rPr lang="ru-RU" dirty="0" err="1"/>
              <a:t>for</a:t>
            </a:r>
            <a:r>
              <a:rPr lang="ru-RU" dirty="0"/>
              <a:t> </a:t>
            </a:r>
            <a:r>
              <a:rPr lang="ru-RU" dirty="0" err="1"/>
              <a:t>visits</a:t>
            </a:r>
            <a:r>
              <a:rPr lang="ru-RU" dirty="0"/>
              <a:t> </a:t>
            </a:r>
            <a:r>
              <a:rPr lang="ru-RU" dirty="0" err="1"/>
              <a:t>from</a:t>
            </a:r>
            <a:r>
              <a:rPr lang="ru-RU" dirty="0"/>
              <a:t> </a:t>
            </a:r>
            <a:r>
              <a:rPr lang="ru-RU" i="1" dirty="0" err="1"/>
              <a:t>non-detected</a:t>
            </a:r>
            <a:r>
              <a:rPr lang="ru-RU" i="1" dirty="0"/>
              <a:t> </a:t>
            </a:r>
            <a:r>
              <a:rPr lang="ru-RU" i="1" dirty="0" err="1"/>
              <a:t>channels</a:t>
            </a:r>
            <a:r>
              <a:rPr lang="ru-RU" dirty="0"/>
              <a:t> </a:t>
            </a:r>
            <a:endParaRPr lang="en-US" dirty="0"/>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from</a:t>
            </a:r>
            <a:r>
              <a:rPr lang="ru-RU" dirty="0"/>
              <a:t> </a:t>
            </a:r>
            <a:r>
              <a:rPr lang="ru-RU" i="1" dirty="0" err="1"/>
              <a:t>Chrome</a:t>
            </a:r>
            <a:r>
              <a:rPr lang="ru-RU" i="1" dirty="0"/>
              <a:t> OS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5 </a:t>
            </a:r>
            <a:r>
              <a:rPr lang="ru-RU" b="1" dirty="0" err="1"/>
              <a:t>times</a:t>
            </a:r>
            <a:r>
              <a:rPr lang="ru-RU" b="1" dirty="0"/>
              <a:t> </a:t>
            </a:r>
            <a:r>
              <a:rPr lang="ru-RU" b="1" dirty="0" err="1"/>
              <a:t>higher</a:t>
            </a:r>
            <a:r>
              <a:rPr lang="ru-RU" b="1" dirty="0"/>
              <a:t> </a:t>
            </a:r>
            <a:r>
              <a:rPr lang="ru-RU" dirty="0" err="1"/>
              <a:t>than</a:t>
            </a:r>
            <a:r>
              <a:rPr lang="ru-RU" dirty="0"/>
              <a:t> </a:t>
            </a:r>
            <a:r>
              <a:rPr lang="ru-RU" dirty="0" err="1"/>
              <a:t>for</a:t>
            </a:r>
            <a:r>
              <a:rPr lang="ru-RU" dirty="0"/>
              <a:t> </a:t>
            </a:r>
            <a:r>
              <a:rPr lang="ru-RU" dirty="0" err="1"/>
              <a:t>visits</a:t>
            </a:r>
            <a:r>
              <a:rPr lang="ru-RU" dirty="0"/>
              <a:t> </a:t>
            </a:r>
            <a:r>
              <a:rPr lang="ru-RU" dirty="0" err="1"/>
              <a:t>from</a:t>
            </a:r>
            <a:r>
              <a:rPr lang="ru-RU" dirty="0"/>
              <a:t> </a:t>
            </a:r>
            <a:r>
              <a:rPr lang="ru-RU" i="1" dirty="0" err="1"/>
              <a:t>Androids</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from</a:t>
            </a:r>
            <a:r>
              <a:rPr lang="ru-RU" dirty="0"/>
              <a:t> </a:t>
            </a:r>
            <a:r>
              <a:rPr lang="ru-RU" i="1" dirty="0"/>
              <a:t>Mac</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6.5 </a:t>
            </a:r>
            <a:r>
              <a:rPr lang="ru-RU" b="1" dirty="0" err="1"/>
              <a:t>times</a:t>
            </a:r>
            <a:r>
              <a:rPr lang="ru-RU" b="1" dirty="0"/>
              <a:t> </a:t>
            </a:r>
            <a:r>
              <a:rPr lang="ru-RU" b="1" dirty="0" err="1"/>
              <a:t>higher</a:t>
            </a:r>
            <a:r>
              <a:rPr lang="ru-RU" dirty="0"/>
              <a:t> </a:t>
            </a:r>
            <a:r>
              <a:rPr lang="ru-RU" dirty="0" err="1"/>
              <a:t>than</a:t>
            </a:r>
            <a:r>
              <a:rPr lang="ru-RU" dirty="0"/>
              <a:t> </a:t>
            </a:r>
            <a:r>
              <a:rPr lang="ru-RU" dirty="0" err="1"/>
              <a:t>for</a:t>
            </a:r>
            <a:r>
              <a:rPr lang="ru-RU" dirty="0"/>
              <a:t> </a:t>
            </a:r>
            <a:r>
              <a:rPr lang="ru-RU" dirty="0" err="1"/>
              <a:t>visits</a:t>
            </a:r>
            <a:r>
              <a:rPr lang="ru-RU" dirty="0"/>
              <a:t> </a:t>
            </a:r>
            <a:r>
              <a:rPr lang="ru-RU" dirty="0" err="1"/>
              <a:t>from</a:t>
            </a:r>
            <a:r>
              <a:rPr lang="ru-RU" dirty="0"/>
              <a:t> </a:t>
            </a:r>
            <a:r>
              <a:rPr lang="ru-RU" i="1" dirty="0" err="1"/>
              <a:t>Androids</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made</a:t>
            </a:r>
            <a:r>
              <a:rPr lang="ru-RU" dirty="0"/>
              <a:t> </a:t>
            </a:r>
            <a:r>
              <a:rPr lang="ru-RU" dirty="0" err="1"/>
              <a:t>from</a:t>
            </a:r>
            <a:r>
              <a:rPr lang="ru-RU" dirty="0"/>
              <a:t> </a:t>
            </a:r>
            <a:r>
              <a:rPr lang="ru-RU" i="1" dirty="0"/>
              <a:t>Asia</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97% </a:t>
            </a:r>
            <a:r>
              <a:rPr lang="ru-RU" b="1" dirty="0" err="1"/>
              <a:t>lower</a:t>
            </a:r>
            <a:r>
              <a:rPr lang="ru-RU" dirty="0"/>
              <a:t> </a:t>
            </a:r>
            <a:r>
              <a:rPr lang="ru-RU" dirty="0" err="1"/>
              <a:t>than</a:t>
            </a:r>
            <a:r>
              <a:rPr lang="ru-RU" dirty="0"/>
              <a:t> </a:t>
            </a:r>
            <a:r>
              <a:rPr lang="ru-RU" dirty="0" err="1"/>
              <a:t>for</a:t>
            </a:r>
            <a:r>
              <a:rPr lang="ru-RU" dirty="0"/>
              <a:t> </a:t>
            </a:r>
            <a:r>
              <a:rPr lang="ru-RU" dirty="0" err="1"/>
              <a:t>visits</a:t>
            </a:r>
            <a:r>
              <a:rPr lang="ru-RU" dirty="0"/>
              <a:t> </a:t>
            </a:r>
            <a:r>
              <a:rPr lang="ru-RU" dirty="0" err="1"/>
              <a:t>from</a:t>
            </a:r>
            <a:r>
              <a:rPr lang="ru-RU" dirty="0"/>
              <a:t> a </a:t>
            </a:r>
            <a:r>
              <a:rPr lang="ru-RU" dirty="0" err="1"/>
              <a:t>the</a:t>
            </a:r>
            <a:r>
              <a:rPr lang="ru-RU" dirty="0"/>
              <a:t> </a:t>
            </a:r>
            <a:r>
              <a:rPr lang="ru-RU" i="1" dirty="0" err="1"/>
              <a:t>non-set</a:t>
            </a:r>
            <a:r>
              <a:rPr lang="ru-RU" i="1" dirty="0"/>
              <a:t> </a:t>
            </a:r>
            <a:r>
              <a:rPr lang="ru-RU" i="1" dirty="0" err="1"/>
              <a:t>continent</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made</a:t>
            </a:r>
            <a:r>
              <a:rPr lang="ru-RU" dirty="0"/>
              <a:t> </a:t>
            </a:r>
            <a:r>
              <a:rPr lang="ru-RU" dirty="0" err="1"/>
              <a:t>from</a:t>
            </a:r>
            <a:r>
              <a:rPr lang="ru-RU" dirty="0"/>
              <a:t> </a:t>
            </a:r>
            <a:r>
              <a:rPr lang="ru-RU" i="1" dirty="0"/>
              <a:t>Europe</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99% </a:t>
            </a:r>
            <a:r>
              <a:rPr lang="ru-RU" b="1" dirty="0" err="1"/>
              <a:t>lower</a:t>
            </a:r>
            <a:r>
              <a:rPr lang="ru-RU" dirty="0"/>
              <a:t> </a:t>
            </a:r>
            <a:r>
              <a:rPr lang="ru-RU" dirty="0" err="1"/>
              <a:t>than</a:t>
            </a:r>
            <a:r>
              <a:rPr lang="ru-RU" dirty="0"/>
              <a:t> </a:t>
            </a:r>
            <a:r>
              <a:rPr lang="ru-RU" dirty="0" err="1"/>
              <a:t>for</a:t>
            </a:r>
            <a:r>
              <a:rPr lang="ru-RU" dirty="0"/>
              <a:t> </a:t>
            </a:r>
            <a:r>
              <a:rPr lang="ru-RU" dirty="0" err="1"/>
              <a:t>visits</a:t>
            </a:r>
            <a:r>
              <a:rPr lang="ru-RU" dirty="0"/>
              <a:t> </a:t>
            </a:r>
            <a:r>
              <a:rPr lang="ru-RU" dirty="0" err="1"/>
              <a:t>from</a:t>
            </a:r>
            <a:r>
              <a:rPr lang="ru-RU" dirty="0"/>
              <a:t> a </a:t>
            </a:r>
            <a:r>
              <a:rPr lang="ru-RU" dirty="0" err="1"/>
              <a:t>the</a:t>
            </a:r>
            <a:r>
              <a:rPr lang="ru-RU" dirty="0"/>
              <a:t> </a:t>
            </a:r>
            <a:r>
              <a:rPr lang="ru-RU" i="1" dirty="0" err="1"/>
              <a:t>non-set</a:t>
            </a:r>
            <a:r>
              <a:rPr lang="ru-RU" i="1" dirty="0"/>
              <a:t> </a:t>
            </a:r>
            <a:r>
              <a:rPr lang="ru-RU" i="1" dirty="0" err="1"/>
              <a:t>continent</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made</a:t>
            </a:r>
            <a:r>
              <a:rPr lang="ru-RU" dirty="0"/>
              <a:t> </a:t>
            </a:r>
            <a:r>
              <a:rPr lang="ru-RU" dirty="0" err="1"/>
              <a:t>on</a:t>
            </a:r>
            <a:r>
              <a:rPr lang="ru-RU" dirty="0"/>
              <a:t> </a:t>
            </a:r>
            <a:r>
              <a:rPr lang="ru-RU" i="1" dirty="0" err="1"/>
              <a:t>Saturdays</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35% </a:t>
            </a:r>
            <a:r>
              <a:rPr lang="ru-RU" b="1" dirty="0" err="1"/>
              <a:t>lower</a:t>
            </a:r>
            <a:r>
              <a:rPr lang="ru-RU" b="1" dirty="0"/>
              <a:t> </a:t>
            </a:r>
            <a:r>
              <a:rPr lang="ru-RU" dirty="0" err="1"/>
              <a:t>than</a:t>
            </a:r>
            <a:r>
              <a:rPr lang="ru-RU" dirty="0"/>
              <a:t> </a:t>
            </a:r>
            <a:r>
              <a:rPr lang="ru-RU" dirty="0" err="1"/>
              <a:t>for</a:t>
            </a:r>
            <a:r>
              <a:rPr lang="ru-RU" dirty="0"/>
              <a:t> </a:t>
            </a:r>
            <a:r>
              <a:rPr lang="ru-RU" dirty="0" err="1"/>
              <a:t>visits</a:t>
            </a:r>
            <a:r>
              <a:rPr lang="ru-RU" dirty="0"/>
              <a:t> </a:t>
            </a:r>
            <a:r>
              <a:rPr lang="ru-RU" dirty="0" err="1"/>
              <a:t>on</a:t>
            </a:r>
            <a:r>
              <a:rPr lang="ru-RU" dirty="0"/>
              <a:t> </a:t>
            </a:r>
            <a:r>
              <a:rPr lang="ru-RU" i="1" dirty="0" err="1"/>
              <a:t>Fridays</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made</a:t>
            </a:r>
            <a:r>
              <a:rPr lang="ru-RU" dirty="0"/>
              <a:t> </a:t>
            </a:r>
            <a:r>
              <a:rPr lang="ru-RU" dirty="0" err="1"/>
              <a:t>on</a:t>
            </a:r>
            <a:r>
              <a:rPr lang="ru-RU" dirty="0"/>
              <a:t> </a:t>
            </a:r>
            <a:r>
              <a:rPr lang="ru-RU" i="1" dirty="0" err="1"/>
              <a:t>Tuesdays</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25% </a:t>
            </a:r>
            <a:r>
              <a:rPr lang="ru-RU" b="1" dirty="0" err="1"/>
              <a:t>lower</a:t>
            </a:r>
            <a:r>
              <a:rPr lang="ru-RU" b="1" dirty="0"/>
              <a:t> </a:t>
            </a:r>
            <a:r>
              <a:rPr lang="ru-RU" dirty="0" err="1"/>
              <a:t>than</a:t>
            </a:r>
            <a:r>
              <a:rPr lang="ru-RU" dirty="0"/>
              <a:t> </a:t>
            </a:r>
            <a:r>
              <a:rPr lang="ru-RU" dirty="0" err="1"/>
              <a:t>for</a:t>
            </a:r>
            <a:r>
              <a:rPr lang="ru-RU" dirty="0"/>
              <a:t> </a:t>
            </a:r>
            <a:r>
              <a:rPr lang="ru-RU" dirty="0" err="1"/>
              <a:t>visits</a:t>
            </a:r>
            <a:r>
              <a:rPr lang="ru-RU" dirty="0"/>
              <a:t> o</a:t>
            </a:r>
            <a:r>
              <a:rPr lang="en-US" dirty="0"/>
              <a:t>n</a:t>
            </a:r>
            <a:r>
              <a:rPr lang="ru-RU" dirty="0"/>
              <a:t> </a:t>
            </a:r>
            <a:r>
              <a:rPr lang="ru-RU" i="1" dirty="0" err="1"/>
              <a:t>Fridays</a:t>
            </a:r>
            <a:r>
              <a:rPr lang="ru-RU" dirty="0"/>
              <a:t>.</a:t>
            </a:r>
          </a:p>
        </p:txBody>
      </p:sp>
    </p:spTree>
    <p:extLst>
      <p:ext uri="{BB962C8B-B14F-4D97-AF65-F5344CB8AC3E}">
        <p14:creationId xmlns:p14="http://schemas.microsoft.com/office/powerpoint/2010/main" val="233718246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42</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10287981" cy="90367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Logistic Regression for </a:t>
            </a:r>
            <a:r>
              <a:rPr lang="en-US" sz="3516" dirty="0" err="1">
                <a:latin typeface="Arial Narrow" charset="0"/>
                <a:ea typeface="Arial Narrow" charset="0"/>
                <a:cs typeface="Arial Narrow" charset="0"/>
              </a:rPr>
              <a:t>IsPurchasePerformed</a:t>
            </a:r>
            <a:endParaRPr lang="en-US" sz="3094" dirty="0">
              <a:latin typeface="Arial Narrow" charset="0"/>
              <a:ea typeface="Arial Narrow" charset="0"/>
              <a:cs typeface="Arial Narrow" charset="0"/>
            </a:endParaRPr>
          </a:p>
        </p:txBody>
      </p:sp>
      <p:pic>
        <p:nvPicPr>
          <p:cNvPr id="3" name="Рисунок 2">
            <a:extLst>
              <a:ext uri="{FF2B5EF4-FFF2-40B4-BE49-F238E27FC236}">
                <a16:creationId xmlns:a16="http://schemas.microsoft.com/office/drawing/2014/main" id="{33638050-FF7D-E8BE-83A9-62DE53D8C6D5}"/>
              </a:ext>
            </a:extLst>
          </p:cNvPr>
          <p:cNvPicPr>
            <a:picLocks noChangeAspect="1"/>
          </p:cNvPicPr>
          <p:nvPr/>
        </p:nvPicPr>
        <p:blipFill>
          <a:blip r:embed="rId4"/>
          <a:stretch>
            <a:fillRect/>
          </a:stretch>
        </p:blipFill>
        <p:spPr>
          <a:xfrm>
            <a:off x="583987" y="2057408"/>
            <a:ext cx="3378783" cy="1033944"/>
          </a:xfrm>
          <a:prstGeom prst="rect">
            <a:avLst/>
          </a:prstGeom>
        </p:spPr>
      </p:pic>
      <p:sp>
        <p:nvSpPr>
          <p:cNvPr id="4" name="TextBox 3">
            <a:extLst>
              <a:ext uri="{FF2B5EF4-FFF2-40B4-BE49-F238E27FC236}">
                <a16:creationId xmlns:a16="http://schemas.microsoft.com/office/drawing/2014/main" id="{7788C7B1-605A-363A-D41D-CA114F975E31}"/>
              </a:ext>
            </a:extLst>
          </p:cNvPr>
          <p:cNvSpPr txBox="1"/>
          <p:nvPr/>
        </p:nvSpPr>
        <p:spPr>
          <a:xfrm>
            <a:off x="1297790" y="3061433"/>
            <a:ext cx="1951175" cy="400110"/>
          </a:xfrm>
          <a:prstGeom prst="rect">
            <a:avLst/>
          </a:prstGeom>
          <a:noFill/>
        </p:spPr>
        <p:txBody>
          <a:bodyPr wrap="none" rtlCol="0">
            <a:spAutoFit/>
          </a:bodyPr>
          <a:lstStyle/>
          <a:p>
            <a:r>
              <a:rPr lang="en-US" sz="2000" i="1" dirty="0">
                <a:effectLst/>
                <a:latin typeface="-apple-system"/>
              </a:rPr>
              <a:t>Confusion matrix</a:t>
            </a:r>
          </a:p>
        </p:txBody>
      </p:sp>
      <p:pic>
        <p:nvPicPr>
          <p:cNvPr id="6" name="Рисунок 5">
            <a:extLst>
              <a:ext uri="{FF2B5EF4-FFF2-40B4-BE49-F238E27FC236}">
                <a16:creationId xmlns:a16="http://schemas.microsoft.com/office/drawing/2014/main" id="{55712141-B1D1-CF34-7BD0-374B7A772FD4}"/>
              </a:ext>
            </a:extLst>
          </p:cNvPr>
          <p:cNvPicPr>
            <a:picLocks noChangeAspect="1"/>
          </p:cNvPicPr>
          <p:nvPr/>
        </p:nvPicPr>
        <p:blipFill>
          <a:blip r:embed="rId5"/>
          <a:stretch>
            <a:fillRect/>
          </a:stretch>
        </p:blipFill>
        <p:spPr>
          <a:xfrm>
            <a:off x="304737" y="4166510"/>
            <a:ext cx="4104640" cy="371372"/>
          </a:xfrm>
          <a:prstGeom prst="rect">
            <a:avLst/>
          </a:prstGeom>
        </p:spPr>
      </p:pic>
      <p:pic>
        <p:nvPicPr>
          <p:cNvPr id="8" name="Рисунок 7">
            <a:extLst>
              <a:ext uri="{FF2B5EF4-FFF2-40B4-BE49-F238E27FC236}">
                <a16:creationId xmlns:a16="http://schemas.microsoft.com/office/drawing/2014/main" id="{D8085C2A-7D23-CA93-E472-7908AB6A3236}"/>
              </a:ext>
            </a:extLst>
          </p:cNvPr>
          <p:cNvPicPr>
            <a:picLocks noChangeAspect="1"/>
          </p:cNvPicPr>
          <p:nvPr/>
        </p:nvPicPr>
        <p:blipFill>
          <a:blip r:embed="rId6"/>
          <a:stretch>
            <a:fillRect/>
          </a:stretch>
        </p:blipFill>
        <p:spPr>
          <a:xfrm>
            <a:off x="6096000" y="1794857"/>
            <a:ext cx="5147430" cy="3393206"/>
          </a:xfrm>
          <a:prstGeom prst="rect">
            <a:avLst/>
          </a:prstGeom>
        </p:spPr>
      </p:pic>
    </p:spTree>
    <p:extLst>
      <p:ext uri="{BB962C8B-B14F-4D97-AF65-F5344CB8AC3E}">
        <p14:creationId xmlns:p14="http://schemas.microsoft.com/office/powerpoint/2010/main" val="378907583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43</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9739"/>
            <a:ext cx="10287981" cy="903672"/>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Logistic Regression for </a:t>
            </a:r>
            <a:r>
              <a:rPr lang="en-US" sz="3516" dirty="0" err="1">
                <a:latin typeface="Arial Narrow" charset="0"/>
                <a:ea typeface="Arial Narrow" charset="0"/>
                <a:cs typeface="Arial Narrow" charset="0"/>
              </a:rPr>
              <a:t>IsPurchasePerformed</a:t>
            </a:r>
            <a:r>
              <a:rPr lang="en-US" sz="3516" dirty="0">
                <a:latin typeface="Arial Narrow" charset="0"/>
                <a:ea typeface="Arial Narrow" charset="0"/>
                <a:cs typeface="Arial Narrow" charset="0"/>
              </a:rPr>
              <a:t>:</a:t>
            </a:r>
          </a:p>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    Diagnostics</a:t>
            </a:r>
            <a:endParaRPr lang="en-US" sz="3094" dirty="0">
              <a:latin typeface="Arial Narrow" charset="0"/>
              <a:ea typeface="Arial Narrow" charset="0"/>
              <a:cs typeface="Arial Narrow" charset="0"/>
            </a:endParaRPr>
          </a:p>
        </p:txBody>
      </p:sp>
      <p:pic>
        <p:nvPicPr>
          <p:cNvPr id="5" name="Рисунок 4">
            <a:extLst>
              <a:ext uri="{FF2B5EF4-FFF2-40B4-BE49-F238E27FC236}">
                <a16:creationId xmlns:a16="http://schemas.microsoft.com/office/drawing/2014/main" id="{E794AC09-E1D3-F1A8-B9D2-46B989919CDF}"/>
              </a:ext>
            </a:extLst>
          </p:cNvPr>
          <p:cNvPicPr>
            <a:picLocks noChangeAspect="1"/>
          </p:cNvPicPr>
          <p:nvPr/>
        </p:nvPicPr>
        <p:blipFill>
          <a:blip r:embed="rId4"/>
          <a:stretch>
            <a:fillRect/>
          </a:stretch>
        </p:blipFill>
        <p:spPr>
          <a:xfrm>
            <a:off x="467269" y="2157787"/>
            <a:ext cx="3734321" cy="2381582"/>
          </a:xfrm>
          <a:prstGeom prst="rect">
            <a:avLst/>
          </a:prstGeom>
        </p:spPr>
      </p:pic>
      <p:sp>
        <p:nvSpPr>
          <p:cNvPr id="15" name="TextBox 14">
            <a:extLst>
              <a:ext uri="{FF2B5EF4-FFF2-40B4-BE49-F238E27FC236}">
                <a16:creationId xmlns:a16="http://schemas.microsoft.com/office/drawing/2014/main" id="{A620979B-824E-D8B0-6AC2-3D6AFBA0A26A}"/>
              </a:ext>
            </a:extLst>
          </p:cNvPr>
          <p:cNvSpPr txBox="1"/>
          <p:nvPr/>
        </p:nvSpPr>
        <p:spPr>
          <a:xfrm>
            <a:off x="1930462" y="4539369"/>
            <a:ext cx="1060675" cy="369332"/>
          </a:xfrm>
          <a:prstGeom prst="rect">
            <a:avLst/>
          </a:prstGeom>
          <a:noFill/>
        </p:spPr>
        <p:txBody>
          <a:bodyPr wrap="none" rtlCol="0">
            <a:spAutoFit/>
          </a:bodyPr>
          <a:lstStyle/>
          <a:p>
            <a:r>
              <a:rPr lang="en-US" i="1" dirty="0"/>
              <a:t>Residuals</a:t>
            </a:r>
            <a:endParaRPr lang="ru-RU" i="1" dirty="0"/>
          </a:p>
        </p:txBody>
      </p:sp>
      <p:pic>
        <p:nvPicPr>
          <p:cNvPr id="9" name="Рисунок 8">
            <a:extLst>
              <a:ext uri="{FF2B5EF4-FFF2-40B4-BE49-F238E27FC236}">
                <a16:creationId xmlns:a16="http://schemas.microsoft.com/office/drawing/2014/main" id="{9D076E15-E743-0C1C-8018-98C06FDBE222}"/>
              </a:ext>
            </a:extLst>
          </p:cNvPr>
          <p:cNvPicPr>
            <a:picLocks noChangeAspect="1"/>
          </p:cNvPicPr>
          <p:nvPr/>
        </p:nvPicPr>
        <p:blipFill>
          <a:blip r:embed="rId5"/>
          <a:stretch>
            <a:fillRect/>
          </a:stretch>
        </p:blipFill>
        <p:spPr>
          <a:xfrm>
            <a:off x="6488723" y="1144169"/>
            <a:ext cx="1986488" cy="5397631"/>
          </a:xfrm>
          <a:prstGeom prst="rect">
            <a:avLst/>
          </a:prstGeom>
        </p:spPr>
      </p:pic>
      <p:sp>
        <p:nvSpPr>
          <p:cNvPr id="16" name="TextBox 15">
            <a:extLst>
              <a:ext uri="{FF2B5EF4-FFF2-40B4-BE49-F238E27FC236}">
                <a16:creationId xmlns:a16="http://schemas.microsoft.com/office/drawing/2014/main" id="{F6FB4AD5-50CD-958E-F57D-C298F425D71B}"/>
              </a:ext>
            </a:extLst>
          </p:cNvPr>
          <p:cNvSpPr txBox="1"/>
          <p:nvPr/>
        </p:nvSpPr>
        <p:spPr>
          <a:xfrm>
            <a:off x="6625161" y="6463430"/>
            <a:ext cx="1713611" cy="369332"/>
          </a:xfrm>
          <a:prstGeom prst="rect">
            <a:avLst/>
          </a:prstGeom>
          <a:noFill/>
        </p:spPr>
        <p:txBody>
          <a:bodyPr wrap="none" rtlCol="0">
            <a:spAutoFit/>
          </a:bodyPr>
          <a:lstStyle/>
          <a:p>
            <a:r>
              <a:rPr lang="en-US" i="1" dirty="0"/>
              <a:t>Multicollinearity</a:t>
            </a:r>
            <a:endParaRPr lang="ru-RU" i="1" dirty="0"/>
          </a:p>
        </p:txBody>
      </p:sp>
      <p:sp>
        <p:nvSpPr>
          <p:cNvPr id="17" name="Левая фигурная скобка 16">
            <a:extLst>
              <a:ext uri="{FF2B5EF4-FFF2-40B4-BE49-F238E27FC236}">
                <a16:creationId xmlns:a16="http://schemas.microsoft.com/office/drawing/2014/main" id="{7257ED12-E49B-6146-A367-E91064BDEAA7}"/>
              </a:ext>
            </a:extLst>
          </p:cNvPr>
          <p:cNvSpPr/>
          <p:nvPr/>
        </p:nvSpPr>
        <p:spPr>
          <a:xfrm>
            <a:off x="6096000" y="3682876"/>
            <a:ext cx="283724" cy="28209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18" name="TextBox 17">
            <a:extLst>
              <a:ext uri="{FF2B5EF4-FFF2-40B4-BE49-F238E27FC236}">
                <a16:creationId xmlns:a16="http://schemas.microsoft.com/office/drawing/2014/main" id="{88F3F9CE-6017-1707-F26F-3B399A689A22}"/>
              </a:ext>
            </a:extLst>
          </p:cNvPr>
          <p:cNvSpPr txBox="1"/>
          <p:nvPr/>
        </p:nvSpPr>
        <p:spPr>
          <a:xfrm>
            <a:off x="5454481" y="4908701"/>
            <a:ext cx="587020" cy="369332"/>
          </a:xfrm>
          <a:prstGeom prst="rect">
            <a:avLst/>
          </a:prstGeom>
          <a:noFill/>
        </p:spPr>
        <p:txBody>
          <a:bodyPr wrap="none" rtlCol="0">
            <a:spAutoFit/>
          </a:bodyPr>
          <a:lstStyle/>
          <a:p>
            <a:r>
              <a:rPr lang="en-US" dirty="0"/>
              <a:t>&gt; 10</a:t>
            </a:r>
            <a:endParaRPr lang="ru-RU" dirty="0"/>
          </a:p>
        </p:txBody>
      </p:sp>
    </p:spTree>
    <p:extLst>
      <p:ext uri="{BB962C8B-B14F-4D97-AF65-F5344CB8AC3E}">
        <p14:creationId xmlns:p14="http://schemas.microsoft.com/office/powerpoint/2010/main" val="210392149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44</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10287981" cy="86685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Answers to research questions</a:t>
            </a:r>
            <a:endParaRPr lang="en-US" sz="3094" dirty="0">
              <a:latin typeface="Arial Narrow" charset="0"/>
              <a:ea typeface="Arial Narrow" charset="0"/>
              <a:cs typeface="Arial Narrow" charset="0"/>
            </a:endParaRPr>
          </a:p>
        </p:txBody>
      </p:sp>
      <p:sp>
        <p:nvSpPr>
          <p:cNvPr id="20" name="TextBox 19">
            <a:extLst>
              <a:ext uri="{FF2B5EF4-FFF2-40B4-BE49-F238E27FC236}">
                <a16:creationId xmlns:a16="http://schemas.microsoft.com/office/drawing/2014/main" id="{98DE48D3-D082-2EDA-97F1-375A80D3AD25}"/>
              </a:ext>
            </a:extLst>
          </p:cNvPr>
          <p:cNvSpPr txBox="1"/>
          <p:nvPr/>
        </p:nvSpPr>
        <p:spPr>
          <a:xfrm>
            <a:off x="535645" y="1144174"/>
            <a:ext cx="11184117" cy="461665"/>
          </a:xfrm>
          <a:prstGeom prst="rect">
            <a:avLst/>
          </a:prstGeom>
          <a:noFill/>
        </p:spPr>
        <p:txBody>
          <a:bodyPr wrap="square">
            <a:spAutoFit/>
          </a:bodyPr>
          <a:lstStyle/>
          <a:p>
            <a:pPr algn="l"/>
            <a:r>
              <a:rPr lang="en-US" sz="2400" i="0" dirty="0">
                <a:effectLst/>
              </a:rPr>
              <a:t>What are the key factors that significantly influence the chance to perform a purchase?</a:t>
            </a:r>
          </a:p>
        </p:txBody>
      </p:sp>
      <p:sp>
        <p:nvSpPr>
          <p:cNvPr id="4" name="TextBox 3">
            <a:extLst>
              <a:ext uri="{FF2B5EF4-FFF2-40B4-BE49-F238E27FC236}">
                <a16:creationId xmlns:a16="http://schemas.microsoft.com/office/drawing/2014/main" id="{1D731AEB-4E14-5378-E237-0D5CCF4CA53F}"/>
              </a:ext>
            </a:extLst>
          </p:cNvPr>
          <p:cNvSpPr txBox="1"/>
          <p:nvPr/>
        </p:nvSpPr>
        <p:spPr>
          <a:xfrm>
            <a:off x="363846" y="1940238"/>
            <a:ext cx="11355916" cy="1431161"/>
          </a:xfrm>
          <a:prstGeom prst="rect">
            <a:avLst/>
          </a:prstGeom>
          <a:noFill/>
        </p:spPr>
        <p:txBody>
          <a:bodyPr wrap="square" rtlCol="0">
            <a:spAutoFit/>
          </a:bodyPr>
          <a:lstStyle/>
          <a:p>
            <a:r>
              <a:rPr lang="en-US" sz="2000" b="1" dirty="0"/>
              <a:t>Mainly</a:t>
            </a:r>
            <a:r>
              <a:rPr lang="en-US" sz="2000" dirty="0"/>
              <a:t>: </a:t>
            </a:r>
            <a:r>
              <a:rPr lang="en-US" sz="2000" dirty="0" err="1"/>
              <a:t>total.hits</a:t>
            </a:r>
            <a:r>
              <a:rPr lang="en-US" sz="2000" dirty="0"/>
              <a:t>.</a:t>
            </a:r>
          </a:p>
          <a:p>
            <a:pPr marL="342900" indent="-342900">
              <a:lnSpc>
                <a:spcPct val="150000"/>
              </a:lnSpc>
              <a:buFont typeface="Arial" panose="020B0604020202020204" pitchFamily="34" charset="0"/>
              <a:buChar char="•"/>
            </a:pPr>
            <a:r>
              <a:rPr lang="en-US" b="0" i="0" dirty="0">
                <a:effectLst/>
              </a:rPr>
              <a:t>one hit increase in </a:t>
            </a:r>
            <a:r>
              <a:rPr lang="en-US" b="0" i="1" dirty="0" err="1">
                <a:effectLst/>
              </a:rPr>
              <a:t>totals.hits</a:t>
            </a:r>
            <a:r>
              <a:rPr lang="en-US" b="0" i="1" dirty="0">
                <a:effectLst/>
              </a:rPr>
              <a:t> </a:t>
            </a:r>
            <a:r>
              <a:rPr lang="en-US" b="1" i="0" dirty="0">
                <a:effectLst/>
              </a:rPr>
              <a:t>increases</a:t>
            </a:r>
            <a:r>
              <a:rPr lang="en-US" b="0" i="0" dirty="0">
                <a:effectLst/>
              </a:rPr>
              <a:t> the odds to make a purchase </a:t>
            </a:r>
            <a:r>
              <a:rPr lang="en-US" b="1" i="0" dirty="0">
                <a:effectLst/>
              </a:rPr>
              <a:t>by 6%</a:t>
            </a:r>
          </a:p>
          <a:p>
            <a:endParaRPr lang="en-US" sz="2000" b="1" dirty="0">
              <a:latin typeface="-apple-system"/>
            </a:endParaRPr>
          </a:p>
          <a:p>
            <a:r>
              <a:rPr lang="en-US" sz="2000" b="1" dirty="0">
                <a:latin typeface="-apple-system"/>
              </a:rPr>
              <a:t>Partially</a:t>
            </a:r>
            <a:r>
              <a:rPr lang="en-US" sz="2000" dirty="0">
                <a:latin typeface="-apple-system"/>
              </a:rPr>
              <a:t>: </a:t>
            </a:r>
            <a:r>
              <a:rPr lang="en-US" sz="2000" dirty="0" err="1">
                <a:latin typeface="-apple-system"/>
              </a:rPr>
              <a:t>channelGrouping</a:t>
            </a:r>
            <a:r>
              <a:rPr lang="en-US" sz="2000" dirty="0">
                <a:latin typeface="-apple-system"/>
              </a:rPr>
              <a:t>, </a:t>
            </a:r>
            <a:r>
              <a:rPr lang="en-US" sz="2000" dirty="0" err="1">
                <a:latin typeface="-apple-system"/>
              </a:rPr>
              <a:t>device.operatingSystem</a:t>
            </a:r>
            <a:r>
              <a:rPr lang="en-US" sz="2000" dirty="0">
                <a:latin typeface="-apple-system"/>
              </a:rPr>
              <a:t>, </a:t>
            </a:r>
            <a:r>
              <a:rPr lang="en-US" sz="2000" dirty="0" err="1">
                <a:latin typeface="-apple-system"/>
              </a:rPr>
              <a:t>geoNetwork.continent</a:t>
            </a:r>
            <a:r>
              <a:rPr lang="en-US" sz="2000" dirty="0">
                <a:latin typeface="-apple-system"/>
              </a:rPr>
              <a:t>, weekday.</a:t>
            </a:r>
            <a:endParaRPr lang="ru-RU" sz="2000" dirty="0"/>
          </a:p>
        </p:txBody>
      </p:sp>
      <p:sp>
        <p:nvSpPr>
          <p:cNvPr id="21" name="TextBox 20">
            <a:extLst>
              <a:ext uri="{FF2B5EF4-FFF2-40B4-BE49-F238E27FC236}">
                <a16:creationId xmlns:a16="http://schemas.microsoft.com/office/drawing/2014/main" id="{B4578251-6B66-8786-F358-843C7D0BFC4F}"/>
              </a:ext>
            </a:extLst>
          </p:cNvPr>
          <p:cNvSpPr txBox="1"/>
          <p:nvPr/>
        </p:nvSpPr>
        <p:spPr>
          <a:xfrm>
            <a:off x="363845" y="3356903"/>
            <a:ext cx="11908044" cy="29578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from</a:t>
            </a:r>
            <a:r>
              <a:rPr lang="ru-RU" dirty="0"/>
              <a:t> </a:t>
            </a:r>
            <a:r>
              <a:rPr lang="ru-RU" i="1" dirty="0" err="1"/>
              <a:t>social</a:t>
            </a:r>
            <a:r>
              <a:rPr lang="ru-RU" i="1" dirty="0"/>
              <a:t> </a:t>
            </a:r>
            <a:r>
              <a:rPr lang="ru-RU" i="1" dirty="0" err="1"/>
              <a:t>channels</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98% </a:t>
            </a:r>
            <a:r>
              <a:rPr lang="ru-RU" b="1" dirty="0" err="1"/>
              <a:t>lower</a:t>
            </a:r>
            <a:r>
              <a:rPr lang="ru-RU" b="1" dirty="0"/>
              <a:t> </a:t>
            </a:r>
            <a:r>
              <a:rPr lang="ru-RU" dirty="0" err="1"/>
              <a:t>than</a:t>
            </a:r>
            <a:r>
              <a:rPr lang="ru-RU" dirty="0"/>
              <a:t> </a:t>
            </a:r>
            <a:r>
              <a:rPr lang="ru-RU" dirty="0" err="1"/>
              <a:t>for</a:t>
            </a:r>
            <a:r>
              <a:rPr lang="ru-RU" dirty="0"/>
              <a:t> </a:t>
            </a:r>
            <a:r>
              <a:rPr lang="ru-RU" dirty="0" err="1"/>
              <a:t>visits</a:t>
            </a:r>
            <a:r>
              <a:rPr lang="ru-RU" dirty="0"/>
              <a:t> </a:t>
            </a:r>
            <a:r>
              <a:rPr lang="ru-RU" dirty="0" err="1"/>
              <a:t>from</a:t>
            </a:r>
            <a:r>
              <a:rPr lang="ru-RU" dirty="0"/>
              <a:t> </a:t>
            </a:r>
            <a:r>
              <a:rPr lang="ru-RU" i="1" dirty="0" err="1"/>
              <a:t>non-detected</a:t>
            </a:r>
            <a:r>
              <a:rPr lang="ru-RU" i="1" dirty="0"/>
              <a:t> </a:t>
            </a:r>
            <a:r>
              <a:rPr lang="ru-RU" i="1" dirty="0" err="1"/>
              <a:t>channels</a:t>
            </a:r>
            <a:r>
              <a:rPr lang="ru-RU" dirty="0"/>
              <a:t> </a:t>
            </a:r>
            <a:endParaRPr lang="en-US" dirty="0"/>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from</a:t>
            </a:r>
            <a:r>
              <a:rPr lang="ru-RU" dirty="0"/>
              <a:t> </a:t>
            </a:r>
            <a:r>
              <a:rPr lang="ru-RU" i="1" dirty="0" err="1"/>
              <a:t>Chrome</a:t>
            </a:r>
            <a:r>
              <a:rPr lang="ru-RU" i="1" dirty="0"/>
              <a:t> OS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5 </a:t>
            </a:r>
            <a:r>
              <a:rPr lang="ru-RU" b="1" dirty="0" err="1"/>
              <a:t>times</a:t>
            </a:r>
            <a:r>
              <a:rPr lang="ru-RU" b="1" dirty="0"/>
              <a:t> </a:t>
            </a:r>
            <a:r>
              <a:rPr lang="ru-RU" b="1" dirty="0" err="1"/>
              <a:t>higher</a:t>
            </a:r>
            <a:r>
              <a:rPr lang="ru-RU" b="1" dirty="0"/>
              <a:t> </a:t>
            </a:r>
            <a:r>
              <a:rPr lang="ru-RU" dirty="0" err="1"/>
              <a:t>than</a:t>
            </a:r>
            <a:r>
              <a:rPr lang="ru-RU" dirty="0"/>
              <a:t> </a:t>
            </a:r>
            <a:r>
              <a:rPr lang="ru-RU" dirty="0" err="1"/>
              <a:t>for</a:t>
            </a:r>
            <a:r>
              <a:rPr lang="ru-RU" dirty="0"/>
              <a:t> </a:t>
            </a:r>
            <a:r>
              <a:rPr lang="ru-RU" dirty="0" err="1"/>
              <a:t>visits</a:t>
            </a:r>
            <a:r>
              <a:rPr lang="ru-RU" dirty="0"/>
              <a:t> </a:t>
            </a:r>
            <a:r>
              <a:rPr lang="ru-RU" dirty="0" err="1"/>
              <a:t>from</a:t>
            </a:r>
            <a:r>
              <a:rPr lang="ru-RU" dirty="0"/>
              <a:t> </a:t>
            </a:r>
            <a:r>
              <a:rPr lang="ru-RU" i="1" dirty="0" err="1"/>
              <a:t>Androids</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from</a:t>
            </a:r>
            <a:r>
              <a:rPr lang="ru-RU" dirty="0"/>
              <a:t> </a:t>
            </a:r>
            <a:r>
              <a:rPr lang="ru-RU" i="1" dirty="0"/>
              <a:t>Mac</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6.5 </a:t>
            </a:r>
            <a:r>
              <a:rPr lang="ru-RU" b="1" dirty="0" err="1"/>
              <a:t>times</a:t>
            </a:r>
            <a:r>
              <a:rPr lang="ru-RU" b="1" dirty="0"/>
              <a:t> </a:t>
            </a:r>
            <a:r>
              <a:rPr lang="ru-RU" b="1" dirty="0" err="1"/>
              <a:t>higher</a:t>
            </a:r>
            <a:r>
              <a:rPr lang="ru-RU" dirty="0"/>
              <a:t> </a:t>
            </a:r>
            <a:r>
              <a:rPr lang="ru-RU" dirty="0" err="1"/>
              <a:t>than</a:t>
            </a:r>
            <a:r>
              <a:rPr lang="ru-RU" dirty="0"/>
              <a:t> </a:t>
            </a:r>
            <a:r>
              <a:rPr lang="ru-RU" dirty="0" err="1"/>
              <a:t>for</a:t>
            </a:r>
            <a:r>
              <a:rPr lang="ru-RU" dirty="0"/>
              <a:t> </a:t>
            </a:r>
            <a:r>
              <a:rPr lang="ru-RU" dirty="0" err="1"/>
              <a:t>visits</a:t>
            </a:r>
            <a:r>
              <a:rPr lang="ru-RU" dirty="0"/>
              <a:t> </a:t>
            </a:r>
            <a:r>
              <a:rPr lang="ru-RU" dirty="0" err="1"/>
              <a:t>from</a:t>
            </a:r>
            <a:r>
              <a:rPr lang="ru-RU" dirty="0"/>
              <a:t> </a:t>
            </a:r>
            <a:r>
              <a:rPr lang="ru-RU" i="1" dirty="0" err="1"/>
              <a:t>Androids</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made</a:t>
            </a:r>
            <a:r>
              <a:rPr lang="ru-RU" dirty="0"/>
              <a:t> </a:t>
            </a:r>
            <a:r>
              <a:rPr lang="ru-RU" dirty="0" err="1"/>
              <a:t>from</a:t>
            </a:r>
            <a:r>
              <a:rPr lang="ru-RU" dirty="0"/>
              <a:t> </a:t>
            </a:r>
            <a:r>
              <a:rPr lang="ru-RU" i="1" dirty="0"/>
              <a:t>Asia</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97% </a:t>
            </a:r>
            <a:r>
              <a:rPr lang="ru-RU" b="1" dirty="0" err="1"/>
              <a:t>lower</a:t>
            </a:r>
            <a:r>
              <a:rPr lang="ru-RU" dirty="0"/>
              <a:t> </a:t>
            </a:r>
            <a:r>
              <a:rPr lang="ru-RU" dirty="0" err="1"/>
              <a:t>than</a:t>
            </a:r>
            <a:r>
              <a:rPr lang="ru-RU" dirty="0"/>
              <a:t> </a:t>
            </a:r>
            <a:r>
              <a:rPr lang="ru-RU" dirty="0" err="1"/>
              <a:t>for</a:t>
            </a:r>
            <a:r>
              <a:rPr lang="ru-RU" dirty="0"/>
              <a:t> </a:t>
            </a:r>
            <a:r>
              <a:rPr lang="ru-RU" dirty="0" err="1"/>
              <a:t>visits</a:t>
            </a:r>
            <a:r>
              <a:rPr lang="ru-RU" dirty="0"/>
              <a:t> </a:t>
            </a:r>
            <a:r>
              <a:rPr lang="ru-RU" dirty="0" err="1"/>
              <a:t>from</a:t>
            </a:r>
            <a:r>
              <a:rPr lang="ru-RU" dirty="0"/>
              <a:t> a </a:t>
            </a:r>
            <a:r>
              <a:rPr lang="ru-RU" dirty="0" err="1"/>
              <a:t>the</a:t>
            </a:r>
            <a:r>
              <a:rPr lang="ru-RU" dirty="0"/>
              <a:t> </a:t>
            </a:r>
            <a:r>
              <a:rPr lang="ru-RU" i="1" dirty="0" err="1"/>
              <a:t>non-set</a:t>
            </a:r>
            <a:r>
              <a:rPr lang="ru-RU" i="1" dirty="0"/>
              <a:t> </a:t>
            </a:r>
            <a:r>
              <a:rPr lang="ru-RU" i="1" dirty="0" err="1"/>
              <a:t>continent</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made</a:t>
            </a:r>
            <a:r>
              <a:rPr lang="ru-RU" dirty="0"/>
              <a:t> </a:t>
            </a:r>
            <a:r>
              <a:rPr lang="ru-RU" dirty="0" err="1"/>
              <a:t>from</a:t>
            </a:r>
            <a:r>
              <a:rPr lang="ru-RU" dirty="0"/>
              <a:t> </a:t>
            </a:r>
            <a:r>
              <a:rPr lang="ru-RU" i="1" dirty="0"/>
              <a:t>Europe</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99% </a:t>
            </a:r>
            <a:r>
              <a:rPr lang="ru-RU" b="1" dirty="0" err="1"/>
              <a:t>lower</a:t>
            </a:r>
            <a:r>
              <a:rPr lang="ru-RU" dirty="0"/>
              <a:t> </a:t>
            </a:r>
            <a:r>
              <a:rPr lang="ru-RU" dirty="0" err="1"/>
              <a:t>than</a:t>
            </a:r>
            <a:r>
              <a:rPr lang="ru-RU" dirty="0"/>
              <a:t> </a:t>
            </a:r>
            <a:r>
              <a:rPr lang="ru-RU" dirty="0" err="1"/>
              <a:t>for</a:t>
            </a:r>
            <a:r>
              <a:rPr lang="ru-RU" dirty="0"/>
              <a:t> </a:t>
            </a:r>
            <a:r>
              <a:rPr lang="ru-RU" dirty="0" err="1"/>
              <a:t>visits</a:t>
            </a:r>
            <a:r>
              <a:rPr lang="ru-RU" dirty="0"/>
              <a:t> </a:t>
            </a:r>
            <a:r>
              <a:rPr lang="ru-RU" dirty="0" err="1"/>
              <a:t>from</a:t>
            </a:r>
            <a:r>
              <a:rPr lang="ru-RU" dirty="0"/>
              <a:t> a </a:t>
            </a:r>
            <a:r>
              <a:rPr lang="ru-RU" dirty="0" err="1"/>
              <a:t>the</a:t>
            </a:r>
            <a:r>
              <a:rPr lang="ru-RU" dirty="0"/>
              <a:t> </a:t>
            </a:r>
            <a:r>
              <a:rPr lang="ru-RU" i="1" dirty="0" err="1"/>
              <a:t>non-set</a:t>
            </a:r>
            <a:r>
              <a:rPr lang="ru-RU" i="1" dirty="0"/>
              <a:t> </a:t>
            </a:r>
            <a:r>
              <a:rPr lang="ru-RU" i="1" dirty="0" err="1"/>
              <a:t>continent</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made</a:t>
            </a:r>
            <a:r>
              <a:rPr lang="ru-RU" dirty="0"/>
              <a:t> </a:t>
            </a:r>
            <a:r>
              <a:rPr lang="ru-RU" dirty="0" err="1"/>
              <a:t>on</a:t>
            </a:r>
            <a:r>
              <a:rPr lang="ru-RU" dirty="0"/>
              <a:t> </a:t>
            </a:r>
            <a:r>
              <a:rPr lang="ru-RU" i="1" dirty="0" err="1"/>
              <a:t>Saturdays</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35% </a:t>
            </a:r>
            <a:r>
              <a:rPr lang="ru-RU" b="1" dirty="0" err="1"/>
              <a:t>lower</a:t>
            </a:r>
            <a:r>
              <a:rPr lang="ru-RU" b="1" dirty="0"/>
              <a:t> </a:t>
            </a:r>
            <a:r>
              <a:rPr lang="ru-RU" dirty="0" err="1"/>
              <a:t>than</a:t>
            </a:r>
            <a:r>
              <a:rPr lang="ru-RU" dirty="0"/>
              <a:t> </a:t>
            </a:r>
            <a:r>
              <a:rPr lang="ru-RU" dirty="0" err="1"/>
              <a:t>for</a:t>
            </a:r>
            <a:r>
              <a:rPr lang="ru-RU" dirty="0"/>
              <a:t> </a:t>
            </a:r>
            <a:r>
              <a:rPr lang="ru-RU" dirty="0" err="1"/>
              <a:t>visits</a:t>
            </a:r>
            <a:r>
              <a:rPr lang="ru-RU" dirty="0"/>
              <a:t> </a:t>
            </a:r>
            <a:r>
              <a:rPr lang="ru-RU" dirty="0" err="1"/>
              <a:t>on</a:t>
            </a:r>
            <a:r>
              <a:rPr lang="ru-RU" dirty="0"/>
              <a:t> </a:t>
            </a:r>
            <a:r>
              <a:rPr lang="ru-RU" i="1" dirty="0" err="1"/>
              <a:t>Fridays</a:t>
            </a:r>
            <a:r>
              <a:rPr lang="ru-RU" dirty="0"/>
              <a:t>.</a:t>
            </a:r>
          </a:p>
          <a:p>
            <a:pPr marL="285750" indent="-285750">
              <a:lnSpc>
                <a:spcPct val="150000"/>
              </a:lnSpc>
              <a:buFont typeface="Arial" panose="020B0604020202020204" pitchFamily="34" charset="0"/>
              <a:buChar char="•"/>
            </a:pPr>
            <a:r>
              <a:rPr lang="ru-RU" dirty="0"/>
              <a:t>For </a:t>
            </a:r>
            <a:r>
              <a:rPr lang="ru-RU" dirty="0" err="1"/>
              <a:t>visits</a:t>
            </a:r>
            <a:r>
              <a:rPr lang="ru-RU" dirty="0"/>
              <a:t> </a:t>
            </a:r>
            <a:r>
              <a:rPr lang="ru-RU" dirty="0" err="1"/>
              <a:t>made</a:t>
            </a:r>
            <a:r>
              <a:rPr lang="ru-RU" dirty="0"/>
              <a:t> </a:t>
            </a:r>
            <a:r>
              <a:rPr lang="ru-RU" dirty="0" err="1"/>
              <a:t>on</a:t>
            </a:r>
            <a:r>
              <a:rPr lang="ru-RU" dirty="0"/>
              <a:t> </a:t>
            </a:r>
            <a:r>
              <a:rPr lang="ru-RU" i="1" dirty="0" err="1"/>
              <a:t>Tuesdays</a:t>
            </a:r>
            <a:r>
              <a:rPr lang="ru-RU" dirty="0"/>
              <a:t> </a:t>
            </a:r>
            <a:r>
              <a:rPr lang="ru-RU" dirty="0" err="1"/>
              <a:t>the</a:t>
            </a:r>
            <a:r>
              <a:rPr lang="ru-RU" dirty="0"/>
              <a:t> </a:t>
            </a:r>
            <a:r>
              <a:rPr lang="ru-RU" dirty="0" err="1"/>
              <a:t>odds</a:t>
            </a:r>
            <a:r>
              <a:rPr lang="ru-RU" dirty="0"/>
              <a:t> </a:t>
            </a:r>
            <a:r>
              <a:rPr lang="ru-RU" dirty="0" err="1"/>
              <a:t>to</a:t>
            </a:r>
            <a:r>
              <a:rPr lang="ru-RU" dirty="0"/>
              <a:t> </a:t>
            </a:r>
            <a:r>
              <a:rPr lang="ru-RU" dirty="0" err="1"/>
              <a:t>perform</a:t>
            </a:r>
            <a:r>
              <a:rPr lang="ru-RU" dirty="0"/>
              <a:t> a </a:t>
            </a:r>
            <a:r>
              <a:rPr lang="ru-RU" dirty="0" err="1"/>
              <a:t>purchase</a:t>
            </a:r>
            <a:r>
              <a:rPr lang="ru-RU" dirty="0"/>
              <a:t> are </a:t>
            </a:r>
            <a:r>
              <a:rPr lang="ru-RU" b="1" dirty="0"/>
              <a:t>25% </a:t>
            </a:r>
            <a:r>
              <a:rPr lang="ru-RU" b="1" dirty="0" err="1"/>
              <a:t>lower</a:t>
            </a:r>
            <a:r>
              <a:rPr lang="ru-RU" b="1" dirty="0"/>
              <a:t> </a:t>
            </a:r>
            <a:r>
              <a:rPr lang="ru-RU" dirty="0" err="1"/>
              <a:t>than</a:t>
            </a:r>
            <a:r>
              <a:rPr lang="ru-RU" dirty="0"/>
              <a:t> </a:t>
            </a:r>
            <a:r>
              <a:rPr lang="ru-RU" dirty="0" err="1"/>
              <a:t>for</a:t>
            </a:r>
            <a:r>
              <a:rPr lang="ru-RU" dirty="0"/>
              <a:t> </a:t>
            </a:r>
            <a:r>
              <a:rPr lang="ru-RU" dirty="0" err="1"/>
              <a:t>visits</a:t>
            </a:r>
            <a:r>
              <a:rPr lang="ru-RU" dirty="0"/>
              <a:t> o</a:t>
            </a:r>
            <a:r>
              <a:rPr lang="en-US" dirty="0"/>
              <a:t>n</a:t>
            </a:r>
            <a:r>
              <a:rPr lang="ru-RU" dirty="0"/>
              <a:t> </a:t>
            </a:r>
            <a:r>
              <a:rPr lang="ru-RU" i="1" dirty="0" err="1"/>
              <a:t>Fridays</a:t>
            </a:r>
            <a:r>
              <a:rPr lang="ru-RU" dirty="0"/>
              <a:t>.</a:t>
            </a:r>
          </a:p>
        </p:txBody>
      </p:sp>
    </p:spTree>
    <p:extLst>
      <p:ext uri="{BB962C8B-B14F-4D97-AF65-F5344CB8AC3E}">
        <p14:creationId xmlns:p14="http://schemas.microsoft.com/office/powerpoint/2010/main" val="361978466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45</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10287981" cy="866852"/>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Answers to research questions</a:t>
            </a:r>
            <a:endParaRPr lang="en-US" sz="3094" dirty="0">
              <a:latin typeface="Arial Narrow" charset="0"/>
              <a:ea typeface="Arial Narrow" charset="0"/>
              <a:cs typeface="Arial Narrow" charset="0"/>
            </a:endParaRPr>
          </a:p>
        </p:txBody>
      </p:sp>
      <p:sp>
        <p:nvSpPr>
          <p:cNvPr id="20" name="TextBox 19">
            <a:extLst>
              <a:ext uri="{FF2B5EF4-FFF2-40B4-BE49-F238E27FC236}">
                <a16:creationId xmlns:a16="http://schemas.microsoft.com/office/drawing/2014/main" id="{98DE48D3-D082-2EDA-97F1-375A80D3AD25}"/>
              </a:ext>
            </a:extLst>
          </p:cNvPr>
          <p:cNvSpPr txBox="1"/>
          <p:nvPr/>
        </p:nvSpPr>
        <p:spPr>
          <a:xfrm>
            <a:off x="535645" y="1144174"/>
            <a:ext cx="11184117" cy="461665"/>
          </a:xfrm>
          <a:prstGeom prst="rect">
            <a:avLst/>
          </a:prstGeom>
          <a:noFill/>
        </p:spPr>
        <p:txBody>
          <a:bodyPr wrap="square">
            <a:spAutoFit/>
          </a:bodyPr>
          <a:lstStyle/>
          <a:p>
            <a:pPr algn="l"/>
            <a:r>
              <a:rPr lang="en-US" sz="2400" i="0" dirty="0">
                <a:effectLst/>
              </a:rPr>
              <a:t>What are the key factors that significantly influence the chance to perform a purchase?</a:t>
            </a:r>
          </a:p>
        </p:txBody>
      </p:sp>
      <p:sp>
        <p:nvSpPr>
          <p:cNvPr id="2" name="TextBox 1">
            <a:extLst>
              <a:ext uri="{FF2B5EF4-FFF2-40B4-BE49-F238E27FC236}">
                <a16:creationId xmlns:a16="http://schemas.microsoft.com/office/drawing/2014/main" id="{F95A19ED-E29B-99F3-4770-2F89CE4944C9}"/>
              </a:ext>
            </a:extLst>
          </p:cNvPr>
          <p:cNvSpPr txBox="1"/>
          <p:nvPr/>
        </p:nvSpPr>
        <p:spPr>
          <a:xfrm>
            <a:off x="535645" y="1694910"/>
            <a:ext cx="5096716" cy="4619854"/>
          </a:xfrm>
          <a:prstGeom prst="rect">
            <a:avLst/>
          </a:prstGeom>
          <a:noFill/>
        </p:spPr>
        <p:txBody>
          <a:bodyPr wrap="none" rtlCol="0">
            <a:spAutoFit/>
          </a:bodyPr>
          <a:lstStyle/>
          <a:p>
            <a:pPr>
              <a:lnSpc>
                <a:spcPct val="150000"/>
              </a:lnSpc>
            </a:pPr>
            <a:r>
              <a:rPr lang="en-US" b="1" dirty="0"/>
              <a:t>Average visit in the GMS that generates a purchase</a:t>
            </a:r>
            <a:r>
              <a:rPr lang="en-US" dirty="0"/>
              <a:t>:</a:t>
            </a:r>
          </a:p>
          <a:p>
            <a:pPr marL="285750" indent="-285750">
              <a:lnSpc>
                <a:spcPct val="150000"/>
              </a:lnSpc>
              <a:buFont typeface="Arial" panose="020B0604020202020204" pitchFamily="34" charset="0"/>
              <a:buChar char="•"/>
            </a:pPr>
            <a:r>
              <a:rPr lang="en-US" dirty="0"/>
              <a:t>Below average visit number (3.1).</a:t>
            </a:r>
          </a:p>
          <a:p>
            <a:pPr marL="285750" indent="-285750">
              <a:lnSpc>
                <a:spcPct val="150000"/>
              </a:lnSpc>
              <a:buFont typeface="Arial" panose="020B0604020202020204" pitchFamily="34" charset="0"/>
              <a:buChar char="•"/>
            </a:pPr>
            <a:r>
              <a:rPr lang="en-US" dirty="0"/>
              <a:t>High number of total hits (39.7). </a:t>
            </a:r>
          </a:p>
          <a:p>
            <a:pPr marL="285750" indent="-285750">
              <a:lnSpc>
                <a:spcPct val="150000"/>
              </a:lnSpc>
              <a:buFont typeface="Arial" panose="020B0604020202020204" pitchFamily="34" charset="0"/>
              <a:buChar char="•"/>
            </a:pPr>
            <a:r>
              <a:rPr lang="en-US" dirty="0"/>
              <a:t>The website is accessed through Referral links. </a:t>
            </a:r>
          </a:p>
          <a:p>
            <a:pPr marL="285750" indent="-285750">
              <a:lnSpc>
                <a:spcPct val="150000"/>
              </a:lnSpc>
              <a:buFont typeface="Arial" panose="020B0604020202020204" pitchFamily="34" charset="0"/>
              <a:buChar char="•"/>
            </a:pPr>
            <a:r>
              <a:rPr lang="en-US" dirty="0"/>
              <a:t>Device category is desktop.</a:t>
            </a:r>
          </a:p>
          <a:p>
            <a:pPr marL="285750" indent="-285750">
              <a:lnSpc>
                <a:spcPct val="150000"/>
              </a:lnSpc>
              <a:buFont typeface="Arial" panose="020B0604020202020204" pitchFamily="34" charset="0"/>
              <a:buChar char="•"/>
            </a:pPr>
            <a:r>
              <a:rPr lang="en-US" dirty="0"/>
              <a:t>Continent is Americas.</a:t>
            </a:r>
          </a:p>
          <a:p>
            <a:pPr marL="285750" indent="-285750">
              <a:lnSpc>
                <a:spcPct val="150000"/>
              </a:lnSpc>
              <a:buFont typeface="Arial" panose="020B0604020202020204" pitchFamily="34" charset="0"/>
              <a:buChar char="•"/>
            </a:pPr>
            <a:r>
              <a:rPr lang="en-US" dirty="0"/>
              <a:t>No clicks on ads. </a:t>
            </a:r>
          </a:p>
          <a:p>
            <a:pPr marL="285750" indent="-285750">
              <a:lnSpc>
                <a:spcPct val="150000"/>
              </a:lnSpc>
              <a:buFont typeface="Arial" panose="020B0604020202020204" pitchFamily="34" charset="0"/>
              <a:buChar char="•"/>
            </a:pPr>
            <a:r>
              <a:rPr lang="en-US" dirty="0"/>
              <a:t>Browser is Chrome.</a:t>
            </a:r>
          </a:p>
          <a:p>
            <a:pPr marL="285750" indent="-285750">
              <a:lnSpc>
                <a:spcPct val="150000"/>
              </a:lnSpc>
              <a:buFont typeface="Arial" panose="020B0604020202020204" pitchFamily="34" charset="0"/>
              <a:buChar char="•"/>
            </a:pPr>
            <a:r>
              <a:rPr lang="en-US" dirty="0"/>
              <a:t>OS is Macintosh. </a:t>
            </a:r>
          </a:p>
          <a:p>
            <a:pPr marL="285750" indent="-285750">
              <a:lnSpc>
                <a:spcPct val="150000"/>
              </a:lnSpc>
              <a:buFont typeface="Arial" panose="020B0604020202020204" pitchFamily="34" charset="0"/>
              <a:buChar char="•"/>
            </a:pPr>
            <a:r>
              <a:rPr lang="en-US" dirty="0"/>
              <a:t>No cancellation is faced. </a:t>
            </a:r>
          </a:p>
          <a:p>
            <a:pPr marL="285750" indent="-285750">
              <a:lnSpc>
                <a:spcPct val="150000"/>
              </a:lnSpc>
              <a:buFont typeface="Arial" panose="020B0604020202020204" pitchFamily="34" charset="0"/>
              <a:buChar char="•"/>
            </a:pPr>
            <a:r>
              <a:rPr lang="en-US" dirty="0"/>
              <a:t>The visit is often performed on Fridays.</a:t>
            </a:r>
            <a:endParaRPr lang="ru-RU" dirty="0"/>
          </a:p>
        </p:txBody>
      </p:sp>
    </p:spTree>
    <p:extLst>
      <p:ext uri="{BB962C8B-B14F-4D97-AF65-F5344CB8AC3E}">
        <p14:creationId xmlns:p14="http://schemas.microsoft.com/office/powerpoint/2010/main" val="33089077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46</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10287981" cy="86685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Answers to research questions</a:t>
            </a:r>
            <a:endParaRPr lang="en-US" sz="3094" dirty="0">
              <a:latin typeface="Arial Narrow" charset="0"/>
              <a:ea typeface="Arial Narrow" charset="0"/>
              <a:cs typeface="Arial Narrow" charset="0"/>
            </a:endParaRPr>
          </a:p>
        </p:txBody>
      </p:sp>
      <p:sp>
        <p:nvSpPr>
          <p:cNvPr id="20" name="TextBox 19">
            <a:extLst>
              <a:ext uri="{FF2B5EF4-FFF2-40B4-BE49-F238E27FC236}">
                <a16:creationId xmlns:a16="http://schemas.microsoft.com/office/drawing/2014/main" id="{98DE48D3-D082-2EDA-97F1-375A80D3AD25}"/>
              </a:ext>
            </a:extLst>
          </p:cNvPr>
          <p:cNvSpPr txBox="1"/>
          <p:nvPr/>
        </p:nvSpPr>
        <p:spPr>
          <a:xfrm>
            <a:off x="535645" y="1144174"/>
            <a:ext cx="11184117" cy="461665"/>
          </a:xfrm>
          <a:prstGeom prst="rect">
            <a:avLst/>
          </a:prstGeom>
          <a:noFill/>
        </p:spPr>
        <p:txBody>
          <a:bodyPr wrap="square">
            <a:spAutoFit/>
          </a:bodyPr>
          <a:lstStyle/>
          <a:p>
            <a:pPr algn="l"/>
            <a:r>
              <a:rPr lang="en-US" sz="2400" i="0" dirty="0">
                <a:effectLst/>
              </a:rPr>
              <a:t>What are the key factors that significantly influence the chance to perform a purchase?</a:t>
            </a:r>
          </a:p>
        </p:txBody>
      </p:sp>
      <p:sp>
        <p:nvSpPr>
          <p:cNvPr id="2" name="TextBox 1">
            <a:extLst>
              <a:ext uri="{FF2B5EF4-FFF2-40B4-BE49-F238E27FC236}">
                <a16:creationId xmlns:a16="http://schemas.microsoft.com/office/drawing/2014/main" id="{F95A19ED-E29B-99F3-4770-2F89CE4944C9}"/>
              </a:ext>
            </a:extLst>
          </p:cNvPr>
          <p:cNvSpPr txBox="1"/>
          <p:nvPr/>
        </p:nvSpPr>
        <p:spPr>
          <a:xfrm>
            <a:off x="535645" y="1694910"/>
            <a:ext cx="5096716" cy="4619854"/>
          </a:xfrm>
          <a:prstGeom prst="rect">
            <a:avLst/>
          </a:prstGeom>
          <a:noFill/>
        </p:spPr>
        <p:txBody>
          <a:bodyPr wrap="none" rtlCol="0">
            <a:spAutoFit/>
          </a:bodyPr>
          <a:lstStyle/>
          <a:p>
            <a:pPr>
              <a:lnSpc>
                <a:spcPct val="150000"/>
              </a:lnSpc>
            </a:pPr>
            <a:r>
              <a:rPr lang="en-US" b="1" dirty="0"/>
              <a:t>Average visit in the GMS that generates a purchase</a:t>
            </a:r>
            <a:r>
              <a:rPr lang="en-US" dirty="0"/>
              <a:t>:</a:t>
            </a:r>
          </a:p>
          <a:p>
            <a:pPr marL="285750" indent="-285750">
              <a:lnSpc>
                <a:spcPct val="150000"/>
              </a:lnSpc>
              <a:buFont typeface="Arial" panose="020B0604020202020204" pitchFamily="34" charset="0"/>
              <a:buChar char="•"/>
            </a:pPr>
            <a:r>
              <a:rPr lang="en-US" dirty="0"/>
              <a:t>Below average visit number (3.1).</a:t>
            </a:r>
          </a:p>
          <a:p>
            <a:pPr marL="285750" indent="-285750">
              <a:lnSpc>
                <a:spcPct val="150000"/>
              </a:lnSpc>
              <a:buFont typeface="Arial" panose="020B0604020202020204" pitchFamily="34" charset="0"/>
              <a:buChar char="•"/>
            </a:pPr>
            <a:r>
              <a:rPr lang="en-US" dirty="0"/>
              <a:t>High number of total hits (39.7). </a:t>
            </a:r>
          </a:p>
          <a:p>
            <a:pPr marL="285750" indent="-285750">
              <a:lnSpc>
                <a:spcPct val="150000"/>
              </a:lnSpc>
              <a:buFont typeface="Arial" panose="020B0604020202020204" pitchFamily="34" charset="0"/>
              <a:buChar char="•"/>
            </a:pPr>
            <a:r>
              <a:rPr lang="en-US" dirty="0"/>
              <a:t>The website is accessed through Referral links. </a:t>
            </a:r>
          </a:p>
          <a:p>
            <a:pPr marL="285750" indent="-285750">
              <a:lnSpc>
                <a:spcPct val="150000"/>
              </a:lnSpc>
              <a:buFont typeface="Arial" panose="020B0604020202020204" pitchFamily="34" charset="0"/>
              <a:buChar char="•"/>
            </a:pPr>
            <a:r>
              <a:rPr lang="en-US" dirty="0"/>
              <a:t>Device category is desktop.</a:t>
            </a:r>
          </a:p>
          <a:p>
            <a:pPr marL="285750" indent="-285750">
              <a:lnSpc>
                <a:spcPct val="150000"/>
              </a:lnSpc>
              <a:buFont typeface="Arial" panose="020B0604020202020204" pitchFamily="34" charset="0"/>
              <a:buChar char="•"/>
            </a:pPr>
            <a:r>
              <a:rPr lang="en-US" dirty="0"/>
              <a:t>Continent is Americas.</a:t>
            </a:r>
          </a:p>
          <a:p>
            <a:pPr marL="285750" indent="-285750">
              <a:lnSpc>
                <a:spcPct val="150000"/>
              </a:lnSpc>
              <a:buFont typeface="Arial" panose="020B0604020202020204" pitchFamily="34" charset="0"/>
              <a:buChar char="•"/>
            </a:pPr>
            <a:r>
              <a:rPr lang="en-US" dirty="0"/>
              <a:t>No clicks on ads. </a:t>
            </a:r>
          </a:p>
          <a:p>
            <a:pPr marL="285750" indent="-285750">
              <a:lnSpc>
                <a:spcPct val="150000"/>
              </a:lnSpc>
              <a:buFont typeface="Arial" panose="020B0604020202020204" pitchFamily="34" charset="0"/>
              <a:buChar char="•"/>
            </a:pPr>
            <a:r>
              <a:rPr lang="en-US" dirty="0"/>
              <a:t>Browser is Chrome.</a:t>
            </a:r>
          </a:p>
          <a:p>
            <a:pPr marL="285750" indent="-285750">
              <a:lnSpc>
                <a:spcPct val="150000"/>
              </a:lnSpc>
              <a:buFont typeface="Arial" panose="020B0604020202020204" pitchFamily="34" charset="0"/>
              <a:buChar char="•"/>
            </a:pPr>
            <a:r>
              <a:rPr lang="en-US" dirty="0"/>
              <a:t>OS is Macintosh. </a:t>
            </a:r>
          </a:p>
          <a:p>
            <a:pPr marL="285750" indent="-285750">
              <a:lnSpc>
                <a:spcPct val="150000"/>
              </a:lnSpc>
              <a:buFont typeface="Arial" panose="020B0604020202020204" pitchFamily="34" charset="0"/>
              <a:buChar char="•"/>
            </a:pPr>
            <a:r>
              <a:rPr lang="en-US" dirty="0"/>
              <a:t>No cancellation is faced. </a:t>
            </a:r>
          </a:p>
          <a:p>
            <a:pPr marL="285750" indent="-285750">
              <a:lnSpc>
                <a:spcPct val="150000"/>
              </a:lnSpc>
              <a:buFont typeface="Arial" panose="020B0604020202020204" pitchFamily="34" charset="0"/>
              <a:buChar char="•"/>
            </a:pPr>
            <a:r>
              <a:rPr lang="en-US" dirty="0"/>
              <a:t>The visit is often performed on Fridays.</a:t>
            </a:r>
            <a:endParaRPr lang="ru-RU" dirty="0"/>
          </a:p>
        </p:txBody>
      </p:sp>
      <p:sp>
        <p:nvSpPr>
          <p:cNvPr id="9" name="TextBox 8">
            <a:extLst>
              <a:ext uri="{FF2B5EF4-FFF2-40B4-BE49-F238E27FC236}">
                <a16:creationId xmlns:a16="http://schemas.microsoft.com/office/drawing/2014/main" id="{22108D8B-2BA3-BA68-A622-ABDD10FB4ABB}"/>
              </a:ext>
            </a:extLst>
          </p:cNvPr>
          <p:cNvSpPr txBox="1"/>
          <p:nvPr/>
        </p:nvSpPr>
        <p:spPr>
          <a:xfrm>
            <a:off x="6019222" y="1694910"/>
            <a:ext cx="6092414" cy="4237057"/>
          </a:xfrm>
          <a:prstGeom prst="rect">
            <a:avLst/>
          </a:prstGeom>
          <a:noFill/>
        </p:spPr>
        <p:txBody>
          <a:bodyPr wrap="square" rtlCol="0">
            <a:spAutoFit/>
          </a:bodyPr>
          <a:lstStyle/>
          <a:p>
            <a:pPr>
              <a:lnSpc>
                <a:spcPct val="150000"/>
              </a:lnSpc>
            </a:pPr>
            <a:r>
              <a:rPr lang="en-US" b="1" dirty="0"/>
              <a:t>Advices</a:t>
            </a:r>
            <a:r>
              <a:rPr lang="en-US" dirty="0"/>
              <a:t>:</a:t>
            </a:r>
          </a:p>
          <a:p>
            <a:pPr marL="285750" indent="-285750" algn="l">
              <a:buFont typeface="Arial" panose="020B0604020202020204" pitchFamily="34" charset="0"/>
              <a:buChar char="•"/>
            </a:pPr>
            <a:r>
              <a:rPr lang="en-US" sz="1900" b="0" i="0" dirty="0">
                <a:effectLst/>
              </a:rPr>
              <a:t>Invest into marketing program to increase accessing the website through referral links.</a:t>
            </a:r>
          </a:p>
          <a:p>
            <a:pPr marL="285750" indent="-285750" algn="l">
              <a:spcBef>
                <a:spcPts val="1000"/>
              </a:spcBef>
              <a:buFont typeface="Arial" panose="020B0604020202020204" pitchFamily="34" charset="0"/>
              <a:buChar char="•"/>
            </a:pPr>
            <a:r>
              <a:rPr lang="en-US" sz="1900" b="0" i="0" dirty="0">
                <a:effectLst/>
              </a:rPr>
              <a:t>Pay attention to develop a usability-friendly interface for the desktop, perform additional QA-sessions to increase overall quality of the desktop version.</a:t>
            </a:r>
          </a:p>
          <a:p>
            <a:pPr marL="285750" indent="-285750" algn="l">
              <a:spcBef>
                <a:spcPts val="1000"/>
              </a:spcBef>
              <a:buFont typeface="Arial" panose="020B0604020202020204" pitchFamily="34" charset="0"/>
              <a:buChar char="•"/>
            </a:pPr>
            <a:r>
              <a:rPr lang="en-US" sz="1900" b="0" i="0" dirty="0">
                <a:effectLst/>
              </a:rPr>
              <a:t>Investigate the sources of cancellations on the website.</a:t>
            </a:r>
          </a:p>
          <a:p>
            <a:pPr marL="285750" indent="-285750" algn="l">
              <a:spcBef>
                <a:spcPts val="1000"/>
              </a:spcBef>
              <a:buFont typeface="Arial" panose="020B0604020202020204" pitchFamily="34" charset="0"/>
              <a:buChar char="•"/>
            </a:pPr>
            <a:r>
              <a:rPr lang="en-US" sz="1900" b="0" i="0" dirty="0">
                <a:effectLst/>
              </a:rPr>
              <a:t>Make the main focus of the interface on the Americans.</a:t>
            </a:r>
          </a:p>
          <a:p>
            <a:pPr marL="285750" indent="-285750" algn="l">
              <a:spcBef>
                <a:spcPts val="1000"/>
              </a:spcBef>
              <a:buFont typeface="Arial" panose="020B0604020202020204" pitchFamily="34" charset="0"/>
              <a:buChar char="•"/>
            </a:pPr>
            <a:r>
              <a:rPr lang="en-US" sz="1900" b="0" i="0" dirty="0">
                <a:effectLst/>
              </a:rPr>
              <a:t>Examine groups of visits that always do not provide any purchase, determine the reasons for such fact - maybe some actions can be performed to inspire people perform purchases</a:t>
            </a:r>
          </a:p>
        </p:txBody>
      </p:sp>
    </p:spTree>
    <p:extLst>
      <p:ext uri="{BB962C8B-B14F-4D97-AF65-F5344CB8AC3E}">
        <p14:creationId xmlns:p14="http://schemas.microsoft.com/office/powerpoint/2010/main" val="12912139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47</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10287981" cy="86685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Answers to research questions</a:t>
            </a:r>
            <a:endParaRPr lang="en-US" sz="3094" dirty="0">
              <a:latin typeface="Arial Narrow" charset="0"/>
              <a:ea typeface="Arial Narrow" charset="0"/>
              <a:cs typeface="Arial Narrow" charset="0"/>
            </a:endParaRPr>
          </a:p>
        </p:txBody>
      </p:sp>
      <p:sp>
        <p:nvSpPr>
          <p:cNvPr id="20" name="TextBox 19">
            <a:extLst>
              <a:ext uri="{FF2B5EF4-FFF2-40B4-BE49-F238E27FC236}">
                <a16:creationId xmlns:a16="http://schemas.microsoft.com/office/drawing/2014/main" id="{98DE48D3-D082-2EDA-97F1-375A80D3AD25}"/>
              </a:ext>
            </a:extLst>
          </p:cNvPr>
          <p:cNvSpPr txBox="1"/>
          <p:nvPr/>
        </p:nvSpPr>
        <p:spPr>
          <a:xfrm>
            <a:off x="535645" y="1144174"/>
            <a:ext cx="11184117" cy="461665"/>
          </a:xfrm>
          <a:prstGeom prst="rect">
            <a:avLst/>
          </a:prstGeom>
          <a:noFill/>
        </p:spPr>
        <p:txBody>
          <a:bodyPr wrap="square">
            <a:spAutoFit/>
          </a:bodyPr>
          <a:lstStyle/>
          <a:p>
            <a:pPr algn="l"/>
            <a:r>
              <a:rPr lang="en-US" sz="2400" i="0" dirty="0">
                <a:effectLst/>
              </a:rPr>
              <a:t>What is the influence of visit parameters on the amount spent on purchases?</a:t>
            </a:r>
          </a:p>
        </p:txBody>
      </p:sp>
      <p:sp>
        <p:nvSpPr>
          <p:cNvPr id="10" name="TextBox 9">
            <a:extLst>
              <a:ext uri="{FF2B5EF4-FFF2-40B4-BE49-F238E27FC236}">
                <a16:creationId xmlns:a16="http://schemas.microsoft.com/office/drawing/2014/main" id="{425AE402-7015-B26D-9A33-5EB68406BFF6}"/>
              </a:ext>
            </a:extLst>
          </p:cNvPr>
          <p:cNvSpPr txBox="1"/>
          <p:nvPr/>
        </p:nvSpPr>
        <p:spPr>
          <a:xfrm>
            <a:off x="963616" y="1958830"/>
            <a:ext cx="9767930" cy="833305"/>
          </a:xfrm>
          <a:prstGeom prst="rect">
            <a:avLst/>
          </a:prstGeom>
          <a:noFill/>
        </p:spPr>
        <p:txBody>
          <a:bodyPr wrap="none" rtlCol="0">
            <a:spAutoFit/>
          </a:bodyPr>
          <a:lstStyle/>
          <a:p>
            <a:pPr algn="ctr">
              <a:lnSpc>
                <a:spcPct val="125000"/>
              </a:lnSpc>
            </a:pPr>
            <a:r>
              <a:rPr lang="en-US" sz="2000" b="0" i="0" dirty="0">
                <a:effectLst/>
                <a:latin typeface="-apple-system"/>
              </a:rPr>
              <a:t>An increase in </a:t>
            </a:r>
            <a:r>
              <a:rPr lang="en-US" sz="2000" b="0" i="1" dirty="0" err="1">
                <a:effectLst/>
                <a:latin typeface="-apple-system"/>
              </a:rPr>
              <a:t>visitNumber</a:t>
            </a:r>
            <a:r>
              <a:rPr lang="en-US" sz="2000" b="0" i="0" dirty="0">
                <a:effectLst/>
                <a:latin typeface="-apple-system"/>
              </a:rPr>
              <a:t> by one, on average, leads to an increase of the revenue by 1.21%</a:t>
            </a:r>
          </a:p>
          <a:p>
            <a:pPr algn="ctr">
              <a:lnSpc>
                <a:spcPct val="125000"/>
              </a:lnSpc>
            </a:pPr>
            <a:r>
              <a:rPr lang="en-US" sz="2000" b="0" i="0" dirty="0">
                <a:effectLst/>
                <a:latin typeface="-apple-system"/>
              </a:rPr>
              <a:t>An increase in </a:t>
            </a:r>
            <a:r>
              <a:rPr lang="en-US" sz="2000" b="0" i="1" dirty="0" err="1">
                <a:effectLst/>
                <a:latin typeface="-apple-system"/>
              </a:rPr>
              <a:t>totals.hits</a:t>
            </a:r>
            <a:r>
              <a:rPr lang="en-US" sz="2000" b="0" i="0" dirty="0">
                <a:effectLst/>
                <a:latin typeface="-apple-system"/>
              </a:rPr>
              <a:t> by one, on average, leads to an increase of the revenue by 0.79%</a:t>
            </a:r>
            <a:endParaRPr lang="ru-RU" sz="2000" dirty="0"/>
          </a:p>
        </p:txBody>
      </p:sp>
      <p:graphicFrame>
        <p:nvGraphicFramePr>
          <p:cNvPr id="16" name="Таблица 4">
            <a:extLst>
              <a:ext uri="{FF2B5EF4-FFF2-40B4-BE49-F238E27FC236}">
                <a16:creationId xmlns:a16="http://schemas.microsoft.com/office/drawing/2014/main" id="{82BF5BF4-7207-B225-4AC7-731A2E332753}"/>
              </a:ext>
            </a:extLst>
          </p:cNvPr>
          <p:cNvGraphicFramePr>
            <a:graphicFrameLocks noGrp="1"/>
          </p:cNvGraphicFramePr>
          <p:nvPr>
            <p:extLst>
              <p:ext uri="{D42A27DB-BD31-4B8C-83A1-F6EECF244321}">
                <p14:modId xmlns:p14="http://schemas.microsoft.com/office/powerpoint/2010/main" val="2865008487"/>
              </p:ext>
            </p:extLst>
          </p:nvPr>
        </p:nvGraphicFramePr>
        <p:xfrm>
          <a:off x="1783581" y="3145126"/>
          <a:ext cx="8128000" cy="29667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697491844"/>
                    </a:ext>
                  </a:extLst>
                </a:gridCol>
                <a:gridCol w="2032000">
                  <a:extLst>
                    <a:ext uri="{9D8B030D-6E8A-4147-A177-3AD203B41FA5}">
                      <a16:colId xmlns:a16="http://schemas.microsoft.com/office/drawing/2014/main" val="1271725919"/>
                    </a:ext>
                  </a:extLst>
                </a:gridCol>
                <a:gridCol w="2032000">
                  <a:extLst>
                    <a:ext uri="{9D8B030D-6E8A-4147-A177-3AD203B41FA5}">
                      <a16:colId xmlns:a16="http://schemas.microsoft.com/office/drawing/2014/main" val="3756561504"/>
                    </a:ext>
                  </a:extLst>
                </a:gridCol>
                <a:gridCol w="2032000">
                  <a:extLst>
                    <a:ext uri="{9D8B030D-6E8A-4147-A177-3AD203B41FA5}">
                      <a16:colId xmlns:a16="http://schemas.microsoft.com/office/drawing/2014/main" val="1691842904"/>
                    </a:ext>
                  </a:extLst>
                </a:gridCol>
              </a:tblGrid>
              <a:tr h="370840">
                <a:tc>
                  <a:txBody>
                    <a:bodyPr/>
                    <a:lstStyle/>
                    <a:p>
                      <a:pPr algn="ctr"/>
                      <a:r>
                        <a:rPr lang="en-US" b="1" dirty="0"/>
                        <a:t>Parameter</a:t>
                      </a:r>
                      <a:endParaRPr lang="ru-RU" b="1" dirty="0"/>
                    </a:p>
                  </a:txBody>
                  <a:tcPr/>
                </a:tc>
                <a:tc>
                  <a:txBody>
                    <a:bodyPr/>
                    <a:lstStyle/>
                    <a:p>
                      <a:pPr algn="ctr"/>
                      <a:r>
                        <a:rPr lang="en-US" b="1" dirty="0"/>
                        <a:t>High trans. rev.</a:t>
                      </a:r>
                      <a:endParaRPr lang="ru-RU" b="1" dirty="0"/>
                    </a:p>
                  </a:txBody>
                  <a:tcPr/>
                </a:tc>
                <a:tc>
                  <a:txBody>
                    <a:bodyPr/>
                    <a:lstStyle/>
                    <a:p>
                      <a:pPr algn="ctr"/>
                      <a:r>
                        <a:rPr lang="en-US" b="1" dirty="0"/>
                        <a:t>Medium trans. rev.</a:t>
                      </a:r>
                      <a:endParaRPr lang="ru-RU" b="1" dirty="0"/>
                    </a:p>
                  </a:txBody>
                  <a:tcPr/>
                </a:tc>
                <a:tc>
                  <a:txBody>
                    <a:bodyPr/>
                    <a:lstStyle/>
                    <a:p>
                      <a:pPr algn="ctr"/>
                      <a:r>
                        <a:rPr lang="en-US" b="1" dirty="0"/>
                        <a:t>Low trans. rev.</a:t>
                      </a:r>
                      <a:endParaRPr lang="ru-RU" b="1" dirty="0"/>
                    </a:p>
                  </a:txBody>
                  <a:tcPr/>
                </a:tc>
                <a:extLst>
                  <a:ext uri="{0D108BD9-81ED-4DB2-BD59-A6C34878D82A}">
                    <a16:rowId xmlns:a16="http://schemas.microsoft.com/office/drawing/2014/main" val="1291286612"/>
                  </a:ext>
                </a:extLst>
              </a:tr>
              <a:tr h="370840">
                <a:tc>
                  <a:txBody>
                    <a:bodyPr/>
                    <a:lstStyle/>
                    <a:p>
                      <a:r>
                        <a:rPr lang="en-US" dirty="0"/>
                        <a:t>Visit number</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a:t>above</a:t>
                      </a:r>
                      <a:r>
                        <a:rPr lang="ru-RU" dirty="0"/>
                        <a:t> </a:t>
                      </a:r>
                      <a:r>
                        <a:rPr lang="ru-RU" dirty="0" err="1"/>
                        <a:t>average</a:t>
                      </a:r>
                      <a:endParaRPr lang="ru-RU" dirty="0"/>
                    </a:p>
                  </a:txBody>
                  <a:tcPr/>
                </a:tc>
                <a:tc>
                  <a:txBody>
                    <a:bodyPr/>
                    <a:lstStyle/>
                    <a:p>
                      <a:r>
                        <a:rPr lang="ru-RU" dirty="0" err="1"/>
                        <a:t>average</a:t>
                      </a:r>
                      <a:endParaRPr lang="ru-RU" dirty="0"/>
                    </a:p>
                  </a:txBody>
                  <a:tcPr/>
                </a:tc>
                <a:tc>
                  <a:txBody>
                    <a:bodyPr/>
                    <a:lstStyle/>
                    <a:p>
                      <a:r>
                        <a:rPr lang="en-US" dirty="0"/>
                        <a:t>low</a:t>
                      </a:r>
                      <a:endParaRPr lang="ru-RU" dirty="0"/>
                    </a:p>
                  </a:txBody>
                  <a:tcPr/>
                </a:tc>
                <a:extLst>
                  <a:ext uri="{0D108BD9-81ED-4DB2-BD59-A6C34878D82A}">
                    <a16:rowId xmlns:a16="http://schemas.microsoft.com/office/drawing/2014/main" val="1230170471"/>
                  </a:ext>
                </a:extLst>
              </a:tr>
              <a:tr h="370840">
                <a:tc>
                  <a:txBody>
                    <a:bodyPr/>
                    <a:lstStyle/>
                    <a:p>
                      <a:r>
                        <a:rPr lang="en-US" dirty="0"/>
                        <a:t>Total hits</a:t>
                      </a:r>
                      <a:endParaRPr lang="ru-RU" dirty="0"/>
                    </a:p>
                  </a:txBody>
                  <a:tcPr/>
                </a:tc>
                <a:tc>
                  <a:txBody>
                    <a:bodyPr/>
                    <a:lstStyle/>
                    <a:p>
                      <a:r>
                        <a:rPr lang="ru-RU" dirty="0" err="1"/>
                        <a:t>high</a:t>
                      </a:r>
                      <a:endParaRPr lang="ru-RU" dirty="0"/>
                    </a:p>
                  </a:txBody>
                  <a:tcPr/>
                </a:tc>
                <a:tc>
                  <a:txBody>
                    <a:bodyPr/>
                    <a:lstStyle/>
                    <a:p>
                      <a:r>
                        <a:rPr lang="ru-RU" dirty="0" err="1"/>
                        <a:t>low</a:t>
                      </a:r>
                      <a:endParaRPr lang="ru-RU" dirty="0"/>
                    </a:p>
                  </a:txBody>
                  <a:tcPr/>
                </a:tc>
                <a:tc>
                  <a:txBody>
                    <a:bodyPr/>
                    <a:lstStyle/>
                    <a:p>
                      <a:r>
                        <a:rPr lang="ru-RU" dirty="0" err="1"/>
                        <a:t>high</a:t>
                      </a:r>
                      <a:endParaRPr lang="ru-RU" dirty="0"/>
                    </a:p>
                  </a:txBody>
                  <a:tcPr/>
                </a:tc>
                <a:extLst>
                  <a:ext uri="{0D108BD9-81ED-4DB2-BD59-A6C34878D82A}">
                    <a16:rowId xmlns:a16="http://schemas.microsoft.com/office/drawing/2014/main" val="4196407128"/>
                  </a:ext>
                </a:extLst>
              </a:tr>
              <a:tr h="370840">
                <a:tc>
                  <a:txBody>
                    <a:bodyPr/>
                    <a:lstStyle/>
                    <a:p>
                      <a:r>
                        <a:rPr lang="en-US" dirty="0"/>
                        <a:t>Clicks on ads</a:t>
                      </a:r>
                      <a:endParaRPr lang="ru-RU" dirty="0"/>
                    </a:p>
                  </a:txBody>
                  <a:tcPr/>
                </a:tc>
                <a:tc>
                  <a:txBody>
                    <a:bodyPr/>
                    <a:lstStyle/>
                    <a:p>
                      <a:r>
                        <a:rPr lang="en-US" dirty="0"/>
                        <a:t>No</a:t>
                      </a:r>
                      <a:endParaRPr lang="ru-RU" dirty="0"/>
                    </a:p>
                  </a:txBody>
                  <a:tcPr/>
                </a:tc>
                <a:tc>
                  <a:txBody>
                    <a:bodyPr/>
                    <a:lstStyle/>
                    <a:p>
                      <a:r>
                        <a:rPr lang="en-US" dirty="0"/>
                        <a:t>Yes</a:t>
                      </a:r>
                      <a:endParaRPr lang="ru-RU" dirty="0"/>
                    </a:p>
                  </a:txBody>
                  <a:tcPr/>
                </a:tc>
                <a:tc>
                  <a:txBody>
                    <a:bodyPr/>
                    <a:lstStyle/>
                    <a:p>
                      <a:r>
                        <a:rPr lang="en-US" dirty="0"/>
                        <a:t>Yes</a:t>
                      </a:r>
                      <a:endParaRPr lang="ru-RU" dirty="0"/>
                    </a:p>
                  </a:txBody>
                  <a:tcPr/>
                </a:tc>
                <a:extLst>
                  <a:ext uri="{0D108BD9-81ED-4DB2-BD59-A6C34878D82A}">
                    <a16:rowId xmlns:a16="http://schemas.microsoft.com/office/drawing/2014/main" val="978332324"/>
                  </a:ext>
                </a:extLst>
              </a:tr>
              <a:tr h="370840">
                <a:tc>
                  <a:txBody>
                    <a:bodyPr/>
                    <a:lstStyle/>
                    <a:p>
                      <a:r>
                        <a:rPr lang="en-US" dirty="0"/>
                        <a:t>Group Channel</a:t>
                      </a:r>
                      <a:endParaRPr lang="ru-RU" dirty="0"/>
                    </a:p>
                  </a:txBody>
                  <a:tcPr/>
                </a:tc>
                <a:tc>
                  <a:txBody>
                    <a:bodyPr/>
                    <a:lstStyle/>
                    <a:p>
                      <a:r>
                        <a:rPr lang="en-US" dirty="0"/>
                        <a:t>Referral link</a:t>
                      </a:r>
                      <a:endParaRPr lang="ru-RU" dirty="0"/>
                    </a:p>
                  </a:txBody>
                  <a:tcPr/>
                </a:tc>
                <a:tc>
                  <a:txBody>
                    <a:bodyPr/>
                    <a:lstStyle/>
                    <a:p>
                      <a:r>
                        <a:rPr lang="en-US" dirty="0"/>
                        <a:t>Paid Search</a:t>
                      </a:r>
                      <a:endParaRPr lang="ru-RU" dirty="0"/>
                    </a:p>
                  </a:txBody>
                  <a:tcPr/>
                </a:tc>
                <a:tc>
                  <a:txBody>
                    <a:bodyPr/>
                    <a:lstStyle/>
                    <a:p>
                      <a:r>
                        <a:rPr lang="en-US" dirty="0"/>
                        <a:t>Paid Search</a:t>
                      </a:r>
                      <a:endParaRPr lang="ru-RU" dirty="0"/>
                    </a:p>
                  </a:txBody>
                  <a:tcPr/>
                </a:tc>
                <a:extLst>
                  <a:ext uri="{0D108BD9-81ED-4DB2-BD59-A6C34878D82A}">
                    <a16:rowId xmlns:a16="http://schemas.microsoft.com/office/drawing/2014/main" val="1395563413"/>
                  </a:ext>
                </a:extLst>
              </a:tr>
              <a:tr h="370840">
                <a:tc>
                  <a:txBody>
                    <a:bodyPr/>
                    <a:lstStyle/>
                    <a:p>
                      <a:r>
                        <a:rPr lang="en-US" dirty="0"/>
                        <a:t>Browser</a:t>
                      </a:r>
                      <a:endParaRPr lang="ru-RU" dirty="0"/>
                    </a:p>
                  </a:txBody>
                  <a:tcPr/>
                </a:tc>
                <a:tc>
                  <a:txBody>
                    <a:bodyPr/>
                    <a:lstStyle/>
                    <a:p>
                      <a:r>
                        <a:rPr lang="en-US" dirty="0"/>
                        <a:t>Chrome</a:t>
                      </a:r>
                      <a:endParaRPr lang="ru-RU" dirty="0"/>
                    </a:p>
                  </a:txBody>
                  <a:tcPr/>
                </a:tc>
                <a:tc>
                  <a:txBody>
                    <a:bodyPr/>
                    <a:lstStyle/>
                    <a:p>
                      <a:r>
                        <a:rPr lang="en-US" dirty="0"/>
                        <a:t>Chrome</a:t>
                      </a:r>
                      <a:endParaRPr lang="ru-RU" dirty="0"/>
                    </a:p>
                  </a:txBody>
                  <a:tcPr/>
                </a:tc>
                <a:tc>
                  <a:txBody>
                    <a:bodyPr/>
                    <a:lstStyle/>
                    <a:p>
                      <a:r>
                        <a:rPr lang="en-US" dirty="0"/>
                        <a:t>Mozilla</a:t>
                      </a:r>
                      <a:endParaRPr lang="ru-RU" dirty="0"/>
                    </a:p>
                  </a:txBody>
                  <a:tcPr/>
                </a:tc>
                <a:extLst>
                  <a:ext uri="{0D108BD9-81ED-4DB2-BD59-A6C34878D82A}">
                    <a16:rowId xmlns:a16="http://schemas.microsoft.com/office/drawing/2014/main" val="3369114797"/>
                  </a:ext>
                </a:extLst>
              </a:tr>
              <a:tr h="370840">
                <a:tc>
                  <a:txBody>
                    <a:bodyPr/>
                    <a:lstStyle/>
                    <a:p>
                      <a:r>
                        <a:rPr lang="en-US" dirty="0"/>
                        <a:t>OS</a:t>
                      </a:r>
                      <a:endParaRPr lang="ru-RU" dirty="0"/>
                    </a:p>
                  </a:txBody>
                  <a:tcPr/>
                </a:tc>
                <a:tc>
                  <a:txBody>
                    <a:bodyPr/>
                    <a:lstStyle/>
                    <a:p>
                      <a:r>
                        <a:rPr lang="en-US" dirty="0"/>
                        <a:t>Mac</a:t>
                      </a:r>
                      <a:endParaRPr lang="ru-RU" dirty="0"/>
                    </a:p>
                  </a:txBody>
                  <a:tcPr/>
                </a:tc>
                <a:tc>
                  <a:txBody>
                    <a:bodyPr/>
                    <a:lstStyle/>
                    <a:p>
                      <a:r>
                        <a:rPr lang="en-US" dirty="0"/>
                        <a:t>Mac</a:t>
                      </a:r>
                      <a:endParaRPr lang="ru-RU" dirty="0"/>
                    </a:p>
                  </a:txBody>
                  <a:tcPr/>
                </a:tc>
                <a:tc>
                  <a:txBody>
                    <a:bodyPr/>
                    <a:lstStyle/>
                    <a:p>
                      <a:r>
                        <a:rPr lang="en-US" dirty="0"/>
                        <a:t>Windows</a:t>
                      </a:r>
                      <a:endParaRPr lang="ru-RU" dirty="0"/>
                    </a:p>
                  </a:txBody>
                  <a:tcPr/>
                </a:tc>
                <a:extLst>
                  <a:ext uri="{0D108BD9-81ED-4DB2-BD59-A6C34878D82A}">
                    <a16:rowId xmlns:a16="http://schemas.microsoft.com/office/drawing/2014/main" val="2016663539"/>
                  </a:ext>
                </a:extLst>
              </a:tr>
              <a:tr h="370840">
                <a:tc>
                  <a:txBody>
                    <a:bodyPr/>
                    <a:lstStyle/>
                    <a:p>
                      <a:r>
                        <a:rPr lang="en-US" dirty="0"/>
                        <a:t>Weekday</a:t>
                      </a:r>
                      <a:endParaRPr lang="ru-RU" dirty="0"/>
                    </a:p>
                  </a:txBody>
                  <a:tcPr/>
                </a:tc>
                <a:tc>
                  <a:txBody>
                    <a:bodyPr/>
                    <a:lstStyle/>
                    <a:p>
                      <a:r>
                        <a:rPr lang="en-US" dirty="0"/>
                        <a:t>Tuesday</a:t>
                      </a:r>
                      <a:endParaRPr lang="ru-RU" dirty="0"/>
                    </a:p>
                  </a:txBody>
                  <a:tcPr/>
                </a:tc>
                <a:tc>
                  <a:txBody>
                    <a:bodyPr/>
                    <a:lstStyle/>
                    <a:p>
                      <a:r>
                        <a:rPr lang="en-US" dirty="0"/>
                        <a:t>Wednesday</a:t>
                      </a:r>
                      <a:endParaRPr lang="ru-RU" dirty="0"/>
                    </a:p>
                  </a:txBody>
                  <a:tcPr/>
                </a:tc>
                <a:tc>
                  <a:txBody>
                    <a:bodyPr/>
                    <a:lstStyle/>
                    <a:p>
                      <a:r>
                        <a:rPr lang="en-US" dirty="0"/>
                        <a:t>Friday, Tuesday</a:t>
                      </a:r>
                      <a:endParaRPr lang="ru-RU" dirty="0"/>
                    </a:p>
                  </a:txBody>
                  <a:tcPr/>
                </a:tc>
                <a:extLst>
                  <a:ext uri="{0D108BD9-81ED-4DB2-BD59-A6C34878D82A}">
                    <a16:rowId xmlns:a16="http://schemas.microsoft.com/office/drawing/2014/main" val="503733818"/>
                  </a:ext>
                </a:extLst>
              </a:tr>
            </a:tbl>
          </a:graphicData>
        </a:graphic>
      </p:graphicFrame>
    </p:spTree>
    <p:extLst>
      <p:ext uri="{BB962C8B-B14F-4D97-AF65-F5344CB8AC3E}">
        <p14:creationId xmlns:p14="http://schemas.microsoft.com/office/powerpoint/2010/main" val="2798831682"/>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48</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10287981" cy="866852"/>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Answers to research questions</a:t>
            </a:r>
            <a:endParaRPr lang="en-US" sz="3094" dirty="0">
              <a:latin typeface="Arial Narrow" charset="0"/>
              <a:ea typeface="Arial Narrow" charset="0"/>
              <a:cs typeface="Arial Narrow" charset="0"/>
            </a:endParaRPr>
          </a:p>
        </p:txBody>
      </p:sp>
      <p:sp>
        <p:nvSpPr>
          <p:cNvPr id="20" name="TextBox 19">
            <a:extLst>
              <a:ext uri="{FF2B5EF4-FFF2-40B4-BE49-F238E27FC236}">
                <a16:creationId xmlns:a16="http://schemas.microsoft.com/office/drawing/2014/main" id="{98DE48D3-D082-2EDA-97F1-375A80D3AD25}"/>
              </a:ext>
            </a:extLst>
          </p:cNvPr>
          <p:cNvSpPr txBox="1"/>
          <p:nvPr/>
        </p:nvSpPr>
        <p:spPr>
          <a:xfrm>
            <a:off x="535645" y="1144174"/>
            <a:ext cx="11184117" cy="461665"/>
          </a:xfrm>
          <a:prstGeom prst="rect">
            <a:avLst/>
          </a:prstGeom>
          <a:noFill/>
        </p:spPr>
        <p:txBody>
          <a:bodyPr wrap="square">
            <a:spAutoFit/>
          </a:bodyPr>
          <a:lstStyle/>
          <a:p>
            <a:pPr algn="l"/>
            <a:r>
              <a:rPr lang="en-US" sz="2400" i="0" dirty="0">
                <a:effectLst/>
              </a:rPr>
              <a:t>What is the influence of visit parameters on the amount spent on purchases?</a:t>
            </a:r>
          </a:p>
        </p:txBody>
      </p:sp>
      <p:sp>
        <p:nvSpPr>
          <p:cNvPr id="12" name="TextBox 11">
            <a:extLst>
              <a:ext uri="{FF2B5EF4-FFF2-40B4-BE49-F238E27FC236}">
                <a16:creationId xmlns:a16="http://schemas.microsoft.com/office/drawing/2014/main" id="{7BD7541B-43DD-D137-7D5B-85B33D2C52F0}"/>
              </a:ext>
            </a:extLst>
          </p:cNvPr>
          <p:cNvSpPr txBox="1"/>
          <p:nvPr/>
        </p:nvSpPr>
        <p:spPr>
          <a:xfrm>
            <a:off x="535646" y="1997839"/>
            <a:ext cx="10208554" cy="3503523"/>
          </a:xfrm>
          <a:prstGeom prst="rect">
            <a:avLst/>
          </a:prstGeom>
          <a:noFill/>
        </p:spPr>
        <p:txBody>
          <a:bodyPr wrap="square">
            <a:spAutoFit/>
          </a:bodyPr>
          <a:lstStyle/>
          <a:p>
            <a:r>
              <a:rPr lang="en-US" sz="2000" b="1" dirty="0"/>
              <a:t>Advices:</a:t>
            </a:r>
          </a:p>
          <a:p>
            <a:pPr marL="285750" indent="-285750">
              <a:spcBef>
                <a:spcPts val="1000"/>
              </a:spcBef>
              <a:buFont typeface="Arial" panose="020B0604020202020204" pitchFamily="34" charset="0"/>
              <a:buChar char="•"/>
            </a:pPr>
            <a:r>
              <a:rPr lang="ru-RU" sz="2000" dirty="0"/>
              <a:t>Invest </a:t>
            </a:r>
            <a:r>
              <a:rPr lang="ru-RU" sz="2000" dirty="0" err="1"/>
              <a:t>more</a:t>
            </a:r>
            <a:r>
              <a:rPr lang="ru-RU" sz="2000" dirty="0"/>
              <a:t> </a:t>
            </a:r>
            <a:r>
              <a:rPr lang="ru-RU" sz="2000" dirty="0" err="1"/>
              <a:t>in</a:t>
            </a:r>
            <a:r>
              <a:rPr lang="ru-RU" sz="2000" dirty="0"/>
              <a:t> </a:t>
            </a:r>
            <a:r>
              <a:rPr lang="ru-RU" sz="2000" dirty="0" err="1"/>
              <a:t>referral</a:t>
            </a:r>
            <a:r>
              <a:rPr lang="ru-RU" sz="2000" dirty="0"/>
              <a:t> </a:t>
            </a:r>
            <a:r>
              <a:rPr lang="ru-RU" sz="2000" dirty="0" err="1"/>
              <a:t>searches</a:t>
            </a:r>
            <a:r>
              <a:rPr lang="ru-RU" sz="2000" dirty="0"/>
              <a:t> as </a:t>
            </a:r>
            <a:r>
              <a:rPr lang="ru-RU" sz="2000" dirty="0" err="1"/>
              <a:t>they</a:t>
            </a:r>
            <a:r>
              <a:rPr lang="ru-RU" sz="2000" dirty="0"/>
              <a:t> </a:t>
            </a:r>
            <a:r>
              <a:rPr lang="ru-RU" sz="2000" dirty="0" err="1"/>
              <a:t>generate</a:t>
            </a:r>
            <a:r>
              <a:rPr lang="ru-RU" sz="2000" dirty="0"/>
              <a:t> </a:t>
            </a:r>
            <a:r>
              <a:rPr lang="ru-RU" sz="2000" dirty="0" err="1"/>
              <a:t>more</a:t>
            </a:r>
            <a:r>
              <a:rPr lang="ru-RU" sz="2000" dirty="0"/>
              <a:t> </a:t>
            </a:r>
            <a:r>
              <a:rPr lang="ru-RU" sz="2000" dirty="0" err="1"/>
              <a:t>cash</a:t>
            </a:r>
            <a:r>
              <a:rPr lang="ru-RU" sz="2000" dirty="0"/>
              <a:t>.</a:t>
            </a:r>
          </a:p>
          <a:p>
            <a:pPr marL="285750" indent="-285750">
              <a:spcBef>
                <a:spcPts val="1000"/>
              </a:spcBef>
              <a:buFont typeface="Arial" panose="020B0604020202020204" pitchFamily="34" charset="0"/>
              <a:buChar char="•"/>
            </a:pPr>
            <a:r>
              <a:rPr lang="ru-RU" sz="2000" dirty="0" err="1"/>
              <a:t>Make</a:t>
            </a:r>
            <a:r>
              <a:rPr lang="ru-RU" sz="2000" dirty="0"/>
              <a:t> </a:t>
            </a:r>
            <a:r>
              <a:rPr lang="ru-RU" sz="2000" dirty="0" err="1"/>
              <a:t>the</a:t>
            </a:r>
            <a:r>
              <a:rPr lang="ru-RU" sz="2000" dirty="0"/>
              <a:t> </a:t>
            </a:r>
            <a:r>
              <a:rPr lang="ru-RU" sz="2000" dirty="0" err="1"/>
              <a:t>website</a:t>
            </a:r>
            <a:r>
              <a:rPr lang="ru-RU" sz="2000" dirty="0"/>
              <a:t> </a:t>
            </a:r>
            <a:r>
              <a:rPr lang="ru-RU" sz="2000" dirty="0" err="1"/>
              <a:t>interface</a:t>
            </a:r>
            <a:r>
              <a:rPr lang="ru-RU" sz="2000" dirty="0"/>
              <a:t> </a:t>
            </a:r>
            <a:r>
              <a:rPr lang="ru-RU" sz="2000" dirty="0" err="1"/>
              <a:t>convenient</a:t>
            </a:r>
            <a:r>
              <a:rPr lang="ru-RU" sz="2000" dirty="0"/>
              <a:t> </a:t>
            </a:r>
            <a:r>
              <a:rPr lang="ru-RU" sz="2000" dirty="0" err="1"/>
              <a:t>for</a:t>
            </a:r>
            <a:r>
              <a:rPr lang="ru-RU" sz="2000" dirty="0"/>
              <a:t> </a:t>
            </a:r>
            <a:r>
              <a:rPr lang="ru-RU" sz="2000" dirty="0" err="1"/>
              <a:t>Macinstosh</a:t>
            </a:r>
            <a:r>
              <a:rPr lang="ru-RU" sz="2000" dirty="0"/>
              <a:t> </a:t>
            </a:r>
            <a:r>
              <a:rPr lang="ru-RU" sz="2000" dirty="0" err="1"/>
              <a:t>users</a:t>
            </a:r>
            <a:r>
              <a:rPr lang="ru-RU" sz="2000" dirty="0"/>
              <a:t>.</a:t>
            </a:r>
          </a:p>
          <a:p>
            <a:pPr marL="285750" indent="-285750">
              <a:spcBef>
                <a:spcPts val="1000"/>
              </a:spcBef>
              <a:buFont typeface="Arial" panose="020B0604020202020204" pitchFamily="34" charset="0"/>
              <a:buChar char="•"/>
            </a:pPr>
            <a:r>
              <a:rPr lang="ru-RU" sz="2000" dirty="0" err="1"/>
              <a:t>Evaluate</a:t>
            </a:r>
            <a:r>
              <a:rPr lang="ru-RU" sz="2000" dirty="0"/>
              <a:t> </a:t>
            </a:r>
            <a:r>
              <a:rPr lang="ru-RU" sz="2000" dirty="0" err="1"/>
              <a:t>effectivess</a:t>
            </a:r>
            <a:r>
              <a:rPr lang="ru-RU" sz="2000" dirty="0"/>
              <a:t> of </a:t>
            </a:r>
            <a:r>
              <a:rPr lang="ru-RU" sz="2000" dirty="0" err="1"/>
              <a:t>ads</a:t>
            </a:r>
            <a:r>
              <a:rPr lang="ru-RU" sz="2000" dirty="0"/>
              <a:t> </a:t>
            </a:r>
            <a:r>
              <a:rPr lang="ru-RU" sz="2000" dirty="0" err="1"/>
              <a:t>on</a:t>
            </a:r>
            <a:r>
              <a:rPr lang="ru-RU" sz="2000" dirty="0"/>
              <a:t> </a:t>
            </a:r>
            <a:r>
              <a:rPr lang="ru-RU" sz="2000" dirty="0" err="1"/>
              <a:t>the</a:t>
            </a:r>
            <a:r>
              <a:rPr lang="ru-RU" sz="2000" dirty="0"/>
              <a:t> </a:t>
            </a:r>
            <a:r>
              <a:rPr lang="ru-RU" sz="2000" dirty="0" err="1"/>
              <a:t>website</a:t>
            </a:r>
            <a:r>
              <a:rPr lang="ru-RU" sz="2000" dirty="0"/>
              <a:t> - </a:t>
            </a:r>
            <a:r>
              <a:rPr lang="ru-RU" sz="2000" dirty="0" err="1"/>
              <a:t>maybe</a:t>
            </a:r>
            <a:r>
              <a:rPr lang="ru-RU" sz="2000" dirty="0"/>
              <a:t> </a:t>
            </a:r>
            <a:r>
              <a:rPr lang="ru-RU" sz="2000" dirty="0" err="1"/>
              <a:t>they</a:t>
            </a:r>
            <a:r>
              <a:rPr lang="ru-RU" sz="2000" dirty="0"/>
              <a:t> </a:t>
            </a:r>
            <a:r>
              <a:rPr lang="ru-RU" sz="2000" dirty="0" err="1"/>
              <a:t>can</a:t>
            </a:r>
            <a:r>
              <a:rPr lang="ru-RU" sz="2000" dirty="0"/>
              <a:t> </a:t>
            </a:r>
            <a:r>
              <a:rPr lang="ru-RU" sz="2000" dirty="0" err="1"/>
              <a:t>be</a:t>
            </a:r>
            <a:r>
              <a:rPr lang="ru-RU" sz="2000" dirty="0"/>
              <a:t> </a:t>
            </a:r>
            <a:r>
              <a:rPr lang="ru-RU" sz="2000" dirty="0" err="1"/>
              <a:t>removed</a:t>
            </a:r>
            <a:r>
              <a:rPr lang="ru-RU" sz="2000" dirty="0"/>
              <a:t> and </a:t>
            </a:r>
            <a:r>
              <a:rPr lang="ru-RU" sz="2000" dirty="0" err="1"/>
              <a:t>cash</a:t>
            </a:r>
            <a:r>
              <a:rPr lang="ru-RU" sz="2000" dirty="0"/>
              <a:t> </a:t>
            </a:r>
            <a:r>
              <a:rPr lang="ru-RU" sz="2000" dirty="0" err="1"/>
              <a:t>obtained</a:t>
            </a:r>
            <a:r>
              <a:rPr lang="ru-RU" sz="2000" dirty="0"/>
              <a:t> </a:t>
            </a:r>
            <a:r>
              <a:rPr lang="ru-RU" sz="2000" dirty="0" err="1"/>
              <a:t>could</a:t>
            </a:r>
            <a:r>
              <a:rPr lang="ru-RU" sz="2000" dirty="0"/>
              <a:t> </a:t>
            </a:r>
            <a:r>
              <a:rPr lang="ru-RU" sz="2000" dirty="0" err="1"/>
              <a:t>be</a:t>
            </a:r>
            <a:r>
              <a:rPr lang="ru-RU" sz="2000" dirty="0"/>
              <a:t> </a:t>
            </a:r>
            <a:r>
              <a:rPr lang="ru-RU" sz="2000" dirty="0" err="1"/>
              <a:t>even</a:t>
            </a:r>
            <a:r>
              <a:rPr lang="ru-RU" sz="2000" dirty="0"/>
              <a:t> </a:t>
            </a:r>
            <a:r>
              <a:rPr lang="ru-RU" sz="2000" dirty="0" err="1"/>
              <a:t>increased</a:t>
            </a:r>
            <a:r>
              <a:rPr lang="ru-RU" sz="2000" dirty="0"/>
              <a:t>.</a:t>
            </a:r>
          </a:p>
          <a:p>
            <a:pPr marL="285750" indent="-285750">
              <a:spcBef>
                <a:spcPts val="1000"/>
              </a:spcBef>
              <a:buFont typeface="Arial" panose="020B0604020202020204" pitchFamily="34" charset="0"/>
              <a:buChar char="•"/>
            </a:pPr>
            <a:r>
              <a:rPr lang="ru-RU" sz="2000" dirty="0" err="1"/>
              <a:t>Make</a:t>
            </a:r>
            <a:r>
              <a:rPr lang="ru-RU" sz="2000" dirty="0"/>
              <a:t> </a:t>
            </a:r>
            <a:r>
              <a:rPr lang="ru-RU" sz="2000" dirty="0" err="1"/>
              <a:t>website</a:t>
            </a:r>
            <a:r>
              <a:rPr lang="ru-RU" sz="2000" dirty="0"/>
              <a:t> </a:t>
            </a:r>
            <a:r>
              <a:rPr lang="ru-RU" sz="2000" dirty="0" err="1"/>
              <a:t>updates</a:t>
            </a:r>
            <a:r>
              <a:rPr lang="ru-RU" sz="2000" dirty="0"/>
              <a:t> </a:t>
            </a:r>
            <a:r>
              <a:rPr lang="ru-RU" sz="2000" dirty="0" err="1"/>
              <a:t>strictly</a:t>
            </a:r>
            <a:r>
              <a:rPr lang="ru-RU" sz="2000" dirty="0"/>
              <a:t> </a:t>
            </a:r>
            <a:r>
              <a:rPr lang="ru-RU" sz="2000" dirty="0" err="1"/>
              <a:t>not</a:t>
            </a:r>
            <a:r>
              <a:rPr lang="ru-RU" sz="2000" dirty="0"/>
              <a:t> </a:t>
            </a:r>
            <a:r>
              <a:rPr lang="ru-RU" sz="2000" dirty="0" err="1"/>
              <a:t>on</a:t>
            </a:r>
            <a:r>
              <a:rPr lang="ru-RU" sz="2000" dirty="0"/>
              <a:t> </a:t>
            </a:r>
            <a:r>
              <a:rPr lang="ru-RU" sz="2000" dirty="0" err="1"/>
              <a:t>Tuesdays</a:t>
            </a:r>
            <a:r>
              <a:rPr lang="ru-RU" sz="2000" dirty="0"/>
              <a:t> - </a:t>
            </a:r>
            <a:r>
              <a:rPr lang="ru-RU" sz="2000" dirty="0" err="1"/>
              <a:t>preferably</a:t>
            </a:r>
            <a:r>
              <a:rPr lang="ru-RU" sz="2000" dirty="0"/>
              <a:t>, </a:t>
            </a:r>
            <a:r>
              <a:rPr lang="ru-RU" sz="2000" dirty="0" err="1"/>
              <a:t>on</a:t>
            </a:r>
            <a:r>
              <a:rPr lang="ru-RU" sz="2000" dirty="0"/>
              <a:t> </a:t>
            </a:r>
            <a:r>
              <a:rPr lang="ru-RU" sz="2000" dirty="0" err="1"/>
              <a:t>weekends</a:t>
            </a:r>
            <a:r>
              <a:rPr lang="ru-RU" sz="2000" dirty="0"/>
              <a:t>, </a:t>
            </a:r>
            <a:r>
              <a:rPr lang="ru-RU" sz="2000" dirty="0" err="1"/>
              <a:t>when</a:t>
            </a:r>
            <a:r>
              <a:rPr lang="ru-RU" sz="2000" dirty="0"/>
              <a:t> </a:t>
            </a:r>
            <a:r>
              <a:rPr lang="ru-RU" sz="2000" dirty="0" err="1"/>
              <a:t>the</a:t>
            </a:r>
            <a:r>
              <a:rPr lang="ru-RU" sz="2000" dirty="0"/>
              <a:t> </a:t>
            </a:r>
            <a:r>
              <a:rPr lang="ru-RU" sz="2000" dirty="0" err="1"/>
              <a:t>quantity</a:t>
            </a:r>
            <a:r>
              <a:rPr lang="ru-RU" sz="2000" dirty="0"/>
              <a:t> of </a:t>
            </a:r>
            <a:r>
              <a:rPr lang="ru-RU" sz="2000" dirty="0" err="1"/>
              <a:t>users</a:t>
            </a:r>
            <a:r>
              <a:rPr lang="ru-RU" sz="2000" dirty="0"/>
              <a:t> </a:t>
            </a:r>
            <a:r>
              <a:rPr lang="ru-RU" sz="2000" dirty="0" err="1"/>
              <a:t>is</a:t>
            </a:r>
            <a:r>
              <a:rPr lang="ru-RU" sz="2000" dirty="0"/>
              <a:t> </a:t>
            </a:r>
            <a:r>
              <a:rPr lang="ru-RU" sz="2000" dirty="0" err="1"/>
              <a:t>lower</a:t>
            </a:r>
            <a:r>
              <a:rPr lang="ru-RU" sz="2000" dirty="0"/>
              <a:t> and </a:t>
            </a:r>
            <a:r>
              <a:rPr lang="ru-RU" sz="2000" dirty="0" err="1"/>
              <a:t>purchases</a:t>
            </a:r>
            <a:r>
              <a:rPr lang="ru-RU" sz="2000" dirty="0"/>
              <a:t> are </a:t>
            </a:r>
            <a:r>
              <a:rPr lang="ru-RU" sz="2000" dirty="0" err="1"/>
              <a:t>lower</a:t>
            </a:r>
            <a:r>
              <a:rPr lang="ru-RU" sz="2000" dirty="0"/>
              <a:t> as </a:t>
            </a:r>
            <a:r>
              <a:rPr lang="ru-RU" sz="2000" dirty="0" err="1"/>
              <a:t>well</a:t>
            </a:r>
            <a:r>
              <a:rPr lang="ru-RU" sz="2000" dirty="0"/>
              <a:t>.</a:t>
            </a:r>
          </a:p>
          <a:p>
            <a:pPr marL="285750" indent="-285750">
              <a:spcBef>
                <a:spcPts val="1000"/>
              </a:spcBef>
              <a:buFont typeface="Arial" panose="020B0604020202020204" pitchFamily="34" charset="0"/>
              <a:buChar char="•"/>
            </a:pPr>
            <a:r>
              <a:rPr lang="ru-RU" sz="2000" dirty="0" err="1"/>
              <a:t>Estimate</a:t>
            </a:r>
            <a:r>
              <a:rPr lang="ru-RU" sz="2000" dirty="0"/>
              <a:t> </a:t>
            </a:r>
            <a:r>
              <a:rPr lang="ru-RU" sz="2000" dirty="0" err="1"/>
              <a:t>effectiveness</a:t>
            </a:r>
            <a:r>
              <a:rPr lang="ru-RU" sz="2000" dirty="0"/>
              <a:t> of </a:t>
            </a:r>
            <a:r>
              <a:rPr lang="ru-RU" sz="2000" dirty="0" err="1"/>
              <a:t>spending</a:t>
            </a:r>
            <a:r>
              <a:rPr lang="ru-RU" sz="2000" dirty="0"/>
              <a:t> </a:t>
            </a:r>
            <a:r>
              <a:rPr lang="ru-RU" sz="2000" dirty="0" err="1"/>
              <a:t>cash</a:t>
            </a:r>
            <a:r>
              <a:rPr lang="ru-RU" sz="2000" dirty="0"/>
              <a:t> </a:t>
            </a:r>
            <a:r>
              <a:rPr lang="ru-RU" sz="2000" dirty="0" err="1"/>
              <a:t>for</a:t>
            </a:r>
            <a:r>
              <a:rPr lang="ru-RU" sz="2000" dirty="0"/>
              <a:t> </a:t>
            </a:r>
            <a:r>
              <a:rPr lang="ru-RU" sz="2000" dirty="0" err="1"/>
              <a:t>Paid</a:t>
            </a:r>
            <a:r>
              <a:rPr lang="ru-RU" sz="2000" dirty="0"/>
              <a:t> Search and </a:t>
            </a:r>
            <a:r>
              <a:rPr lang="ru-RU" sz="2000" dirty="0" err="1"/>
              <a:t>compare</a:t>
            </a:r>
            <a:r>
              <a:rPr lang="ru-RU" sz="2000" dirty="0"/>
              <a:t> </a:t>
            </a:r>
            <a:r>
              <a:rPr lang="ru-RU" sz="2000" dirty="0" err="1"/>
              <a:t>it</a:t>
            </a:r>
            <a:r>
              <a:rPr lang="ru-RU" sz="2000" dirty="0"/>
              <a:t> </a:t>
            </a:r>
            <a:r>
              <a:rPr lang="ru-RU" sz="2000" dirty="0" err="1"/>
              <a:t>with</a:t>
            </a:r>
            <a:r>
              <a:rPr lang="ru-RU" sz="2000" dirty="0"/>
              <a:t> </a:t>
            </a:r>
            <a:r>
              <a:rPr lang="ru-RU" sz="2000" dirty="0" err="1"/>
              <a:t>investing</a:t>
            </a:r>
            <a:r>
              <a:rPr lang="ru-RU" sz="2000" dirty="0"/>
              <a:t> </a:t>
            </a:r>
            <a:r>
              <a:rPr lang="ru-RU" sz="2000" dirty="0" err="1"/>
              <a:t>in</a:t>
            </a:r>
            <a:r>
              <a:rPr lang="ru-RU" sz="2000" dirty="0"/>
              <a:t> </a:t>
            </a:r>
            <a:r>
              <a:rPr lang="ru-RU" sz="2000" dirty="0" err="1"/>
              <a:t>referrals</a:t>
            </a:r>
            <a:r>
              <a:rPr lang="ru-RU" sz="2000" dirty="0"/>
              <a:t>: </a:t>
            </a:r>
            <a:r>
              <a:rPr lang="ru-RU" sz="2000" dirty="0" err="1"/>
              <a:t>maybe</a:t>
            </a:r>
            <a:r>
              <a:rPr lang="ru-RU" sz="2000" dirty="0"/>
              <a:t> </a:t>
            </a:r>
            <a:r>
              <a:rPr lang="ru-RU" sz="2000" dirty="0" err="1"/>
              <a:t>some</a:t>
            </a:r>
            <a:r>
              <a:rPr lang="ru-RU" sz="2000" dirty="0"/>
              <a:t> </a:t>
            </a:r>
            <a:r>
              <a:rPr lang="ru-RU" sz="2000" dirty="0" err="1"/>
              <a:t>cash</a:t>
            </a:r>
            <a:r>
              <a:rPr lang="ru-RU" sz="2000" dirty="0"/>
              <a:t> </a:t>
            </a:r>
            <a:r>
              <a:rPr lang="ru-RU" sz="2000" dirty="0" err="1"/>
              <a:t>can</a:t>
            </a:r>
            <a:r>
              <a:rPr lang="ru-RU" sz="2000" dirty="0"/>
              <a:t> </a:t>
            </a:r>
            <a:r>
              <a:rPr lang="ru-RU" sz="2000" dirty="0" err="1"/>
              <a:t>be</a:t>
            </a:r>
            <a:r>
              <a:rPr lang="ru-RU" sz="2000" dirty="0"/>
              <a:t> </a:t>
            </a:r>
            <a:r>
              <a:rPr lang="ru-RU" sz="2000" dirty="0" err="1"/>
              <a:t>reallocated</a:t>
            </a:r>
            <a:r>
              <a:rPr lang="ru-RU" sz="2000" dirty="0"/>
              <a:t> </a:t>
            </a:r>
            <a:r>
              <a:rPr lang="ru-RU" sz="2000" dirty="0" err="1"/>
              <a:t>to</a:t>
            </a:r>
            <a:r>
              <a:rPr lang="ru-RU" sz="2000" dirty="0"/>
              <a:t> </a:t>
            </a:r>
            <a:r>
              <a:rPr lang="ru-RU" sz="2000" dirty="0" err="1"/>
              <a:t>generate</a:t>
            </a:r>
            <a:r>
              <a:rPr lang="ru-RU" sz="2000" dirty="0"/>
              <a:t> </a:t>
            </a:r>
            <a:r>
              <a:rPr lang="ru-RU" sz="2000" dirty="0" err="1"/>
              <a:t>more</a:t>
            </a:r>
            <a:r>
              <a:rPr lang="ru-RU" sz="2000" dirty="0"/>
              <a:t> </a:t>
            </a:r>
            <a:r>
              <a:rPr lang="ru-RU" sz="2000" dirty="0" err="1"/>
              <a:t>profits</a:t>
            </a:r>
            <a:r>
              <a:rPr lang="ru-RU" sz="2000" dirty="0"/>
              <a:t>.</a:t>
            </a:r>
          </a:p>
        </p:txBody>
      </p:sp>
    </p:spTree>
    <p:extLst>
      <p:ext uri="{BB962C8B-B14F-4D97-AF65-F5344CB8AC3E}">
        <p14:creationId xmlns:p14="http://schemas.microsoft.com/office/powerpoint/2010/main" val="342067067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49</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10287981" cy="86685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Answers to research questions</a:t>
            </a:r>
            <a:endParaRPr lang="en-US" sz="3094" dirty="0">
              <a:latin typeface="Arial Narrow" charset="0"/>
              <a:ea typeface="Arial Narrow" charset="0"/>
              <a:cs typeface="Arial Narrow" charset="0"/>
            </a:endParaRPr>
          </a:p>
        </p:txBody>
      </p:sp>
      <p:sp>
        <p:nvSpPr>
          <p:cNvPr id="20" name="TextBox 19">
            <a:extLst>
              <a:ext uri="{FF2B5EF4-FFF2-40B4-BE49-F238E27FC236}">
                <a16:creationId xmlns:a16="http://schemas.microsoft.com/office/drawing/2014/main" id="{98DE48D3-D082-2EDA-97F1-375A80D3AD25}"/>
              </a:ext>
            </a:extLst>
          </p:cNvPr>
          <p:cNvSpPr txBox="1"/>
          <p:nvPr/>
        </p:nvSpPr>
        <p:spPr>
          <a:xfrm>
            <a:off x="1664377" y="1144174"/>
            <a:ext cx="8854540" cy="461665"/>
          </a:xfrm>
          <a:prstGeom prst="rect">
            <a:avLst/>
          </a:prstGeom>
          <a:noFill/>
        </p:spPr>
        <p:txBody>
          <a:bodyPr wrap="square">
            <a:spAutoFit/>
          </a:bodyPr>
          <a:lstStyle/>
          <a:p>
            <a:pPr algn="l"/>
            <a:r>
              <a:rPr lang="en-US" sz="2400" i="0" dirty="0">
                <a:effectLst/>
              </a:rPr>
              <a:t>What are the groups of visits in the GMS that need special attention?</a:t>
            </a:r>
          </a:p>
        </p:txBody>
      </p:sp>
      <p:sp>
        <p:nvSpPr>
          <p:cNvPr id="15" name="TextBox 14">
            <a:extLst>
              <a:ext uri="{FF2B5EF4-FFF2-40B4-BE49-F238E27FC236}">
                <a16:creationId xmlns:a16="http://schemas.microsoft.com/office/drawing/2014/main" id="{74F85683-F083-08A0-6E05-2E50AAB30719}"/>
              </a:ext>
            </a:extLst>
          </p:cNvPr>
          <p:cNvSpPr txBox="1"/>
          <p:nvPr/>
        </p:nvSpPr>
        <p:spPr>
          <a:xfrm>
            <a:off x="1052878" y="1705680"/>
            <a:ext cx="10551897" cy="4632037"/>
          </a:xfrm>
          <a:prstGeom prst="rect">
            <a:avLst/>
          </a:prstGeom>
          <a:noFill/>
        </p:spPr>
        <p:txBody>
          <a:bodyPr wrap="square">
            <a:spAutoFit/>
          </a:bodyPr>
          <a:lstStyle/>
          <a:p>
            <a:pPr marL="342900" indent="-342900">
              <a:buAutoNum type="arabicPeriod"/>
            </a:pPr>
            <a:r>
              <a:rPr lang="en-US" b="1" dirty="0"/>
              <a:t>‘</a:t>
            </a:r>
            <a:r>
              <a:rPr lang="ru-RU" b="1" dirty="0" err="1"/>
              <a:t>Indecisives</a:t>
            </a:r>
            <a:r>
              <a:rPr lang="ru-RU" b="1" dirty="0"/>
              <a:t>’</a:t>
            </a:r>
            <a:r>
              <a:rPr lang="en-US" dirty="0"/>
              <a:t>: </a:t>
            </a:r>
            <a:br>
              <a:rPr lang="en-US" dirty="0"/>
            </a:br>
            <a:r>
              <a:rPr lang="en-US" dirty="0"/>
              <a:t>very high visit number, below average total hits and zero revenue. The users are interested in production of GMS but still not buy anything. Possibly, some advertising can be done to force them make a purchase.</a:t>
            </a:r>
          </a:p>
          <a:p>
            <a:pPr marL="342900" indent="-342900">
              <a:spcBef>
                <a:spcPts val="1000"/>
              </a:spcBef>
              <a:buAutoNum type="arabicPeriod"/>
            </a:pPr>
            <a:r>
              <a:rPr lang="en-US" b="1" dirty="0"/>
              <a:t>‘Newcomers with cancellations’:</a:t>
            </a:r>
            <a:br>
              <a:rPr lang="en-US" b="1" dirty="0"/>
            </a:br>
            <a:r>
              <a:rPr lang="en-US" dirty="0"/>
              <a:t>lowest visit number, lowest total hits, faced cancellation and zero revenue. It is important to study the problem, why a cancellation occurs since a cancellation = no cash. In addition, some attractive features may be developed to keep the user on the website and encourage him/her to make a purchase.</a:t>
            </a:r>
          </a:p>
          <a:p>
            <a:pPr marL="342900" indent="-342900">
              <a:spcBef>
                <a:spcPts val="1000"/>
              </a:spcBef>
              <a:buAutoNum type="arabicPeriod"/>
            </a:pPr>
            <a:r>
              <a:rPr lang="en-US" b="1" dirty="0"/>
              <a:t>‘Main Money Generators’:</a:t>
            </a:r>
            <a:br>
              <a:rPr lang="en-US" dirty="0"/>
            </a:br>
            <a:r>
              <a:rPr lang="en-US" dirty="0"/>
              <a:t>above average visit number (3.6), quite high total hits and the highest revenue. This group generates the main amount of cash. Enough attention should be paid to this group of visits not to lose them in future. The main aim here is to maintain or increase frequency of such visits.</a:t>
            </a:r>
          </a:p>
          <a:p>
            <a:pPr marL="342900" indent="-342900">
              <a:spcBef>
                <a:spcPts val="1000"/>
              </a:spcBef>
              <a:buAutoNum type="arabicPeriod"/>
            </a:pPr>
            <a:r>
              <a:rPr lang="en-US" b="1" dirty="0"/>
              <a:t>‘Newcomers with small purchases’:</a:t>
            </a:r>
            <a:br>
              <a:rPr lang="en-US" dirty="0"/>
            </a:br>
            <a:r>
              <a:rPr lang="en-US" dirty="0"/>
              <a:t>quite a low visit number (1.5), quite high total hits number and lower transaction revenue. What the website needs is to increase the cash that these users generate. Potentially, the website can propose other products to buy or perform some promos to encourage people to spend more money.</a:t>
            </a:r>
            <a:endParaRPr lang="ru-RU" dirty="0"/>
          </a:p>
        </p:txBody>
      </p:sp>
    </p:spTree>
    <p:extLst>
      <p:ext uri="{BB962C8B-B14F-4D97-AF65-F5344CB8AC3E}">
        <p14:creationId xmlns:p14="http://schemas.microsoft.com/office/powerpoint/2010/main" val="163060345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5</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38255"/>
            <a:ext cx="9258583" cy="977959"/>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Research relevance:</a:t>
            </a:r>
          </a:p>
          <a:p>
            <a:pPr marL="2832843" indent="-2069381">
              <a:defRPr sz="5000" b="1" cap="all">
                <a:solidFill>
                  <a:srgbClr val="253957"/>
                </a:solidFill>
                <a:latin typeface="+mn-lt"/>
                <a:ea typeface="+mn-ea"/>
                <a:cs typeface="+mn-cs"/>
                <a:sym typeface="Arial Narrow"/>
              </a:defRPr>
            </a:pPr>
            <a:r>
              <a:rPr lang="en-US" sz="3094" dirty="0">
                <a:latin typeface="Arial Narrow" charset="0"/>
                <a:ea typeface="Arial Narrow" charset="0"/>
                <a:cs typeface="Arial Narrow" charset="0"/>
              </a:rPr>
              <a:t>Questions</a:t>
            </a:r>
          </a:p>
        </p:txBody>
      </p:sp>
      <p:sp>
        <p:nvSpPr>
          <p:cNvPr id="9" name="TextBox 8">
            <a:extLst>
              <a:ext uri="{FF2B5EF4-FFF2-40B4-BE49-F238E27FC236}">
                <a16:creationId xmlns:a16="http://schemas.microsoft.com/office/drawing/2014/main" id="{B0021D84-9FE1-D935-3A3E-2DEE0E3B42BB}"/>
              </a:ext>
            </a:extLst>
          </p:cNvPr>
          <p:cNvSpPr txBox="1"/>
          <p:nvPr/>
        </p:nvSpPr>
        <p:spPr>
          <a:xfrm>
            <a:off x="1038467" y="5078441"/>
            <a:ext cx="10181377" cy="461665"/>
          </a:xfrm>
          <a:prstGeom prst="rect">
            <a:avLst/>
          </a:prstGeom>
          <a:noFill/>
        </p:spPr>
        <p:txBody>
          <a:bodyPr wrap="none" rtlCol="0">
            <a:spAutoFit/>
          </a:bodyPr>
          <a:lstStyle/>
          <a:p>
            <a:r>
              <a:rPr lang="en-US" sz="2400" i="1" dirty="0"/>
              <a:t>Based on the answers provided, some advices to management should be formed.</a:t>
            </a:r>
            <a:endParaRPr lang="ru-RU" sz="2400" dirty="0"/>
          </a:p>
        </p:txBody>
      </p:sp>
      <p:sp>
        <p:nvSpPr>
          <p:cNvPr id="10" name="TextBox 9">
            <a:extLst>
              <a:ext uri="{FF2B5EF4-FFF2-40B4-BE49-F238E27FC236}">
                <a16:creationId xmlns:a16="http://schemas.microsoft.com/office/drawing/2014/main" id="{8190A0ED-095D-482C-5AF9-C63AE5821187}"/>
              </a:ext>
            </a:extLst>
          </p:cNvPr>
          <p:cNvSpPr txBox="1"/>
          <p:nvPr/>
        </p:nvSpPr>
        <p:spPr>
          <a:xfrm>
            <a:off x="423566" y="1317894"/>
            <a:ext cx="11411182" cy="3359061"/>
          </a:xfrm>
          <a:prstGeom prst="rect">
            <a:avLst/>
          </a:prstGeom>
          <a:noFill/>
        </p:spPr>
        <p:txBody>
          <a:bodyPr wrap="square">
            <a:spAutoFit/>
          </a:bodyPr>
          <a:lstStyle/>
          <a:p>
            <a:pPr marL="457200" indent="-457200">
              <a:lnSpc>
                <a:spcPct val="150000"/>
              </a:lnSpc>
              <a:buFont typeface="+mj-lt"/>
              <a:buAutoNum type="arabicPeriod"/>
            </a:pPr>
            <a:r>
              <a:rPr lang="en-US" sz="2400" b="0" i="0" dirty="0">
                <a:effectLst/>
                <a:latin typeface="-apple-system"/>
              </a:rPr>
              <a:t>What are the key factors that significantly influence the chance to perform a purchase?</a:t>
            </a:r>
            <a:br>
              <a:rPr lang="en-US" sz="2400" b="0" i="0" dirty="0">
                <a:effectLst/>
                <a:latin typeface="-apple-system"/>
              </a:rPr>
            </a:br>
            <a:r>
              <a:rPr lang="en-US" sz="2400" b="1" i="0" dirty="0">
                <a:effectLst/>
                <a:latin typeface="-apple-system"/>
              </a:rPr>
              <a:t>Idea</a:t>
            </a:r>
            <a:r>
              <a:rPr lang="en-US" sz="2400" b="0" i="0" dirty="0">
                <a:effectLst/>
                <a:latin typeface="-apple-system"/>
              </a:rPr>
              <a:t>: construct a </a:t>
            </a:r>
            <a:r>
              <a:rPr lang="en-US" sz="2400" b="0" i="1" dirty="0">
                <a:effectLst/>
                <a:latin typeface="-apple-system"/>
              </a:rPr>
              <a:t>logistic regression </a:t>
            </a:r>
            <a:r>
              <a:rPr lang="en-US" sz="2400" b="0" i="0" dirty="0">
                <a:effectLst/>
                <a:latin typeface="-apple-system"/>
              </a:rPr>
              <a:t>with Y as a chance to perform a purchase.</a:t>
            </a:r>
          </a:p>
          <a:p>
            <a:pPr marL="457200" indent="-457200">
              <a:lnSpc>
                <a:spcPct val="150000"/>
              </a:lnSpc>
              <a:buFont typeface="+mj-lt"/>
              <a:buAutoNum type="arabicPeriod"/>
            </a:pPr>
            <a:r>
              <a:rPr lang="en-US" sz="2400" b="0" i="0" dirty="0">
                <a:effectLst/>
                <a:latin typeface="-apple-system"/>
              </a:rPr>
              <a:t>What is the influence of </a:t>
            </a:r>
            <a:r>
              <a:rPr lang="en-US" sz="2400" i="0" dirty="0">
                <a:effectLst/>
              </a:rPr>
              <a:t>visit parameters </a:t>
            </a:r>
            <a:r>
              <a:rPr lang="en-US" sz="2400" b="0" i="0" dirty="0">
                <a:effectLst/>
                <a:latin typeface="-apple-system"/>
              </a:rPr>
              <a:t>on the amount spent on purchases?</a:t>
            </a:r>
            <a:br>
              <a:rPr lang="en-US" sz="2400" b="0" i="0" dirty="0">
                <a:effectLst/>
                <a:latin typeface="-apple-system"/>
              </a:rPr>
            </a:br>
            <a:r>
              <a:rPr lang="en-US" sz="2400" b="1" i="0" dirty="0">
                <a:effectLst/>
                <a:latin typeface="-apple-system"/>
              </a:rPr>
              <a:t>Idea</a:t>
            </a:r>
            <a:r>
              <a:rPr lang="en-US" sz="2400" b="0" i="0" dirty="0">
                <a:effectLst/>
                <a:latin typeface="-apple-system"/>
              </a:rPr>
              <a:t>: construct a </a:t>
            </a:r>
            <a:r>
              <a:rPr lang="en-US" sz="2400" b="0" i="1" dirty="0">
                <a:effectLst/>
                <a:latin typeface="-apple-system"/>
              </a:rPr>
              <a:t>linear regression </a:t>
            </a:r>
            <a:r>
              <a:rPr lang="en-US" sz="2400" b="0" i="0" dirty="0">
                <a:effectLst/>
                <a:latin typeface="-apple-system"/>
              </a:rPr>
              <a:t>with Y as a transaction revenue of a purchase.</a:t>
            </a:r>
          </a:p>
          <a:p>
            <a:pPr marL="457200" indent="-457200">
              <a:lnSpc>
                <a:spcPct val="150000"/>
              </a:lnSpc>
              <a:buFont typeface="+mj-lt"/>
              <a:buAutoNum type="arabicPeriod"/>
            </a:pPr>
            <a:r>
              <a:rPr lang="en-US" sz="2400" b="0" i="0" dirty="0">
                <a:effectLst/>
                <a:latin typeface="-apple-system"/>
              </a:rPr>
              <a:t>What are the groups of visits in the GMS that need special attention?</a:t>
            </a:r>
            <a:br>
              <a:rPr lang="en-US" sz="2400" b="0" i="0" dirty="0">
                <a:effectLst/>
                <a:latin typeface="-apple-system"/>
              </a:rPr>
            </a:br>
            <a:r>
              <a:rPr lang="en-US" sz="2400" b="1" i="0" dirty="0">
                <a:effectLst/>
                <a:latin typeface="-apple-system"/>
              </a:rPr>
              <a:t>Idea</a:t>
            </a:r>
            <a:r>
              <a:rPr lang="en-US" sz="2400" b="0" i="0" dirty="0">
                <a:effectLst/>
                <a:latin typeface="-apple-system"/>
              </a:rPr>
              <a:t>: perform a </a:t>
            </a:r>
            <a:r>
              <a:rPr lang="en-US" sz="2400" b="0" i="1" dirty="0">
                <a:effectLst/>
                <a:latin typeface="-apple-system"/>
              </a:rPr>
              <a:t>cluster analysis </a:t>
            </a:r>
            <a:r>
              <a:rPr lang="en-US" sz="2400" b="0" i="0" dirty="0">
                <a:effectLst/>
                <a:latin typeface="-apple-system"/>
              </a:rPr>
              <a:t>of all visits to GMS.</a:t>
            </a:r>
          </a:p>
        </p:txBody>
      </p:sp>
    </p:spTree>
    <p:extLst>
      <p:ext uri="{BB962C8B-B14F-4D97-AF65-F5344CB8AC3E}">
        <p14:creationId xmlns:p14="http://schemas.microsoft.com/office/powerpoint/2010/main" val="3829553744"/>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Очень крутой заголовок…"/>
          <p:cNvSpPr txBox="1"/>
          <p:nvPr/>
        </p:nvSpPr>
        <p:spPr>
          <a:xfrm>
            <a:off x="3810223" y="1460615"/>
            <a:ext cx="4903450" cy="609052"/>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Thanks for attention</a:t>
            </a:r>
            <a:r>
              <a:rPr lang="ru-RU" sz="3516" dirty="0">
                <a:latin typeface="Arial Narrow" charset="0"/>
                <a:ea typeface="Arial Narrow" charset="0"/>
                <a:cs typeface="Arial Narrow" charset="0"/>
              </a:rPr>
              <a:t>!</a:t>
            </a:r>
          </a:p>
        </p:txBody>
      </p:sp>
      <p:sp>
        <p:nvSpPr>
          <p:cNvPr id="12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3619091" y="3258624"/>
            <a:ext cx="5285713" cy="1056957"/>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algn="ctr">
              <a:spcBef>
                <a:spcPts val="1406"/>
              </a:spcBef>
              <a:defRPr sz="2100">
                <a:solidFill>
                  <a:srgbClr val="253957"/>
                </a:solidFill>
                <a:latin typeface="+mn-lt"/>
                <a:ea typeface="+mn-ea"/>
                <a:cs typeface="+mn-cs"/>
                <a:sym typeface="Arial Narrow"/>
              </a:defRPr>
            </a:pPr>
            <a:r>
              <a:rPr lang="en-US" sz="1969" u="sng" dirty="0">
                <a:latin typeface="Arial" panose="020B0604020202020204" pitchFamily="34" charset="0"/>
                <a:ea typeface="Arial Narrow" charset="0"/>
                <a:cs typeface="Arial" panose="020B0604020202020204" pitchFamily="34" charset="0"/>
              </a:rPr>
              <a:t>Presenter</a:t>
            </a:r>
            <a:r>
              <a:rPr lang="en-US" sz="1969" dirty="0">
                <a:latin typeface="Arial" panose="020B0604020202020204" pitchFamily="34" charset="0"/>
                <a:ea typeface="Arial Narrow" charset="0"/>
                <a:cs typeface="Arial" panose="020B0604020202020204" pitchFamily="34" charset="0"/>
              </a:rPr>
              <a:t>: Suvorov Nikolai Mikhailovich</a:t>
            </a:r>
          </a:p>
          <a:p>
            <a:pPr algn="ctr">
              <a:spcBef>
                <a:spcPts val="1406"/>
              </a:spcBef>
              <a:defRPr sz="2100">
                <a:solidFill>
                  <a:srgbClr val="253957"/>
                </a:solidFill>
                <a:latin typeface="+mn-lt"/>
                <a:ea typeface="+mn-ea"/>
                <a:cs typeface="+mn-cs"/>
                <a:sym typeface="Arial Narrow"/>
              </a:defRPr>
            </a:pPr>
            <a:r>
              <a:rPr lang="en-US" sz="1969" dirty="0">
                <a:latin typeface="Arial" panose="020B0604020202020204" pitchFamily="34" charset="0"/>
                <a:ea typeface="Arial Narrow" charset="0"/>
                <a:cs typeface="Arial" panose="020B0604020202020204" pitchFamily="34" charset="0"/>
              </a:rPr>
              <a:t>E-mail: nmsuvorov@edu.hse.ru</a:t>
            </a:r>
          </a:p>
        </p:txBody>
      </p:sp>
      <p:pic>
        <p:nvPicPr>
          <p:cNvPr id="128" name="Изображение" descr="Изображение">
            <a:hlinkClick r:id="" action="ppaction://noaction"/>
          </p:cNvPr>
          <p:cNvPicPr>
            <a:picLocks noChangeAspect="1"/>
          </p:cNvPicPr>
          <p:nvPr/>
        </p:nvPicPr>
        <p:blipFill>
          <a:blip r:embed="rId2"/>
          <a:stretch>
            <a:fillRect/>
          </a:stretch>
        </p:blipFill>
        <p:spPr>
          <a:xfrm>
            <a:off x="5777560" y="491835"/>
            <a:ext cx="968780" cy="968780"/>
          </a:xfrm>
          <a:prstGeom prst="rect">
            <a:avLst/>
          </a:prstGeom>
          <a:ln w="12700">
            <a:miter lim="400000"/>
          </a:ln>
        </p:spPr>
      </p:pic>
    </p:spTree>
    <p:extLst>
      <p:ext uri="{BB962C8B-B14F-4D97-AF65-F5344CB8AC3E}">
        <p14:creationId xmlns:p14="http://schemas.microsoft.com/office/powerpoint/2010/main" val="41487611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6</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736025"/>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Preprocessing</a:t>
            </a:r>
            <a:endParaRPr lang="en-US" sz="3094" dirty="0">
              <a:latin typeface="Arial Narrow" charset="0"/>
              <a:ea typeface="Arial Narrow" charset="0"/>
              <a:cs typeface="Arial Narrow" charset="0"/>
            </a:endParaRPr>
          </a:p>
        </p:txBody>
      </p:sp>
      <p:pic>
        <p:nvPicPr>
          <p:cNvPr id="4" name="Рисунок 3">
            <a:extLst>
              <a:ext uri="{FF2B5EF4-FFF2-40B4-BE49-F238E27FC236}">
                <a16:creationId xmlns:a16="http://schemas.microsoft.com/office/drawing/2014/main" id="{DF64D28A-8555-8A7A-C9D7-4E3C80161B6C}"/>
              </a:ext>
            </a:extLst>
          </p:cNvPr>
          <p:cNvPicPr>
            <a:picLocks noChangeAspect="1"/>
          </p:cNvPicPr>
          <p:nvPr/>
        </p:nvPicPr>
        <p:blipFill>
          <a:blip r:embed="rId4"/>
          <a:stretch>
            <a:fillRect/>
          </a:stretch>
        </p:blipFill>
        <p:spPr>
          <a:xfrm>
            <a:off x="1910765" y="1305438"/>
            <a:ext cx="1371791" cy="2143424"/>
          </a:xfrm>
          <a:prstGeom prst="rect">
            <a:avLst/>
          </a:prstGeom>
        </p:spPr>
      </p:pic>
      <p:pic>
        <p:nvPicPr>
          <p:cNvPr id="6" name="Рисунок 5">
            <a:extLst>
              <a:ext uri="{FF2B5EF4-FFF2-40B4-BE49-F238E27FC236}">
                <a16:creationId xmlns:a16="http://schemas.microsoft.com/office/drawing/2014/main" id="{EABEB218-0FF0-8D0F-C580-0DC069DE2312}"/>
              </a:ext>
            </a:extLst>
          </p:cNvPr>
          <p:cNvPicPr>
            <a:picLocks noChangeAspect="1"/>
          </p:cNvPicPr>
          <p:nvPr/>
        </p:nvPicPr>
        <p:blipFill>
          <a:blip r:embed="rId5"/>
          <a:stretch>
            <a:fillRect/>
          </a:stretch>
        </p:blipFill>
        <p:spPr>
          <a:xfrm>
            <a:off x="3512432" y="1628260"/>
            <a:ext cx="1352739" cy="2124371"/>
          </a:xfrm>
          <a:prstGeom prst="rect">
            <a:avLst/>
          </a:prstGeom>
        </p:spPr>
      </p:pic>
      <p:pic>
        <p:nvPicPr>
          <p:cNvPr id="8" name="Рисунок 7">
            <a:extLst>
              <a:ext uri="{FF2B5EF4-FFF2-40B4-BE49-F238E27FC236}">
                <a16:creationId xmlns:a16="http://schemas.microsoft.com/office/drawing/2014/main" id="{9A4A279F-56AD-F94E-87F8-7C856306BBB9}"/>
              </a:ext>
            </a:extLst>
          </p:cNvPr>
          <p:cNvPicPr>
            <a:picLocks noChangeAspect="1"/>
          </p:cNvPicPr>
          <p:nvPr/>
        </p:nvPicPr>
        <p:blipFill>
          <a:blip r:embed="rId6"/>
          <a:stretch>
            <a:fillRect/>
          </a:stretch>
        </p:blipFill>
        <p:spPr>
          <a:xfrm>
            <a:off x="3486781" y="3769265"/>
            <a:ext cx="1428949" cy="2143424"/>
          </a:xfrm>
          <a:prstGeom prst="rect">
            <a:avLst/>
          </a:prstGeom>
        </p:spPr>
      </p:pic>
      <p:pic>
        <p:nvPicPr>
          <p:cNvPr id="12" name="Рисунок 11">
            <a:extLst>
              <a:ext uri="{FF2B5EF4-FFF2-40B4-BE49-F238E27FC236}">
                <a16:creationId xmlns:a16="http://schemas.microsoft.com/office/drawing/2014/main" id="{8C918EFE-9CB3-FAC5-38C6-EA1E6C417535}"/>
              </a:ext>
            </a:extLst>
          </p:cNvPr>
          <p:cNvPicPr>
            <a:picLocks noChangeAspect="1"/>
          </p:cNvPicPr>
          <p:nvPr/>
        </p:nvPicPr>
        <p:blipFill>
          <a:blip r:embed="rId7"/>
          <a:stretch>
            <a:fillRect/>
          </a:stretch>
        </p:blipFill>
        <p:spPr>
          <a:xfrm>
            <a:off x="1891711" y="4379488"/>
            <a:ext cx="1409897" cy="2124371"/>
          </a:xfrm>
          <a:prstGeom prst="rect">
            <a:avLst/>
          </a:prstGeom>
        </p:spPr>
      </p:pic>
      <p:sp>
        <p:nvSpPr>
          <p:cNvPr id="16" name="Стрелка: вправо 15">
            <a:extLst>
              <a:ext uri="{FF2B5EF4-FFF2-40B4-BE49-F238E27FC236}">
                <a16:creationId xmlns:a16="http://schemas.microsoft.com/office/drawing/2014/main" id="{885ED47C-321A-039E-7E18-C04A1386B551}"/>
              </a:ext>
            </a:extLst>
          </p:cNvPr>
          <p:cNvSpPr/>
          <p:nvPr/>
        </p:nvSpPr>
        <p:spPr>
          <a:xfrm>
            <a:off x="5081954" y="3429000"/>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Рисунок 17">
            <a:extLst>
              <a:ext uri="{FF2B5EF4-FFF2-40B4-BE49-F238E27FC236}">
                <a16:creationId xmlns:a16="http://schemas.microsoft.com/office/drawing/2014/main" id="{57949933-BF5C-2ED5-30DF-291DE66E7C5C}"/>
              </a:ext>
            </a:extLst>
          </p:cNvPr>
          <p:cNvPicPr>
            <a:picLocks noChangeAspect="1"/>
          </p:cNvPicPr>
          <p:nvPr/>
        </p:nvPicPr>
        <p:blipFill>
          <a:blip r:embed="rId8"/>
          <a:stretch>
            <a:fillRect/>
          </a:stretch>
        </p:blipFill>
        <p:spPr>
          <a:xfrm>
            <a:off x="7276272" y="1286292"/>
            <a:ext cx="3155045" cy="5305298"/>
          </a:xfrm>
          <a:prstGeom prst="rect">
            <a:avLst/>
          </a:prstGeom>
        </p:spPr>
      </p:pic>
    </p:spTree>
    <p:extLst>
      <p:ext uri="{BB962C8B-B14F-4D97-AF65-F5344CB8AC3E}">
        <p14:creationId xmlns:p14="http://schemas.microsoft.com/office/powerpoint/2010/main" val="170810501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7</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736025"/>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Preprocessing</a:t>
            </a:r>
            <a:endParaRPr lang="en-US" sz="3094" dirty="0">
              <a:latin typeface="Arial Narrow" charset="0"/>
              <a:ea typeface="Arial Narrow" charset="0"/>
              <a:cs typeface="Arial Narrow" charset="0"/>
            </a:endParaRPr>
          </a:p>
        </p:txBody>
      </p:sp>
      <p:sp>
        <p:nvSpPr>
          <p:cNvPr id="16" name="Стрелка: вправо 15">
            <a:extLst>
              <a:ext uri="{FF2B5EF4-FFF2-40B4-BE49-F238E27FC236}">
                <a16:creationId xmlns:a16="http://schemas.microsoft.com/office/drawing/2014/main" id="{885ED47C-321A-039E-7E18-C04A1386B551}"/>
              </a:ext>
            </a:extLst>
          </p:cNvPr>
          <p:cNvSpPr/>
          <p:nvPr/>
        </p:nvSpPr>
        <p:spPr>
          <a:xfrm>
            <a:off x="5081954" y="1288293"/>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6CA52826-5F8B-3C1E-8E22-CE6C89A2B19D}"/>
              </a:ext>
            </a:extLst>
          </p:cNvPr>
          <p:cNvSpPr txBox="1"/>
          <p:nvPr/>
        </p:nvSpPr>
        <p:spPr>
          <a:xfrm>
            <a:off x="7166977" y="1288293"/>
            <a:ext cx="4552785" cy="523220"/>
          </a:xfrm>
          <a:prstGeom prst="rect">
            <a:avLst/>
          </a:prstGeom>
          <a:noFill/>
        </p:spPr>
        <p:txBody>
          <a:bodyPr wrap="none" rtlCol="0">
            <a:spAutoFit/>
          </a:bodyPr>
          <a:lstStyle/>
          <a:p>
            <a:r>
              <a:rPr lang="en-US" sz="2800" dirty="0"/>
              <a:t>90</a:t>
            </a:r>
            <a:r>
              <a:rPr lang="ru-RU" sz="2800" dirty="0"/>
              <a:t> </a:t>
            </a:r>
            <a:r>
              <a:rPr lang="en-US" sz="2800" dirty="0"/>
              <a:t>365 rows</a:t>
            </a:r>
            <a:r>
              <a:rPr lang="ru-RU" sz="2800" dirty="0"/>
              <a:t> </a:t>
            </a:r>
            <a:r>
              <a:rPr lang="en-US" sz="2800" dirty="0"/>
              <a:t>chosen randomly</a:t>
            </a:r>
            <a:endParaRPr lang="ru-RU" sz="2800" dirty="0"/>
          </a:p>
        </p:txBody>
      </p:sp>
      <p:sp>
        <p:nvSpPr>
          <p:cNvPr id="19" name="TextBox 18">
            <a:extLst>
              <a:ext uri="{FF2B5EF4-FFF2-40B4-BE49-F238E27FC236}">
                <a16:creationId xmlns:a16="http://schemas.microsoft.com/office/drawing/2014/main" id="{6D4E81F4-81AB-064A-30B7-9B6F0F1AB78A}"/>
              </a:ext>
            </a:extLst>
          </p:cNvPr>
          <p:cNvSpPr txBox="1"/>
          <p:nvPr/>
        </p:nvSpPr>
        <p:spPr>
          <a:xfrm>
            <a:off x="2865211" y="1275001"/>
            <a:ext cx="2146037" cy="523220"/>
          </a:xfrm>
          <a:prstGeom prst="rect">
            <a:avLst/>
          </a:prstGeom>
          <a:noFill/>
        </p:spPr>
        <p:txBody>
          <a:bodyPr wrap="none" rtlCol="0">
            <a:spAutoFit/>
          </a:bodyPr>
          <a:lstStyle/>
          <a:p>
            <a:r>
              <a:rPr lang="en-US" sz="2800" dirty="0"/>
              <a:t>903 650 rows</a:t>
            </a:r>
            <a:endParaRPr lang="ru-RU" sz="2800" dirty="0"/>
          </a:p>
        </p:txBody>
      </p:sp>
    </p:spTree>
    <p:extLst>
      <p:ext uri="{BB962C8B-B14F-4D97-AF65-F5344CB8AC3E}">
        <p14:creationId xmlns:p14="http://schemas.microsoft.com/office/powerpoint/2010/main" val="11564620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8</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736025"/>
          </a:xfrm>
          <a:prstGeom prst="rect">
            <a:avLst/>
          </a:prstGeom>
          <a:ln w="12700">
            <a:miter lim="400000"/>
          </a:ln>
          <a:extLst>
            <a:ext uri="{C572A759-6A51-4108-AA02-DFA0A04FC94B}">
              <ma14:wrappingTextBoxFlag xmlns:ma14="http://schemas.microsoft.com/office/mac/drawingml/2011/main" xmlns=""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Preprocessing</a:t>
            </a:r>
            <a:endParaRPr lang="en-US" sz="3094" dirty="0">
              <a:latin typeface="Arial Narrow" charset="0"/>
              <a:ea typeface="Arial Narrow" charset="0"/>
              <a:cs typeface="Arial Narrow" charset="0"/>
            </a:endParaRPr>
          </a:p>
        </p:txBody>
      </p:sp>
      <p:sp>
        <p:nvSpPr>
          <p:cNvPr id="16" name="Стрелка: вправо 15">
            <a:extLst>
              <a:ext uri="{FF2B5EF4-FFF2-40B4-BE49-F238E27FC236}">
                <a16:creationId xmlns:a16="http://schemas.microsoft.com/office/drawing/2014/main" id="{885ED47C-321A-039E-7E18-C04A1386B551}"/>
              </a:ext>
            </a:extLst>
          </p:cNvPr>
          <p:cNvSpPr/>
          <p:nvPr/>
        </p:nvSpPr>
        <p:spPr>
          <a:xfrm>
            <a:off x="5081954" y="1288293"/>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право 9">
            <a:extLst>
              <a:ext uri="{FF2B5EF4-FFF2-40B4-BE49-F238E27FC236}">
                <a16:creationId xmlns:a16="http://schemas.microsoft.com/office/drawing/2014/main" id="{6DDAFD60-127A-DA2E-0509-39D79650CAD0}"/>
              </a:ext>
            </a:extLst>
          </p:cNvPr>
          <p:cNvSpPr/>
          <p:nvPr/>
        </p:nvSpPr>
        <p:spPr>
          <a:xfrm>
            <a:off x="5081954" y="2405147"/>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550610C8-0318-559B-D93C-22DC4C054281}"/>
              </a:ext>
            </a:extLst>
          </p:cNvPr>
          <p:cNvSpPr txBox="1"/>
          <p:nvPr/>
        </p:nvSpPr>
        <p:spPr>
          <a:xfrm>
            <a:off x="2078384" y="2391855"/>
            <a:ext cx="2946640" cy="523220"/>
          </a:xfrm>
          <a:prstGeom prst="rect">
            <a:avLst/>
          </a:prstGeom>
          <a:noFill/>
        </p:spPr>
        <p:txBody>
          <a:bodyPr wrap="none" rtlCol="0">
            <a:spAutoFit/>
          </a:bodyPr>
          <a:lstStyle/>
          <a:p>
            <a:r>
              <a:rPr lang="en-US" sz="2800" dirty="0"/>
              <a:t>Columns with nulls</a:t>
            </a:r>
            <a:endParaRPr lang="ru-RU" sz="2800" dirty="0"/>
          </a:p>
        </p:txBody>
      </p:sp>
      <p:sp>
        <p:nvSpPr>
          <p:cNvPr id="18" name="TextBox 17">
            <a:extLst>
              <a:ext uri="{FF2B5EF4-FFF2-40B4-BE49-F238E27FC236}">
                <a16:creationId xmlns:a16="http://schemas.microsoft.com/office/drawing/2014/main" id="{4864A21E-726C-7B13-FF6D-1EC3E90946C4}"/>
              </a:ext>
            </a:extLst>
          </p:cNvPr>
          <p:cNvSpPr txBox="1"/>
          <p:nvPr/>
        </p:nvSpPr>
        <p:spPr>
          <a:xfrm>
            <a:off x="6870968" y="2176411"/>
            <a:ext cx="5460697" cy="954107"/>
          </a:xfrm>
          <a:prstGeom prst="rect">
            <a:avLst/>
          </a:prstGeom>
          <a:noFill/>
        </p:spPr>
        <p:txBody>
          <a:bodyPr wrap="square" rtlCol="0">
            <a:spAutoFit/>
          </a:bodyPr>
          <a:lstStyle/>
          <a:p>
            <a:r>
              <a:rPr lang="en-US" sz="2800" dirty="0"/>
              <a:t>Columns without nulls</a:t>
            </a:r>
          </a:p>
          <a:p>
            <a:r>
              <a:rPr lang="en-US" sz="2800" dirty="0"/>
              <a:t>(substitution based on column type)</a:t>
            </a:r>
            <a:endParaRPr lang="ru-RU" sz="2800" dirty="0"/>
          </a:p>
        </p:txBody>
      </p:sp>
      <p:sp>
        <p:nvSpPr>
          <p:cNvPr id="19" name="TextBox 18">
            <a:extLst>
              <a:ext uri="{FF2B5EF4-FFF2-40B4-BE49-F238E27FC236}">
                <a16:creationId xmlns:a16="http://schemas.microsoft.com/office/drawing/2014/main" id="{F899E546-F2C5-61D0-1635-0549B11D21BC}"/>
              </a:ext>
            </a:extLst>
          </p:cNvPr>
          <p:cNvSpPr txBox="1"/>
          <p:nvPr/>
        </p:nvSpPr>
        <p:spPr>
          <a:xfrm>
            <a:off x="2865211" y="1275001"/>
            <a:ext cx="2146037" cy="523220"/>
          </a:xfrm>
          <a:prstGeom prst="rect">
            <a:avLst/>
          </a:prstGeom>
          <a:noFill/>
        </p:spPr>
        <p:txBody>
          <a:bodyPr wrap="none" rtlCol="0">
            <a:spAutoFit/>
          </a:bodyPr>
          <a:lstStyle/>
          <a:p>
            <a:r>
              <a:rPr lang="en-US" sz="2800" dirty="0"/>
              <a:t>903 650 rows</a:t>
            </a:r>
            <a:endParaRPr lang="ru-RU" sz="2800" dirty="0"/>
          </a:p>
        </p:txBody>
      </p:sp>
      <p:sp>
        <p:nvSpPr>
          <p:cNvPr id="20" name="TextBox 19">
            <a:extLst>
              <a:ext uri="{FF2B5EF4-FFF2-40B4-BE49-F238E27FC236}">
                <a16:creationId xmlns:a16="http://schemas.microsoft.com/office/drawing/2014/main" id="{9D06ECAF-9F50-B928-E58E-45842EC21A0C}"/>
              </a:ext>
            </a:extLst>
          </p:cNvPr>
          <p:cNvSpPr txBox="1"/>
          <p:nvPr/>
        </p:nvSpPr>
        <p:spPr>
          <a:xfrm>
            <a:off x="6955450" y="1288293"/>
            <a:ext cx="4552785" cy="523220"/>
          </a:xfrm>
          <a:prstGeom prst="rect">
            <a:avLst/>
          </a:prstGeom>
          <a:noFill/>
        </p:spPr>
        <p:txBody>
          <a:bodyPr wrap="none" rtlCol="0">
            <a:spAutoFit/>
          </a:bodyPr>
          <a:lstStyle/>
          <a:p>
            <a:r>
              <a:rPr lang="en-US" sz="2800" dirty="0"/>
              <a:t>90</a:t>
            </a:r>
            <a:r>
              <a:rPr lang="ru-RU" sz="2800" dirty="0"/>
              <a:t> </a:t>
            </a:r>
            <a:r>
              <a:rPr lang="en-US" sz="2800" dirty="0"/>
              <a:t>365 rows</a:t>
            </a:r>
            <a:r>
              <a:rPr lang="ru-RU" sz="2800" dirty="0"/>
              <a:t> </a:t>
            </a:r>
            <a:r>
              <a:rPr lang="en-US" sz="2800" dirty="0"/>
              <a:t>chosen randomly</a:t>
            </a:r>
            <a:endParaRPr lang="ru-RU" sz="2800" dirty="0"/>
          </a:p>
        </p:txBody>
      </p:sp>
    </p:spTree>
    <p:extLst>
      <p:ext uri="{BB962C8B-B14F-4D97-AF65-F5344CB8AC3E}">
        <p14:creationId xmlns:p14="http://schemas.microsoft.com/office/powerpoint/2010/main" val="16042266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Линия"/>
          <p:cNvSpPr/>
          <p:nvPr/>
        </p:nvSpPr>
        <p:spPr>
          <a:xfrm>
            <a:off x="203591" y="1107352"/>
            <a:ext cx="11776112" cy="0"/>
          </a:xfrm>
          <a:prstGeom prst="line">
            <a:avLst/>
          </a:prstGeom>
          <a:ln w="12700">
            <a:solidFill>
              <a:srgbClr val="253957"/>
            </a:solidFill>
            <a:miter lim="400000"/>
          </a:ln>
        </p:spPr>
        <p:txBody>
          <a:bodyPr lIns="35718" tIns="35718" rIns="35718" bIns="35718" anchor="ctr"/>
          <a:lstStyle/>
          <a:p>
            <a:pPr>
              <a:defRPr sz="2400"/>
            </a:pPr>
            <a:endParaRPr sz="1687"/>
          </a:p>
        </p:txBody>
      </p:sp>
      <p:pic>
        <p:nvPicPr>
          <p:cNvPr id="128" name="Изображение" descr="Изображение">
            <a:hlinkClick r:id="" action="ppaction://noaction"/>
          </p:cNvPr>
          <p:cNvPicPr>
            <a:picLocks noChangeAspect="1"/>
          </p:cNvPicPr>
          <p:nvPr/>
        </p:nvPicPr>
        <p:blipFill>
          <a:blip r:embed="rId3"/>
          <a:stretch>
            <a:fillRect/>
          </a:stretch>
        </p:blipFill>
        <p:spPr>
          <a:xfrm>
            <a:off x="363845" y="203679"/>
            <a:ext cx="599771" cy="599771"/>
          </a:xfrm>
          <a:prstGeom prst="rect">
            <a:avLst/>
          </a:prstGeom>
          <a:ln w="12700">
            <a:miter lim="400000"/>
          </a:ln>
        </p:spPr>
      </p:pic>
      <p:sp>
        <p:nvSpPr>
          <p:cNvPr id="13" name="Номер слайда 1">
            <a:extLst>
              <a:ext uri="{FF2B5EF4-FFF2-40B4-BE49-F238E27FC236}">
                <a16:creationId xmlns:a16="http://schemas.microsoft.com/office/drawing/2014/main" id="{96D713A1-AF6F-4D91-A403-654B0754BC70}"/>
              </a:ext>
            </a:extLst>
          </p:cNvPr>
          <p:cNvSpPr txBox="1">
            <a:spLocks/>
          </p:cNvSpPr>
          <p:nvPr/>
        </p:nvSpPr>
        <p:spPr>
          <a:xfrm>
            <a:off x="11834748" y="6503859"/>
            <a:ext cx="161902" cy="288475"/>
          </a:xfrm>
          <a:prstGeom prst="rect">
            <a:avLst/>
          </a:prstGeom>
          <a:ln w="12700">
            <a:noFill/>
            <a:miter lim="400000"/>
          </a:ln>
        </p:spPr>
        <p:txBody>
          <a:bodyPr wrap="none" lIns="35718" tIns="35718" rIns="35718" bIns="3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1406" b="1">
                <a:solidFill>
                  <a:schemeClr val="accent1">
                    <a:lumMod val="50000"/>
                  </a:schemeClr>
                </a:solidFill>
              </a:rPr>
              <a:pPr/>
              <a:t>9</a:t>
            </a:fld>
            <a:endParaRPr lang="ru-RU" sz="1406" b="1" dirty="0">
              <a:solidFill>
                <a:schemeClr val="accent1">
                  <a:lumMod val="50000"/>
                </a:schemeClr>
              </a:solidFill>
            </a:endParaRPr>
          </a:p>
        </p:txBody>
      </p:sp>
      <p:sp>
        <p:nvSpPr>
          <p:cNvPr id="14" name="Стрелка: вправо 13">
            <a:hlinkClick r:id="" action="ppaction://noaction"/>
            <a:extLst>
              <a:ext uri="{FF2B5EF4-FFF2-40B4-BE49-F238E27FC236}">
                <a16:creationId xmlns:a16="http://schemas.microsoft.com/office/drawing/2014/main" id="{A4F66D00-ABA8-423E-B113-4D11F6FADF73}"/>
              </a:ext>
            </a:extLst>
          </p:cNvPr>
          <p:cNvSpPr/>
          <p:nvPr/>
        </p:nvSpPr>
        <p:spPr>
          <a:xfrm>
            <a:off x="11719762" y="6125669"/>
            <a:ext cx="391874" cy="378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266"/>
          </a:p>
        </p:txBody>
      </p:sp>
      <p:sp>
        <p:nvSpPr>
          <p:cNvPr id="11" name="Очень крутой заголовок…">
            <a:extLst>
              <a:ext uri="{FF2B5EF4-FFF2-40B4-BE49-F238E27FC236}">
                <a16:creationId xmlns:a16="http://schemas.microsoft.com/office/drawing/2014/main" id="{DF1EF5D4-0ABF-456D-955D-73A0D4500743}"/>
              </a:ext>
            </a:extLst>
          </p:cNvPr>
          <p:cNvSpPr txBox="1"/>
          <p:nvPr/>
        </p:nvSpPr>
        <p:spPr>
          <a:xfrm>
            <a:off x="1326657" y="203679"/>
            <a:ext cx="9258583" cy="736025"/>
          </a:xfrm>
          <a:prstGeom prst="rect">
            <a:avLst/>
          </a:prstGeom>
          <a:ln w="12700">
            <a:miter lim="400000"/>
          </a:ln>
          <a:extLst>
            <a:ext uri="{C572A759-6A51-4108-AA02-DFA0A04FC94B}">
              <ma14:wrappingTextBoxFlag xmlns="" xmlns:ma14="http://schemas.microsoft.com/office/mac/drawingml/2011/main" val="1"/>
            </a:ext>
          </a:extLst>
        </p:spPr>
        <p:txBody>
          <a:bodyPr lIns="35718" tIns="35718" rIns="35718" bIns="35718"/>
          <a:lstStyle/>
          <a:p>
            <a:pPr marL="1768104" indent="-1768104">
              <a:defRPr sz="5000" b="1" cap="all">
                <a:solidFill>
                  <a:srgbClr val="253957"/>
                </a:solidFill>
                <a:latin typeface="+mn-lt"/>
                <a:ea typeface="+mn-ea"/>
                <a:cs typeface="+mn-cs"/>
                <a:sym typeface="Arial Narrow"/>
              </a:defRPr>
            </a:pPr>
            <a:r>
              <a:rPr lang="en-US" sz="3516" dirty="0">
                <a:latin typeface="Arial Narrow" charset="0"/>
                <a:ea typeface="Arial Narrow" charset="0"/>
                <a:cs typeface="Arial Narrow" charset="0"/>
              </a:rPr>
              <a:t>Preprocessing</a:t>
            </a:r>
            <a:endParaRPr lang="en-US" sz="3094" dirty="0">
              <a:latin typeface="Arial Narrow" charset="0"/>
              <a:ea typeface="Arial Narrow" charset="0"/>
              <a:cs typeface="Arial Narrow" charset="0"/>
            </a:endParaRPr>
          </a:p>
        </p:txBody>
      </p:sp>
      <p:sp>
        <p:nvSpPr>
          <p:cNvPr id="16" name="Стрелка: вправо 15">
            <a:extLst>
              <a:ext uri="{FF2B5EF4-FFF2-40B4-BE49-F238E27FC236}">
                <a16:creationId xmlns:a16="http://schemas.microsoft.com/office/drawing/2014/main" id="{885ED47C-321A-039E-7E18-C04A1386B551}"/>
              </a:ext>
            </a:extLst>
          </p:cNvPr>
          <p:cNvSpPr/>
          <p:nvPr/>
        </p:nvSpPr>
        <p:spPr>
          <a:xfrm>
            <a:off x="5081954" y="1288293"/>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1FBB2FE8-85A2-7DDF-EBE5-240DD7AB0667}"/>
              </a:ext>
            </a:extLst>
          </p:cNvPr>
          <p:cNvSpPr txBox="1"/>
          <p:nvPr/>
        </p:nvSpPr>
        <p:spPr>
          <a:xfrm>
            <a:off x="2865211" y="1275001"/>
            <a:ext cx="2146037" cy="523220"/>
          </a:xfrm>
          <a:prstGeom prst="rect">
            <a:avLst/>
          </a:prstGeom>
          <a:noFill/>
        </p:spPr>
        <p:txBody>
          <a:bodyPr wrap="none" rtlCol="0">
            <a:spAutoFit/>
          </a:bodyPr>
          <a:lstStyle/>
          <a:p>
            <a:r>
              <a:rPr lang="en-US" sz="2800" dirty="0"/>
              <a:t>903 650 rows</a:t>
            </a:r>
            <a:endParaRPr lang="ru-RU" sz="2800" dirty="0"/>
          </a:p>
        </p:txBody>
      </p:sp>
      <p:sp>
        <p:nvSpPr>
          <p:cNvPr id="17" name="TextBox 16">
            <a:extLst>
              <a:ext uri="{FF2B5EF4-FFF2-40B4-BE49-F238E27FC236}">
                <a16:creationId xmlns:a16="http://schemas.microsoft.com/office/drawing/2014/main" id="{6CA52826-5F8B-3C1E-8E22-CE6C89A2B19D}"/>
              </a:ext>
            </a:extLst>
          </p:cNvPr>
          <p:cNvSpPr txBox="1"/>
          <p:nvPr/>
        </p:nvSpPr>
        <p:spPr>
          <a:xfrm>
            <a:off x="6955450" y="1288293"/>
            <a:ext cx="4552785" cy="523220"/>
          </a:xfrm>
          <a:prstGeom prst="rect">
            <a:avLst/>
          </a:prstGeom>
          <a:noFill/>
        </p:spPr>
        <p:txBody>
          <a:bodyPr wrap="none" rtlCol="0">
            <a:spAutoFit/>
          </a:bodyPr>
          <a:lstStyle/>
          <a:p>
            <a:r>
              <a:rPr lang="en-US" sz="2800" dirty="0"/>
              <a:t>90</a:t>
            </a:r>
            <a:r>
              <a:rPr lang="ru-RU" sz="2800" dirty="0"/>
              <a:t> </a:t>
            </a:r>
            <a:r>
              <a:rPr lang="en-US" sz="2800" dirty="0"/>
              <a:t>365 rows</a:t>
            </a:r>
            <a:r>
              <a:rPr lang="ru-RU" sz="2800" dirty="0"/>
              <a:t> </a:t>
            </a:r>
            <a:r>
              <a:rPr lang="en-US" sz="2800" dirty="0"/>
              <a:t>chosen randomly</a:t>
            </a:r>
            <a:endParaRPr lang="ru-RU" sz="2800" dirty="0"/>
          </a:p>
        </p:txBody>
      </p:sp>
      <p:sp>
        <p:nvSpPr>
          <p:cNvPr id="10" name="Стрелка: вправо 9">
            <a:extLst>
              <a:ext uri="{FF2B5EF4-FFF2-40B4-BE49-F238E27FC236}">
                <a16:creationId xmlns:a16="http://schemas.microsoft.com/office/drawing/2014/main" id="{6DDAFD60-127A-DA2E-0509-39D79650CAD0}"/>
              </a:ext>
            </a:extLst>
          </p:cNvPr>
          <p:cNvSpPr/>
          <p:nvPr/>
        </p:nvSpPr>
        <p:spPr>
          <a:xfrm>
            <a:off x="5081954" y="2405147"/>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550610C8-0318-559B-D93C-22DC4C054281}"/>
              </a:ext>
            </a:extLst>
          </p:cNvPr>
          <p:cNvSpPr txBox="1"/>
          <p:nvPr/>
        </p:nvSpPr>
        <p:spPr>
          <a:xfrm>
            <a:off x="2078384" y="2391855"/>
            <a:ext cx="2946640" cy="523220"/>
          </a:xfrm>
          <a:prstGeom prst="rect">
            <a:avLst/>
          </a:prstGeom>
          <a:noFill/>
        </p:spPr>
        <p:txBody>
          <a:bodyPr wrap="none" rtlCol="0">
            <a:spAutoFit/>
          </a:bodyPr>
          <a:lstStyle/>
          <a:p>
            <a:r>
              <a:rPr lang="en-US" sz="2800" dirty="0"/>
              <a:t>Columns with nulls</a:t>
            </a:r>
            <a:endParaRPr lang="ru-RU" sz="2800" dirty="0"/>
          </a:p>
        </p:txBody>
      </p:sp>
      <p:sp>
        <p:nvSpPr>
          <p:cNvPr id="18" name="TextBox 17">
            <a:extLst>
              <a:ext uri="{FF2B5EF4-FFF2-40B4-BE49-F238E27FC236}">
                <a16:creationId xmlns:a16="http://schemas.microsoft.com/office/drawing/2014/main" id="{4864A21E-726C-7B13-FF6D-1EC3E90946C4}"/>
              </a:ext>
            </a:extLst>
          </p:cNvPr>
          <p:cNvSpPr txBox="1"/>
          <p:nvPr/>
        </p:nvSpPr>
        <p:spPr>
          <a:xfrm>
            <a:off x="6870968" y="2176411"/>
            <a:ext cx="5460697" cy="954107"/>
          </a:xfrm>
          <a:prstGeom prst="rect">
            <a:avLst/>
          </a:prstGeom>
          <a:noFill/>
        </p:spPr>
        <p:txBody>
          <a:bodyPr wrap="square" rtlCol="0">
            <a:spAutoFit/>
          </a:bodyPr>
          <a:lstStyle/>
          <a:p>
            <a:r>
              <a:rPr lang="en-US" sz="2800" dirty="0"/>
              <a:t>Columns without nulls</a:t>
            </a:r>
          </a:p>
          <a:p>
            <a:r>
              <a:rPr lang="en-US" sz="2800" dirty="0"/>
              <a:t>(substitution based on column type)</a:t>
            </a:r>
            <a:endParaRPr lang="ru-RU" sz="2800" dirty="0"/>
          </a:p>
        </p:txBody>
      </p:sp>
      <p:sp>
        <p:nvSpPr>
          <p:cNvPr id="19" name="Стрелка: вправо 18">
            <a:extLst>
              <a:ext uri="{FF2B5EF4-FFF2-40B4-BE49-F238E27FC236}">
                <a16:creationId xmlns:a16="http://schemas.microsoft.com/office/drawing/2014/main" id="{CCF2DBCA-870A-E26E-42D3-3EDCB73A0498}"/>
              </a:ext>
            </a:extLst>
          </p:cNvPr>
          <p:cNvSpPr/>
          <p:nvPr/>
        </p:nvSpPr>
        <p:spPr>
          <a:xfrm>
            <a:off x="5081954" y="3543630"/>
            <a:ext cx="1732084" cy="5099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EFE31C36-5BC1-369F-44AE-9441FB48D22B}"/>
              </a:ext>
            </a:extLst>
          </p:cNvPr>
          <p:cNvSpPr txBox="1"/>
          <p:nvPr/>
        </p:nvSpPr>
        <p:spPr>
          <a:xfrm>
            <a:off x="440940" y="3530337"/>
            <a:ext cx="4641014" cy="523220"/>
          </a:xfrm>
          <a:prstGeom prst="rect">
            <a:avLst/>
          </a:prstGeom>
          <a:noFill/>
        </p:spPr>
        <p:txBody>
          <a:bodyPr wrap="none" rtlCol="0">
            <a:spAutoFit/>
          </a:bodyPr>
          <a:lstStyle/>
          <a:p>
            <a:r>
              <a:rPr lang="en-US" sz="2800" dirty="0"/>
              <a:t>Columns with many categories</a:t>
            </a:r>
            <a:endParaRPr lang="ru-RU" sz="2800" dirty="0"/>
          </a:p>
        </p:txBody>
      </p:sp>
      <p:sp>
        <p:nvSpPr>
          <p:cNvPr id="21" name="TextBox 20">
            <a:extLst>
              <a:ext uri="{FF2B5EF4-FFF2-40B4-BE49-F238E27FC236}">
                <a16:creationId xmlns:a16="http://schemas.microsoft.com/office/drawing/2014/main" id="{DF0A943A-122C-7969-1526-41566DA6085C}"/>
              </a:ext>
            </a:extLst>
          </p:cNvPr>
          <p:cNvSpPr txBox="1"/>
          <p:nvPr/>
        </p:nvSpPr>
        <p:spPr>
          <a:xfrm>
            <a:off x="6870968" y="3314894"/>
            <a:ext cx="5460697" cy="954107"/>
          </a:xfrm>
          <a:prstGeom prst="rect">
            <a:avLst/>
          </a:prstGeom>
          <a:noFill/>
        </p:spPr>
        <p:txBody>
          <a:bodyPr wrap="square" rtlCol="0">
            <a:spAutoFit/>
          </a:bodyPr>
          <a:lstStyle/>
          <a:p>
            <a:r>
              <a:rPr lang="en-US" sz="2800" dirty="0"/>
              <a:t>Columns with reduced number of categories (added ‘Others’)</a:t>
            </a:r>
            <a:endParaRPr lang="ru-RU" sz="2800" dirty="0"/>
          </a:p>
        </p:txBody>
      </p:sp>
    </p:spTree>
    <p:extLst>
      <p:ext uri="{BB962C8B-B14F-4D97-AF65-F5344CB8AC3E}">
        <p14:creationId xmlns:p14="http://schemas.microsoft.com/office/powerpoint/2010/main" val="2282841603"/>
      </p:ext>
    </p:extLst>
  </p:cSld>
  <p:clrMapOvr>
    <a:masterClrMapping/>
  </p:clrMapOvr>
  <p:transition spd="med"/>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3539</Words>
  <Application>Microsoft Office PowerPoint</Application>
  <PresentationFormat>Широкоэкранный</PresentationFormat>
  <Paragraphs>419</Paragraphs>
  <Slides>50</Slides>
  <Notes>49</Notes>
  <HiddenSlides>1</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50</vt:i4>
      </vt:variant>
    </vt:vector>
  </HeadingPairs>
  <TitlesOfParts>
    <vt:vector size="58" baseType="lpstr">
      <vt:lpstr>-apple-system</vt:lpstr>
      <vt:lpstr>Arial</vt:lpstr>
      <vt:lpstr>Arial Narrow</vt:lpstr>
      <vt:lpstr>Calibri</vt:lpstr>
      <vt:lpstr>Calibri Light</vt:lpstr>
      <vt:lpstr>Cambria Math</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Суворов Николай Михайлович</dc:creator>
  <cp:lastModifiedBy>Суворов Николай Михайлович</cp:lastModifiedBy>
  <cp:revision>5</cp:revision>
  <dcterms:created xsi:type="dcterms:W3CDTF">2022-06-04T17:42:36Z</dcterms:created>
  <dcterms:modified xsi:type="dcterms:W3CDTF">2022-06-11T15:17:53Z</dcterms:modified>
</cp:coreProperties>
</file>