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9" r:id="rId4"/>
    <p:sldId id="258" r:id="rId5"/>
    <p:sldId id="260"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FF2549"/>
    <a:srgbClr val="003635"/>
    <a:srgbClr val="005856"/>
    <a:srgbClr val="9EFF29"/>
    <a:srgbClr val="007033"/>
    <a:srgbClr val="5EEC3C"/>
    <a:srgbClr val="F1C88B"/>
    <a:srgbClr val="FE9202"/>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1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9CEE6-02B8-478C-8816-5E0D41353F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A66C39-EDE2-481F-A817-F6DFBF673AC8}">
      <dgm:prSet custT="1">
        <dgm:style>
          <a:lnRef idx="2">
            <a:schemeClr val="accent6"/>
          </a:lnRef>
          <a:fillRef idx="1">
            <a:schemeClr val="lt1"/>
          </a:fillRef>
          <a:effectRef idx="0">
            <a:schemeClr val="accent6"/>
          </a:effectRef>
          <a:fontRef idx="minor">
            <a:schemeClr val="dk1"/>
          </a:fontRef>
        </dgm:style>
      </dgm:prSet>
      <dgm:spPr/>
      <dgm:t>
        <a:bodyPr/>
        <a:lstStyle/>
        <a:p>
          <a:r>
            <a:rPr lang="en-US" sz="900" dirty="0"/>
            <a:t>CONVERT THE DATE AND TIME INTO SEPARATE COLUMNS SO THAT NO CATEREGORICAL DATAS CONTAINS ANY ALPHABETS. SEPARATE MONTHS AND DAYS IN DIFFERENT COLUMNS. CONVERT CATEGORICAL DATA TO NUMERICAL DATA BY REPLACING METHODS. (fare["Stops"].replace({"non-stop": 0, "1 stop": 1, "2 stops": 2, "3 stops": 3, "4 stops": 4}, inplace = True))</a:t>
          </a:r>
        </a:p>
      </dgm:t>
    </dgm:pt>
    <dgm:pt modelId="{A6A18842-A09C-4E29-A933-3D575B6E3E99}" type="parTrans" cxnId="{6990D7FE-E168-4C53-899F-B02934F7B007}">
      <dgm:prSet/>
      <dgm:spPr/>
      <dgm:t>
        <a:bodyPr/>
        <a:lstStyle/>
        <a:p>
          <a:endParaRPr lang="en-US"/>
        </a:p>
      </dgm:t>
    </dgm:pt>
    <dgm:pt modelId="{B66A7FDA-54C5-44E4-8D74-F07EE6C2EA2D}" type="sibTrans" cxnId="{6990D7FE-E168-4C53-899F-B02934F7B007}">
      <dgm:prSet/>
      <dgm:spPr/>
      <dgm:t>
        <a:bodyPr/>
        <a:lstStyle/>
        <a:p>
          <a:endParaRPr lang="en-US"/>
        </a:p>
      </dgm:t>
    </dgm:pt>
    <dgm:pt modelId="{1BD187B1-7270-42B9-AFE7-7943F9B9AE3E}">
      <dgm:prSet custT="1">
        <dgm:style>
          <a:lnRef idx="2">
            <a:schemeClr val="accent6"/>
          </a:lnRef>
          <a:fillRef idx="1">
            <a:schemeClr val="lt1"/>
          </a:fillRef>
          <a:effectRef idx="0">
            <a:schemeClr val="accent6"/>
          </a:effectRef>
          <a:fontRef idx="minor">
            <a:schemeClr val="dk1"/>
          </a:fontRef>
        </dgm:style>
      </dgm:prSet>
      <dgm:spPr/>
      <dgm:t>
        <a:bodyPr/>
        <a:lstStyle/>
        <a:p>
          <a:r>
            <a:rPr lang="en-US" sz="900" dirty="0"/>
            <a:t>Perform OneHotEncoding for Nominal Categorical data.</a:t>
          </a:r>
        </a:p>
      </dgm:t>
    </dgm:pt>
    <dgm:pt modelId="{6193E67F-64F9-4B1B-AB18-971E2D2321F5}" type="parTrans" cxnId="{F7844FF4-8E30-46DB-972B-E941646E7E8F}">
      <dgm:prSet/>
      <dgm:spPr/>
      <dgm:t>
        <a:bodyPr/>
        <a:lstStyle/>
        <a:p>
          <a:endParaRPr lang="en-US"/>
        </a:p>
      </dgm:t>
    </dgm:pt>
    <dgm:pt modelId="{A60395DB-0587-4776-AF26-182AC639EA73}" type="sibTrans" cxnId="{F7844FF4-8E30-46DB-972B-E941646E7E8F}">
      <dgm:prSet/>
      <dgm:spPr/>
      <dgm:t>
        <a:bodyPr/>
        <a:lstStyle/>
        <a:p>
          <a:endParaRPr lang="en-US"/>
        </a:p>
      </dgm:t>
    </dgm:pt>
    <dgm:pt modelId="{3CFCB9B5-F83B-4F7E-9CCD-F44DBE083F3A}">
      <dgm:prSet custT="1">
        <dgm:style>
          <a:lnRef idx="2">
            <a:schemeClr val="accent6"/>
          </a:lnRef>
          <a:fillRef idx="1">
            <a:schemeClr val="lt1"/>
          </a:fillRef>
          <a:effectRef idx="0">
            <a:schemeClr val="accent6"/>
          </a:effectRef>
          <a:fontRef idx="minor">
            <a:schemeClr val="dk1"/>
          </a:fontRef>
        </dgm:style>
      </dgm:prSet>
      <dgm:spPr/>
      <dgm:t>
        <a:bodyPr/>
        <a:lstStyle/>
        <a:p>
          <a:r>
            <a:rPr lang="en-US" sz="900" dirty="0"/>
            <a:t>Plotting Airline vs Price and Destination vs Price to see the relationship with prices.</a:t>
          </a:r>
        </a:p>
      </dgm:t>
    </dgm:pt>
    <dgm:pt modelId="{F60860A6-30A0-4353-B123-276860492DAE}" type="parTrans" cxnId="{C68F7809-699A-4D5D-A3AA-186BFDA1C6A4}">
      <dgm:prSet/>
      <dgm:spPr/>
      <dgm:t>
        <a:bodyPr/>
        <a:lstStyle/>
        <a:p>
          <a:endParaRPr lang="en-US"/>
        </a:p>
      </dgm:t>
    </dgm:pt>
    <dgm:pt modelId="{9D5269AF-62A1-4E4E-A67D-1CFF42BABE09}" type="sibTrans" cxnId="{C68F7809-699A-4D5D-A3AA-186BFDA1C6A4}">
      <dgm:prSet/>
      <dgm:spPr/>
      <dgm:t>
        <a:bodyPr/>
        <a:lstStyle/>
        <a:p>
          <a:endParaRPr lang="en-US"/>
        </a:p>
      </dgm:t>
    </dgm:pt>
    <dgm:pt modelId="{DA99D887-F520-44D2-91A6-E3F8650FD5A0}">
      <dgm:prSet custT="1">
        <dgm:style>
          <a:lnRef idx="2">
            <a:schemeClr val="accent6"/>
          </a:lnRef>
          <a:fillRef idx="1">
            <a:schemeClr val="lt1"/>
          </a:fillRef>
          <a:effectRef idx="0">
            <a:schemeClr val="accent6"/>
          </a:effectRef>
          <a:fontRef idx="minor">
            <a:schemeClr val="dk1"/>
          </a:fontRef>
        </dgm:style>
      </dgm:prSet>
      <dgm:spPr/>
      <dgm:t>
        <a:bodyPr/>
        <a:lstStyle/>
        <a:p>
          <a:r>
            <a:rPr lang="en-US" sz="900" dirty="0"/>
            <a:t>From Airline vs Price graph we can see that Jet Airways Business have the highest Price. Apart from the first Airline almost all are having similar median.</a:t>
          </a:r>
        </a:p>
      </dgm:t>
    </dgm:pt>
    <dgm:pt modelId="{555E8FA8-212A-40D1-BB10-2A01708FFF0F}" type="parTrans" cxnId="{F8FDAD89-2C2A-4B2F-9FCE-B34001BA2C83}">
      <dgm:prSet/>
      <dgm:spPr/>
      <dgm:t>
        <a:bodyPr/>
        <a:lstStyle/>
        <a:p>
          <a:endParaRPr lang="en-US"/>
        </a:p>
      </dgm:t>
    </dgm:pt>
    <dgm:pt modelId="{530D6AC6-0678-4FC4-9A12-2AAC84C19ABC}" type="sibTrans" cxnId="{F8FDAD89-2C2A-4B2F-9FCE-B34001BA2C83}">
      <dgm:prSet/>
      <dgm:spPr/>
      <dgm:t>
        <a:bodyPr/>
        <a:lstStyle/>
        <a:p>
          <a:endParaRPr lang="en-US"/>
        </a:p>
      </dgm:t>
    </dgm:pt>
    <dgm:pt modelId="{8741E54C-91DE-4E81-9E20-914FF4D96CD8}">
      <dgm:prSet custT="1">
        <dgm:style>
          <a:lnRef idx="2">
            <a:schemeClr val="accent6"/>
          </a:lnRef>
          <a:fillRef idx="1">
            <a:schemeClr val="lt1"/>
          </a:fillRef>
          <a:effectRef idx="0">
            <a:schemeClr val="accent6"/>
          </a:effectRef>
          <a:fontRef idx="minor">
            <a:schemeClr val="dk1"/>
          </a:fontRef>
        </dgm:style>
      </dgm:prSet>
      <dgm:spPr/>
      <dgm:t>
        <a:bodyPr/>
        <a:lstStyle/>
        <a:p>
          <a:r>
            <a:rPr lang="en-US" sz="900" dirty="0"/>
            <a:t>From Destination vs Price graph we can see that almost all are having similar median.</a:t>
          </a:r>
        </a:p>
      </dgm:t>
    </dgm:pt>
    <dgm:pt modelId="{9F1F2CF8-4620-4DEE-9427-6E28B6143A06}" type="parTrans" cxnId="{AC5D9DBA-7E8F-44AE-A8C1-8510B1275E2C}">
      <dgm:prSet/>
      <dgm:spPr/>
      <dgm:t>
        <a:bodyPr/>
        <a:lstStyle/>
        <a:p>
          <a:endParaRPr lang="en-US"/>
        </a:p>
      </dgm:t>
    </dgm:pt>
    <dgm:pt modelId="{4915CFDB-DDBC-4438-8B2F-533383E7A3E2}" type="sibTrans" cxnId="{AC5D9DBA-7E8F-44AE-A8C1-8510B1275E2C}">
      <dgm:prSet/>
      <dgm:spPr/>
      <dgm:t>
        <a:bodyPr/>
        <a:lstStyle/>
        <a:p>
          <a:endParaRPr lang="en-US"/>
        </a:p>
      </dgm:t>
    </dgm:pt>
    <dgm:pt modelId="{B586EDD2-8BBF-43CD-9FCE-7E0004D0E656}" type="pres">
      <dgm:prSet presAssocID="{A419CEE6-02B8-478C-8816-5E0D41353F2D}" presName="linear" presStyleCnt="0">
        <dgm:presLayoutVars>
          <dgm:animLvl val="lvl"/>
          <dgm:resizeHandles val="exact"/>
        </dgm:presLayoutVars>
      </dgm:prSet>
      <dgm:spPr/>
    </dgm:pt>
    <dgm:pt modelId="{707DFE5E-4AF2-4621-852A-79F926408736}" type="pres">
      <dgm:prSet presAssocID="{86A66C39-EDE2-481F-A817-F6DFBF673AC8}" presName="parentText" presStyleLbl="node1" presStyleIdx="0" presStyleCnt="5" custScaleY="64992">
        <dgm:presLayoutVars>
          <dgm:chMax val="0"/>
          <dgm:bulletEnabled val="1"/>
        </dgm:presLayoutVars>
      </dgm:prSet>
      <dgm:spPr/>
    </dgm:pt>
    <dgm:pt modelId="{D49F3F5E-59B8-44AB-9502-E8D2BDCCAFD0}" type="pres">
      <dgm:prSet presAssocID="{B66A7FDA-54C5-44E4-8D74-F07EE6C2EA2D}" presName="spacer" presStyleCnt="0"/>
      <dgm:spPr/>
    </dgm:pt>
    <dgm:pt modelId="{800EE99A-CDD7-422D-BC88-B4E3F713DC57}" type="pres">
      <dgm:prSet presAssocID="{1BD187B1-7270-42B9-AFE7-7943F9B9AE3E}" presName="parentText" presStyleLbl="node1" presStyleIdx="1" presStyleCnt="5" custScaleY="30043">
        <dgm:presLayoutVars>
          <dgm:chMax val="0"/>
          <dgm:bulletEnabled val="1"/>
        </dgm:presLayoutVars>
      </dgm:prSet>
      <dgm:spPr/>
    </dgm:pt>
    <dgm:pt modelId="{1488E1F9-D01F-407A-954D-C576515A1E97}" type="pres">
      <dgm:prSet presAssocID="{A60395DB-0587-4776-AF26-182AC639EA73}" presName="spacer" presStyleCnt="0"/>
      <dgm:spPr/>
    </dgm:pt>
    <dgm:pt modelId="{6E5F4E53-ACD7-44B2-B309-E44CF1330450}" type="pres">
      <dgm:prSet presAssocID="{3CFCB9B5-F83B-4F7E-9CCD-F44DBE083F3A}" presName="parentText" presStyleLbl="node1" presStyleIdx="2" presStyleCnt="5" custScaleY="32700">
        <dgm:presLayoutVars>
          <dgm:chMax val="0"/>
          <dgm:bulletEnabled val="1"/>
        </dgm:presLayoutVars>
      </dgm:prSet>
      <dgm:spPr/>
    </dgm:pt>
    <dgm:pt modelId="{5BDD410B-0CF7-4E75-B33B-DF06BB0DA8EA}" type="pres">
      <dgm:prSet presAssocID="{9D5269AF-62A1-4E4E-A67D-1CFF42BABE09}" presName="spacer" presStyleCnt="0"/>
      <dgm:spPr/>
    </dgm:pt>
    <dgm:pt modelId="{15272317-2E92-4741-9359-46C50388CFFD}" type="pres">
      <dgm:prSet presAssocID="{DA99D887-F520-44D2-91A6-E3F8650FD5A0}" presName="parentText" presStyleLbl="node1" presStyleIdx="3" presStyleCnt="5" custScaleY="49710">
        <dgm:presLayoutVars>
          <dgm:chMax val="0"/>
          <dgm:bulletEnabled val="1"/>
        </dgm:presLayoutVars>
      </dgm:prSet>
      <dgm:spPr/>
    </dgm:pt>
    <dgm:pt modelId="{3958B9F7-0222-4C84-81A5-C1852D5CE6E7}" type="pres">
      <dgm:prSet presAssocID="{530D6AC6-0678-4FC4-9A12-2AAC84C19ABC}" presName="spacer" presStyleCnt="0"/>
      <dgm:spPr/>
    </dgm:pt>
    <dgm:pt modelId="{B8884912-0E95-4926-A2F7-0F0BCB710204}" type="pres">
      <dgm:prSet presAssocID="{8741E54C-91DE-4E81-9E20-914FF4D96CD8}" presName="parentText" presStyleLbl="node1" presStyleIdx="4" presStyleCnt="5" custScaleY="53510">
        <dgm:presLayoutVars>
          <dgm:chMax val="0"/>
          <dgm:bulletEnabled val="1"/>
        </dgm:presLayoutVars>
      </dgm:prSet>
      <dgm:spPr/>
    </dgm:pt>
  </dgm:ptLst>
  <dgm:cxnLst>
    <dgm:cxn modelId="{FD76DE00-42FE-4A87-B874-89653EF01DA6}" type="presOf" srcId="{DA99D887-F520-44D2-91A6-E3F8650FD5A0}" destId="{15272317-2E92-4741-9359-46C50388CFFD}" srcOrd="0" destOrd="0" presId="urn:microsoft.com/office/officeart/2005/8/layout/vList2"/>
    <dgm:cxn modelId="{C68F7809-699A-4D5D-A3AA-186BFDA1C6A4}" srcId="{A419CEE6-02B8-478C-8816-5E0D41353F2D}" destId="{3CFCB9B5-F83B-4F7E-9CCD-F44DBE083F3A}" srcOrd="2" destOrd="0" parTransId="{F60860A6-30A0-4353-B123-276860492DAE}" sibTransId="{9D5269AF-62A1-4E4E-A67D-1CFF42BABE09}"/>
    <dgm:cxn modelId="{1FA9D529-085D-4C89-8B40-0D482E61787B}" type="presOf" srcId="{8741E54C-91DE-4E81-9E20-914FF4D96CD8}" destId="{B8884912-0E95-4926-A2F7-0F0BCB710204}" srcOrd="0" destOrd="0" presId="urn:microsoft.com/office/officeart/2005/8/layout/vList2"/>
    <dgm:cxn modelId="{A4A6EB2E-B5CD-43B6-8611-3404DF934BCD}" type="presOf" srcId="{86A66C39-EDE2-481F-A817-F6DFBF673AC8}" destId="{707DFE5E-4AF2-4621-852A-79F926408736}" srcOrd="0" destOrd="0" presId="urn:microsoft.com/office/officeart/2005/8/layout/vList2"/>
    <dgm:cxn modelId="{FB06077C-C4E6-4ADB-9A26-B79F9950D15A}" type="presOf" srcId="{3CFCB9B5-F83B-4F7E-9CCD-F44DBE083F3A}" destId="{6E5F4E53-ACD7-44B2-B309-E44CF1330450}" srcOrd="0" destOrd="0" presId="urn:microsoft.com/office/officeart/2005/8/layout/vList2"/>
    <dgm:cxn modelId="{F8FDAD89-2C2A-4B2F-9FCE-B34001BA2C83}" srcId="{A419CEE6-02B8-478C-8816-5E0D41353F2D}" destId="{DA99D887-F520-44D2-91A6-E3F8650FD5A0}" srcOrd="3" destOrd="0" parTransId="{555E8FA8-212A-40D1-BB10-2A01708FFF0F}" sibTransId="{530D6AC6-0678-4FC4-9A12-2AAC84C19ABC}"/>
    <dgm:cxn modelId="{55269BA2-6759-46A2-9878-FCE38DD7135F}" type="presOf" srcId="{A419CEE6-02B8-478C-8816-5E0D41353F2D}" destId="{B586EDD2-8BBF-43CD-9FCE-7E0004D0E656}" srcOrd="0" destOrd="0" presId="urn:microsoft.com/office/officeart/2005/8/layout/vList2"/>
    <dgm:cxn modelId="{AC5D9DBA-7E8F-44AE-A8C1-8510B1275E2C}" srcId="{A419CEE6-02B8-478C-8816-5E0D41353F2D}" destId="{8741E54C-91DE-4E81-9E20-914FF4D96CD8}" srcOrd="4" destOrd="0" parTransId="{9F1F2CF8-4620-4DEE-9427-6E28B6143A06}" sibTransId="{4915CFDB-DDBC-4438-8B2F-533383E7A3E2}"/>
    <dgm:cxn modelId="{62049DEE-1C41-495F-845A-3B366953DC74}" type="presOf" srcId="{1BD187B1-7270-42B9-AFE7-7943F9B9AE3E}" destId="{800EE99A-CDD7-422D-BC88-B4E3F713DC57}" srcOrd="0" destOrd="0" presId="urn:microsoft.com/office/officeart/2005/8/layout/vList2"/>
    <dgm:cxn modelId="{F7844FF4-8E30-46DB-972B-E941646E7E8F}" srcId="{A419CEE6-02B8-478C-8816-5E0D41353F2D}" destId="{1BD187B1-7270-42B9-AFE7-7943F9B9AE3E}" srcOrd="1" destOrd="0" parTransId="{6193E67F-64F9-4B1B-AB18-971E2D2321F5}" sibTransId="{A60395DB-0587-4776-AF26-182AC639EA73}"/>
    <dgm:cxn modelId="{6990D7FE-E168-4C53-899F-B02934F7B007}" srcId="{A419CEE6-02B8-478C-8816-5E0D41353F2D}" destId="{86A66C39-EDE2-481F-A817-F6DFBF673AC8}" srcOrd="0" destOrd="0" parTransId="{A6A18842-A09C-4E29-A933-3D575B6E3E99}" sibTransId="{B66A7FDA-54C5-44E4-8D74-F07EE6C2EA2D}"/>
    <dgm:cxn modelId="{29FD5FA7-47F8-4CEC-9681-23935D68246B}" type="presParOf" srcId="{B586EDD2-8BBF-43CD-9FCE-7E0004D0E656}" destId="{707DFE5E-4AF2-4621-852A-79F926408736}" srcOrd="0" destOrd="0" presId="urn:microsoft.com/office/officeart/2005/8/layout/vList2"/>
    <dgm:cxn modelId="{15D5842E-76EC-421A-A159-8868FDA88A55}" type="presParOf" srcId="{B586EDD2-8BBF-43CD-9FCE-7E0004D0E656}" destId="{D49F3F5E-59B8-44AB-9502-E8D2BDCCAFD0}" srcOrd="1" destOrd="0" presId="urn:microsoft.com/office/officeart/2005/8/layout/vList2"/>
    <dgm:cxn modelId="{C0F88933-05BE-48F6-8B22-F36CE4DBBFE5}" type="presParOf" srcId="{B586EDD2-8BBF-43CD-9FCE-7E0004D0E656}" destId="{800EE99A-CDD7-422D-BC88-B4E3F713DC57}" srcOrd="2" destOrd="0" presId="urn:microsoft.com/office/officeart/2005/8/layout/vList2"/>
    <dgm:cxn modelId="{1A6E0F44-5FF4-472D-B3CA-2E3461B55E0C}" type="presParOf" srcId="{B586EDD2-8BBF-43CD-9FCE-7E0004D0E656}" destId="{1488E1F9-D01F-407A-954D-C576515A1E97}" srcOrd="3" destOrd="0" presId="urn:microsoft.com/office/officeart/2005/8/layout/vList2"/>
    <dgm:cxn modelId="{CA3675C3-B5C9-4E00-89C9-ECF60C669334}" type="presParOf" srcId="{B586EDD2-8BBF-43CD-9FCE-7E0004D0E656}" destId="{6E5F4E53-ACD7-44B2-B309-E44CF1330450}" srcOrd="4" destOrd="0" presId="urn:microsoft.com/office/officeart/2005/8/layout/vList2"/>
    <dgm:cxn modelId="{4DAA9150-0154-47BF-AB61-1D422AAABEC5}" type="presParOf" srcId="{B586EDD2-8BBF-43CD-9FCE-7E0004D0E656}" destId="{5BDD410B-0CF7-4E75-B33B-DF06BB0DA8EA}" srcOrd="5" destOrd="0" presId="urn:microsoft.com/office/officeart/2005/8/layout/vList2"/>
    <dgm:cxn modelId="{A6464E5B-EC82-41E3-8231-6232CA8897E6}" type="presParOf" srcId="{B586EDD2-8BBF-43CD-9FCE-7E0004D0E656}" destId="{15272317-2E92-4741-9359-46C50388CFFD}" srcOrd="6" destOrd="0" presId="urn:microsoft.com/office/officeart/2005/8/layout/vList2"/>
    <dgm:cxn modelId="{30251FD8-21E0-4C2E-8942-D29C77021FBF}" type="presParOf" srcId="{B586EDD2-8BBF-43CD-9FCE-7E0004D0E656}" destId="{3958B9F7-0222-4C84-81A5-C1852D5CE6E7}" srcOrd="7" destOrd="0" presId="urn:microsoft.com/office/officeart/2005/8/layout/vList2"/>
    <dgm:cxn modelId="{EC4A9EE0-EBE3-4A0C-8708-D4D3273D2C1D}" type="presParOf" srcId="{B586EDD2-8BBF-43CD-9FCE-7E0004D0E656}" destId="{B8884912-0E95-4926-A2F7-0F0BCB71020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1EFFB-6A4B-40DA-92F9-A99318D691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7DBC5-8CB4-4AB0-B2F3-B71D48A10A43}">
      <dgm:prSet>
        <dgm:style>
          <a:lnRef idx="3">
            <a:schemeClr val="lt1"/>
          </a:lnRef>
          <a:fillRef idx="1">
            <a:schemeClr val="accent6"/>
          </a:fillRef>
          <a:effectRef idx="1">
            <a:schemeClr val="accent6"/>
          </a:effectRef>
          <a:fontRef idx="minor">
            <a:schemeClr val="lt1"/>
          </a:fontRef>
        </dgm:style>
      </dgm:prSet>
      <dgm:spPr/>
      <dgm:t>
        <a:bodyPr/>
        <a:lstStyle/>
        <a:p>
          <a:r>
            <a:rPr lang="en-US" b="1"/>
            <a:t>MLR Model after TEST TRAIN SPLIT Test</a:t>
          </a:r>
          <a:endParaRPr lang="en-US"/>
        </a:p>
      </dgm:t>
    </dgm:pt>
    <dgm:pt modelId="{18A04B48-1144-476B-8AC5-DE049C064917}" type="parTrans" cxnId="{BF7168B7-B3DC-4329-B538-64DAE83A489B}">
      <dgm:prSet/>
      <dgm:spPr/>
      <dgm:t>
        <a:bodyPr/>
        <a:lstStyle/>
        <a:p>
          <a:endParaRPr lang="en-US"/>
        </a:p>
      </dgm:t>
    </dgm:pt>
    <dgm:pt modelId="{648DE259-029B-4F94-9E31-7FE3E606DDE9}" type="sibTrans" cxnId="{BF7168B7-B3DC-4329-B538-64DAE83A489B}">
      <dgm:prSet/>
      <dgm:spPr/>
      <dgm:t>
        <a:bodyPr/>
        <a:lstStyle/>
        <a:p>
          <a:endParaRPr lang="en-US"/>
        </a:p>
      </dgm:t>
    </dgm:pt>
    <dgm:pt modelId="{8F9BC330-2D22-4BA0-BB37-370862E65949}" type="pres">
      <dgm:prSet presAssocID="{4A91EFFB-6A4B-40DA-92F9-A99318D6917A}" presName="linear" presStyleCnt="0">
        <dgm:presLayoutVars>
          <dgm:animLvl val="lvl"/>
          <dgm:resizeHandles val="exact"/>
        </dgm:presLayoutVars>
      </dgm:prSet>
      <dgm:spPr/>
    </dgm:pt>
    <dgm:pt modelId="{E32619F9-0165-4A70-BB8C-BE1F1CC2FA3D}" type="pres">
      <dgm:prSet presAssocID="{C737DBC5-8CB4-4AB0-B2F3-B71D48A10A43}" presName="parentText" presStyleLbl="node1" presStyleIdx="0" presStyleCnt="1">
        <dgm:presLayoutVars>
          <dgm:chMax val="0"/>
          <dgm:bulletEnabled val="1"/>
        </dgm:presLayoutVars>
      </dgm:prSet>
      <dgm:spPr/>
    </dgm:pt>
  </dgm:ptLst>
  <dgm:cxnLst>
    <dgm:cxn modelId="{ADC96C48-5653-412E-995A-D48EAD8C5CAB}" type="presOf" srcId="{4A91EFFB-6A4B-40DA-92F9-A99318D6917A}" destId="{8F9BC330-2D22-4BA0-BB37-370862E65949}" srcOrd="0" destOrd="0" presId="urn:microsoft.com/office/officeart/2005/8/layout/vList2"/>
    <dgm:cxn modelId="{F3060CA9-C3D8-4FDA-8AB3-91452168BA9D}" type="presOf" srcId="{C737DBC5-8CB4-4AB0-B2F3-B71D48A10A43}" destId="{E32619F9-0165-4A70-BB8C-BE1F1CC2FA3D}" srcOrd="0" destOrd="0" presId="urn:microsoft.com/office/officeart/2005/8/layout/vList2"/>
    <dgm:cxn modelId="{BF7168B7-B3DC-4329-B538-64DAE83A489B}" srcId="{4A91EFFB-6A4B-40DA-92F9-A99318D6917A}" destId="{C737DBC5-8CB4-4AB0-B2F3-B71D48A10A43}" srcOrd="0" destOrd="0" parTransId="{18A04B48-1144-476B-8AC5-DE049C064917}" sibTransId="{648DE259-029B-4F94-9E31-7FE3E606DDE9}"/>
    <dgm:cxn modelId="{5CE8579A-88FB-4507-B8D0-778929EA8DE6}" type="presParOf" srcId="{8F9BC330-2D22-4BA0-BB37-370862E65949}" destId="{E32619F9-0165-4A70-BB8C-BE1F1CC2FA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08B468-486A-461C-B33D-4E33940B46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016F8D1-B395-40FB-9CA0-360F85867BF6}">
      <dgm:prSet custT="1">
        <dgm:style>
          <a:lnRef idx="3">
            <a:schemeClr val="lt1"/>
          </a:lnRef>
          <a:fillRef idx="1">
            <a:schemeClr val="accent6"/>
          </a:fillRef>
          <a:effectRef idx="1">
            <a:schemeClr val="accent6"/>
          </a:effectRef>
          <a:fontRef idx="minor">
            <a:schemeClr val="lt1"/>
          </a:fontRef>
        </dgm:style>
      </dgm:prSet>
      <dgm:spPr/>
      <dgm:t>
        <a:bodyPr/>
        <a:lstStyle/>
        <a:p>
          <a:pPr algn="ctr"/>
          <a:r>
            <a:rPr lang="en-US" sz="1400" baseline="0" dirty="0"/>
            <a:t>PLOTTING AND ERROR VALUE</a:t>
          </a:r>
          <a:endParaRPr lang="en-US" sz="1400" dirty="0"/>
        </a:p>
      </dgm:t>
    </dgm:pt>
    <dgm:pt modelId="{853AB7B4-9978-4300-8742-0DE23B742F99}" type="parTrans" cxnId="{FB89CD83-D0AE-4229-82D1-614CCE4B7894}">
      <dgm:prSet/>
      <dgm:spPr/>
      <dgm:t>
        <a:bodyPr/>
        <a:lstStyle/>
        <a:p>
          <a:endParaRPr lang="en-US"/>
        </a:p>
      </dgm:t>
    </dgm:pt>
    <dgm:pt modelId="{1BA2AE17-041E-4455-9043-E8924FEB6DBE}" type="sibTrans" cxnId="{FB89CD83-D0AE-4229-82D1-614CCE4B7894}">
      <dgm:prSet/>
      <dgm:spPr/>
      <dgm:t>
        <a:bodyPr/>
        <a:lstStyle/>
        <a:p>
          <a:endParaRPr lang="en-US"/>
        </a:p>
      </dgm:t>
    </dgm:pt>
    <dgm:pt modelId="{0249B6FD-253E-49EB-BA42-B46F2AC3AC6D}" type="pres">
      <dgm:prSet presAssocID="{8708B468-486A-461C-B33D-4E33940B469D}" presName="linear" presStyleCnt="0">
        <dgm:presLayoutVars>
          <dgm:animLvl val="lvl"/>
          <dgm:resizeHandles val="exact"/>
        </dgm:presLayoutVars>
      </dgm:prSet>
      <dgm:spPr/>
    </dgm:pt>
    <dgm:pt modelId="{1C158536-F151-455C-BD34-13AD261210D5}" type="pres">
      <dgm:prSet presAssocID="{E016F8D1-B395-40FB-9CA0-360F85867BF6}" presName="parentText" presStyleLbl="node1" presStyleIdx="0" presStyleCnt="1" custLinFactNeighborX="-9104" custLinFactNeighborY="23583">
        <dgm:presLayoutVars>
          <dgm:chMax val="0"/>
          <dgm:bulletEnabled val="1"/>
        </dgm:presLayoutVars>
      </dgm:prSet>
      <dgm:spPr/>
    </dgm:pt>
  </dgm:ptLst>
  <dgm:cxnLst>
    <dgm:cxn modelId="{66725460-BCFA-4814-9E0F-957A0F01AB25}" type="presOf" srcId="{8708B468-486A-461C-B33D-4E33940B469D}" destId="{0249B6FD-253E-49EB-BA42-B46F2AC3AC6D}" srcOrd="0" destOrd="0" presId="urn:microsoft.com/office/officeart/2005/8/layout/vList2"/>
    <dgm:cxn modelId="{FB89CD83-D0AE-4229-82D1-614CCE4B7894}" srcId="{8708B468-486A-461C-B33D-4E33940B469D}" destId="{E016F8D1-B395-40FB-9CA0-360F85867BF6}" srcOrd="0" destOrd="0" parTransId="{853AB7B4-9978-4300-8742-0DE23B742F99}" sibTransId="{1BA2AE17-041E-4455-9043-E8924FEB6DBE}"/>
    <dgm:cxn modelId="{08B75EF7-0BEF-41A7-A0A4-7ABBFF3FE966}" type="presOf" srcId="{E016F8D1-B395-40FB-9CA0-360F85867BF6}" destId="{1C158536-F151-455C-BD34-13AD261210D5}" srcOrd="0" destOrd="0" presId="urn:microsoft.com/office/officeart/2005/8/layout/vList2"/>
    <dgm:cxn modelId="{D92BF861-278D-4B54-94FA-D64488756E9E}" type="presParOf" srcId="{0249B6FD-253E-49EB-BA42-B46F2AC3AC6D}" destId="{1C158536-F151-455C-BD34-13AD261210D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DFE5E-4AF2-4621-852A-79F926408736}">
      <dsp:nvSpPr>
        <dsp:cNvPr id="0" name=""/>
        <dsp:cNvSpPr/>
      </dsp:nvSpPr>
      <dsp:spPr>
        <a:xfrm>
          <a:off x="0" y="2320"/>
          <a:ext cx="6704647" cy="56878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CONVERT THE DATE AND TIME INTO SEPARATE COLUMNS SO THAT NO CATEREGORICAL DATAS CONTAINS ANY ALPHABETS. SEPARATE MONTHS AND DAYS IN DIFFERENT COLUMNS. CONVERT CATEGORICAL DATA TO NUMERICAL DATA BY REPLACING METHODS. (fare["Stops"].replace({"non-stop": 0, "1 stop": 1, "2 stops": 2, "3 stops": 3, "4 stops": 4}, inplace = True))</a:t>
          </a:r>
        </a:p>
      </dsp:txBody>
      <dsp:txXfrm>
        <a:off x="27766" y="30086"/>
        <a:ext cx="6649115" cy="513251"/>
      </dsp:txXfrm>
    </dsp:sp>
    <dsp:sp modelId="{800EE99A-CDD7-422D-BC88-B4E3F713DC57}">
      <dsp:nvSpPr>
        <dsp:cNvPr id="0" name=""/>
        <dsp:cNvSpPr/>
      </dsp:nvSpPr>
      <dsp:spPr>
        <a:xfrm>
          <a:off x="0" y="620064"/>
          <a:ext cx="6704647" cy="262924"/>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Perform OneHotEncoding for Nominal Categorical data.</a:t>
          </a:r>
        </a:p>
      </dsp:txBody>
      <dsp:txXfrm>
        <a:off x="12835" y="632899"/>
        <a:ext cx="6678977" cy="237254"/>
      </dsp:txXfrm>
    </dsp:sp>
    <dsp:sp modelId="{6E5F4E53-ACD7-44B2-B309-E44CF1330450}">
      <dsp:nvSpPr>
        <dsp:cNvPr id="0" name=""/>
        <dsp:cNvSpPr/>
      </dsp:nvSpPr>
      <dsp:spPr>
        <a:xfrm>
          <a:off x="0" y="931948"/>
          <a:ext cx="6704647" cy="286177"/>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Plotting Airline vs Price and Destination vs Price to see the relationship with prices.</a:t>
          </a:r>
        </a:p>
      </dsp:txBody>
      <dsp:txXfrm>
        <a:off x="13970" y="945918"/>
        <a:ext cx="6676707" cy="258237"/>
      </dsp:txXfrm>
    </dsp:sp>
    <dsp:sp modelId="{15272317-2E92-4741-9359-46C50388CFFD}">
      <dsp:nvSpPr>
        <dsp:cNvPr id="0" name=""/>
        <dsp:cNvSpPr/>
      </dsp:nvSpPr>
      <dsp:spPr>
        <a:xfrm>
          <a:off x="0" y="1267085"/>
          <a:ext cx="6704647" cy="435042"/>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From Airline vs Price graph we can see that Jet Airways Business have the highest Price. Apart from the first Airline almost all are having similar median.</a:t>
          </a:r>
        </a:p>
      </dsp:txBody>
      <dsp:txXfrm>
        <a:off x="21237" y="1288322"/>
        <a:ext cx="6662173" cy="392568"/>
      </dsp:txXfrm>
    </dsp:sp>
    <dsp:sp modelId="{B8884912-0E95-4926-A2F7-0F0BCB710204}">
      <dsp:nvSpPr>
        <dsp:cNvPr id="0" name=""/>
        <dsp:cNvSpPr/>
      </dsp:nvSpPr>
      <dsp:spPr>
        <a:xfrm>
          <a:off x="0" y="1751087"/>
          <a:ext cx="6704647" cy="468298"/>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From Destination vs Price graph we can see that almost all are having similar median.</a:t>
          </a:r>
        </a:p>
      </dsp:txBody>
      <dsp:txXfrm>
        <a:off x="22860" y="1773947"/>
        <a:ext cx="6658927" cy="422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619F9-0165-4A70-BB8C-BE1F1CC2FA3D}">
      <dsp:nvSpPr>
        <dsp:cNvPr id="0" name=""/>
        <dsp:cNvSpPr/>
      </dsp:nvSpPr>
      <dsp:spPr>
        <a:xfrm>
          <a:off x="0" y="6384"/>
          <a:ext cx="5486400" cy="431730"/>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MLR Model after TEST TRAIN SPLIT Test</a:t>
          </a:r>
          <a:endParaRPr lang="en-US" sz="1800" kern="1200"/>
        </a:p>
      </dsp:txBody>
      <dsp:txXfrm>
        <a:off x="21075" y="27459"/>
        <a:ext cx="5444250"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58536-F151-455C-BD34-13AD261210D5}">
      <dsp:nvSpPr>
        <dsp:cNvPr id="0" name=""/>
        <dsp:cNvSpPr/>
      </dsp:nvSpPr>
      <dsp:spPr>
        <a:xfrm>
          <a:off x="0" y="16784"/>
          <a:ext cx="4321967" cy="411840"/>
        </a:xfrm>
        <a:prstGeom prst="roundRect">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dirty="0"/>
            <a:t>PLOTTING AND ERROR VALUE</a:t>
          </a:r>
          <a:endParaRPr lang="en-US" sz="1400" kern="1200" dirty="0"/>
        </a:p>
      </dsp:txBody>
      <dsp:txXfrm>
        <a:off x="20104" y="36888"/>
        <a:ext cx="4281759" cy="3716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3613699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0598" y="3045542"/>
            <a:ext cx="8203575" cy="1045883"/>
          </a:xfrm>
          <a:noFill/>
          <a:effectLst>
            <a:outerShdw blurRad="50800" dist="38100" dir="2700000" algn="tl" rotWithShape="0">
              <a:prstClr val="black">
                <a:alpha val="40000"/>
              </a:prstClr>
            </a:outerShdw>
          </a:effectLst>
        </p:spPr>
        <p:txBody>
          <a:bodyPr>
            <a:normAutofit/>
          </a:bodyPr>
          <a:lstStyle>
            <a:lvl1pPr algn="ctr">
              <a:defRPr sz="3600">
                <a:solidFill>
                  <a:schemeClr val="accent1">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475853" y="4077929"/>
            <a:ext cx="8188953" cy="688534"/>
          </a:xfrm>
        </p:spPr>
        <p:txBody>
          <a:bodyPr>
            <a:normAutofit/>
          </a:bodyPr>
          <a:lstStyle>
            <a:lvl1pPr marL="0" indent="0" algn="ctr">
              <a:buNone/>
              <a:defRPr sz="2800" b="0" i="0">
                <a:solidFill>
                  <a:srgbClr val="FF856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61754"/>
            <a:ext cx="8246070" cy="763526"/>
          </a:xfrm>
        </p:spPr>
        <p:txBody>
          <a:bodyPr>
            <a:normAutofit/>
          </a:bodyPr>
          <a:lstStyle>
            <a:lvl1pPr algn="ctr">
              <a:defRPr sz="3600" baseline="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725561"/>
            <a:ext cx="8246070" cy="3136761"/>
          </a:xfrm>
        </p:spPr>
        <p:txBody>
          <a:bodyPr/>
          <a:lstStyle>
            <a:lvl1pPr algn="ctr">
              <a:defRPr sz="2800">
                <a:solidFill>
                  <a:schemeClr val="accent1">
                    <a:lumMod val="50000"/>
                  </a:schemeClr>
                </a:solidFill>
              </a:defRPr>
            </a:lvl1pPr>
            <a:lvl2pPr algn="ctr">
              <a:defRPr>
                <a:solidFill>
                  <a:schemeClr val="accent1">
                    <a:lumMod val="50000"/>
                  </a:schemeClr>
                </a:solidFill>
              </a:defRPr>
            </a:lvl2pPr>
            <a:lvl3pPr algn="ctr">
              <a:defRPr>
                <a:solidFill>
                  <a:schemeClr val="accent1">
                    <a:lumMod val="50000"/>
                  </a:schemeClr>
                </a:solidFill>
              </a:defRPr>
            </a:lvl3pPr>
            <a:lvl4pPr algn="ctr">
              <a:defRPr>
                <a:solidFill>
                  <a:schemeClr val="accent1">
                    <a:lumMod val="50000"/>
                  </a:schemeClr>
                </a:solidFill>
              </a:defRPr>
            </a:lvl4pPr>
            <a:lvl5pPr algn="ct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191" y="391788"/>
            <a:ext cx="6704647" cy="725349"/>
          </a:xfrm>
        </p:spPr>
        <p:txBody>
          <a:bodyPr>
            <a:normAutofit/>
          </a:bodyPr>
          <a:lstStyle>
            <a:lvl1pPr algn="l">
              <a:defRPr sz="360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85191" y="1155313"/>
            <a:ext cx="6704647"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016442"/>
            <a:ext cx="8093365" cy="763525"/>
          </a:xfrm>
        </p:spPr>
        <p:txBody>
          <a:bodyPr>
            <a:normAutofit/>
          </a:bodyPr>
          <a:lstStyle>
            <a:lvl1pPr algn="ctr">
              <a:defRPr sz="3600" baseline="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2495"/>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304892"/>
            <a:ext cx="4040188"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2495"/>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304892"/>
            <a:ext cx="4041775"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4.png"/><Relationship Id="rId4" Type="http://schemas.openxmlformats.org/officeDocument/2006/relationships/diagramLayout" Target="../diagrams/layout3.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259393"/>
            <a:ext cx="8203575" cy="1038510"/>
          </a:xfrm>
        </p:spPr>
        <p:txBody>
          <a:bodyPr>
            <a:normAutofit/>
          </a:bodyPr>
          <a:lstStyle/>
          <a:p>
            <a:r>
              <a:rPr lang="en-US" dirty="0"/>
              <a:t>AIRLINE TICKET PRICE</a:t>
            </a:r>
          </a:p>
        </p:txBody>
      </p:sp>
      <p:sp>
        <p:nvSpPr>
          <p:cNvPr id="3" name="Subtitle 2"/>
          <p:cNvSpPr>
            <a:spLocks noGrp="1"/>
          </p:cNvSpPr>
          <p:nvPr>
            <p:ph type="subTitle" idx="1"/>
          </p:nvPr>
        </p:nvSpPr>
        <p:spPr>
          <a:xfrm>
            <a:off x="461104" y="4179918"/>
            <a:ext cx="8188953" cy="763525"/>
          </a:xfrm>
        </p:spPr>
        <p:txBody>
          <a:bodyPr>
            <a:normAutofit/>
          </a:bodyPr>
          <a:lstStyle/>
          <a:p>
            <a:r>
              <a:rPr lang="en-US" sz="1400" dirty="0"/>
              <a:t>Ml_miniproject</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SET</a:t>
            </a:r>
          </a:p>
        </p:txBody>
      </p:sp>
      <p:sp>
        <p:nvSpPr>
          <p:cNvPr id="3" name="Content Placeholder 2"/>
          <p:cNvSpPr>
            <a:spLocks noGrp="1"/>
          </p:cNvSpPr>
          <p:nvPr>
            <p:ph idx="1"/>
          </p:nvPr>
        </p:nvSpPr>
        <p:spPr>
          <a:xfrm>
            <a:off x="448967" y="1725561"/>
            <a:ext cx="1696924" cy="3136761"/>
          </a:xfrm>
        </p:spPr>
        <p:txBody>
          <a:bodyPr>
            <a:normAutofit/>
          </a:bodyPr>
          <a:lstStyle/>
          <a:p>
            <a:pPr algn="l"/>
            <a:r>
              <a:rPr lang="en-US" sz="1200" dirty="0"/>
              <a:t>Airline</a:t>
            </a:r>
          </a:p>
          <a:p>
            <a:pPr algn="l"/>
            <a:r>
              <a:rPr lang="en-US" sz="1200" dirty="0"/>
              <a:t>Date</a:t>
            </a:r>
          </a:p>
          <a:p>
            <a:pPr algn="l"/>
            <a:r>
              <a:rPr lang="en-US" sz="1200" dirty="0"/>
              <a:t>Departure Station</a:t>
            </a:r>
          </a:p>
          <a:p>
            <a:pPr algn="l"/>
            <a:r>
              <a:rPr lang="en-US" sz="1200" dirty="0"/>
              <a:t>Arrival Station</a:t>
            </a:r>
          </a:p>
          <a:p>
            <a:pPr algn="l"/>
            <a:r>
              <a:rPr lang="en-US" sz="1200" dirty="0"/>
              <a:t>Route Map</a:t>
            </a:r>
          </a:p>
          <a:p>
            <a:pPr algn="l"/>
            <a:r>
              <a:rPr lang="en-US" sz="1200" dirty="0"/>
              <a:t>Departure Time</a:t>
            </a:r>
          </a:p>
          <a:p>
            <a:pPr algn="l"/>
            <a:r>
              <a:rPr lang="en-US" sz="1200" dirty="0"/>
              <a:t>Arrival Time</a:t>
            </a:r>
          </a:p>
          <a:p>
            <a:pPr algn="l"/>
            <a:r>
              <a:rPr lang="en-US" sz="1200" dirty="0"/>
              <a:t>Journey Time</a:t>
            </a:r>
          </a:p>
          <a:p>
            <a:pPr algn="l"/>
            <a:r>
              <a:rPr lang="en-US" sz="1200" dirty="0"/>
              <a:t>Stops</a:t>
            </a:r>
          </a:p>
          <a:p>
            <a:pPr algn="l"/>
            <a:r>
              <a:rPr lang="en-US" sz="1200" dirty="0"/>
              <a:t>Extra Info</a:t>
            </a:r>
          </a:p>
          <a:p>
            <a:pPr algn="l"/>
            <a:r>
              <a:rPr lang="en-US" sz="1200" dirty="0"/>
              <a:t>Price</a:t>
            </a:r>
          </a:p>
          <a:p>
            <a:pPr algn="l"/>
            <a:r>
              <a:rPr lang="en-US" sz="1200" dirty="0"/>
              <a:t>Source</a:t>
            </a:r>
          </a:p>
          <a:p>
            <a:pPr algn="l"/>
            <a:r>
              <a:rPr lang="en-US" sz="1200" dirty="0"/>
              <a:t>Destination</a:t>
            </a:r>
          </a:p>
          <a:p>
            <a:pPr algn="l"/>
            <a:r>
              <a:rPr lang="en-US" sz="1200" dirty="0"/>
              <a:t>Distance(km)</a:t>
            </a:r>
          </a:p>
        </p:txBody>
      </p:sp>
      <p:pic>
        <p:nvPicPr>
          <p:cNvPr id="6" name="Picture 5">
            <a:extLst>
              <a:ext uri="{FF2B5EF4-FFF2-40B4-BE49-F238E27FC236}">
                <a16:creationId xmlns:a16="http://schemas.microsoft.com/office/drawing/2014/main" id="{BAF3EEFA-4B39-4931-A82D-950EFBCC3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891" y="1589444"/>
            <a:ext cx="6807610" cy="1463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1D469891-998B-4995-82C5-710D56D24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891" y="3177360"/>
            <a:ext cx="1539373" cy="1310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191" y="0"/>
            <a:ext cx="6544259" cy="607219"/>
          </a:xfrm>
        </p:spPr>
        <p:txBody>
          <a:bodyPr>
            <a:normAutofit fontScale="90000"/>
          </a:bodyPr>
          <a:lstStyle/>
          <a:p>
            <a:r>
              <a:rPr lang="en-US" dirty="0"/>
              <a:t>DATA MANIPULATION</a:t>
            </a:r>
          </a:p>
        </p:txBody>
      </p:sp>
      <p:graphicFrame>
        <p:nvGraphicFramePr>
          <p:cNvPr id="13" name="Content Placeholder 12">
            <a:extLst>
              <a:ext uri="{FF2B5EF4-FFF2-40B4-BE49-F238E27FC236}">
                <a16:creationId xmlns:a16="http://schemas.microsoft.com/office/drawing/2014/main" id="{B3ACDD4A-570A-4635-8168-678DE2FA5CC4}"/>
              </a:ext>
            </a:extLst>
          </p:cNvPr>
          <p:cNvGraphicFramePr>
            <a:graphicFrameLocks noGrp="1"/>
          </p:cNvGraphicFramePr>
          <p:nvPr>
            <p:ph idx="1"/>
            <p:extLst>
              <p:ext uri="{D42A27DB-BD31-4B8C-83A1-F6EECF244321}">
                <p14:modId xmlns:p14="http://schemas.microsoft.com/office/powerpoint/2010/main" val="2832743696"/>
              </p:ext>
            </p:extLst>
          </p:nvPr>
        </p:nvGraphicFramePr>
        <p:xfrm>
          <a:off x="485191" y="514350"/>
          <a:ext cx="6704647" cy="222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25703E87-9DD4-41F0-8E00-E001721746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62352"/>
            <a:ext cx="4277032" cy="2466668"/>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59462F80-5F0A-4878-9FC8-4C16DB70B9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7032" y="2555031"/>
            <a:ext cx="4706242" cy="25884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
            <a:ext cx="8093365" cy="807244"/>
          </a:xfrm>
        </p:spPr>
        <p:txBody>
          <a:bodyPr>
            <a:normAutofit/>
          </a:bodyPr>
          <a:lstStyle/>
          <a:p>
            <a:r>
              <a:rPr lang="en-US" dirty="0"/>
              <a:t>CORRELATION </a:t>
            </a:r>
          </a:p>
        </p:txBody>
      </p:sp>
      <p:sp>
        <p:nvSpPr>
          <p:cNvPr id="6" name="Content Placeholder 5"/>
          <p:cNvSpPr>
            <a:spLocks noGrp="1"/>
          </p:cNvSpPr>
          <p:nvPr>
            <p:ph sz="half" idx="2"/>
          </p:nvPr>
        </p:nvSpPr>
        <p:spPr>
          <a:xfrm>
            <a:off x="536879" y="1279643"/>
            <a:ext cx="4040188" cy="942063"/>
          </a:xfrm>
        </p:spPr>
        <p:txBody>
          <a:bodyPr>
            <a:normAutofit/>
          </a:bodyPr>
          <a:lstStyle/>
          <a:p>
            <a:pPr marL="0" indent="0" algn="l">
              <a:buNone/>
            </a:pPr>
            <a:r>
              <a:rPr lang="en-US" sz="1200" dirty="0" err="1"/>
              <a:t>plt.figure</a:t>
            </a:r>
            <a:r>
              <a:rPr lang="en-US" sz="1200" dirty="0"/>
              <a:t>(</a:t>
            </a:r>
            <a:r>
              <a:rPr lang="en-US" sz="1200" dirty="0" err="1"/>
              <a:t>figsize</a:t>
            </a:r>
            <a:r>
              <a:rPr lang="en-US" sz="1200" dirty="0"/>
              <a:t> = (18,18))</a:t>
            </a:r>
          </a:p>
          <a:p>
            <a:pPr marL="0" indent="0" algn="l">
              <a:buNone/>
            </a:pPr>
            <a:r>
              <a:rPr lang="en-US" sz="1200" dirty="0" err="1"/>
              <a:t>sns.heatmap</a:t>
            </a:r>
            <a:r>
              <a:rPr lang="en-US" sz="1200" dirty="0"/>
              <a:t>(</a:t>
            </a:r>
            <a:r>
              <a:rPr lang="en-US" sz="1200" dirty="0" err="1"/>
              <a:t>fare.corr</a:t>
            </a:r>
            <a:r>
              <a:rPr lang="en-US" sz="1200" dirty="0"/>
              <a:t>(), </a:t>
            </a:r>
            <a:r>
              <a:rPr lang="en-US" sz="1200" dirty="0" err="1"/>
              <a:t>annot</a:t>
            </a:r>
            <a:r>
              <a:rPr lang="en-US" sz="1200" dirty="0"/>
              <a:t> = True, </a:t>
            </a:r>
            <a:r>
              <a:rPr lang="en-US" sz="1200" dirty="0" err="1"/>
              <a:t>cmap</a:t>
            </a:r>
            <a:r>
              <a:rPr lang="en-US" sz="1200" dirty="0"/>
              <a:t> = "</a:t>
            </a:r>
            <a:r>
              <a:rPr lang="en-US" sz="1200" dirty="0" err="1"/>
              <a:t>RdYlGn</a:t>
            </a:r>
            <a:r>
              <a:rPr lang="en-US" sz="1200" dirty="0"/>
              <a:t>")</a:t>
            </a:r>
          </a:p>
          <a:p>
            <a:pPr marL="0" indent="0" algn="l">
              <a:buNone/>
            </a:pPr>
            <a:r>
              <a:rPr lang="en-US" sz="1200" dirty="0" err="1"/>
              <a:t>plt.show</a:t>
            </a:r>
            <a:r>
              <a:rPr lang="en-US" sz="1200" dirty="0"/>
              <a:t>()</a:t>
            </a:r>
          </a:p>
        </p:txBody>
      </p:sp>
      <p:sp>
        <p:nvSpPr>
          <p:cNvPr id="7" name="Text Placeholder 6"/>
          <p:cNvSpPr>
            <a:spLocks noGrp="1"/>
          </p:cNvSpPr>
          <p:nvPr>
            <p:ph type="body" sz="quarter" idx="3"/>
          </p:nvPr>
        </p:nvSpPr>
        <p:spPr>
          <a:xfrm>
            <a:off x="6257924" y="2221707"/>
            <a:ext cx="2355851" cy="535782"/>
          </a:xfrm>
        </p:spPr>
        <p:txBody>
          <a:bodyPr>
            <a:normAutofit fontScale="70000" lnSpcReduction="20000"/>
          </a:bodyPr>
          <a:lstStyle/>
          <a:p>
            <a:pPr algn="l"/>
            <a:r>
              <a:rPr lang="en-US" dirty="0"/>
              <a:t>Darker place contains much more correlation</a:t>
            </a:r>
          </a:p>
        </p:txBody>
      </p:sp>
      <p:sp>
        <p:nvSpPr>
          <p:cNvPr id="10" name="Rectangle 2">
            <a:extLst>
              <a:ext uri="{FF2B5EF4-FFF2-40B4-BE49-F238E27FC236}">
                <a16:creationId xmlns:a16="http://schemas.microsoft.com/office/drawing/2014/main" id="{44D555B9-E61A-40F6-BA39-9BED48062671}"/>
              </a:ext>
            </a:extLst>
          </p:cNvPr>
          <p:cNvSpPr>
            <a:spLocks noGrp="1" noChangeArrowheads="1"/>
          </p:cNvSpPr>
          <p:nvPr>
            <p:ph type="body" idx="1"/>
          </p:nvPr>
        </p:nvSpPr>
        <p:spPr bwMode="auto">
          <a:xfrm>
            <a:off x="536575" y="936625"/>
            <a:ext cx="4035425" cy="2778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chemeClr val="tx1"/>
                </a:solidFill>
                <a:effectLst/>
                <a:latin typeface="Roboto Mono"/>
              </a:rPr>
              <a:t>Finds correlation between Independent and dependent attributes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Content Placeholder 15">
            <a:extLst>
              <a:ext uri="{FF2B5EF4-FFF2-40B4-BE49-F238E27FC236}">
                <a16:creationId xmlns:a16="http://schemas.microsoft.com/office/drawing/2014/main" id="{0F8BE3AE-5ED4-4721-869E-E0F8DDCB976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35291" y="2221706"/>
            <a:ext cx="5722633" cy="2543175"/>
          </a:xfr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180D23C0-554B-43CD-B9C5-7EF5E28DCA07}"/>
              </a:ext>
            </a:extLst>
          </p:cNvPr>
          <p:cNvGraphicFramePr/>
          <p:nvPr>
            <p:extLst>
              <p:ext uri="{D42A27DB-BD31-4B8C-83A1-F6EECF244321}">
                <p14:modId xmlns:p14="http://schemas.microsoft.com/office/powerpoint/2010/main" val="3529157640"/>
              </p:ext>
            </p:extLst>
          </p:nvPr>
        </p:nvGraphicFramePr>
        <p:xfrm>
          <a:off x="1792288" y="235744"/>
          <a:ext cx="5486400" cy="44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 Placeholder 12">
            <a:extLst>
              <a:ext uri="{FF2B5EF4-FFF2-40B4-BE49-F238E27FC236}">
                <a16:creationId xmlns:a16="http://schemas.microsoft.com/office/drawing/2014/main" id="{B761E802-DBD5-4D01-A7FA-CBF03EBE9A3E}"/>
              </a:ext>
            </a:extLst>
          </p:cNvPr>
          <p:cNvSpPr>
            <a:spLocks noGrp="1"/>
          </p:cNvSpPr>
          <p:nvPr>
            <p:ph type="body" sz="half" idx="2"/>
          </p:nvPr>
        </p:nvSpPr>
        <p:spPr>
          <a:xfrm>
            <a:off x="78581" y="4436270"/>
            <a:ext cx="8515349" cy="449623"/>
          </a:xfrm>
        </p:spPr>
        <p:txBody>
          <a:bodyPr>
            <a:normAutofit/>
          </a:bodyPr>
          <a:lstStyle/>
          <a:p>
            <a:r>
              <a:rPr lang="en-US" sz="1100" dirty="0"/>
              <a:t>FROM THE MLR MODEL WE CAN PREDICT THE DEPENDENT VARIABLE</a:t>
            </a:r>
          </a:p>
        </p:txBody>
      </p:sp>
      <p:pic>
        <p:nvPicPr>
          <p:cNvPr id="10" name="Content Placeholder 9">
            <a:extLst>
              <a:ext uri="{FF2B5EF4-FFF2-40B4-BE49-F238E27FC236}">
                <a16:creationId xmlns:a16="http://schemas.microsoft.com/office/drawing/2014/main" id="{2A77DE3B-F6B9-40E0-8A98-73FA094F4224}"/>
              </a:ext>
            </a:extLst>
          </p:cNvPr>
          <p:cNvPicPr>
            <a:picLocks noGrp="1" noChangeAspect="1"/>
          </p:cNvPicPr>
          <p:nvPr>
            <p:ph sz="half" idx="4294967295"/>
          </p:nvPr>
        </p:nvPicPr>
        <p:blipFill>
          <a:blip r:embed="rId8">
            <a:extLst>
              <a:ext uri="{28A0092B-C50C-407E-A947-70E740481C1C}">
                <a14:useLocalDpi xmlns:a14="http://schemas.microsoft.com/office/drawing/2010/main" val="0"/>
              </a:ext>
            </a:extLst>
          </a:blip>
          <a:stretch>
            <a:fillRect/>
          </a:stretch>
        </p:blipFill>
        <p:spPr>
          <a:xfrm>
            <a:off x="4928394" y="1264806"/>
            <a:ext cx="3759200" cy="2865437"/>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0733C26C-3D09-4022-AFFE-95FA7C9DB3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313" y="1264806"/>
            <a:ext cx="4714082" cy="2865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AAD38447-2A60-49F1-8C18-5E4DE7821240}"/>
              </a:ext>
            </a:extLst>
          </p:cNvPr>
          <p:cNvGraphicFramePr/>
          <p:nvPr>
            <p:extLst>
              <p:ext uri="{D42A27DB-BD31-4B8C-83A1-F6EECF244321}">
                <p14:modId xmlns:p14="http://schemas.microsoft.com/office/powerpoint/2010/main" val="3850398457"/>
              </p:ext>
            </p:extLst>
          </p:nvPr>
        </p:nvGraphicFramePr>
        <p:xfrm>
          <a:off x="2700338" y="57150"/>
          <a:ext cx="4321967" cy="428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1ECC2BF2-0E4C-41E2-A586-9488BE475BAA}"/>
              </a:ext>
            </a:extLst>
          </p:cNvPr>
          <p:cNvSpPr>
            <a:spLocks noGrp="1"/>
          </p:cNvSpPr>
          <p:nvPr>
            <p:ph idx="1"/>
          </p:nvPr>
        </p:nvSpPr>
        <p:spPr>
          <a:xfrm>
            <a:off x="448966" y="1725562"/>
            <a:ext cx="2679997" cy="1692660"/>
          </a:xfrm>
        </p:spPr>
        <p:txBody>
          <a:bodyPr>
            <a:normAutofit/>
          </a:bodyPr>
          <a:lstStyle/>
          <a:p>
            <a:pPr algn="l"/>
            <a:r>
              <a:rPr lang="en-US" sz="1050" dirty="0"/>
              <a:t>y_test_full  VS y_pred_full (DISTPLOT)</a:t>
            </a:r>
          </a:p>
          <a:p>
            <a:pPr algn="l"/>
            <a:r>
              <a:rPr lang="en-US" sz="1050" dirty="0"/>
              <a:t>y_test_full VS y_pred_full (SCATTER PLOT)</a:t>
            </a:r>
          </a:p>
          <a:p>
            <a:pPr algn="l"/>
            <a:r>
              <a:rPr lang="en-US" sz="1050" dirty="0"/>
              <a:t>Mean absolute error (y_test_full, y_pred_full)</a:t>
            </a:r>
          </a:p>
          <a:p>
            <a:pPr algn="l"/>
            <a:r>
              <a:rPr lang="en-US" sz="1050" dirty="0"/>
              <a:t>Mean squared error (y_test_full, y_pred_full)</a:t>
            </a:r>
          </a:p>
          <a:p>
            <a:pPr algn="l"/>
            <a:r>
              <a:rPr lang="en-US" sz="1050" dirty="0"/>
              <a:t>Mean squared error (y_test_full , y_pred_full)</a:t>
            </a:r>
          </a:p>
        </p:txBody>
      </p:sp>
      <p:pic>
        <p:nvPicPr>
          <p:cNvPr id="6" name="Picture 5">
            <a:extLst>
              <a:ext uri="{FF2B5EF4-FFF2-40B4-BE49-F238E27FC236}">
                <a16:creationId xmlns:a16="http://schemas.microsoft.com/office/drawing/2014/main" id="{F6F064CC-2DF5-466E-B1E2-4CF620B80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6331" y="1230542"/>
            <a:ext cx="3350419" cy="195736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D8C87B8-6F07-4683-BE52-A7CDB275AA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9196" y="3187910"/>
            <a:ext cx="3372306" cy="189844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88DFF2C2-37BF-48AE-BF83-E5F2BBE6167C}"/>
              </a:ext>
            </a:extLst>
          </p:cNvPr>
          <p:cNvPicPr>
            <a:picLocks noChangeAspect="1"/>
          </p:cNvPicPr>
          <p:nvPr/>
        </p:nvPicPr>
        <p:blipFill rotWithShape="1">
          <a:blip r:embed="rId10">
            <a:extLst>
              <a:ext uri="{28A0092B-C50C-407E-A947-70E740481C1C}">
                <a14:useLocalDpi xmlns:a14="http://schemas.microsoft.com/office/drawing/2010/main" val="0"/>
              </a:ext>
            </a:extLst>
          </a:blip>
          <a:srcRect b="47085"/>
          <a:stretch/>
        </p:blipFill>
        <p:spPr>
          <a:xfrm>
            <a:off x="448966" y="3786470"/>
            <a:ext cx="3715841" cy="8429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896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C097-BE20-4D06-A0EA-3005991534AB}"/>
              </a:ext>
            </a:extLst>
          </p:cNvPr>
          <p:cNvSpPr>
            <a:spLocks noGrp="1"/>
          </p:cNvSpPr>
          <p:nvPr>
            <p:ph type="ctrTitle"/>
          </p:nvPr>
        </p:nvSpPr>
        <p:spPr/>
        <p:txBody>
          <a:bodyPr/>
          <a:lstStyle/>
          <a:p>
            <a:r>
              <a:rPr lang="en-US" sz="1000" dirty="0"/>
              <a:t>BY</a:t>
            </a:r>
            <a:r>
              <a:rPr lang="en-US" dirty="0"/>
              <a:t> SUVODEEP DAS</a:t>
            </a:r>
          </a:p>
        </p:txBody>
      </p:sp>
      <p:sp>
        <p:nvSpPr>
          <p:cNvPr id="3" name="Subtitle 2">
            <a:extLst>
              <a:ext uri="{FF2B5EF4-FFF2-40B4-BE49-F238E27FC236}">
                <a16:creationId xmlns:a16="http://schemas.microsoft.com/office/drawing/2014/main" id="{5C741DDC-A80E-4459-96A7-F51C53D27417}"/>
              </a:ext>
            </a:extLst>
          </p:cNvPr>
          <p:cNvSpPr>
            <a:spLocks noGrp="1"/>
          </p:cNvSpPr>
          <p:nvPr>
            <p:ph type="subTitle" idx="1"/>
          </p:nvPr>
        </p:nvSpPr>
        <p:spPr/>
        <p:txBody>
          <a:bodyPr>
            <a:normAutofit/>
          </a:bodyPr>
          <a:lstStyle/>
          <a:p>
            <a:r>
              <a:rPr lang="en-US" sz="2000" dirty="0"/>
              <a:t>THANK YOU</a:t>
            </a:r>
          </a:p>
        </p:txBody>
      </p:sp>
    </p:spTree>
    <p:extLst>
      <p:ext uri="{BB962C8B-B14F-4D97-AF65-F5344CB8AC3E}">
        <p14:creationId xmlns:p14="http://schemas.microsoft.com/office/powerpoint/2010/main" val="2028258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Words>
  <Application>Microsoft Office PowerPoint</Application>
  <PresentationFormat>On-screen Show (16:9)</PresentationFormat>
  <Paragraphs>41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Roboto Mono</vt:lpstr>
      <vt:lpstr>Office Theme</vt:lpstr>
      <vt:lpstr>AIRLINE TICKET PRICE</vt:lpstr>
      <vt:lpstr>DATA SET</vt:lpstr>
      <vt:lpstr>DATA MANIPULATION</vt:lpstr>
      <vt:lpstr>CORRELATION </vt:lpstr>
      <vt:lpstr>PowerPoint Presentation</vt:lpstr>
      <vt:lpstr>PowerPoint Presentation</vt:lpstr>
      <vt:lpstr>BY SUVODEEP 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2022-04-08T08:25:45Z</dcterms:modified>
</cp:coreProperties>
</file>