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7" r:id="rId3"/>
    <p:sldId id="276" r:id="rId4"/>
    <p:sldId id="281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3CA2-E3C6-4262-9BDA-C55FD42CD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AFBF1-E38A-4973-A796-935C12225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5883-1EF0-424B-80E2-04FABABD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6504-D199-4662-95DB-10BFC90C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D2B2-44F4-4F2F-92BA-7E7BDD66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A7B4-8D41-47CD-8897-488188B5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F5C2C-4CB7-4600-A152-34CE69496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958B-2BE8-4BC4-9B53-F9CBF130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29CE-C20C-4610-9A0B-D6F43B67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43F1-C343-4631-A547-22CF6CBA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8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A08D2-425D-471F-B879-E7CE2D045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F0EF-2A08-42D7-A812-45E708B73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8ADB-371E-4DC2-8D6E-6363C5D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FB7CE-15D4-4D66-B40C-A2AE757F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CD6D-1F15-4E7A-81AF-2FA2F349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8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60C3-34B8-47B9-8FF0-EDD0DF1E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1675-9799-4D61-AD22-2808DBF1F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EC8C-47E8-4F67-B38E-75832ED4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7F59-9AB0-4982-9E6F-1F59ADBC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540F-B6CB-4859-8E8E-E9023791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584E-7A67-40A5-BC54-60AAC5A1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4674-8043-4889-9AE7-9DE04462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B419-2AEC-4171-AAD6-F8CA1315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C5B1E-EFEF-44B7-97E9-0EF85A12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D29B-7AE7-439B-9571-9A40F8B5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6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3D6-AC58-45C5-8D48-72A9B1BF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8629-CDB8-4041-BBEF-3B7133B21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4D173-2E9D-41B9-BB17-C142BF7EF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51343-EA03-4576-9675-F8013484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E0B73-72BA-4BA8-AF03-DB4FA25F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32DA0-DC61-4528-B495-36EBC045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6071-0F2B-4500-B60B-0FD2C52A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97AFE-16BE-4197-95D6-A3B198BB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F8E7-E7C6-4709-96CD-0A0FB7DC1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5E444-0D5F-41ED-819B-FC8317042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3A011-EB2E-4FC2-9612-F4B17BAE4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76F8F-3BAC-4EF5-8B9B-0B652ED7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9FDF-094D-464F-BDD2-8860D190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CD02C-F8D7-44F3-8E87-31FCB1ED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D43C-DB23-405D-951B-C64C6CCB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3290-20B4-455B-A9F0-FBA3516C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81958-E023-4A51-8624-6DD0654E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C9742-31A8-4B08-9720-DEF36E97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FB221-8CBE-4DE5-9457-9A25421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F2084-34B4-4CEE-9C6B-74A5475B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A6643-6DFA-491B-83C1-ACB8474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D15-2322-4A0B-A1D4-48FC9697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5502-897E-4C72-B50A-12622B7F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62F71-A5D3-4A9C-99FE-546162C86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17024-391E-4B61-98AB-D887F138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1383F-3A6B-456C-A183-14CEB0C7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884D-038A-4998-A801-1B5AD81D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1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FCC0-0C6C-4AF8-BC0D-B1308B5B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3079C-A02A-4B8C-823E-637735760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446E-77A8-45AB-AD33-C341C1C32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9EF6E-3663-4734-BDC2-F43A5901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D76-15E4-417D-8896-7133FEB4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1612E-C90F-4EFE-887A-675B51B1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49EE7-BE1B-463E-AC13-686C2035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CD1D-193F-47BC-BF61-36C8E9F3E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8781-9DB7-4D98-AC81-185F9A37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C226-2511-40E6-9B8D-CA7B79280D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72C4-0EF4-4F2E-8134-C8B082E88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8584-D1EC-4A1F-B0FA-8EAE9F5EC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365F-28E2-4070-8D6B-9FD1356C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0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e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e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204DE0-C77C-44EF-B3E8-0E978B9B6DF5}"/>
              </a:ext>
            </a:extLst>
          </p:cNvPr>
          <p:cNvGrpSpPr/>
          <p:nvPr/>
        </p:nvGrpSpPr>
        <p:grpSpPr>
          <a:xfrm>
            <a:off x="923925" y="441960"/>
            <a:ext cx="11085195" cy="6416040"/>
            <a:chOff x="923925" y="441960"/>
            <a:chExt cx="11085195" cy="64160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FA338F2-08C7-4EE6-90B0-AA35DC153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39" t="9655" r="4880" b="11994"/>
            <a:stretch/>
          </p:blipFill>
          <p:spPr>
            <a:xfrm>
              <a:off x="3529325" y="441960"/>
              <a:ext cx="8479795" cy="597408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3B8261-3FB3-442A-A8E3-6FCAB9F35280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93" t="6508" r="8989" b="2655"/>
            <a:stretch/>
          </p:blipFill>
          <p:spPr>
            <a:xfrm>
              <a:off x="3860800" y="894081"/>
              <a:ext cx="7782560" cy="313943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7AF6A6-47CA-47C5-9F70-1E86DA47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925" y="543167"/>
              <a:ext cx="2771137" cy="6314833"/>
            </a:xfrm>
            <a:prstGeom prst="rect">
              <a:avLst/>
            </a:prstGeom>
          </p:spPr>
        </p:pic>
      </p:grp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6881B38-2BB5-4F04-BA56-03C7ADA7F120}"/>
              </a:ext>
            </a:extLst>
          </p:cNvPr>
          <p:cNvSpPr/>
          <p:nvPr/>
        </p:nvSpPr>
        <p:spPr>
          <a:xfrm>
            <a:off x="2802884" y="160504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Good Day Sirs and Madams</a:t>
            </a:r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C30F6C3-75B6-48C5-905C-0EB96669A32D}"/>
              </a:ext>
            </a:extLst>
          </p:cNvPr>
          <p:cNvSpPr/>
          <p:nvPr/>
        </p:nvSpPr>
        <p:spPr>
          <a:xfrm>
            <a:off x="2779913" y="160503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 Data Analytics team at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BigMart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have acquired sales data over a period from 1985 to 2009</a:t>
            </a:r>
          </a:p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0FA2E67-1D42-4BC1-9B5E-95D785B78194}"/>
              </a:ext>
            </a:extLst>
          </p:cNvPr>
          <p:cNvSpPr/>
          <p:nvPr/>
        </p:nvSpPr>
        <p:spPr>
          <a:xfrm>
            <a:off x="2791398" y="160502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Here I have presented some of the data collected for your reference…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774D7-8957-4978-8385-AD972089DFF2}"/>
              </a:ext>
            </a:extLst>
          </p:cNvPr>
          <p:cNvGrpSpPr/>
          <p:nvPr/>
        </p:nvGrpSpPr>
        <p:grpSpPr>
          <a:xfrm>
            <a:off x="0" y="8598"/>
            <a:ext cx="12192000" cy="6840803"/>
            <a:chOff x="0" y="8598"/>
            <a:chExt cx="12192000" cy="68408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1980EF-0153-4987-A196-8FFB5E42F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8598"/>
              <a:ext cx="12192000" cy="6840803"/>
            </a:xfrm>
            <a:prstGeom prst="rect">
              <a:avLst/>
            </a:prstGeom>
          </p:spPr>
        </p:pic>
        <p:pic>
          <p:nvPicPr>
            <p:cNvPr id="14" name="Picture 2" descr="Big Mart India | LinkedIn">
              <a:extLst>
                <a:ext uri="{FF2B5EF4-FFF2-40B4-BE49-F238E27FC236}">
                  <a16:creationId xmlns:a16="http://schemas.microsoft.com/office/drawing/2014/main" id="{DA5F28DC-0D50-4646-B17D-E8E8E96518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920" y="151366"/>
              <a:ext cx="2519680" cy="89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A0C195C-BE62-44E6-84D4-DF3627638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t="5946" r="8805" b="4669"/>
          <a:stretch/>
        </p:blipFill>
        <p:spPr>
          <a:xfrm>
            <a:off x="1394599" y="306770"/>
            <a:ext cx="9011042" cy="505944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E23BED-7AEA-425A-8E44-6A53DD53D2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" t="7920" r="7056" b="6444"/>
          <a:stretch/>
        </p:blipFill>
        <p:spPr>
          <a:xfrm>
            <a:off x="2106442" y="291482"/>
            <a:ext cx="7587355" cy="62597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44255F1-9AB1-439E-85F6-C07E06C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2" y="441960"/>
            <a:ext cx="10671799" cy="59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14496AF-683B-4C43-B759-C519EBD0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5" y="460720"/>
            <a:ext cx="10619017" cy="520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CD88259-FCBD-4352-BF29-97779E5E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" y="8598"/>
            <a:ext cx="7317965" cy="35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81ADE26-9F8F-4EF3-B218-EEF2E2BE0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87" y="8596"/>
            <a:ext cx="3250121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5956A3D-7B2F-4099-B583-C27F6A76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296" y="3840409"/>
            <a:ext cx="3017605" cy="156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26F934FD-6B06-4E0A-A036-6B40A13BD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" y="8595"/>
            <a:ext cx="7317965" cy="32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C4F6649D-B91B-46C0-A541-F55DE10DA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98" y="-6689"/>
            <a:ext cx="4552474" cy="330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673408C0-5527-44FD-BD77-EF7C12A0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10" y="3342603"/>
            <a:ext cx="37909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FD849BAF-0698-4F01-A0F2-052490A2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0" y="137931"/>
            <a:ext cx="11566895" cy="343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4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3ADB06-4719-4E4C-A0A0-8C349189EE98}"/>
              </a:ext>
            </a:extLst>
          </p:cNvPr>
          <p:cNvGrpSpPr/>
          <p:nvPr/>
        </p:nvGrpSpPr>
        <p:grpSpPr>
          <a:xfrm>
            <a:off x="0" y="8598"/>
            <a:ext cx="12192000" cy="6840803"/>
            <a:chOff x="0" y="8598"/>
            <a:chExt cx="12192000" cy="68408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FDAC53-54E4-4B44-9D7D-A91EECBC4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598"/>
              <a:ext cx="12192000" cy="6840803"/>
            </a:xfrm>
            <a:prstGeom prst="rect">
              <a:avLst/>
            </a:prstGeom>
          </p:spPr>
        </p:pic>
        <p:pic>
          <p:nvPicPr>
            <p:cNvPr id="7" name="Picture 2" descr="Big Mart India | LinkedIn">
              <a:extLst>
                <a:ext uri="{FF2B5EF4-FFF2-40B4-BE49-F238E27FC236}">
                  <a16:creationId xmlns:a16="http://schemas.microsoft.com/office/drawing/2014/main" id="{0B3DE067-CBF9-4A31-B4FF-C15470F6FAA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920" y="151366"/>
              <a:ext cx="2519680" cy="89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4F3A060-408E-46F6-B6DD-DFC79345EAA7}"/>
              </a:ext>
            </a:extLst>
          </p:cNvPr>
          <p:cNvSpPr/>
          <p:nvPr/>
        </p:nvSpPr>
        <p:spPr>
          <a:xfrm>
            <a:off x="7637719" y="151366"/>
            <a:ext cx="3533201" cy="1524000"/>
          </a:xfrm>
          <a:prstGeom prst="wedgeEllipseCallout">
            <a:avLst>
              <a:gd name="adj1" fmla="val -26454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So, how many Outlets do we have based on capacity?</a:t>
            </a:r>
          </a:p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9E9F83-9EFF-491E-ABC6-339091428562}"/>
              </a:ext>
            </a:extLst>
          </p:cNvPr>
          <p:cNvGrpSpPr/>
          <p:nvPr/>
        </p:nvGrpSpPr>
        <p:grpSpPr>
          <a:xfrm>
            <a:off x="771525" y="281568"/>
            <a:ext cx="11085195" cy="6416040"/>
            <a:chOff x="771525" y="-1943472"/>
            <a:chExt cx="11085195" cy="64160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E11F91-CEB5-477B-8EE1-5E3F96930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39" t="9655" r="4880" b="11994"/>
            <a:stretch/>
          </p:blipFill>
          <p:spPr>
            <a:xfrm>
              <a:off x="3376925" y="-1943472"/>
              <a:ext cx="8479795" cy="59740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5B65E9-4D49-4DD9-95BC-0D31D4264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525" y="-1842265"/>
              <a:ext cx="2771137" cy="6314833"/>
            </a:xfrm>
            <a:prstGeom prst="rect">
              <a:avLst/>
            </a:prstGeom>
          </p:spPr>
        </p:pic>
        <p:pic>
          <p:nvPicPr>
            <p:cNvPr id="12" name="Picture 2" descr="Big Mart India | LinkedIn">
              <a:extLst>
                <a:ext uri="{FF2B5EF4-FFF2-40B4-BE49-F238E27FC236}">
                  <a16:creationId xmlns:a16="http://schemas.microsoft.com/office/drawing/2014/main" id="{F301C290-D1B9-4828-8F6B-F0EBE0C91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791" y="-1165217"/>
              <a:ext cx="6767152" cy="247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C546E9D4-7B04-4D24-B913-82BC4829EA58}"/>
              </a:ext>
            </a:extLst>
          </p:cNvPr>
          <p:cNvSpPr/>
          <p:nvPr/>
        </p:nvSpPr>
        <p:spPr>
          <a:xfrm>
            <a:off x="2802884" y="160504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Give me a moment Sir. Let me retrieve the data for you</a:t>
            </a:r>
            <a:endParaRPr lang="en-IN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F76C681-54A4-4887-952F-D13A1C5ECA98}"/>
              </a:ext>
            </a:extLst>
          </p:cNvPr>
          <p:cNvSpPr/>
          <p:nvPr/>
        </p:nvSpPr>
        <p:spPr>
          <a:xfrm>
            <a:off x="2802884" y="150257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Here we have the Outlet size based on it’s capacity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484E1A-1D3F-427D-AE8C-25B8409D7AE0}"/>
              </a:ext>
            </a:extLst>
          </p:cNvPr>
          <p:cNvGrpSpPr/>
          <p:nvPr/>
        </p:nvGrpSpPr>
        <p:grpSpPr>
          <a:xfrm>
            <a:off x="0" y="17197"/>
            <a:ext cx="12192000" cy="6840803"/>
            <a:chOff x="0" y="8598"/>
            <a:chExt cx="12192000" cy="684080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8BEB212-E487-4AB6-8246-6F2A8187FCCB}"/>
                </a:ext>
              </a:extLst>
            </p:cNvPr>
            <p:cNvGrpSpPr/>
            <p:nvPr/>
          </p:nvGrpSpPr>
          <p:grpSpPr>
            <a:xfrm>
              <a:off x="0" y="8598"/>
              <a:ext cx="12192000" cy="6840803"/>
              <a:chOff x="0" y="8598"/>
              <a:chExt cx="12192000" cy="68408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9ADE40-43E4-4971-8E7C-EA19F071B90C}"/>
                  </a:ext>
                </a:extLst>
              </p:cNvPr>
              <p:cNvGrpSpPr/>
              <p:nvPr/>
            </p:nvGrpSpPr>
            <p:grpSpPr>
              <a:xfrm>
                <a:off x="0" y="8598"/>
                <a:ext cx="12192000" cy="6840803"/>
                <a:chOff x="0" y="8598"/>
                <a:chExt cx="12192000" cy="6840803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4443479C-73AF-4B53-8F85-3DC33ADDA1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8598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34" name="Picture 2" descr="Big Mart India | LinkedIn">
                  <a:extLst>
                    <a:ext uri="{FF2B5EF4-FFF2-40B4-BE49-F238E27FC236}">
                      <a16:creationId xmlns:a16="http://schemas.microsoft.com/office/drawing/2014/main" id="{9C11B174-5AC1-4F2F-BB15-63884A66BE42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B0D3476-B70F-478D-8E5B-EE4FDDA88C1F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12CC659-ACB8-4233-B32A-889B206AF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8919" y="1295400"/>
              <a:ext cx="3413761" cy="21336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62D24D8-D169-40EC-AFBA-D84A20CF1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37" y="150257"/>
            <a:ext cx="7314285" cy="45714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86FFC55-8FA1-4F43-A751-06602A13F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832309"/>
            <a:ext cx="11592560" cy="1940986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BFAAF03-5227-4FBE-9915-759A62F5700D}"/>
              </a:ext>
            </a:extLst>
          </p:cNvPr>
          <p:cNvGrpSpPr/>
          <p:nvPr/>
        </p:nvGrpSpPr>
        <p:grpSpPr>
          <a:xfrm>
            <a:off x="0" y="0"/>
            <a:ext cx="12192000" cy="6840803"/>
            <a:chOff x="0" y="8598"/>
            <a:chExt cx="12192000" cy="68408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ECFF90B-4BEB-486A-87FA-FC729FCCD078}"/>
                </a:ext>
              </a:extLst>
            </p:cNvPr>
            <p:cNvGrpSpPr/>
            <p:nvPr/>
          </p:nvGrpSpPr>
          <p:grpSpPr>
            <a:xfrm>
              <a:off x="0" y="8598"/>
              <a:ext cx="12192000" cy="6840803"/>
              <a:chOff x="0" y="8598"/>
              <a:chExt cx="12192000" cy="684080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69CC86D-B2F1-47A4-956A-241BD23EB9A1}"/>
                  </a:ext>
                </a:extLst>
              </p:cNvPr>
              <p:cNvGrpSpPr/>
              <p:nvPr/>
            </p:nvGrpSpPr>
            <p:grpSpPr>
              <a:xfrm>
                <a:off x="0" y="8598"/>
                <a:ext cx="12192000" cy="6840803"/>
                <a:chOff x="0" y="8598"/>
                <a:chExt cx="12192000" cy="6840803"/>
              </a:xfrm>
            </p:grpSpPr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29ACCAA8-7ED5-4745-89EE-2B1BE6B558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8598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53" name="Picture 2" descr="Big Mart India | LinkedIn">
                  <a:extLst>
                    <a:ext uri="{FF2B5EF4-FFF2-40B4-BE49-F238E27FC236}">
                      <a16:creationId xmlns:a16="http://schemas.microsoft.com/office/drawing/2014/main" id="{387295B1-80FC-4F17-B3FA-97E8822C0A54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2674A6-BD1A-48B7-AE3B-7A28120EA224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6E8684A-4141-4AB7-8798-EAA10682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8919" y="1295400"/>
              <a:ext cx="3413761" cy="2133600"/>
            </a:xfrm>
            <a:prstGeom prst="rect">
              <a:avLst/>
            </a:prstGeom>
          </p:spPr>
        </p:pic>
      </p:grp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FA8C2415-340E-4592-ABFC-6DA9A6FB37AF}"/>
              </a:ext>
            </a:extLst>
          </p:cNvPr>
          <p:cNvSpPr/>
          <p:nvPr/>
        </p:nvSpPr>
        <p:spPr>
          <a:xfrm>
            <a:off x="137796" y="46881"/>
            <a:ext cx="3533201" cy="1524000"/>
          </a:xfrm>
          <a:prstGeom prst="wedgeEllipseCallout">
            <a:avLst>
              <a:gd name="adj1" fmla="val -26454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And w</a:t>
            </a:r>
            <a:r>
              <a:rPr lang="en-US" b="1" dirty="0"/>
              <a:t>hat is the most frequent Item type being sold?</a:t>
            </a:r>
          </a:p>
          <a:p>
            <a:pPr algn="ctr"/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FFC0C5-2D15-4BD1-A417-DB80D7214953}"/>
              </a:ext>
            </a:extLst>
          </p:cNvPr>
          <p:cNvSpPr/>
          <p:nvPr/>
        </p:nvSpPr>
        <p:spPr>
          <a:xfrm>
            <a:off x="-4356" y="-17419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1154E9C-8CF1-468D-9905-DE5D1E072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9" t="9655" r="4880" b="11994"/>
          <a:stretch/>
        </p:blipFill>
        <p:spPr>
          <a:xfrm>
            <a:off x="3524969" y="424541"/>
            <a:ext cx="8479795" cy="59740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F7D2A64-A233-4E24-BB22-D291717B4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69" y="525748"/>
            <a:ext cx="2771137" cy="6314833"/>
          </a:xfrm>
          <a:prstGeom prst="rect">
            <a:avLst/>
          </a:prstGeom>
        </p:spPr>
      </p:pic>
      <p:pic>
        <p:nvPicPr>
          <p:cNvPr id="62" name="Picture 2" descr="Big Mart India | LinkedIn">
            <a:extLst>
              <a:ext uri="{FF2B5EF4-FFF2-40B4-BE49-F238E27FC236}">
                <a16:creationId xmlns:a16="http://schemas.microsoft.com/office/drawing/2014/main" id="{E6D7BFEC-FFCD-4499-91D0-20C7C266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35" y="1202796"/>
            <a:ext cx="6767152" cy="24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97871E07-F063-415E-B464-E84E2E90E92E}"/>
              </a:ext>
            </a:extLst>
          </p:cNvPr>
          <p:cNvSpPr/>
          <p:nvPr/>
        </p:nvSpPr>
        <p:spPr>
          <a:xfrm>
            <a:off x="2798528" y="143085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Here is the information for that.</a:t>
            </a:r>
            <a:endParaRPr lang="en-IN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54CA45D-2799-483F-B9A1-EF800FF23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0" y="147320"/>
            <a:ext cx="12192000" cy="3413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0E7817-A909-4651-87F1-20C686AB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" y="3865129"/>
            <a:ext cx="11691257" cy="19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54" grpId="0" animBg="1"/>
      <p:bldP spid="54" grpId="1" animBg="1"/>
      <p:bldP spid="59" grpId="0" animBg="1"/>
      <p:bldP spid="59" grpId="1" animBg="1"/>
      <p:bldP spid="63" grpId="0" animBg="1"/>
      <p:bldP spid="6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8470FFD-4518-4B78-8A13-2F0B8516987E}"/>
              </a:ext>
            </a:extLst>
          </p:cNvPr>
          <p:cNvGrpSpPr/>
          <p:nvPr/>
        </p:nvGrpSpPr>
        <p:grpSpPr>
          <a:xfrm>
            <a:off x="0" y="17197"/>
            <a:ext cx="12192000" cy="6840803"/>
            <a:chOff x="0" y="39189"/>
            <a:chExt cx="12192000" cy="68408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80FF5AA-8FA4-4CDA-9B9C-540A3492E4BC}"/>
                </a:ext>
              </a:extLst>
            </p:cNvPr>
            <p:cNvGrpSpPr/>
            <p:nvPr/>
          </p:nvGrpSpPr>
          <p:grpSpPr>
            <a:xfrm>
              <a:off x="0" y="39189"/>
              <a:ext cx="12192000" cy="6840803"/>
              <a:chOff x="0" y="47787"/>
              <a:chExt cx="12192000" cy="68408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3ADB06-4719-4E4C-A0A0-8C349189EE98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EEFDAC53-54E4-4B44-9D7D-A91EECBC42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7" name="Picture 2" descr="Big Mart India | LinkedIn">
                  <a:extLst>
                    <a:ext uri="{FF2B5EF4-FFF2-40B4-BE49-F238E27FC236}">
                      <a16:creationId xmlns:a16="http://schemas.microsoft.com/office/drawing/2014/main" id="{0B3DE067-CBF9-4A31-B4FF-C15470F6FAA5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5001FF-85D2-447E-9C97-A010367CC5C0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9E7F69-D763-411A-A7F5-68D92B510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0" t="6780" r="8881" b="3869"/>
            <a:stretch/>
          </p:blipFill>
          <p:spPr>
            <a:xfrm>
              <a:off x="2743201" y="1410789"/>
              <a:ext cx="3533200" cy="1936959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9F23A4FF-94CF-4D95-9059-5900E1C368F1}"/>
              </a:ext>
            </a:extLst>
          </p:cNvPr>
          <p:cNvSpPr/>
          <p:nvPr/>
        </p:nvSpPr>
        <p:spPr>
          <a:xfrm>
            <a:off x="6502402" y="251032"/>
            <a:ext cx="3533201" cy="1524000"/>
          </a:xfrm>
          <a:prstGeom prst="wedgeEllipseCallout">
            <a:avLst>
              <a:gd name="adj1" fmla="val 33810"/>
              <a:gd name="adj2" fmla="val 6747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What are the Outlet sales per Item category?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FF9261-04E0-43C0-BCFD-AC4D63E366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E27768-52F9-4691-A2CB-55DC534127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9" t="9655" r="4880" b="11994"/>
          <a:stretch/>
        </p:blipFill>
        <p:spPr>
          <a:xfrm>
            <a:off x="3529325" y="441960"/>
            <a:ext cx="8479795" cy="59740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F50329-10DB-4F36-8565-67DCC5BFE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" y="543167"/>
            <a:ext cx="2771137" cy="6314833"/>
          </a:xfrm>
          <a:prstGeom prst="rect">
            <a:avLst/>
          </a:prstGeom>
        </p:spPr>
      </p:pic>
      <p:pic>
        <p:nvPicPr>
          <p:cNvPr id="26" name="Picture 2" descr="Big Mart India | LinkedIn">
            <a:extLst>
              <a:ext uri="{FF2B5EF4-FFF2-40B4-BE49-F238E27FC236}">
                <a16:creationId xmlns:a16="http://schemas.microsoft.com/office/drawing/2014/main" id="{D78BF378-9075-4636-AC5A-7B502851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91" y="1220215"/>
            <a:ext cx="6767152" cy="24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F3B409C6-4521-4928-82B3-44B7796D8807}"/>
              </a:ext>
            </a:extLst>
          </p:cNvPr>
          <p:cNvSpPr/>
          <p:nvPr/>
        </p:nvSpPr>
        <p:spPr>
          <a:xfrm>
            <a:off x="2802884" y="160504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The Outlet sales per Item category is as follows…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EACEB1-1104-4064-ACDA-F5EB4860B9DB}"/>
              </a:ext>
            </a:extLst>
          </p:cNvPr>
          <p:cNvGrpSpPr/>
          <p:nvPr/>
        </p:nvGrpSpPr>
        <p:grpSpPr>
          <a:xfrm>
            <a:off x="0" y="11924"/>
            <a:ext cx="12192000" cy="6840803"/>
            <a:chOff x="0" y="17197"/>
            <a:chExt cx="12192000" cy="684080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7EA9AE-F9E7-4FCA-8FEB-8B1B0EA60462}"/>
                </a:ext>
              </a:extLst>
            </p:cNvPr>
            <p:cNvGrpSpPr/>
            <p:nvPr/>
          </p:nvGrpSpPr>
          <p:grpSpPr>
            <a:xfrm>
              <a:off x="0" y="17197"/>
              <a:ext cx="12192000" cy="6840803"/>
              <a:chOff x="0" y="47787"/>
              <a:chExt cx="12192000" cy="68408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C014AD2-4513-48D7-8643-FF16998DF977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C32CB95B-E78B-4161-B55D-A65E46F933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34" name="Picture 2" descr="Big Mart India | LinkedIn">
                  <a:extLst>
                    <a:ext uri="{FF2B5EF4-FFF2-40B4-BE49-F238E27FC236}">
                      <a16:creationId xmlns:a16="http://schemas.microsoft.com/office/drawing/2014/main" id="{F6EFC7EA-8C21-4CEA-BF04-AA2F243A3637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0955752-5011-4900-9FBB-D4DF625DBD07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48FBC00-88DC-4D91-B548-63390BA44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655" y="1414218"/>
              <a:ext cx="2488505" cy="1834783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81F98CB-0897-4869-A6A7-99AE5FC5046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62" y="153558"/>
            <a:ext cx="6388058" cy="44797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A96A5DA-7009-4699-A194-496838EB1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4703485"/>
            <a:ext cx="11826240" cy="2028514"/>
          </a:xfrm>
          <a:prstGeom prst="rect">
            <a:avLst/>
          </a:prstGeom>
        </p:spPr>
      </p:pic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2B3FC19B-0FFB-4350-B524-81E1801E050D}"/>
              </a:ext>
            </a:extLst>
          </p:cNvPr>
          <p:cNvSpPr/>
          <p:nvPr/>
        </p:nvSpPr>
        <p:spPr>
          <a:xfrm>
            <a:off x="6096000" y="180839"/>
            <a:ext cx="4878730" cy="1458134"/>
          </a:xfrm>
          <a:prstGeom prst="wedgeEllipseCallout">
            <a:avLst>
              <a:gd name="adj1" fmla="val 47901"/>
              <a:gd name="adj2" fmla="val 5854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How has the type of Item affected overall Profit?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1E0228-3C4C-400E-AF06-BD9D882F3875}"/>
              </a:ext>
            </a:extLst>
          </p:cNvPr>
          <p:cNvSpPr/>
          <p:nvPr/>
        </p:nvSpPr>
        <p:spPr>
          <a:xfrm>
            <a:off x="0" y="1933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F1A26F3-140D-4983-A2DA-092882B7BA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9" t="9655" r="4880" b="11994"/>
          <a:stretch/>
        </p:blipFill>
        <p:spPr>
          <a:xfrm>
            <a:off x="3529325" y="461296"/>
            <a:ext cx="8479795" cy="59740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3685AEF-6C61-4675-8CD1-3FD791C0C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" y="562503"/>
            <a:ext cx="2771137" cy="6314833"/>
          </a:xfrm>
          <a:prstGeom prst="rect">
            <a:avLst/>
          </a:prstGeom>
        </p:spPr>
      </p:pic>
      <p:pic>
        <p:nvPicPr>
          <p:cNvPr id="42" name="Picture 2" descr="Big Mart India | LinkedIn">
            <a:extLst>
              <a:ext uri="{FF2B5EF4-FFF2-40B4-BE49-F238E27FC236}">
                <a16:creationId xmlns:a16="http://schemas.microsoft.com/office/drawing/2014/main" id="{EEA37D4F-7F70-4616-9ADB-4790E550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91" y="1239551"/>
            <a:ext cx="6767152" cy="24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C92EC25F-E9C8-4F09-AF7A-1E9F956EC4AD}"/>
              </a:ext>
            </a:extLst>
          </p:cNvPr>
          <p:cNvSpPr/>
          <p:nvPr/>
        </p:nvSpPr>
        <p:spPr>
          <a:xfrm>
            <a:off x="2802884" y="179840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The Profit for each type of Item can be viewed here.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6ED803-2410-460C-B936-08AECCDEE1CE}"/>
              </a:ext>
            </a:extLst>
          </p:cNvPr>
          <p:cNvGrpSpPr/>
          <p:nvPr/>
        </p:nvGrpSpPr>
        <p:grpSpPr>
          <a:xfrm>
            <a:off x="0" y="36533"/>
            <a:ext cx="12192000" cy="6840803"/>
            <a:chOff x="0" y="17197"/>
            <a:chExt cx="12192000" cy="684080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B5E6AD-14AE-44D4-A685-AE5DDB052C14}"/>
                </a:ext>
              </a:extLst>
            </p:cNvPr>
            <p:cNvGrpSpPr/>
            <p:nvPr/>
          </p:nvGrpSpPr>
          <p:grpSpPr>
            <a:xfrm>
              <a:off x="0" y="17197"/>
              <a:ext cx="12192000" cy="6840803"/>
              <a:chOff x="0" y="47787"/>
              <a:chExt cx="12192000" cy="684080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07F2A09-905B-4896-AB2B-21CE37AEB6CA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F97A6656-5933-47F1-BEBB-DD929B3D6C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50" name="Picture 2" descr="Big Mart India | LinkedIn">
                  <a:extLst>
                    <a:ext uri="{FF2B5EF4-FFF2-40B4-BE49-F238E27FC236}">
                      <a16:creationId xmlns:a16="http://schemas.microsoft.com/office/drawing/2014/main" id="{280D6664-513B-4716-869A-8B36958676FD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E61F73F-D24E-4231-8888-7B3715E8D1E8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7C1C5B9-61A0-49F5-A0FA-23B1A9F04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448" y="1282888"/>
              <a:ext cx="3032407" cy="2115522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8F0B7D13-2296-406B-B158-41D6B9EAD1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26" y="103429"/>
            <a:ext cx="6139385" cy="42830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3FFE169-DA95-4DBE-92FC-04BBDAAA7C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77" y="4456689"/>
            <a:ext cx="9901646" cy="22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3" grpId="0" animBg="1"/>
      <p:bldP spid="23" grpId="1" animBg="1"/>
      <p:bldP spid="27" grpId="0" animBg="1"/>
      <p:bldP spid="27" grpId="1" animBg="1"/>
      <p:bldP spid="38" grpId="0" animBg="1"/>
      <p:bldP spid="38" grpId="1" animBg="1"/>
      <p:bldP spid="39" grpId="0" animBg="1"/>
      <p:bldP spid="39" grpId="1" animBg="1"/>
      <p:bldP spid="43" grpId="0" animBg="1"/>
      <p:bldP spid="4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4ECDD7-3B81-44B8-A98F-EE8A22848C52}"/>
              </a:ext>
            </a:extLst>
          </p:cNvPr>
          <p:cNvGrpSpPr/>
          <p:nvPr/>
        </p:nvGrpSpPr>
        <p:grpSpPr>
          <a:xfrm>
            <a:off x="0" y="17197"/>
            <a:ext cx="12192000" cy="6840803"/>
            <a:chOff x="0" y="17197"/>
            <a:chExt cx="12192000" cy="68408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A64CEE-4CFF-4C10-AC46-31BE33C7755A}"/>
                </a:ext>
              </a:extLst>
            </p:cNvPr>
            <p:cNvGrpSpPr/>
            <p:nvPr/>
          </p:nvGrpSpPr>
          <p:grpSpPr>
            <a:xfrm>
              <a:off x="0" y="17197"/>
              <a:ext cx="12192000" cy="6840803"/>
              <a:chOff x="0" y="47787"/>
              <a:chExt cx="12192000" cy="68408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DD75AA2-A9E7-4D85-93ED-48619BDD99CC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F967241-A8FB-4F51-89D4-011A6730C0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8" name="Picture 2" descr="Big Mart India | LinkedIn">
                  <a:extLst>
                    <a:ext uri="{FF2B5EF4-FFF2-40B4-BE49-F238E27FC236}">
                      <a16:creationId xmlns:a16="http://schemas.microsoft.com/office/drawing/2014/main" id="{1DFDBB45-0D79-45E9-A72E-9CA000EB1A2D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EA7804-8413-43DA-BB0A-A0BEF6F67F55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530197-188A-4812-AAC0-C51A6830F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448" y="1282888"/>
              <a:ext cx="3032407" cy="2115522"/>
            </a:xfrm>
            <a:prstGeom prst="rect">
              <a:avLst/>
            </a:prstGeom>
          </p:spPr>
        </p:pic>
      </p:grp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762E67D-1DCE-4750-8BF6-A40DFE245C3C}"/>
              </a:ext>
            </a:extLst>
          </p:cNvPr>
          <p:cNvSpPr/>
          <p:nvPr/>
        </p:nvSpPr>
        <p:spPr>
          <a:xfrm>
            <a:off x="8041090" y="235131"/>
            <a:ext cx="3101527" cy="1561997"/>
          </a:xfrm>
          <a:prstGeom prst="wedgeEllipseCallout">
            <a:avLst>
              <a:gd name="adj1" fmla="val -29239"/>
              <a:gd name="adj2" fmla="val 636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How has the Sales varied over the years?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0E001D-B752-432A-9387-A33AE5DD01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B0F29-40FC-4A3F-980E-C59B598965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9" t="9655" r="4880" b="11994"/>
          <a:stretch/>
        </p:blipFill>
        <p:spPr>
          <a:xfrm>
            <a:off x="3529325" y="441960"/>
            <a:ext cx="8479795" cy="5974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BA604D-BE01-4A4D-9CC2-ADD6F62AB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" y="543167"/>
            <a:ext cx="2771137" cy="6314833"/>
          </a:xfrm>
          <a:prstGeom prst="rect">
            <a:avLst/>
          </a:prstGeom>
        </p:spPr>
      </p:pic>
      <p:pic>
        <p:nvPicPr>
          <p:cNvPr id="17" name="Picture 2" descr="Big Mart India | LinkedIn">
            <a:extLst>
              <a:ext uri="{FF2B5EF4-FFF2-40B4-BE49-F238E27FC236}">
                <a16:creationId xmlns:a16="http://schemas.microsoft.com/office/drawing/2014/main" id="{A37B05FA-93C3-4414-A66A-66A4731F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91" y="1220215"/>
            <a:ext cx="6767152" cy="24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2EC7A339-D11A-4960-B811-484CF7B71B29}"/>
              </a:ext>
            </a:extLst>
          </p:cNvPr>
          <p:cNvSpPr/>
          <p:nvPr/>
        </p:nvSpPr>
        <p:spPr>
          <a:xfrm>
            <a:off x="2802884" y="160504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The profit variation over the period from 1985 to 2009 can be viewed on your screen.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7CAB93-5DF5-4AF8-BF7B-1B34DD3D3384}"/>
              </a:ext>
            </a:extLst>
          </p:cNvPr>
          <p:cNvGrpSpPr/>
          <p:nvPr/>
        </p:nvGrpSpPr>
        <p:grpSpPr>
          <a:xfrm>
            <a:off x="0" y="0"/>
            <a:ext cx="12192000" cy="6840803"/>
            <a:chOff x="0" y="0"/>
            <a:chExt cx="12192000" cy="684080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CAAC63-8974-445E-870E-8660B41400DE}"/>
                </a:ext>
              </a:extLst>
            </p:cNvPr>
            <p:cNvGrpSpPr/>
            <p:nvPr/>
          </p:nvGrpSpPr>
          <p:grpSpPr>
            <a:xfrm>
              <a:off x="0" y="0"/>
              <a:ext cx="12192000" cy="6840803"/>
              <a:chOff x="0" y="47787"/>
              <a:chExt cx="12192000" cy="684080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25A9BA7-8BAC-4054-9E8A-7C176D141052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5B4D27D6-78FF-4573-B66F-A245259CD9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25" name="Picture 2" descr="Big Mart India | LinkedIn">
                  <a:extLst>
                    <a:ext uri="{FF2B5EF4-FFF2-40B4-BE49-F238E27FC236}">
                      <a16:creationId xmlns:a16="http://schemas.microsoft.com/office/drawing/2014/main" id="{4557E89A-0C08-430D-A5B8-4071E8E961C8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2C3BE-680A-4B22-84CF-7962A95A42C6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011BBCD-1680-4A40-AB3A-D53ACBAB7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476" y="1367972"/>
              <a:ext cx="3890709" cy="194535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402B2BF-3AF1-47E8-9387-D3A74DAC8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61" y="183231"/>
            <a:ext cx="7709981" cy="38549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85D942-7E09-4A2A-9F66-3577FC53D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0" y="4728306"/>
            <a:ext cx="11335922" cy="126487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D6C00AE-327B-44A3-AC77-1714333A4A5C}"/>
              </a:ext>
            </a:extLst>
          </p:cNvPr>
          <p:cNvGrpSpPr/>
          <p:nvPr/>
        </p:nvGrpSpPr>
        <p:grpSpPr>
          <a:xfrm>
            <a:off x="0" y="8598"/>
            <a:ext cx="12192000" cy="6840803"/>
            <a:chOff x="0" y="0"/>
            <a:chExt cx="12192000" cy="684080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BF9B041-931C-4CF6-A80B-072A6288403B}"/>
                </a:ext>
              </a:extLst>
            </p:cNvPr>
            <p:cNvGrpSpPr/>
            <p:nvPr/>
          </p:nvGrpSpPr>
          <p:grpSpPr>
            <a:xfrm>
              <a:off x="0" y="0"/>
              <a:ext cx="12192000" cy="6840803"/>
              <a:chOff x="0" y="47787"/>
              <a:chExt cx="12192000" cy="684080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8023AA-D5E8-4D64-A4D1-03D5E5F16258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DFC5F34C-814F-4865-8EF3-D13C2F1DBD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37" name="Picture 2" descr="Big Mart India | LinkedIn">
                  <a:extLst>
                    <a:ext uri="{FF2B5EF4-FFF2-40B4-BE49-F238E27FC236}">
                      <a16:creationId xmlns:a16="http://schemas.microsoft.com/office/drawing/2014/main" id="{2A76BFBC-1BC4-40F2-982B-D61293B6D4AB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E696A43-C992-4137-A67A-A00DADD3EBE1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033F281-FEA0-4BBF-A4C8-9F15EAEFC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476" y="1367972"/>
              <a:ext cx="3890709" cy="1945354"/>
            </a:xfrm>
            <a:prstGeom prst="rect">
              <a:avLst/>
            </a:prstGeom>
          </p:spPr>
        </p:pic>
      </p:grp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327CC935-7C16-4852-97BB-55A2F0E4B237}"/>
              </a:ext>
            </a:extLst>
          </p:cNvPr>
          <p:cNvSpPr/>
          <p:nvPr/>
        </p:nvSpPr>
        <p:spPr>
          <a:xfrm>
            <a:off x="83983" y="119980"/>
            <a:ext cx="2690585" cy="1297383"/>
          </a:xfrm>
          <a:prstGeom prst="wedgeEllipseCallout">
            <a:avLst>
              <a:gd name="adj1" fmla="val 15014"/>
              <a:gd name="adj2" fmla="val 747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What is the impact of item visibility on item outlet sale?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BE0629-6C05-4784-BB62-249039884105}"/>
              </a:ext>
            </a:extLst>
          </p:cNvPr>
          <p:cNvSpPr/>
          <p:nvPr/>
        </p:nvSpPr>
        <p:spPr>
          <a:xfrm>
            <a:off x="8707" y="-17419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8D882A4-35C0-49AE-A510-82FB2B3FFC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9" t="9655" r="4880" b="11994"/>
          <a:stretch/>
        </p:blipFill>
        <p:spPr>
          <a:xfrm>
            <a:off x="3538032" y="424541"/>
            <a:ext cx="8479795" cy="59740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6E6F9AA-5D9E-47C0-8E13-C6065A194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32" y="525748"/>
            <a:ext cx="2771137" cy="6314833"/>
          </a:xfrm>
          <a:prstGeom prst="rect">
            <a:avLst/>
          </a:prstGeom>
        </p:spPr>
      </p:pic>
      <p:pic>
        <p:nvPicPr>
          <p:cNvPr id="42" name="Picture 2" descr="Big Mart India | LinkedIn">
            <a:extLst>
              <a:ext uri="{FF2B5EF4-FFF2-40B4-BE49-F238E27FC236}">
                <a16:creationId xmlns:a16="http://schemas.microsoft.com/office/drawing/2014/main" id="{C2E2C153-E49F-4F1C-BF2A-D9755E34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98" y="1202796"/>
            <a:ext cx="6767152" cy="24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4AAA5A7B-406A-4E8B-85CD-AFC49FFC9320}"/>
              </a:ext>
            </a:extLst>
          </p:cNvPr>
          <p:cNvSpPr/>
          <p:nvPr/>
        </p:nvSpPr>
        <p:spPr>
          <a:xfrm>
            <a:off x="2811591" y="143085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The visibility of items impacting the outlet sale is as follows: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37B1D44-8C64-4798-BECB-864CD1C72F32}"/>
              </a:ext>
            </a:extLst>
          </p:cNvPr>
          <p:cNvGrpSpPr/>
          <p:nvPr/>
        </p:nvGrpSpPr>
        <p:grpSpPr>
          <a:xfrm>
            <a:off x="-8707" y="17197"/>
            <a:ext cx="12192000" cy="6840803"/>
            <a:chOff x="0" y="8598"/>
            <a:chExt cx="12192000" cy="684080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19B2B8-2A28-42F2-BB3D-52D9277D4CD5}"/>
                </a:ext>
              </a:extLst>
            </p:cNvPr>
            <p:cNvGrpSpPr/>
            <p:nvPr/>
          </p:nvGrpSpPr>
          <p:grpSpPr>
            <a:xfrm>
              <a:off x="0" y="8598"/>
              <a:ext cx="12192000" cy="6840803"/>
              <a:chOff x="0" y="47787"/>
              <a:chExt cx="12192000" cy="684080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6C9B1FE-C9D1-4E72-B02A-2562881FCF0E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3865FC66-791D-47AF-A3DE-B560BFC288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50" name="Picture 2" descr="Big Mart India | LinkedIn">
                  <a:extLst>
                    <a:ext uri="{FF2B5EF4-FFF2-40B4-BE49-F238E27FC236}">
                      <a16:creationId xmlns:a16="http://schemas.microsoft.com/office/drawing/2014/main" id="{73FA28C4-13D1-402D-98A8-3F3F18430BE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77C6481-7FA0-4B56-A45F-FD3321E7D752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EFE9A34-B03F-49BD-B16F-880278D26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986" y="1336994"/>
              <a:ext cx="2958051" cy="1972034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334C620-74CC-4FEE-B493-4FFAACDE17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89" y="119802"/>
            <a:ext cx="5485714" cy="3657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628A970-4CCA-496E-A765-6C4DA38034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0" y="4667884"/>
            <a:ext cx="11146739" cy="14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38" grpId="0" animBg="1"/>
      <p:bldP spid="38" grpId="1" animBg="1"/>
      <p:bldP spid="39" grpId="0" animBg="1"/>
      <p:bldP spid="39" grpId="1" animBg="1"/>
      <p:bldP spid="43" grpId="0" animBg="1"/>
      <p:bldP spid="4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C6A115-83E4-4B08-87CF-539CB395E2BB}"/>
              </a:ext>
            </a:extLst>
          </p:cNvPr>
          <p:cNvGrpSpPr/>
          <p:nvPr/>
        </p:nvGrpSpPr>
        <p:grpSpPr>
          <a:xfrm>
            <a:off x="0" y="8598"/>
            <a:ext cx="12192000" cy="6840803"/>
            <a:chOff x="0" y="8598"/>
            <a:chExt cx="12192000" cy="6840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BC29F0-D7E7-4B00-84AA-2DEACA7FED8A}"/>
                </a:ext>
              </a:extLst>
            </p:cNvPr>
            <p:cNvGrpSpPr/>
            <p:nvPr/>
          </p:nvGrpSpPr>
          <p:grpSpPr>
            <a:xfrm>
              <a:off x="0" y="8598"/>
              <a:ext cx="12192000" cy="6840803"/>
              <a:chOff x="0" y="47787"/>
              <a:chExt cx="12192000" cy="684080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BEA8D5C-F129-4765-906D-9F851D561694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C90FB915-16EF-4AEF-8C71-149EC9459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19" name="Picture 2" descr="Big Mart India | LinkedIn">
                  <a:extLst>
                    <a:ext uri="{FF2B5EF4-FFF2-40B4-BE49-F238E27FC236}">
                      <a16:creationId xmlns:a16="http://schemas.microsoft.com/office/drawing/2014/main" id="{4B9F212D-CE33-4EF6-A034-611F0FB55E5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616CD97-E704-4659-B042-2FE1B977B997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867D2CE-A6A0-4B2E-B777-C4877F79C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986" y="1336994"/>
              <a:ext cx="2958051" cy="1972034"/>
            </a:xfrm>
            <a:prstGeom prst="rect">
              <a:avLst/>
            </a:prstGeom>
          </p:spPr>
        </p:pic>
      </p:grp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2BABE67-E08C-4630-88A8-8DDBCC6BBC4A}"/>
              </a:ext>
            </a:extLst>
          </p:cNvPr>
          <p:cNvSpPr/>
          <p:nvPr/>
        </p:nvSpPr>
        <p:spPr>
          <a:xfrm>
            <a:off x="6701246" y="522514"/>
            <a:ext cx="4289362" cy="1266015"/>
          </a:xfrm>
          <a:prstGeom prst="wedgeEllipseCallout">
            <a:avLst>
              <a:gd name="adj1" fmla="val 46871"/>
              <a:gd name="adj2" fmla="val 5120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What is the total profit over different outlet locations?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EFED4-605C-4461-9703-62213F588C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067E8-CEE0-45DF-8049-4241A254D5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9" t="9655" r="4880" b="11994"/>
          <a:stretch/>
        </p:blipFill>
        <p:spPr>
          <a:xfrm>
            <a:off x="3529325" y="441960"/>
            <a:ext cx="8479795" cy="5974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AF3B88-E026-4C17-BD52-CC7AD643C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" y="543167"/>
            <a:ext cx="2771137" cy="6314833"/>
          </a:xfrm>
          <a:prstGeom prst="rect">
            <a:avLst/>
          </a:prstGeom>
        </p:spPr>
      </p:pic>
      <p:pic>
        <p:nvPicPr>
          <p:cNvPr id="13" name="Picture 2" descr="Big Mart India | LinkedIn">
            <a:extLst>
              <a:ext uri="{FF2B5EF4-FFF2-40B4-BE49-F238E27FC236}">
                <a16:creationId xmlns:a16="http://schemas.microsoft.com/office/drawing/2014/main" id="{D699E79A-0A07-4194-BAE5-2AE687D6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91" y="1220215"/>
            <a:ext cx="6767152" cy="24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EB942068-DD5B-4B8D-91C0-4F4E78082A97}"/>
              </a:ext>
            </a:extLst>
          </p:cNvPr>
          <p:cNvSpPr/>
          <p:nvPr/>
        </p:nvSpPr>
        <p:spPr>
          <a:xfrm>
            <a:off x="2802884" y="160504"/>
            <a:ext cx="5588215" cy="1779931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We can view the total profits earned through our different outlet locations in the following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3546BB-C669-4A3D-A1C2-858FB8BD2317}"/>
              </a:ext>
            </a:extLst>
          </p:cNvPr>
          <p:cNvGrpSpPr/>
          <p:nvPr/>
        </p:nvGrpSpPr>
        <p:grpSpPr>
          <a:xfrm>
            <a:off x="0" y="17197"/>
            <a:ext cx="12192000" cy="6840803"/>
            <a:chOff x="0" y="8598"/>
            <a:chExt cx="12192000" cy="68408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7817770-ADF1-467C-B1A7-D022F9995143}"/>
                </a:ext>
              </a:extLst>
            </p:cNvPr>
            <p:cNvGrpSpPr/>
            <p:nvPr/>
          </p:nvGrpSpPr>
          <p:grpSpPr>
            <a:xfrm>
              <a:off x="0" y="8598"/>
              <a:ext cx="12192000" cy="6840803"/>
              <a:chOff x="0" y="47787"/>
              <a:chExt cx="12192000" cy="684080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9EF33CC-2B23-4476-89B1-91767F073E62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0B33577C-0A27-4CDD-8D62-E1A2F8AA3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27" name="Picture 2" descr="Big Mart India | LinkedIn">
                  <a:extLst>
                    <a:ext uri="{FF2B5EF4-FFF2-40B4-BE49-F238E27FC236}">
                      <a16:creationId xmlns:a16="http://schemas.microsoft.com/office/drawing/2014/main" id="{FB6CE34D-B74A-4DB4-9F7B-FB9889A6A63E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A9CC9BD-5D82-4173-9ECF-492AE11ADFC4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0B2445-69FC-4AD1-BFD1-D9043DFEC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8581" y="1407401"/>
              <a:ext cx="3662438" cy="183121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4E62EE-35BF-4E62-A551-C2897111F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2" y="112177"/>
            <a:ext cx="9142857" cy="45714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518C48-8E15-454F-B6A6-53AF0FAAFA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6" y="4939213"/>
            <a:ext cx="10990608" cy="1354921"/>
          </a:xfrm>
          <a:prstGeom prst="rect">
            <a:avLst/>
          </a:prstGeom>
        </p:spPr>
      </p:pic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DD3B4BCD-458A-4B0D-9CED-72B948DABF96}"/>
              </a:ext>
            </a:extLst>
          </p:cNvPr>
          <p:cNvSpPr/>
          <p:nvPr/>
        </p:nvSpPr>
        <p:spPr>
          <a:xfrm>
            <a:off x="2342592" y="272478"/>
            <a:ext cx="2817418" cy="1334253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How are the sales per type of outlet?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4F274B-FF54-41B5-ADF1-E1B5C2242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5BE0023-6E4F-46FF-8738-2B0D486B60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9" t="9655" r="4880" b="11994"/>
          <a:stretch/>
        </p:blipFill>
        <p:spPr>
          <a:xfrm>
            <a:off x="3529325" y="441960"/>
            <a:ext cx="8479795" cy="59740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12F946-F647-42C7-AC99-8F7C0566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" y="543167"/>
            <a:ext cx="2771137" cy="6314833"/>
          </a:xfrm>
          <a:prstGeom prst="rect">
            <a:avLst/>
          </a:prstGeom>
        </p:spPr>
      </p:pic>
      <p:pic>
        <p:nvPicPr>
          <p:cNvPr id="40" name="Picture 2" descr="Big Mart India | LinkedIn">
            <a:extLst>
              <a:ext uri="{FF2B5EF4-FFF2-40B4-BE49-F238E27FC236}">
                <a16:creationId xmlns:a16="http://schemas.microsoft.com/office/drawing/2014/main" id="{8C9591EB-594F-4A4D-B416-41B73B36E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91" y="1220215"/>
            <a:ext cx="6767152" cy="24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peech Bubble: Oval 40">
            <a:extLst>
              <a:ext uri="{FF2B5EF4-FFF2-40B4-BE49-F238E27FC236}">
                <a16:creationId xmlns:a16="http://schemas.microsoft.com/office/drawing/2014/main" id="{8A667ED5-CB0A-4791-9260-DE8979A36F2C}"/>
              </a:ext>
            </a:extLst>
          </p:cNvPr>
          <p:cNvSpPr/>
          <p:nvPr/>
        </p:nvSpPr>
        <p:spPr>
          <a:xfrm>
            <a:off x="2802884" y="160504"/>
            <a:ext cx="5165459" cy="1485416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We have 4 different types of outlets and their sales per type of outlet can be viewed through this data</a:t>
            </a:r>
          </a:p>
          <a:p>
            <a:r>
              <a:rPr lang="en-US" b="1" dirty="0"/>
              <a:t>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D743F0-0FC3-4B75-BC72-5446AB735AED}"/>
              </a:ext>
            </a:extLst>
          </p:cNvPr>
          <p:cNvGrpSpPr/>
          <p:nvPr/>
        </p:nvGrpSpPr>
        <p:grpSpPr>
          <a:xfrm>
            <a:off x="0" y="0"/>
            <a:ext cx="12192000" cy="6840803"/>
            <a:chOff x="0" y="8598"/>
            <a:chExt cx="12192000" cy="684080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D66A75-0467-49E1-AE86-05F2476C55B2}"/>
                </a:ext>
              </a:extLst>
            </p:cNvPr>
            <p:cNvGrpSpPr/>
            <p:nvPr/>
          </p:nvGrpSpPr>
          <p:grpSpPr>
            <a:xfrm>
              <a:off x="0" y="8598"/>
              <a:ext cx="12192000" cy="6840803"/>
              <a:chOff x="0" y="47787"/>
              <a:chExt cx="12192000" cy="684080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31A2E14-3EBB-43E4-B7F6-98D5AAF49ED8}"/>
                  </a:ext>
                </a:extLst>
              </p:cNvPr>
              <p:cNvGrpSpPr/>
              <p:nvPr/>
            </p:nvGrpSpPr>
            <p:grpSpPr>
              <a:xfrm>
                <a:off x="0" y="47787"/>
                <a:ext cx="12192000" cy="6840803"/>
                <a:chOff x="0" y="47787"/>
                <a:chExt cx="12192000" cy="6840803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EAEB2EB0-34D1-420B-8072-14674DA073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787"/>
                  <a:ext cx="12192000" cy="6840803"/>
                </a:xfrm>
                <a:prstGeom prst="rect">
                  <a:avLst/>
                </a:prstGeom>
              </p:spPr>
            </p:pic>
            <p:pic>
              <p:nvPicPr>
                <p:cNvPr id="48" name="Picture 2" descr="Big Mart India | LinkedIn">
                  <a:extLst>
                    <a:ext uri="{FF2B5EF4-FFF2-40B4-BE49-F238E27FC236}">
                      <a16:creationId xmlns:a16="http://schemas.microsoft.com/office/drawing/2014/main" id="{F70DC6F0-786A-400C-ABDF-93FC2D6BDA7B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920" y="151366"/>
                  <a:ext cx="2519680" cy="892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7B9A1F-F55E-4F58-951C-9B41ED9DFA9C}"/>
                  </a:ext>
                </a:extLst>
              </p:cNvPr>
              <p:cNvSpPr/>
              <p:nvPr/>
            </p:nvSpPr>
            <p:spPr>
              <a:xfrm>
                <a:off x="2743200" y="1295400"/>
                <a:ext cx="3533201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0981AB8-C7F0-45C0-9C2E-C7D99037E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905" y="1491277"/>
              <a:ext cx="3392118" cy="1696059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8A12E23-AC8E-4BF8-BF08-6B4F70F121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02" y="217670"/>
            <a:ext cx="8479796" cy="42398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AFDEFD6-F033-4F74-A3CA-53B6BEEAD1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4850474"/>
            <a:ext cx="11268075" cy="1315784"/>
          </a:xfrm>
          <a:prstGeom prst="rect">
            <a:avLst/>
          </a:prstGeom>
        </p:spPr>
      </p:pic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8034E18C-2B58-43C8-9C46-C96B9E0DAFB2}"/>
              </a:ext>
            </a:extLst>
          </p:cNvPr>
          <p:cNvSpPr/>
          <p:nvPr/>
        </p:nvSpPr>
        <p:spPr>
          <a:xfrm>
            <a:off x="6765864" y="103853"/>
            <a:ext cx="5260670" cy="1684675"/>
          </a:xfrm>
          <a:prstGeom prst="wedgeEllipseCallout">
            <a:avLst>
              <a:gd name="adj1" fmla="val -26826"/>
              <a:gd name="adj2" fmla="val 699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Thank you for the data and analysis that you have provided. This will help us in taking more appropriate business decisions in the next fiscal year</a:t>
            </a:r>
          </a:p>
          <a:p>
            <a:endParaRPr lang="en-US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8E7BE7-7EEB-4787-AE9D-7D58EF063967}"/>
              </a:ext>
            </a:extLst>
          </p:cNvPr>
          <p:cNvSpPr/>
          <p:nvPr/>
        </p:nvSpPr>
        <p:spPr>
          <a:xfrm>
            <a:off x="8707" y="-1742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5E22AA-4120-449D-992D-B5585336F7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9" t="9655" r="4880" b="11994"/>
          <a:stretch/>
        </p:blipFill>
        <p:spPr>
          <a:xfrm>
            <a:off x="3538032" y="424541"/>
            <a:ext cx="8479795" cy="59740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1177EA-1E28-4916-B5D2-4C0650AEC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32" y="525748"/>
            <a:ext cx="2771137" cy="6314833"/>
          </a:xfrm>
          <a:prstGeom prst="rect">
            <a:avLst/>
          </a:prstGeom>
        </p:spPr>
      </p:pic>
      <p:pic>
        <p:nvPicPr>
          <p:cNvPr id="55" name="Picture 2" descr="Big Mart India | LinkedIn">
            <a:extLst>
              <a:ext uri="{FF2B5EF4-FFF2-40B4-BE49-F238E27FC236}">
                <a16:creationId xmlns:a16="http://schemas.microsoft.com/office/drawing/2014/main" id="{2CE29DE6-18C7-407E-9A26-D17781E1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98" y="1202796"/>
            <a:ext cx="6767152" cy="24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Speech Bubble: Oval 55">
            <a:extLst>
              <a:ext uri="{FF2B5EF4-FFF2-40B4-BE49-F238E27FC236}">
                <a16:creationId xmlns:a16="http://schemas.microsoft.com/office/drawing/2014/main" id="{9B6681CF-CA93-413A-9BE0-E6366CB53EFE}"/>
              </a:ext>
            </a:extLst>
          </p:cNvPr>
          <p:cNvSpPr/>
          <p:nvPr/>
        </p:nvSpPr>
        <p:spPr>
          <a:xfrm>
            <a:off x="2811591" y="143085"/>
            <a:ext cx="5165459" cy="1485416"/>
          </a:xfrm>
          <a:prstGeom prst="wedgeEllipseCallout">
            <a:avLst>
              <a:gd name="adj1" fmla="val -50043"/>
              <a:gd name="adj2" fmla="val 717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Thank you Sirs and Madam.</a:t>
            </a:r>
          </a:p>
        </p:txBody>
      </p:sp>
    </p:spTree>
    <p:extLst>
      <p:ext uri="{BB962C8B-B14F-4D97-AF65-F5344CB8AC3E}">
        <p14:creationId xmlns:p14="http://schemas.microsoft.com/office/powerpoint/2010/main" val="42332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35" grpId="0" animBg="1"/>
      <p:bldP spid="35" grpId="1" animBg="1"/>
      <p:bldP spid="37" grpId="0" animBg="1"/>
      <p:bldP spid="37" grpId="1" animBg="1"/>
      <p:bldP spid="41" grpId="0" animBg="1"/>
      <p:bldP spid="41" grpId="1" animBg="1"/>
      <p:bldP spid="51" grpId="0" animBg="1"/>
      <p:bldP spid="51" grpId="1" animBg="1"/>
      <p:bldP spid="52" grpId="0" animBg="1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268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Jervis Anthony Saldanha</dc:creator>
  <cp:lastModifiedBy>Jervis Anthony Saldanha</cp:lastModifiedBy>
  <cp:revision>2</cp:revision>
  <dcterms:created xsi:type="dcterms:W3CDTF">2021-08-20T08:43:43Z</dcterms:created>
  <dcterms:modified xsi:type="dcterms:W3CDTF">2021-08-20T17:47:00Z</dcterms:modified>
</cp:coreProperties>
</file>