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0" r:id="rId4"/>
    <p:sldId id="273" r:id="rId5"/>
    <p:sldId id="262" r:id="rId6"/>
    <p:sldId id="269" r:id="rId7"/>
    <p:sldId id="271" r:id="rId8"/>
    <p:sldId id="272" r:id="rId9"/>
    <p:sldId id="266" r:id="rId10"/>
    <p:sldId id="268" r:id="rId11"/>
    <p:sldId id="261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99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B291D-1BC4-4B7E-990F-476BD525C07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421CAA-EE20-4981-898F-B739EC5E9B31}">
      <dgm:prSet phldrT="[Text]" custT="1"/>
      <dgm:spPr>
        <a:solidFill>
          <a:srgbClr val="CC9900"/>
        </a:solidFill>
      </dgm:spPr>
      <dgm:t>
        <a:bodyPr/>
        <a:lstStyle/>
        <a:p>
          <a:r>
            <a:rPr lang="en-IN" sz="2400" dirty="0">
              <a:latin typeface="Arial Rounded MT Bold" panose="020F0704030504030204" pitchFamily="34" charset="0"/>
            </a:rPr>
            <a:t>Cebu Air</a:t>
          </a:r>
        </a:p>
      </dgm:t>
    </dgm:pt>
    <dgm:pt modelId="{9610B201-82B5-4522-AE25-CD50897F0BBE}" type="parTrans" cxnId="{4343580C-3765-4A60-817E-F30CC677921E}">
      <dgm:prSet/>
      <dgm:spPr/>
      <dgm:t>
        <a:bodyPr/>
        <a:lstStyle/>
        <a:p>
          <a:endParaRPr lang="en-IN"/>
        </a:p>
      </dgm:t>
    </dgm:pt>
    <dgm:pt modelId="{7077CB2D-F8B0-4787-B13E-E07A80CB79CA}" type="sibTrans" cxnId="{4343580C-3765-4A60-817E-F30CC677921E}">
      <dgm:prSet/>
      <dgm:spPr/>
      <dgm:t>
        <a:bodyPr/>
        <a:lstStyle/>
        <a:p>
          <a:endParaRPr lang="en-IN"/>
        </a:p>
      </dgm:t>
    </dgm:pt>
    <dgm:pt modelId="{94E68FB6-AE9D-42D6-A3DE-D92C3811A81B}">
      <dgm:prSet phldrT="[Text]"/>
      <dgm:spPr/>
      <dgm:t>
        <a:bodyPr/>
        <a:lstStyle/>
        <a:p>
          <a:pPr>
            <a:buNone/>
          </a:pPr>
          <a:endParaRPr lang="en-IN" b="1" dirty="0">
            <a:latin typeface="Arial Rounded MT Bold" panose="020F0704030504030204" pitchFamily="34" charset="0"/>
          </a:endParaRPr>
        </a:p>
        <a:p>
          <a:pPr>
            <a:buNone/>
          </a:pPr>
          <a:r>
            <a:rPr lang="en-IN" b="1" dirty="0">
              <a:latin typeface="Arial Rounded MT Bold" panose="020F0704030504030204" pitchFamily="34" charset="0"/>
            </a:rPr>
            <a:t>Strengths</a:t>
          </a:r>
        </a:p>
        <a:p>
          <a:pPr>
            <a:buNone/>
          </a:pPr>
          <a:endParaRPr lang="en-IN" b="1" dirty="0">
            <a:latin typeface="Arial Rounded MT Bold" panose="020F0704030504030204" pitchFamily="34" charset="0"/>
          </a:endParaRP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Robust Domestic Market</a:t>
          </a: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Superior Quality Services</a:t>
          </a: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Successful Track Record</a:t>
          </a:r>
        </a:p>
      </dgm:t>
    </dgm:pt>
    <dgm:pt modelId="{ED63B3BD-A8D0-4E0B-B669-053FE26F4C89}" type="parTrans" cxnId="{A5508277-173A-4B3F-BCB6-1475CD742CB7}">
      <dgm:prSet/>
      <dgm:spPr/>
      <dgm:t>
        <a:bodyPr/>
        <a:lstStyle/>
        <a:p>
          <a:endParaRPr lang="en-IN"/>
        </a:p>
      </dgm:t>
    </dgm:pt>
    <dgm:pt modelId="{5A0B1F3D-0F31-4BBF-A1F6-E09508428C03}" type="sibTrans" cxnId="{A5508277-173A-4B3F-BCB6-1475CD742CB7}">
      <dgm:prSet/>
      <dgm:spPr/>
      <dgm:t>
        <a:bodyPr/>
        <a:lstStyle/>
        <a:p>
          <a:endParaRPr lang="en-IN"/>
        </a:p>
      </dgm:t>
    </dgm:pt>
    <dgm:pt modelId="{F5F36F3E-CE8A-4762-BC91-925E2DC20E21}">
      <dgm:prSet phldrT="[Text]"/>
      <dgm:spPr/>
      <dgm:t>
        <a:bodyPr/>
        <a:lstStyle/>
        <a:p>
          <a:endParaRPr lang="en-IN" b="1" dirty="0">
            <a:latin typeface="Arial Rounded MT Bold" panose="020F0704030504030204" pitchFamily="34" charset="0"/>
          </a:endParaRPr>
        </a:p>
        <a:p>
          <a:r>
            <a:rPr lang="en-IN" b="1" dirty="0">
              <a:latin typeface="Arial Rounded MT Bold" panose="020F0704030504030204" pitchFamily="34" charset="0"/>
            </a:rPr>
            <a:t>Weaknesses</a:t>
          </a:r>
        </a:p>
        <a:p>
          <a:endParaRPr lang="en-IN" b="1" dirty="0">
            <a:latin typeface="Arial Rounded MT Bold" panose="020F0704030504030204" pitchFamily="34" charset="0"/>
          </a:endParaRPr>
        </a:p>
        <a:p>
          <a:r>
            <a:rPr lang="en-IN" dirty="0">
              <a:latin typeface="Arial Rounded MT Bold" panose="020F0704030504030204" pitchFamily="34" charset="0"/>
            </a:rPr>
            <a:t>Lack of Implementation of Technology</a:t>
          </a:r>
        </a:p>
        <a:p>
          <a:r>
            <a:rPr lang="en-IN" dirty="0">
              <a:latin typeface="Arial Rounded MT Bold" panose="020F0704030504030204" pitchFamily="34" charset="0"/>
            </a:rPr>
            <a:t>Low ROI</a:t>
          </a:r>
        </a:p>
        <a:p>
          <a:r>
            <a:rPr lang="en-IN" dirty="0">
              <a:latin typeface="Arial Rounded MT Bold" panose="020F0704030504030204" pitchFamily="34" charset="0"/>
            </a:rPr>
            <a:t>Lack of Critical Talent</a:t>
          </a:r>
        </a:p>
        <a:p>
          <a:endParaRPr lang="en-IN" dirty="0">
            <a:latin typeface="Arial Rounded MT Bold" panose="020F0704030504030204" pitchFamily="34" charset="0"/>
          </a:endParaRPr>
        </a:p>
      </dgm:t>
    </dgm:pt>
    <dgm:pt modelId="{53B2A635-3551-451E-B1E9-81C6968C13E4}" type="parTrans" cxnId="{492FB569-DBA4-41F8-AC47-DEAA32D07034}">
      <dgm:prSet/>
      <dgm:spPr/>
      <dgm:t>
        <a:bodyPr/>
        <a:lstStyle/>
        <a:p>
          <a:endParaRPr lang="en-IN"/>
        </a:p>
      </dgm:t>
    </dgm:pt>
    <dgm:pt modelId="{6B608E91-A5C0-4281-9BBC-6C511D4CC4E8}" type="sibTrans" cxnId="{492FB569-DBA4-41F8-AC47-DEAA32D07034}">
      <dgm:prSet/>
      <dgm:spPr/>
      <dgm:t>
        <a:bodyPr/>
        <a:lstStyle/>
        <a:p>
          <a:endParaRPr lang="en-IN"/>
        </a:p>
      </dgm:t>
    </dgm:pt>
    <dgm:pt modelId="{9EAC076A-00B1-47B5-B746-C27A1608E6CB}">
      <dgm:prSet phldrT="[Text]"/>
      <dgm:spPr/>
      <dgm:t>
        <a:bodyPr anchor="t"/>
        <a:lstStyle/>
        <a:p>
          <a:pPr algn="ctr"/>
          <a:r>
            <a:rPr lang="en-IN" b="1" dirty="0">
              <a:latin typeface="Arial Rounded MT Bold" panose="020F0704030504030204" pitchFamily="34" charset="0"/>
            </a:rPr>
            <a:t>Opportunities</a:t>
          </a:r>
        </a:p>
        <a:p>
          <a:pPr algn="ctr"/>
          <a:endParaRPr lang="en-IN" b="1" dirty="0">
            <a:latin typeface="Arial Rounded MT Bold" panose="020F0704030504030204" pitchFamily="34" charset="0"/>
          </a:endParaRPr>
        </a:p>
        <a:p>
          <a:pPr algn="ctr"/>
          <a:r>
            <a:rPr lang="en-IN" dirty="0">
              <a:latin typeface="Arial Rounded MT Bold" panose="020F0704030504030204" pitchFamily="34" charset="0"/>
            </a:rPr>
            <a:t>Strategic Alliances with Tiger Air Group</a:t>
          </a:r>
          <a:endParaRPr lang="en-IN" b="1" dirty="0">
            <a:latin typeface="Arial Rounded MT Bold" panose="020F0704030504030204" pitchFamily="34" charset="0"/>
          </a:endParaRPr>
        </a:p>
        <a:p>
          <a:pPr algn="ctr"/>
          <a:r>
            <a:rPr lang="en-IN" dirty="0">
              <a:latin typeface="Arial Rounded MT Bold" panose="020F0704030504030204" pitchFamily="34" charset="0"/>
            </a:rPr>
            <a:t>Lucrative International market Opportunities</a:t>
          </a:r>
        </a:p>
        <a:p>
          <a:pPr algn="ctr"/>
          <a:r>
            <a:rPr lang="en-IN" dirty="0">
              <a:latin typeface="Arial Rounded MT Bold" panose="020F0704030504030204" pitchFamily="34" charset="0"/>
            </a:rPr>
            <a:t>Developments in AI</a:t>
          </a:r>
        </a:p>
        <a:p>
          <a:pPr algn="ctr"/>
          <a:endParaRPr lang="en-IN" dirty="0">
            <a:latin typeface="Arial Rounded MT Bold" panose="020F0704030504030204" pitchFamily="34" charset="0"/>
          </a:endParaRPr>
        </a:p>
      </dgm:t>
    </dgm:pt>
    <dgm:pt modelId="{C20D0CA1-1497-44E0-8FBB-3420F5C8786D}" type="parTrans" cxnId="{888EFD77-37D2-4A98-ACDC-792F54CEFD11}">
      <dgm:prSet/>
      <dgm:spPr/>
      <dgm:t>
        <a:bodyPr/>
        <a:lstStyle/>
        <a:p>
          <a:endParaRPr lang="en-IN"/>
        </a:p>
      </dgm:t>
    </dgm:pt>
    <dgm:pt modelId="{03337CDB-47A8-47B5-9424-36A7A33149B8}" type="sibTrans" cxnId="{888EFD77-37D2-4A98-ACDC-792F54CEFD11}">
      <dgm:prSet/>
      <dgm:spPr/>
      <dgm:t>
        <a:bodyPr/>
        <a:lstStyle/>
        <a:p>
          <a:endParaRPr lang="en-IN"/>
        </a:p>
      </dgm:t>
    </dgm:pt>
    <dgm:pt modelId="{736898E5-6719-4CFB-B7A9-753AB7A9A661}">
      <dgm:prSet phldrT="[Text]"/>
      <dgm:spPr/>
      <dgm:t>
        <a:bodyPr anchor="t"/>
        <a:lstStyle/>
        <a:p>
          <a:r>
            <a:rPr lang="en-IN" b="1" dirty="0">
              <a:latin typeface="Arial Rounded MT Bold" panose="020F0704030504030204" pitchFamily="34" charset="0"/>
            </a:rPr>
            <a:t>Threats</a:t>
          </a:r>
        </a:p>
        <a:p>
          <a:endParaRPr lang="en-IN" b="1" dirty="0">
            <a:latin typeface="Arial Rounded MT Bold" panose="020F0704030504030204" pitchFamily="34" charset="0"/>
          </a:endParaRPr>
        </a:p>
        <a:p>
          <a:r>
            <a:rPr lang="en-IN" b="0" dirty="0">
              <a:latin typeface="Arial Rounded MT Bold" panose="020F0704030504030204" pitchFamily="34" charset="0"/>
            </a:rPr>
            <a:t>Upcoming Tycoons in Philippines</a:t>
          </a:r>
        </a:p>
        <a:p>
          <a:r>
            <a:rPr lang="en-IN" b="0" dirty="0">
              <a:latin typeface="Arial Rounded MT Bold" panose="020F0704030504030204" pitchFamily="34" charset="0"/>
            </a:rPr>
            <a:t>Work schedule issues on entering Europe and American operations</a:t>
          </a:r>
        </a:p>
        <a:p>
          <a:r>
            <a:rPr lang="en-IN" dirty="0">
              <a:latin typeface="Arial Rounded MT Bold" panose="020F0704030504030204" pitchFamily="34" charset="0"/>
            </a:rPr>
            <a:t>Rising Fuel and Labour Costs</a:t>
          </a:r>
        </a:p>
      </dgm:t>
    </dgm:pt>
    <dgm:pt modelId="{DDCA3D55-FBD9-4982-9FDC-47BA1FB2887D}" type="parTrans" cxnId="{E32CBE6C-9988-4635-81E0-CBE160D0DC41}">
      <dgm:prSet/>
      <dgm:spPr/>
      <dgm:t>
        <a:bodyPr/>
        <a:lstStyle/>
        <a:p>
          <a:endParaRPr lang="en-IN"/>
        </a:p>
      </dgm:t>
    </dgm:pt>
    <dgm:pt modelId="{16C42F11-DB52-4C9F-BA86-1DC148B2A6B9}" type="sibTrans" cxnId="{E32CBE6C-9988-4635-81E0-CBE160D0DC41}">
      <dgm:prSet/>
      <dgm:spPr/>
      <dgm:t>
        <a:bodyPr/>
        <a:lstStyle/>
        <a:p>
          <a:endParaRPr lang="en-IN"/>
        </a:p>
      </dgm:t>
    </dgm:pt>
    <dgm:pt modelId="{FA700928-46B0-4369-9C7D-3EF594FCD4C2}" type="pres">
      <dgm:prSet presAssocID="{7B4B291D-1BC4-4B7E-990F-476BD525C0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4B1FFA-B5B2-446E-9E1F-0218AEA54812}" type="pres">
      <dgm:prSet presAssocID="{7B4B291D-1BC4-4B7E-990F-476BD525C077}" presName="matrix" presStyleCnt="0"/>
      <dgm:spPr/>
    </dgm:pt>
    <dgm:pt modelId="{AB5493C9-4FED-4CF5-848D-EDB806F2FC90}" type="pres">
      <dgm:prSet presAssocID="{7B4B291D-1BC4-4B7E-990F-476BD525C077}" presName="tile1" presStyleLbl="node1" presStyleIdx="0" presStyleCnt="4"/>
      <dgm:spPr/>
    </dgm:pt>
    <dgm:pt modelId="{020A5B0B-1D08-4D2C-BEBF-64FC4C88E2C0}" type="pres">
      <dgm:prSet presAssocID="{7B4B291D-1BC4-4B7E-990F-476BD525C0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6E9BE6-542E-4020-8D3E-DB6D9DDA6DB8}" type="pres">
      <dgm:prSet presAssocID="{7B4B291D-1BC4-4B7E-990F-476BD525C077}" presName="tile2" presStyleLbl="node1" presStyleIdx="1" presStyleCnt="4"/>
      <dgm:spPr/>
    </dgm:pt>
    <dgm:pt modelId="{F5DFFCF4-A856-4474-84CB-EB270BC19D02}" type="pres">
      <dgm:prSet presAssocID="{7B4B291D-1BC4-4B7E-990F-476BD525C0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DB5A05-9A9E-4469-8C14-3D443A9F1A77}" type="pres">
      <dgm:prSet presAssocID="{7B4B291D-1BC4-4B7E-990F-476BD525C077}" presName="tile3" presStyleLbl="node1" presStyleIdx="2" presStyleCnt="4"/>
      <dgm:spPr/>
    </dgm:pt>
    <dgm:pt modelId="{C74D2F1E-E9DF-4655-9FBD-AC1C554A5CD9}" type="pres">
      <dgm:prSet presAssocID="{7B4B291D-1BC4-4B7E-990F-476BD525C0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1DC4FB-A429-4C3F-9CAB-667D13C0E0BD}" type="pres">
      <dgm:prSet presAssocID="{7B4B291D-1BC4-4B7E-990F-476BD525C077}" presName="tile4" presStyleLbl="node1" presStyleIdx="3" presStyleCnt="4"/>
      <dgm:spPr/>
    </dgm:pt>
    <dgm:pt modelId="{A44A37A2-A00C-4A41-8C23-B6A82ED426A3}" type="pres">
      <dgm:prSet presAssocID="{7B4B291D-1BC4-4B7E-990F-476BD525C0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C7E51-8463-4BF3-B8C1-C124F0F9E4C1}" type="pres">
      <dgm:prSet presAssocID="{7B4B291D-1BC4-4B7E-990F-476BD525C07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2AAA20B-D3CF-4B47-A03B-24C0EC2FDC32}" type="presOf" srcId="{9EAC076A-00B1-47B5-B746-C27A1608E6CB}" destId="{DADB5A05-9A9E-4469-8C14-3D443A9F1A77}" srcOrd="0" destOrd="0" presId="urn:microsoft.com/office/officeart/2005/8/layout/matrix1"/>
    <dgm:cxn modelId="{4343580C-3765-4A60-817E-F30CC677921E}" srcId="{7B4B291D-1BC4-4B7E-990F-476BD525C077}" destId="{5C421CAA-EE20-4981-898F-B739EC5E9B31}" srcOrd="0" destOrd="0" parTransId="{9610B201-82B5-4522-AE25-CD50897F0BBE}" sibTransId="{7077CB2D-F8B0-4787-B13E-E07A80CB79CA}"/>
    <dgm:cxn modelId="{A02B9629-7625-4FBF-9066-F74B8F7ADD5E}" type="presOf" srcId="{736898E5-6719-4CFB-B7A9-753AB7A9A661}" destId="{A44A37A2-A00C-4A41-8C23-B6A82ED426A3}" srcOrd="1" destOrd="0" presId="urn:microsoft.com/office/officeart/2005/8/layout/matrix1"/>
    <dgm:cxn modelId="{A83CB13A-3783-49ED-BECD-7E3F68204F1D}" type="presOf" srcId="{F5F36F3E-CE8A-4762-BC91-925E2DC20E21}" destId="{586E9BE6-542E-4020-8D3E-DB6D9DDA6DB8}" srcOrd="0" destOrd="0" presId="urn:microsoft.com/office/officeart/2005/8/layout/matrix1"/>
    <dgm:cxn modelId="{E09FEA62-F461-4670-8CEF-8B8AE5DBE4E3}" type="presOf" srcId="{7B4B291D-1BC4-4B7E-990F-476BD525C077}" destId="{FA700928-46B0-4369-9C7D-3EF594FCD4C2}" srcOrd="0" destOrd="0" presId="urn:microsoft.com/office/officeart/2005/8/layout/matrix1"/>
    <dgm:cxn modelId="{492FB569-DBA4-41F8-AC47-DEAA32D07034}" srcId="{5C421CAA-EE20-4981-898F-B739EC5E9B31}" destId="{F5F36F3E-CE8A-4762-BC91-925E2DC20E21}" srcOrd="1" destOrd="0" parTransId="{53B2A635-3551-451E-B1E9-81C6968C13E4}" sibTransId="{6B608E91-A5C0-4281-9BBC-6C511D4CC4E8}"/>
    <dgm:cxn modelId="{E32CBE6C-9988-4635-81E0-CBE160D0DC41}" srcId="{5C421CAA-EE20-4981-898F-B739EC5E9B31}" destId="{736898E5-6719-4CFB-B7A9-753AB7A9A661}" srcOrd="3" destOrd="0" parTransId="{DDCA3D55-FBD9-4982-9FDC-47BA1FB2887D}" sibTransId="{16C42F11-DB52-4C9F-BA86-1DC148B2A6B9}"/>
    <dgm:cxn modelId="{C4A0844F-19E7-4152-8138-F0DC79C41DCD}" type="presOf" srcId="{F5F36F3E-CE8A-4762-BC91-925E2DC20E21}" destId="{F5DFFCF4-A856-4474-84CB-EB270BC19D02}" srcOrd="1" destOrd="0" presId="urn:microsoft.com/office/officeart/2005/8/layout/matrix1"/>
    <dgm:cxn modelId="{ECB95457-FFD3-49B3-8361-7B6F4A2F09AE}" type="presOf" srcId="{9EAC076A-00B1-47B5-B746-C27A1608E6CB}" destId="{C74D2F1E-E9DF-4655-9FBD-AC1C554A5CD9}" srcOrd="1" destOrd="0" presId="urn:microsoft.com/office/officeart/2005/8/layout/matrix1"/>
    <dgm:cxn modelId="{A5508277-173A-4B3F-BCB6-1475CD742CB7}" srcId="{5C421CAA-EE20-4981-898F-B739EC5E9B31}" destId="{94E68FB6-AE9D-42D6-A3DE-D92C3811A81B}" srcOrd="0" destOrd="0" parTransId="{ED63B3BD-A8D0-4E0B-B669-053FE26F4C89}" sibTransId="{5A0B1F3D-0F31-4BBF-A1F6-E09508428C03}"/>
    <dgm:cxn modelId="{888EFD77-37D2-4A98-ACDC-792F54CEFD11}" srcId="{5C421CAA-EE20-4981-898F-B739EC5E9B31}" destId="{9EAC076A-00B1-47B5-B746-C27A1608E6CB}" srcOrd="2" destOrd="0" parTransId="{C20D0CA1-1497-44E0-8FBB-3420F5C8786D}" sibTransId="{03337CDB-47A8-47B5-9424-36A7A33149B8}"/>
    <dgm:cxn modelId="{21B38B90-C393-423C-AA3A-80E9AB4517D6}" type="presOf" srcId="{94E68FB6-AE9D-42D6-A3DE-D92C3811A81B}" destId="{020A5B0B-1D08-4D2C-BEBF-64FC4C88E2C0}" srcOrd="1" destOrd="0" presId="urn:microsoft.com/office/officeart/2005/8/layout/matrix1"/>
    <dgm:cxn modelId="{EAED27B0-A157-46DB-8806-3D71FC8FD39E}" type="presOf" srcId="{94E68FB6-AE9D-42D6-A3DE-D92C3811A81B}" destId="{AB5493C9-4FED-4CF5-848D-EDB806F2FC90}" srcOrd="0" destOrd="0" presId="urn:microsoft.com/office/officeart/2005/8/layout/matrix1"/>
    <dgm:cxn modelId="{3A8A79BE-3DAA-4451-B129-1054485A5DBE}" type="presOf" srcId="{5C421CAA-EE20-4981-898F-B739EC5E9B31}" destId="{77DC7E51-8463-4BF3-B8C1-C124F0F9E4C1}" srcOrd="0" destOrd="0" presId="urn:microsoft.com/office/officeart/2005/8/layout/matrix1"/>
    <dgm:cxn modelId="{2E8991E8-035F-4FC1-917C-EF58E13027C1}" type="presOf" srcId="{736898E5-6719-4CFB-B7A9-753AB7A9A661}" destId="{ED1DC4FB-A429-4C3F-9CAB-667D13C0E0BD}" srcOrd="0" destOrd="0" presId="urn:microsoft.com/office/officeart/2005/8/layout/matrix1"/>
    <dgm:cxn modelId="{A1896E8B-538D-4D3C-9841-45D901A526BF}" type="presParOf" srcId="{FA700928-46B0-4369-9C7D-3EF594FCD4C2}" destId="{4B4B1FFA-B5B2-446E-9E1F-0218AEA54812}" srcOrd="0" destOrd="0" presId="urn:microsoft.com/office/officeart/2005/8/layout/matrix1"/>
    <dgm:cxn modelId="{E01A4F24-A379-47EC-8169-A2683721AB7D}" type="presParOf" srcId="{4B4B1FFA-B5B2-446E-9E1F-0218AEA54812}" destId="{AB5493C9-4FED-4CF5-848D-EDB806F2FC90}" srcOrd="0" destOrd="0" presId="urn:microsoft.com/office/officeart/2005/8/layout/matrix1"/>
    <dgm:cxn modelId="{A6C13364-5289-4C66-9C40-CB419EAC3D11}" type="presParOf" srcId="{4B4B1FFA-B5B2-446E-9E1F-0218AEA54812}" destId="{020A5B0B-1D08-4D2C-BEBF-64FC4C88E2C0}" srcOrd="1" destOrd="0" presId="urn:microsoft.com/office/officeart/2005/8/layout/matrix1"/>
    <dgm:cxn modelId="{CB177342-3D38-44A8-A4D4-18B2CF99D742}" type="presParOf" srcId="{4B4B1FFA-B5B2-446E-9E1F-0218AEA54812}" destId="{586E9BE6-542E-4020-8D3E-DB6D9DDA6DB8}" srcOrd="2" destOrd="0" presId="urn:microsoft.com/office/officeart/2005/8/layout/matrix1"/>
    <dgm:cxn modelId="{833BB2B2-3D5E-4E1F-9CE4-51C37421DC88}" type="presParOf" srcId="{4B4B1FFA-B5B2-446E-9E1F-0218AEA54812}" destId="{F5DFFCF4-A856-4474-84CB-EB270BC19D02}" srcOrd="3" destOrd="0" presId="urn:microsoft.com/office/officeart/2005/8/layout/matrix1"/>
    <dgm:cxn modelId="{BDB9FE47-61F9-4907-B23F-6B6B616BA45A}" type="presParOf" srcId="{4B4B1FFA-B5B2-446E-9E1F-0218AEA54812}" destId="{DADB5A05-9A9E-4469-8C14-3D443A9F1A77}" srcOrd="4" destOrd="0" presId="urn:microsoft.com/office/officeart/2005/8/layout/matrix1"/>
    <dgm:cxn modelId="{D93052F4-3C83-492F-BBFE-8190BA5CEF7D}" type="presParOf" srcId="{4B4B1FFA-B5B2-446E-9E1F-0218AEA54812}" destId="{C74D2F1E-E9DF-4655-9FBD-AC1C554A5CD9}" srcOrd="5" destOrd="0" presId="urn:microsoft.com/office/officeart/2005/8/layout/matrix1"/>
    <dgm:cxn modelId="{B55FDCA4-615B-4032-A6D5-32D999551698}" type="presParOf" srcId="{4B4B1FFA-B5B2-446E-9E1F-0218AEA54812}" destId="{ED1DC4FB-A429-4C3F-9CAB-667D13C0E0BD}" srcOrd="6" destOrd="0" presId="urn:microsoft.com/office/officeart/2005/8/layout/matrix1"/>
    <dgm:cxn modelId="{92A4660B-EF74-496A-ACFA-85C068269DA2}" type="presParOf" srcId="{4B4B1FFA-B5B2-446E-9E1F-0218AEA54812}" destId="{A44A37A2-A00C-4A41-8C23-B6A82ED426A3}" srcOrd="7" destOrd="0" presId="urn:microsoft.com/office/officeart/2005/8/layout/matrix1"/>
    <dgm:cxn modelId="{7E4520EB-8071-4A26-AA99-015C04C5F98C}" type="presParOf" srcId="{FA700928-46B0-4369-9C7D-3EF594FCD4C2}" destId="{77DC7E51-8463-4BF3-B8C1-C124F0F9E4C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B291D-1BC4-4B7E-990F-476BD525C07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421CAA-EE20-4981-898F-B739EC5E9B3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2800" dirty="0">
              <a:latin typeface="Arial Rounded MT Bold" panose="020F0704030504030204" pitchFamily="34" charset="0"/>
            </a:rPr>
            <a:t>Zoom</a:t>
          </a:r>
          <a:endParaRPr lang="en-IN" sz="1400" dirty="0">
            <a:latin typeface="Arial Rounded MT Bold" panose="020F0704030504030204" pitchFamily="34" charset="0"/>
          </a:endParaRPr>
        </a:p>
      </dgm:t>
    </dgm:pt>
    <dgm:pt modelId="{9610B201-82B5-4522-AE25-CD50897F0BBE}" type="parTrans" cxnId="{4343580C-3765-4A60-817E-F30CC677921E}">
      <dgm:prSet/>
      <dgm:spPr/>
      <dgm:t>
        <a:bodyPr/>
        <a:lstStyle/>
        <a:p>
          <a:endParaRPr lang="en-IN"/>
        </a:p>
      </dgm:t>
    </dgm:pt>
    <dgm:pt modelId="{7077CB2D-F8B0-4787-B13E-E07A80CB79CA}" type="sibTrans" cxnId="{4343580C-3765-4A60-817E-F30CC677921E}">
      <dgm:prSet/>
      <dgm:spPr/>
      <dgm:t>
        <a:bodyPr/>
        <a:lstStyle/>
        <a:p>
          <a:endParaRPr lang="en-IN"/>
        </a:p>
      </dgm:t>
    </dgm:pt>
    <dgm:pt modelId="{94E68FB6-AE9D-42D6-A3DE-D92C3811A81B}">
      <dgm:prSet phldrT="[Text]"/>
      <dgm:spPr/>
      <dgm:t>
        <a:bodyPr/>
        <a:lstStyle/>
        <a:p>
          <a:pPr>
            <a:buNone/>
          </a:pPr>
          <a:endParaRPr lang="en-IN" b="1" dirty="0">
            <a:latin typeface="Arial Rounded MT Bold" panose="020F0704030504030204" pitchFamily="34" charset="0"/>
          </a:endParaRPr>
        </a:p>
        <a:p>
          <a:pPr>
            <a:buNone/>
          </a:pPr>
          <a:r>
            <a:rPr lang="en-IN" b="1" dirty="0">
              <a:latin typeface="Arial Rounded MT Bold" panose="020F0704030504030204" pitchFamily="34" charset="0"/>
            </a:rPr>
            <a:t>Strengths</a:t>
          </a:r>
        </a:p>
        <a:p>
          <a:pPr>
            <a:buNone/>
          </a:pPr>
          <a:endParaRPr lang="en-IN" b="1" dirty="0">
            <a:latin typeface="Arial Rounded MT Bold" panose="020F0704030504030204" pitchFamily="34" charset="0"/>
          </a:endParaRP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Ease of Use</a:t>
          </a: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Niche Product</a:t>
          </a: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Brand Name</a:t>
          </a:r>
        </a:p>
        <a:p>
          <a:pPr>
            <a:buFont typeface="Wingdings" panose="05000000000000000000" pitchFamily="2" charset="2"/>
            <a:buChar char="q"/>
          </a:pPr>
          <a:r>
            <a:rPr lang="en-IN" dirty="0">
              <a:latin typeface="Arial Rounded MT Bold" panose="020F0704030504030204" pitchFamily="34" charset="0"/>
            </a:rPr>
            <a:t>Unique Features (Whiteboards)</a:t>
          </a:r>
        </a:p>
      </dgm:t>
    </dgm:pt>
    <dgm:pt modelId="{ED63B3BD-A8D0-4E0B-B669-053FE26F4C89}" type="parTrans" cxnId="{A5508277-173A-4B3F-BCB6-1475CD742CB7}">
      <dgm:prSet/>
      <dgm:spPr/>
      <dgm:t>
        <a:bodyPr/>
        <a:lstStyle/>
        <a:p>
          <a:endParaRPr lang="en-IN"/>
        </a:p>
      </dgm:t>
    </dgm:pt>
    <dgm:pt modelId="{5A0B1F3D-0F31-4BBF-A1F6-E09508428C03}" type="sibTrans" cxnId="{A5508277-173A-4B3F-BCB6-1475CD742CB7}">
      <dgm:prSet/>
      <dgm:spPr/>
      <dgm:t>
        <a:bodyPr/>
        <a:lstStyle/>
        <a:p>
          <a:endParaRPr lang="en-IN"/>
        </a:p>
      </dgm:t>
    </dgm:pt>
    <dgm:pt modelId="{F5F36F3E-CE8A-4762-BC91-925E2DC20E21}">
      <dgm:prSet phldrT="[Text]"/>
      <dgm:spPr/>
      <dgm:t>
        <a:bodyPr/>
        <a:lstStyle/>
        <a:p>
          <a:r>
            <a:rPr lang="en-IN" b="1" dirty="0">
              <a:latin typeface="Arial Rounded MT Bold" panose="020F0704030504030204" pitchFamily="34" charset="0"/>
            </a:rPr>
            <a:t>Weaknesses</a:t>
          </a:r>
        </a:p>
        <a:p>
          <a:endParaRPr lang="en-IN" b="1" dirty="0">
            <a:latin typeface="Arial Rounded MT Bold" panose="020F0704030504030204" pitchFamily="34" charset="0"/>
          </a:endParaRPr>
        </a:p>
        <a:p>
          <a:r>
            <a:rPr lang="en-IN" dirty="0">
              <a:latin typeface="Arial Rounded MT Bold" panose="020F0704030504030204" pitchFamily="34" charset="0"/>
            </a:rPr>
            <a:t>Ineffective Encryption</a:t>
          </a:r>
        </a:p>
        <a:p>
          <a:r>
            <a:rPr lang="en-IN" dirty="0">
              <a:latin typeface="Arial Rounded MT Bold" panose="020F0704030504030204" pitchFamily="34" charset="0"/>
            </a:rPr>
            <a:t>Unpolished Features</a:t>
          </a:r>
        </a:p>
        <a:p>
          <a:r>
            <a:rPr lang="en-IN" dirty="0">
              <a:latin typeface="Arial Rounded MT Bold" panose="020F0704030504030204" pitchFamily="34" charset="0"/>
            </a:rPr>
            <a:t>Security Problems</a:t>
          </a:r>
        </a:p>
      </dgm:t>
    </dgm:pt>
    <dgm:pt modelId="{53B2A635-3551-451E-B1E9-81C6968C13E4}" type="parTrans" cxnId="{492FB569-DBA4-41F8-AC47-DEAA32D07034}">
      <dgm:prSet/>
      <dgm:spPr/>
      <dgm:t>
        <a:bodyPr/>
        <a:lstStyle/>
        <a:p>
          <a:endParaRPr lang="en-IN"/>
        </a:p>
      </dgm:t>
    </dgm:pt>
    <dgm:pt modelId="{6B608E91-A5C0-4281-9BBC-6C511D4CC4E8}" type="sibTrans" cxnId="{492FB569-DBA4-41F8-AC47-DEAA32D07034}">
      <dgm:prSet/>
      <dgm:spPr/>
      <dgm:t>
        <a:bodyPr/>
        <a:lstStyle/>
        <a:p>
          <a:endParaRPr lang="en-IN"/>
        </a:p>
      </dgm:t>
    </dgm:pt>
    <dgm:pt modelId="{9EAC076A-00B1-47B5-B746-C27A1608E6CB}">
      <dgm:prSet phldrT="[Text]"/>
      <dgm:spPr/>
      <dgm:t>
        <a:bodyPr anchor="t"/>
        <a:lstStyle/>
        <a:p>
          <a:pPr algn="ctr"/>
          <a:r>
            <a:rPr lang="en-IN" b="1" dirty="0">
              <a:latin typeface="Arial Rounded MT Bold" panose="020F0704030504030204" pitchFamily="34" charset="0"/>
            </a:rPr>
            <a:t>Opportunities</a:t>
          </a:r>
        </a:p>
        <a:p>
          <a:pPr algn="ctr"/>
          <a:endParaRPr lang="en-IN" b="1" dirty="0">
            <a:latin typeface="Arial Rounded MT Bold" panose="020F0704030504030204" pitchFamily="34" charset="0"/>
          </a:endParaRPr>
        </a:p>
        <a:p>
          <a:pPr algn="ctr"/>
          <a:r>
            <a:rPr lang="en-IN" dirty="0">
              <a:latin typeface="Arial Rounded MT Bold" panose="020F0704030504030204" pitchFamily="34" charset="0"/>
            </a:rPr>
            <a:t>Increasing Demand</a:t>
          </a:r>
        </a:p>
        <a:p>
          <a:pPr algn="ctr"/>
          <a:r>
            <a:rPr lang="en-IN" dirty="0">
              <a:latin typeface="Arial Rounded MT Bold" panose="020F0704030504030204" pitchFamily="34" charset="0"/>
            </a:rPr>
            <a:t>Technological Improvements</a:t>
          </a:r>
        </a:p>
        <a:p>
          <a:pPr algn="ctr"/>
          <a:r>
            <a:rPr lang="en-IN" dirty="0">
              <a:latin typeface="Arial Rounded MT Bold" panose="020F0704030504030204" pitchFamily="34" charset="0"/>
            </a:rPr>
            <a:t>Diversification</a:t>
          </a:r>
        </a:p>
      </dgm:t>
    </dgm:pt>
    <dgm:pt modelId="{C20D0CA1-1497-44E0-8FBB-3420F5C8786D}" type="parTrans" cxnId="{888EFD77-37D2-4A98-ACDC-792F54CEFD11}">
      <dgm:prSet/>
      <dgm:spPr/>
      <dgm:t>
        <a:bodyPr/>
        <a:lstStyle/>
        <a:p>
          <a:endParaRPr lang="en-IN"/>
        </a:p>
      </dgm:t>
    </dgm:pt>
    <dgm:pt modelId="{03337CDB-47A8-47B5-9424-36A7A33149B8}" type="sibTrans" cxnId="{888EFD77-37D2-4A98-ACDC-792F54CEFD11}">
      <dgm:prSet/>
      <dgm:spPr/>
      <dgm:t>
        <a:bodyPr/>
        <a:lstStyle/>
        <a:p>
          <a:endParaRPr lang="en-IN"/>
        </a:p>
      </dgm:t>
    </dgm:pt>
    <dgm:pt modelId="{736898E5-6719-4CFB-B7A9-753AB7A9A661}">
      <dgm:prSet phldrT="[Text]"/>
      <dgm:spPr/>
      <dgm:t>
        <a:bodyPr anchor="t"/>
        <a:lstStyle/>
        <a:p>
          <a:r>
            <a:rPr lang="en-IN" b="1" dirty="0">
              <a:latin typeface="Arial Rounded MT Bold" panose="020F0704030504030204" pitchFamily="34" charset="0"/>
            </a:rPr>
            <a:t>Threats</a:t>
          </a:r>
        </a:p>
        <a:p>
          <a:endParaRPr lang="en-IN" b="1" dirty="0">
            <a:latin typeface="Arial Rounded MT Bold" panose="020F0704030504030204" pitchFamily="34" charset="0"/>
          </a:endParaRPr>
        </a:p>
        <a:p>
          <a:r>
            <a:rPr lang="en-IN" dirty="0">
              <a:latin typeface="Arial Rounded MT Bold" panose="020F0704030504030204" pitchFamily="34" charset="0"/>
            </a:rPr>
            <a:t>Competition</a:t>
          </a:r>
        </a:p>
        <a:p>
          <a:r>
            <a:rPr lang="en-IN" dirty="0">
              <a:latin typeface="Arial Rounded MT Bold" panose="020F0704030504030204" pitchFamily="34" charset="0"/>
            </a:rPr>
            <a:t>Normalization</a:t>
          </a:r>
        </a:p>
        <a:p>
          <a:r>
            <a:rPr lang="en-IN" dirty="0">
              <a:latin typeface="Arial Rounded MT Bold" panose="020F0704030504030204" pitchFamily="34" charset="0"/>
            </a:rPr>
            <a:t>Many Substitutes in the Market</a:t>
          </a:r>
        </a:p>
      </dgm:t>
    </dgm:pt>
    <dgm:pt modelId="{DDCA3D55-FBD9-4982-9FDC-47BA1FB2887D}" type="parTrans" cxnId="{E32CBE6C-9988-4635-81E0-CBE160D0DC41}">
      <dgm:prSet/>
      <dgm:spPr/>
      <dgm:t>
        <a:bodyPr/>
        <a:lstStyle/>
        <a:p>
          <a:endParaRPr lang="en-IN"/>
        </a:p>
      </dgm:t>
    </dgm:pt>
    <dgm:pt modelId="{16C42F11-DB52-4C9F-BA86-1DC148B2A6B9}" type="sibTrans" cxnId="{E32CBE6C-9988-4635-81E0-CBE160D0DC41}">
      <dgm:prSet/>
      <dgm:spPr/>
      <dgm:t>
        <a:bodyPr/>
        <a:lstStyle/>
        <a:p>
          <a:endParaRPr lang="en-IN"/>
        </a:p>
      </dgm:t>
    </dgm:pt>
    <dgm:pt modelId="{FA700928-46B0-4369-9C7D-3EF594FCD4C2}" type="pres">
      <dgm:prSet presAssocID="{7B4B291D-1BC4-4B7E-990F-476BD525C07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4B1FFA-B5B2-446E-9E1F-0218AEA54812}" type="pres">
      <dgm:prSet presAssocID="{7B4B291D-1BC4-4B7E-990F-476BD525C077}" presName="matrix" presStyleCnt="0"/>
      <dgm:spPr/>
    </dgm:pt>
    <dgm:pt modelId="{AB5493C9-4FED-4CF5-848D-EDB806F2FC90}" type="pres">
      <dgm:prSet presAssocID="{7B4B291D-1BC4-4B7E-990F-476BD525C077}" presName="tile1" presStyleLbl="node1" presStyleIdx="0" presStyleCnt="4"/>
      <dgm:spPr/>
    </dgm:pt>
    <dgm:pt modelId="{020A5B0B-1D08-4D2C-BEBF-64FC4C88E2C0}" type="pres">
      <dgm:prSet presAssocID="{7B4B291D-1BC4-4B7E-990F-476BD525C07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6E9BE6-542E-4020-8D3E-DB6D9DDA6DB8}" type="pres">
      <dgm:prSet presAssocID="{7B4B291D-1BC4-4B7E-990F-476BD525C077}" presName="tile2" presStyleLbl="node1" presStyleIdx="1" presStyleCnt="4"/>
      <dgm:spPr/>
    </dgm:pt>
    <dgm:pt modelId="{F5DFFCF4-A856-4474-84CB-EB270BC19D02}" type="pres">
      <dgm:prSet presAssocID="{7B4B291D-1BC4-4B7E-990F-476BD525C07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DB5A05-9A9E-4469-8C14-3D443A9F1A77}" type="pres">
      <dgm:prSet presAssocID="{7B4B291D-1BC4-4B7E-990F-476BD525C077}" presName="tile3" presStyleLbl="node1" presStyleIdx="2" presStyleCnt="4"/>
      <dgm:spPr/>
    </dgm:pt>
    <dgm:pt modelId="{C74D2F1E-E9DF-4655-9FBD-AC1C554A5CD9}" type="pres">
      <dgm:prSet presAssocID="{7B4B291D-1BC4-4B7E-990F-476BD525C07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1DC4FB-A429-4C3F-9CAB-667D13C0E0BD}" type="pres">
      <dgm:prSet presAssocID="{7B4B291D-1BC4-4B7E-990F-476BD525C077}" presName="tile4" presStyleLbl="node1" presStyleIdx="3" presStyleCnt="4"/>
      <dgm:spPr/>
    </dgm:pt>
    <dgm:pt modelId="{A44A37A2-A00C-4A41-8C23-B6A82ED426A3}" type="pres">
      <dgm:prSet presAssocID="{7B4B291D-1BC4-4B7E-990F-476BD525C07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C7E51-8463-4BF3-B8C1-C124F0F9E4C1}" type="pres">
      <dgm:prSet presAssocID="{7B4B291D-1BC4-4B7E-990F-476BD525C07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2AAA20B-D3CF-4B47-A03B-24C0EC2FDC32}" type="presOf" srcId="{9EAC076A-00B1-47B5-B746-C27A1608E6CB}" destId="{DADB5A05-9A9E-4469-8C14-3D443A9F1A77}" srcOrd="0" destOrd="0" presId="urn:microsoft.com/office/officeart/2005/8/layout/matrix1"/>
    <dgm:cxn modelId="{4343580C-3765-4A60-817E-F30CC677921E}" srcId="{7B4B291D-1BC4-4B7E-990F-476BD525C077}" destId="{5C421CAA-EE20-4981-898F-B739EC5E9B31}" srcOrd="0" destOrd="0" parTransId="{9610B201-82B5-4522-AE25-CD50897F0BBE}" sibTransId="{7077CB2D-F8B0-4787-B13E-E07A80CB79CA}"/>
    <dgm:cxn modelId="{A02B9629-7625-4FBF-9066-F74B8F7ADD5E}" type="presOf" srcId="{736898E5-6719-4CFB-B7A9-753AB7A9A661}" destId="{A44A37A2-A00C-4A41-8C23-B6A82ED426A3}" srcOrd="1" destOrd="0" presId="urn:microsoft.com/office/officeart/2005/8/layout/matrix1"/>
    <dgm:cxn modelId="{A83CB13A-3783-49ED-BECD-7E3F68204F1D}" type="presOf" srcId="{F5F36F3E-CE8A-4762-BC91-925E2DC20E21}" destId="{586E9BE6-542E-4020-8D3E-DB6D9DDA6DB8}" srcOrd="0" destOrd="0" presId="urn:microsoft.com/office/officeart/2005/8/layout/matrix1"/>
    <dgm:cxn modelId="{E09FEA62-F461-4670-8CEF-8B8AE5DBE4E3}" type="presOf" srcId="{7B4B291D-1BC4-4B7E-990F-476BD525C077}" destId="{FA700928-46B0-4369-9C7D-3EF594FCD4C2}" srcOrd="0" destOrd="0" presId="urn:microsoft.com/office/officeart/2005/8/layout/matrix1"/>
    <dgm:cxn modelId="{492FB569-DBA4-41F8-AC47-DEAA32D07034}" srcId="{5C421CAA-EE20-4981-898F-B739EC5E9B31}" destId="{F5F36F3E-CE8A-4762-BC91-925E2DC20E21}" srcOrd="1" destOrd="0" parTransId="{53B2A635-3551-451E-B1E9-81C6968C13E4}" sibTransId="{6B608E91-A5C0-4281-9BBC-6C511D4CC4E8}"/>
    <dgm:cxn modelId="{E32CBE6C-9988-4635-81E0-CBE160D0DC41}" srcId="{5C421CAA-EE20-4981-898F-B739EC5E9B31}" destId="{736898E5-6719-4CFB-B7A9-753AB7A9A661}" srcOrd="3" destOrd="0" parTransId="{DDCA3D55-FBD9-4982-9FDC-47BA1FB2887D}" sibTransId="{16C42F11-DB52-4C9F-BA86-1DC148B2A6B9}"/>
    <dgm:cxn modelId="{C4A0844F-19E7-4152-8138-F0DC79C41DCD}" type="presOf" srcId="{F5F36F3E-CE8A-4762-BC91-925E2DC20E21}" destId="{F5DFFCF4-A856-4474-84CB-EB270BC19D02}" srcOrd="1" destOrd="0" presId="urn:microsoft.com/office/officeart/2005/8/layout/matrix1"/>
    <dgm:cxn modelId="{ECB95457-FFD3-49B3-8361-7B6F4A2F09AE}" type="presOf" srcId="{9EAC076A-00B1-47B5-B746-C27A1608E6CB}" destId="{C74D2F1E-E9DF-4655-9FBD-AC1C554A5CD9}" srcOrd="1" destOrd="0" presId="urn:microsoft.com/office/officeart/2005/8/layout/matrix1"/>
    <dgm:cxn modelId="{A5508277-173A-4B3F-BCB6-1475CD742CB7}" srcId="{5C421CAA-EE20-4981-898F-B739EC5E9B31}" destId="{94E68FB6-AE9D-42D6-A3DE-D92C3811A81B}" srcOrd="0" destOrd="0" parTransId="{ED63B3BD-A8D0-4E0B-B669-053FE26F4C89}" sibTransId="{5A0B1F3D-0F31-4BBF-A1F6-E09508428C03}"/>
    <dgm:cxn modelId="{888EFD77-37D2-4A98-ACDC-792F54CEFD11}" srcId="{5C421CAA-EE20-4981-898F-B739EC5E9B31}" destId="{9EAC076A-00B1-47B5-B746-C27A1608E6CB}" srcOrd="2" destOrd="0" parTransId="{C20D0CA1-1497-44E0-8FBB-3420F5C8786D}" sibTransId="{03337CDB-47A8-47B5-9424-36A7A33149B8}"/>
    <dgm:cxn modelId="{21B38B90-C393-423C-AA3A-80E9AB4517D6}" type="presOf" srcId="{94E68FB6-AE9D-42D6-A3DE-D92C3811A81B}" destId="{020A5B0B-1D08-4D2C-BEBF-64FC4C88E2C0}" srcOrd="1" destOrd="0" presId="urn:microsoft.com/office/officeart/2005/8/layout/matrix1"/>
    <dgm:cxn modelId="{EAED27B0-A157-46DB-8806-3D71FC8FD39E}" type="presOf" srcId="{94E68FB6-AE9D-42D6-A3DE-D92C3811A81B}" destId="{AB5493C9-4FED-4CF5-848D-EDB806F2FC90}" srcOrd="0" destOrd="0" presId="urn:microsoft.com/office/officeart/2005/8/layout/matrix1"/>
    <dgm:cxn modelId="{3A8A79BE-3DAA-4451-B129-1054485A5DBE}" type="presOf" srcId="{5C421CAA-EE20-4981-898F-B739EC5E9B31}" destId="{77DC7E51-8463-4BF3-B8C1-C124F0F9E4C1}" srcOrd="0" destOrd="0" presId="urn:microsoft.com/office/officeart/2005/8/layout/matrix1"/>
    <dgm:cxn modelId="{2E8991E8-035F-4FC1-917C-EF58E13027C1}" type="presOf" srcId="{736898E5-6719-4CFB-B7A9-753AB7A9A661}" destId="{ED1DC4FB-A429-4C3F-9CAB-667D13C0E0BD}" srcOrd="0" destOrd="0" presId="urn:microsoft.com/office/officeart/2005/8/layout/matrix1"/>
    <dgm:cxn modelId="{A1896E8B-538D-4D3C-9841-45D901A526BF}" type="presParOf" srcId="{FA700928-46B0-4369-9C7D-3EF594FCD4C2}" destId="{4B4B1FFA-B5B2-446E-9E1F-0218AEA54812}" srcOrd="0" destOrd="0" presId="urn:microsoft.com/office/officeart/2005/8/layout/matrix1"/>
    <dgm:cxn modelId="{E01A4F24-A379-47EC-8169-A2683721AB7D}" type="presParOf" srcId="{4B4B1FFA-B5B2-446E-9E1F-0218AEA54812}" destId="{AB5493C9-4FED-4CF5-848D-EDB806F2FC90}" srcOrd="0" destOrd="0" presId="urn:microsoft.com/office/officeart/2005/8/layout/matrix1"/>
    <dgm:cxn modelId="{A6C13364-5289-4C66-9C40-CB419EAC3D11}" type="presParOf" srcId="{4B4B1FFA-B5B2-446E-9E1F-0218AEA54812}" destId="{020A5B0B-1D08-4D2C-BEBF-64FC4C88E2C0}" srcOrd="1" destOrd="0" presId="urn:microsoft.com/office/officeart/2005/8/layout/matrix1"/>
    <dgm:cxn modelId="{CB177342-3D38-44A8-A4D4-18B2CF99D742}" type="presParOf" srcId="{4B4B1FFA-B5B2-446E-9E1F-0218AEA54812}" destId="{586E9BE6-542E-4020-8D3E-DB6D9DDA6DB8}" srcOrd="2" destOrd="0" presId="urn:microsoft.com/office/officeart/2005/8/layout/matrix1"/>
    <dgm:cxn modelId="{833BB2B2-3D5E-4E1F-9CE4-51C37421DC88}" type="presParOf" srcId="{4B4B1FFA-B5B2-446E-9E1F-0218AEA54812}" destId="{F5DFFCF4-A856-4474-84CB-EB270BC19D02}" srcOrd="3" destOrd="0" presId="urn:microsoft.com/office/officeart/2005/8/layout/matrix1"/>
    <dgm:cxn modelId="{BDB9FE47-61F9-4907-B23F-6B6B616BA45A}" type="presParOf" srcId="{4B4B1FFA-B5B2-446E-9E1F-0218AEA54812}" destId="{DADB5A05-9A9E-4469-8C14-3D443A9F1A77}" srcOrd="4" destOrd="0" presId="urn:microsoft.com/office/officeart/2005/8/layout/matrix1"/>
    <dgm:cxn modelId="{D93052F4-3C83-492F-BBFE-8190BA5CEF7D}" type="presParOf" srcId="{4B4B1FFA-B5B2-446E-9E1F-0218AEA54812}" destId="{C74D2F1E-E9DF-4655-9FBD-AC1C554A5CD9}" srcOrd="5" destOrd="0" presId="urn:microsoft.com/office/officeart/2005/8/layout/matrix1"/>
    <dgm:cxn modelId="{B55FDCA4-615B-4032-A6D5-32D999551698}" type="presParOf" srcId="{4B4B1FFA-B5B2-446E-9E1F-0218AEA54812}" destId="{ED1DC4FB-A429-4C3F-9CAB-667D13C0E0BD}" srcOrd="6" destOrd="0" presId="urn:microsoft.com/office/officeart/2005/8/layout/matrix1"/>
    <dgm:cxn modelId="{92A4660B-EF74-496A-ACFA-85C068269DA2}" type="presParOf" srcId="{4B4B1FFA-B5B2-446E-9E1F-0218AEA54812}" destId="{A44A37A2-A00C-4A41-8C23-B6A82ED426A3}" srcOrd="7" destOrd="0" presId="urn:microsoft.com/office/officeart/2005/8/layout/matrix1"/>
    <dgm:cxn modelId="{7E4520EB-8071-4A26-AA99-015C04C5F98C}" type="presParOf" srcId="{FA700928-46B0-4369-9C7D-3EF594FCD4C2}" destId="{77DC7E51-8463-4BF3-B8C1-C124F0F9E4C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78D9E1-DB27-46CE-B1B7-100D6ED866F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A607D74-4818-4B9F-A3B6-966D24FC4760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Joshua Ryan Lawrence Dsouza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CB1FE2B2-0EEC-4CD6-97D0-88587EE1D170}" type="parTrans" cxnId="{EED35610-1052-4EC1-AF4E-183FD1E6670B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705076-2332-4616-A766-856ADE658247}" type="sibTrans" cxnId="{EED35610-1052-4EC1-AF4E-183FD1E6670B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4A50816-F99F-4928-B5B3-AD9DA36B4154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Meghana </a:t>
          </a:r>
          <a:r>
            <a:rPr lang="en-US" dirty="0" err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Jannavada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358EC898-1AA1-4D8F-8FF5-CDF059F912BF}" type="parTrans" cxnId="{CB980FA1-2503-44A3-9967-3E8EDF60FFD8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3341E145-4989-4E1C-B638-4433D8561B30}" type="sibTrans" cxnId="{CB980FA1-2503-44A3-9967-3E8EDF60FFD8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61D665A2-8859-48EA-B49B-529C5419AE30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Samarth G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071E81F9-34F1-41DB-9614-FCC3BAAA9D8A}" type="parTrans" cxnId="{253601E4-93CF-41F2-BFBA-4C2C68572324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CB59AC60-B334-402C-999C-521272942B02}" type="sibTrans" cxnId="{253601E4-93CF-41F2-BFBA-4C2C68572324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C6675A7F-BB8E-4652-B098-55628B9264C3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Suman Sourabh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16E77E49-8B39-400D-90D5-9F38DE883B68}" type="parTrans" cxnId="{71C00359-8AEF-4943-AADD-0D50BA19BCD2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D4E75700-4FD3-49ED-93E6-91593791F378}" type="sibTrans" cxnId="{71C00359-8AEF-4943-AADD-0D50BA19BCD2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D29C25B4-8CF2-4DB2-B6CD-B3B414EC564A}">
      <dgm:prSet/>
      <dgm:spPr/>
      <dgm:t>
        <a:bodyPr/>
        <a:lstStyle/>
        <a:p>
          <a:r>
            <a:rPr lang="en-US" dirty="0" err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Suvodeep</a:t>
          </a: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Das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DAE421F-D2CB-4689-AC1F-05F96AF0893B}" type="parTrans" cxnId="{B22596A9-D4E5-48C1-959E-82E7A5596CDF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BF9DA994-0DA0-4036-9A83-7AFB64B945A7}" type="sibTrans" cxnId="{B22596A9-D4E5-48C1-959E-82E7A5596CDF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9C0DA0AA-5C72-4E4E-AAC1-5E9A38C3D6B2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Jervis Anthony Saldanha</a:t>
          </a:r>
          <a:endParaRPr lang="en-IN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DD6C7CFD-C8E9-45CB-95D7-CEC69BB7BE88}" type="parTrans" cxnId="{67162914-A2B2-4B4D-9D9F-0CD27D61DC92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03C6FB1-1BB5-4DBF-81F6-CAB55CDD75D9}" type="sibTrans" cxnId="{67162914-A2B2-4B4D-9D9F-0CD27D61DC92}">
      <dgm:prSet/>
      <dgm:spPr/>
      <dgm:t>
        <a:bodyPr/>
        <a:lstStyle/>
        <a:p>
          <a:endParaRPr lang="en-IN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0D1CAB76-6A1A-448E-8D9B-20F7956E2D83}" type="pres">
      <dgm:prSet presAssocID="{7E78D9E1-DB27-46CE-B1B7-100D6ED866F5}" presName="compositeShape" presStyleCnt="0">
        <dgm:presLayoutVars>
          <dgm:chMax val="7"/>
          <dgm:dir/>
          <dgm:resizeHandles val="exact"/>
        </dgm:presLayoutVars>
      </dgm:prSet>
      <dgm:spPr/>
    </dgm:pt>
    <dgm:pt modelId="{2837829B-157C-4809-8106-2DA08C3CF201}" type="pres">
      <dgm:prSet presAssocID="{3A607D74-4818-4B9F-A3B6-966D24FC4760}" presName="circ1" presStyleLbl="vennNode1" presStyleIdx="0" presStyleCnt="6"/>
      <dgm:spPr/>
    </dgm:pt>
    <dgm:pt modelId="{E7190191-3584-4578-9423-F0C505AFDE07}" type="pres">
      <dgm:prSet presAssocID="{3A607D74-4818-4B9F-A3B6-966D24FC47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D9CB25B-5E41-4640-A1BE-4C8B4977B06A}" type="pres">
      <dgm:prSet presAssocID="{24A50816-F99F-4928-B5B3-AD9DA36B4154}" presName="circ2" presStyleLbl="vennNode1" presStyleIdx="1" presStyleCnt="6"/>
      <dgm:spPr/>
    </dgm:pt>
    <dgm:pt modelId="{C16456F1-784C-4EB5-8B4F-B4355FA48782}" type="pres">
      <dgm:prSet presAssocID="{24A50816-F99F-4928-B5B3-AD9DA36B415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52A235-AC8B-4631-989B-E57C096F5E3D}" type="pres">
      <dgm:prSet presAssocID="{61D665A2-8859-48EA-B49B-529C5419AE30}" presName="circ3" presStyleLbl="vennNode1" presStyleIdx="2" presStyleCnt="6"/>
      <dgm:spPr/>
    </dgm:pt>
    <dgm:pt modelId="{4CBB22C8-0E65-4CA2-9991-E5D022338B9A}" type="pres">
      <dgm:prSet presAssocID="{61D665A2-8859-48EA-B49B-529C5419AE3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8BB458-9E20-44FF-BAD2-AF2DB98EA4D4}" type="pres">
      <dgm:prSet presAssocID="{C6675A7F-BB8E-4652-B098-55628B9264C3}" presName="circ4" presStyleLbl="vennNode1" presStyleIdx="3" presStyleCnt="6"/>
      <dgm:spPr/>
    </dgm:pt>
    <dgm:pt modelId="{6E89C7B9-D80C-4AD5-822F-EA34539AF0D7}" type="pres">
      <dgm:prSet presAssocID="{C6675A7F-BB8E-4652-B098-55628B9264C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FD7BDF1-E511-4DD8-B769-7378BDEA6C9B}" type="pres">
      <dgm:prSet presAssocID="{D29C25B4-8CF2-4DB2-B6CD-B3B414EC564A}" presName="circ5" presStyleLbl="vennNode1" presStyleIdx="4" presStyleCnt="6"/>
      <dgm:spPr/>
    </dgm:pt>
    <dgm:pt modelId="{94CCEADB-58BF-4006-84E6-14FEA82ED5A4}" type="pres">
      <dgm:prSet presAssocID="{D29C25B4-8CF2-4DB2-B6CD-B3B414EC564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4CADF0-4D95-484F-B620-8B203AF391AA}" type="pres">
      <dgm:prSet presAssocID="{9C0DA0AA-5C72-4E4E-AAC1-5E9A38C3D6B2}" presName="circ6" presStyleLbl="vennNode1" presStyleIdx="5" presStyleCnt="6"/>
      <dgm:spPr/>
    </dgm:pt>
    <dgm:pt modelId="{BCB9A034-D316-4A48-A8E3-B89FAFB3FB50}" type="pres">
      <dgm:prSet presAssocID="{9C0DA0AA-5C72-4E4E-AAC1-5E9A38C3D6B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ED35610-1052-4EC1-AF4E-183FD1E6670B}" srcId="{7E78D9E1-DB27-46CE-B1B7-100D6ED866F5}" destId="{3A607D74-4818-4B9F-A3B6-966D24FC4760}" srcOrd="0" destOrd="0" parTransId="{CB1FE2B2-0EEC-4CD6-97D0-88587EE1D170}" sibTransId="{28705076-2332-4616-A766-856ADE658247}"/>
    <dgm:cxn modelId="{67162914-A2B2-4B4D-9D9F-0CD27D61DC92}" srcId="{7E78D9E1-DB27-46CE-B1B7-100D6ED866F5}" destId="{9C0DA0AA-5C72-4E4E-AAC1-5E9A38C3D6B2}" srcOrd="5" destOrd="0" parTransId="{DD6C7CFD-C8E9-45CB-95D7-CEC69BB7BE88}" sibTransId="{203C6FB1-1BB5-4DBF-81F6-CAB55CDD75D9}"/>
    <dgm:cxn modelId="{C4AF7F1C-7F97-43AE-8765-FB0C3DD2A739}" type="presOf" srcId="{9C0DA0AA-5C72-4E4E-AAC1-5E9A38C3D6B2}" destId="{BCB9A034-D316-4A48-A8E3-B89FAFB3FB50}" srcOrd="0" destOrd="0" presId="urn:microsoft.com/office/officeart/2005/8/layout/venn1"/>
    <dgm:cxn modelId="{5DD2B825-A578-4853-A8F9-31562DF48A8F}" type="presOf" srcId="{24A50816-F99F-4928-B5B3-AD9DA36B4154}" destId="{C16456F1-784C-4EB5-8B4F-B4355FA48782}" srcOrd="0" destOrd="0" presId="urn:microsoft.com/office/officeart/2005/8/layout/venn1"/>
    <dgm:cxn modelId="{71C00359-8AEF-4943-AADD-0D50BA19BCD2}" srcId="{7E78D9E1-DB27-46CE-B1B7-100D6ED866F5}" destId="{C6675A7F-BB8E-4652-B098-55628B9264C3}" srcOrd="3" destOrd="0" parTransId="{16E77E49-8B39-400D-90D5-9F38DE883B68}" sibTransId="{D4E75700-4FD3-49ED-93E6-91593791F378}"/>
    <dgm:cxn modelId="{C823268E-1E9C-4596-8265-8FE9FBBEED85}" type="presOf" srcId="{3A607D74-4818-4B9F-A3B6-966D24FC4760}" destId="{E7190191-3584-4578-9423-F0C505AFDE07}" srcOrd="0" destOrd="0" presId="urn:microsoft.com/office/officeart/2005/8/layout/venn1"/>
    <dgm:cxn modelId="{CB980FA1-2503-44A3-9967-3E8EDF60FFD8}" srcId="{7E78D9E1-DB27-46CE-B1B7-100D6ED866F5}" destId="{24A50816-F99F-4928-B5B3-AD9DA36B4154}" srcOrd="1" destOrd="0" parTransId="{358EC898-1AA1-4D8F-8FF5-CDF059F912BF}" sibTransId="{3341E145-4989-4E1C-B638-4433D8561B30}"/>
    <dgm:cxn modelId="{B22596A9-D4E5-48C1-959E-82E7A5596CDF}" srcId="{7E78D9E1-DB27-46CE-B1B7-100D6ED866F5}" destId="{D29C25B4-8CF2-4DB2-B6CD-B3B414EC564A}" srcOrd="4" destOrd="0" parTransId="{4DAE421F-D2CB-4689-AC1F-05F96AF0893B}" sibTransId="{BF9DA994-0DA0-4036-9A83-7AFB64B945A7}"/>
    <dgm:cxn modelId="{1A73D0B7-478E-4A75-8913-A61612EE4FE6}" type="presOf" srcId="{7E78D9E1-DB27-46CE-B1B7-100D6ED866F5}" destId="{0D1CAB76-6A1A-448E-8D9B-20F7956E2D83}" srcOrd="0" destOrd="0" presId="urn:microsoft.com/office/officeart/2005/8/layout/venn1"/>
    <dgm:cxn modelId="{7B0C6EBC-EA51-4652-9E6B-58C8F06AB541}" type="presOf" srcId="{D29C25B4-8CF2-4DB2-B6CD-B3B414EC564A}" destId="{94CCEADB-58BF-4006-84E6-14FEA82ED5A4}" srcOrd="0" destOrd="0" presId="urn:microsoft.com/office/officeart/2005/8/layout/venn1"/>
    <dgm:cxn modelId="{EF2831BF-8BAA-404E-A204-67527492095E}" type="presOf" srcId="{61D665A2-8859-48EA-B49B-529C5419AE30}" destId="{4CBB22C8-0E65-4CA2-9991-E5D022338B9A}" srcOrd="0" destOrd="0" presId="urn:microsoft.com/office/officeart/2005/8/layout/venn1"/>
    <dgm:cxn modelId="{112C7CCA-CE52-458C-88FD-3BF60380FDDF}" type="presOf" srcId="{C6675A7F-BB8E-4652-B098-55628B9264C3}" destId="{6E89C7B9-D80C-4AD5-822F-EA34539AF0D7}" srcOrd="0" destOrd="0" presId="urn:microsoft.com/office/officeart/2005/8/layout/venn1"/>
    <dgm:cxn modelId="{253601E4-93CF-41F2-BFBA-4C2C68572324}" srcId="{7E78D9E1-DB27-46CE-B1B7-100D6ED866F5}" destId="{61D665A2-8859-48EA-B49B-529C5419AE30}" srcOrd="2" destOrd="0" parTransId="{071E81F9-34F1-41DB-9614-FCC3BAAA9D8A}" sibTransId="{CB59AC60-B334-402C-999C-521272942B02}"/>
    <dgm:cxn modelId="{9E5409ED-4CBF-4604-8851-FD5E3B71B821}" type="presParOf" srcId="{0D1CAB76-6A1A-448E-8D9B-20F7956E2D83}" destId="{2837829B-157C-4809-8106-2DA08C3CF201}" srcOrd="0" destOrd="0" presId="urn:microsoft.com/office/officeart/2005/8/layout/venn1"/>
    <dgm:cxn modelId="{3707F73F-2CD7-4E9B-BED9-22320FF35C23}" type="presParOf" srcId="{0D1CAB76-6A1A-448E-8D9B-20F7956E2D83}" destId="{E7190191-3584-4578-9423-F0C505AFDE07}" srcOrd="1" destOrd="0" presId="urn:microsoft.com/office/officeart/2005/8/layout/venn1"/>
    <dgm:cxn modelId="{05FF71CA-6497-465A-BE16-E26375EDBB8E}" type="presParOf" srcId="{0D1CAB76-6A1A-448E-8D9B-20F7956E2D83}" destId="{CD9CB25B-5E41-4640-A1BE-4C8B4977B06A}" srcOrd="2" destOrd="0" presId="urn:microsoft.com/office/officeart/2005/8/layout/venn1"/>
    <dgm:cxn modelId="{D0B5B6A4-9D67-4513-B988-1C1993FC7A4B}" type="presParOf" srcId="{0D1CAB76-6A1A-448E-8D9B-20F7956E2D83}" destId="{C16456F1-784C-4EB5-8B4F-B4355FA48782}" srcOrd="3" destOrd="0" presId="urn:microsoft.com/office/officeart/2005/8/layout/venn1"/>
    <dgm:cxn modelId="{51E1E3C6-CC0C-4A51-9A7E-FB48E336B91F}" type="presParOf" srcId="{0D1CAB76-6A1A-448E-8D9B-20F7956E2D83}" destId="{C152A235-AC8B-4631-989B-E57C096F5E3D}" srcOrd="4" destOrd="0" presId="urn:microsoft.com/office/officeart/2005/8/layout/venn1"/>
    <dgm:cxn modelId="{0FB21715-46EC-4240-8BA7-BD55CF16B7AC}" type="presParOf" srcId="{0D1CAB76-6A1A-448E-8D9B-20F7956E2D83}" destId="{4CBB22C8-0E65-4CA2-9991-E5D022338B9A}" srcOrd="5" destOrd="0" presId="urn:microsoft.com/office/officeart/2005/8/layout/venn1"/>
    <dgm:cxn modelId="{124DFC83-81F9-4AF0-BA32-02446E8F0C15}" type="presParOf" srcId="{0D1CAB76-6A1A-448E-8D9B-20F7956E2D83}" destId="{E98BB458-9E20-44FF-BAD2-AF2DB98EA4D4}" srcOrd="6" destOrd="0" presId="urn:microsoft.com/office/officeart/2005/8/layout/venn1"/>
    <dgm:cxn modelId="{1B25D2D5-68CB-4AC4-A094-AE18EE52AA68}" type="presParOf" srcId="{0D1CAB76-6A1A-448E-8D9B-20F7956E2D83}" destId="{6E89C7B9-D80C-4AD5-822F-EA34539AF0D7}" srcOrd="7" destOrd="0" presId="urn:microsoft.com/office/officeart/2005/8/layout/venn1"/>
    <dgm:cxn modelId="{1093BBC5-78FB-4346-B0E3-99E7AE860F12}" type="presParOf" srcId="{0D1CAB76-6A1A-448E-8D9B-20F7956E2D83}" destId="{7FD7BDF1-E511-4DD8-B769-7378BDEA6C9B}" srcOrd="8" destOrd="0" presId="urn:microsoft.com/office/officeart/2005/8/layout/venn1"/>
    <dgm:cxn modelId="{4DCA55F8-28B0-460A-9E77-96305BC95CF1}" type="presParOf" srcId="{0D1CAB76-6A1A-448E-8D9B-20F7956E2D83}" destId="{94CCEADB-58BF-4006-84E6-14FEA82ED5A4}" srcOrd="9" destOrd="0" presId="urn:microsoft.com/office/officeart/2005/8/layout/venn1"/>
    <dgm:cxn modelId="{4F754CFE-D572-42A9-9681-3FDFFD38974A}" type="presParOf" srcId="{0D1CAB76-6A1A-448E-8D9B-20F7956E2D83}" destId="{C34CADF0-4D95-484F-B620-8B203AF391AA}" srcOrd="10" destOrd="0" presId="urn:microsoft.com/office/officeart/2005/8/layout/venn1"/>
    <dgm:cxn modelId="{4D1D25B7-0507-4D55-A65C-83195B1D2F2A}" type="presParOf" srcId="{0D1CAB76-6A1A-448E-8D9B-20F7956E2D83}" destId="{BCB9A034-D316-4A48-A8E3-B89FAFB3FB50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493C9-4FED-4CF5-848D-EDB806F2FC90}">
      <dsp:nvSpPr>
        <dsp:cNvPr id="0" name=""/>
        <dsp:cNvSpPr/>
      </dsp:nvSpPr>
      <dsp:spPr>
        <a:xfrm rot="16200000">
          <a:off x="1208192" y="-1208192"/>
          <a:ext cx="2429933" cy="484631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Strengths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Robust Domestic Market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Superior Quality Services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Successful Track Record</a:t>
          </a:r>
        </a:p>
      </dsp:txBody>
      <dsp:txXfrm rot="5400000">
        <a:off x="0" y="0"/>
        <a:ext cx="4846319" cy="1822450"/>
      </dsp:txXfrm>
    </dsp:sp>
    <dsp:sp modelId="{586E9BE6-542E-4020-8D3E-DB6D9DDA6DB8}">
      <dsp:nvSpPr>
        <dsp:cNvPr id="0" name=""/>
        <dsp:cNvSpPr/>
      </dsp:nvSpPr>
      <dsp:spPr>
        <a:xfrm>
          <a:off x="4846319" y="0"/>
          <a:ext cx="4846319" cy="24299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Weaknesses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Lack of Implementation of Technology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Low ROI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Lack of Critical Talent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Arial Rounded MT Bold" panose="020F0704030504030204" pitchFamily="34" charset="0"/>
          </a:endParaRPr>
        </a:p>
      </dsp:txBody>
      <dsp:txXfrm>
        <a:off x="4846319" y="0"/>
        <a:ext cx="4846319" cy="1822450"/>
      </dsp:txXfrm>
    </dsp:sp>
    <dsp:sp modelId="{DADB5A05-9A9E-4469-8C14-3D443A9F1A77}">
      <dsp:nvSpPr>
        <dsp:cNvPr id="0" name=""/>
        <dsp:cNvSpPr/>
      </dsp:nvSpPr>
      <dsp:spPr>
        <a:xfrm rot="10800000">
          <a:off x="0" y="2429933"/>
          <a:ext cx="4846319" cy="24299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Opportunities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Strategic Alliances with Tiger Air Group</a:t>
          </a: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Lucrative International market Opportunities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Developments in AI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Arial Rounded MT Bold" panose="020F0704030504030204" pitchFamily="34" charset="0"/>
          </a:endParaRPr>
        </a:p>
      </dsp:txBody>
      <dsp:txXfrm rot="10800000">
        <a:off x="0" y="3037416"/>
        <a:ext cx="4846319" cy="1822450"/>
      </dsp:txXfrm>
    </dsp:sp>
    <dsp:sp modelId="{ED1DC4FB-A429-4C3F-9CAB-667D13C0E0BD}">
      <dsp:nvSpPr>
        <dsp:cNvPr id="0" name=""/>
        <dsp:cNvSpPr/>
      </dsp:nvSpPr>
      <dsp:spPr>
        <a:xfrm rot="5400000">
          <a:off x="6054512" y="1221740"/>
          <a:ext cx="2429933" cy="484631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Threats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Arial Rounded MT Bold" panose="020F0704030504030204" pitchFamily="34" charset="0"/>
            </a:rPr>
            <a:t>Upcoming Tycoons in Philippines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latin typeface="Arial Rounded MT Bold" panose="020F0704030504030204" pitchFamily="34" charset="0"/>
            </a:rPr>
            <a:t>Work schedule issues on entering Europe and American operations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Rising Fuel and Labour Costs</a:t>
          </a:r>
        </a:p>
      </dsp:txBody>
      <dsp:txXfrm rot="-5400000">
        <a:off x="4846320" y="3037416"/>
        <a:ext cx="4846319" cy="1822450"/>
      </dsp:txXfrm>
    </dsp:sp>
    <dsp:sp modelId="{77DC7E51-8463-4BF3-B8C1-C124F0F9E4C1}">
      <dsp:nvSpPr>
        <dsp:cNvPr id="0" name=""/>
        <dsp:cNvSpPr/>
      </dsp:nvSpPr>
      <dsp:spPr>
        <a:xfrm>
          <a:off x="3392423" y="1822450"/>
          <a:ext cx="2907791" cy="1214966"/>
        </a:xfrm>
        <a:prstGeom prst="roundRect">
          <a:avLst/>
        </a:prstGeom>
        <a:solidFill>
          <a:srgbClr val="CC99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 Rounded MT Bold" panose="020F0704030504030204" pitchFamily="34" charset="0"/>
            </a:rPr>
            <a:t>Cebu Air</a:t>
          </a:r>
        </a:p>
      </dsp:txBody>
      <dsp:txXfrm>
        <a:off x="3451733" y="1881760"/>
        <a:ext cx="2789171" cy="1096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493C9-4FED-4CF5-848D-EDB806F2FC90}">
      <dsp:nvSpPr>
        <dsp:cNvPr id="0" name=""/>
        <dsp:cNvSpPr/>
      </dsp:nvSpPr>
      <dsp:spPr>
        <a:xfrm rot="16200000">
          <a:off x="1208193" y="-1208193"/>
          <a:ext cx="2429933" cy="484632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Strengths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Ease of Use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Niche Product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Brand Name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Unique Features (Whiteboards)</a:t>
          </a:r>
        </a:p>
      </dsp:txBody>
      <dsp:txXfrm rot="5400000">
        <a:off x="-1" y="1"/>
        <a:ext cx="4846320" cy="1822450"/>
      </dsp:txXfrm>
    </dsp:sp>
    <dsp:sp modelId="{586E9BE6-542E-4020-8D3E-DB6D9DDA6DB8}">
      <dsp:nvSpPr>
        <dsp:cNvPr id="0" name=""/>
        <dsp:cNvSpPr/>
      </dsp:nvSpPr>
      <dsp:spPr>
        <a:xfrm>
          <a:off x="4846320" y="0"/>
          <a:ext cx="4846320" cy="24299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Weaknesses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Ineffective Encryption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Unpolished Features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Security Problems</a:t>
          </a:r>
        </a:p>
      </dsp:txBody>
      <dsp:txXfrm>
        <a:off x="4846320" y="0"/>
        <a:ext cx="4846320" cy="1822450"/>
      </dsp:txXfrm>
    </dsp:sp>
    <dsp:sp modelId="{DADB5A05-9A9E-4469-8C14-3D443A9F1A77}">
      <dsp:nvSpPr>
        <dsp:cNvPr id="0" name=""/>
        <dsp:cNvSpPr/>
      </dsp:nvSpPr>
      <dsp:spPr>
        <a:xfrm rot="10800000">
          <a:off x="0" y="2429933"/>
          <a:ext cx="4846320" cy="24299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Opportunities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Increasing Demand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Technological Improvements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Diversification</a:t>
          </a:r>
        </a:p>
      </dsp:txBody>
      <dsp:txXfrm rot="10800000">
        <a:off x="0" y="3037416"/>
        <a:ext cx="4846320" cy="1822450"/>
      </dsp:txXfrm>
    </dsp:sp>
    <dsp:sp modelId="{ED1DC4FB-A429-4C3F-9CAB-667D13C0E0BD}">
      <dsp:nvSpPr>
        <dsp:cNvPr id="0" name=""/>
        <dsp:cNvSpPr/>
      </dsp:nvSpPr>
      <dsp:spPr>
        <a:xfrm rot="5400000">
          <a:off x="6054513" y="1221740"/>
          <a:ext cx="2429933" cy="484632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Arial Rounded MT Bold" panose="020F0704030504030204" pitchFamily="34" charset="0"/>
            </a:rPr>
            <a:t>Threats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kern="1200" dirty="0">
            <a:latin typeface="Arial Rounded MT Bold" panose="020F07040305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Competition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Normalization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Arial Rounded MT Bold" panose="020F0704030504030204" pitchFamily="34" charset="0"/>
            </a:rPr>
            <a:t>Many Substitutes in the Market</a:t>
          </a:r>
        </a:p>
      </dsp:txBody>
      <dsp:txXfrm rot="-5400000">
        <a:off x="4846319" y="3037416"/>
        <a:ext cx="4846320" cy="1822450"/>
      </dsp:txXfrm>
    </dsp:sp>
    <dsp:sp modelId="{77DC7E51-8463-4BF3-B8C1-C124F0F9E4C1}">
      <dsp:nvSpPr>
        <dsp:cNvPr id="0" name=""/>
        <dsp:cNvSpPr/>
      </dsp:nvSpPr>
      <dsp:spPr>
        <a:xfrm>
          <a:off x="3392424" y="1822450"/>
          <a:ext cx="2907792" cy="1214966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Arial Rounded MT Bold" panose="020F0704030504030204" pitchFamily="34" charset="0"/>
            </a:rPr>
            <a:t>Zoom</a:t>
          </a:r>
          <a:endParaRPr lang="en-IN" sz="1400" kern="1200" dirty="0">
            <a:latin typeface="Arial Rounded MT Bold" panose="020F0704030504030204" pitchFamily="34" charset="0"/>
          </a:endParaRPr>
        </a:p>
      </dsp:txBody>
      <dsp:txXfrm>
        <a:off x="3451734" y="1881760"/>
        <a:ext cx="2789172" cy="1096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7829B-157C-4809-8106-2DA08C3CF201}">
      <dsp:nvSpPr>
        <dsp:cNvPr id="0" name=""/>
        <dsp:cNvSpPr/>
      </dsp:nvSpPr>
      <dsp:spPr>
        <a:xfrm>
          <a:off x="3245132" y="762572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7190191-3584-4578-9423-F0C505AFDE07}">
      <dsp:nvSpPr>
        <dsp:cNvPr id="0" name=""/>
        <dsp:cNvSpPr/>
      </dsp:nvSpPr>
      <dsp:spPr>
        <a:xfrm>
          <a:off x="3117429" y="0"/>
          <a:ext cx="1277027" cy="6956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Joshua Ryan Lawrence Dsouza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3117429" y="0"/>
        <a:ext cx="1277027" cy="695656"/>
      </dsp:txXfrm>
    </dsp:sp>
    <dsp:sp modelId="{CD9CB25B-5E41-4640-A1BE-4C8B4977B06A}">
      <dsp:nvSpPr>
        <dsp:cNvPr id="0" name=""/>
        <dsp:cNvSpPr/>
      </dsp:nvSpPr>
      <dsp:spPr>
        <a:xfrm>
          <a:off x="3576733" y="954043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6456F1-784C-4EB5-8B4F-B4355FA48782}">
      <dsp:nvSpPr>
        <dsp:cNvPr id="0" name=""/>
        <dsp:cNvSpPr/>
      </dsp:nvSpPr>
      <dsp:spPr>
        <a:xfrm>
          <a:off x="4674126" y="662530"/>
          <a:ext cx="1210196" cy="7619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Meghana </a:t>
          </a:r>
          <a:r>
            <a:rPr lang="en-US" sz="16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Jannavada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4674126" y="662530"/>
        <a:ext cx="1210196" cy="761909"/>
      </dsp:txXfrm>
    </dsp:sp>
    <dsp:sp modelId="{C152A235-AC8B-4631-989B-E57C096F5E3D}">
      <dsp:nvSpPr>
        <dsp:cNvPr id="0" name=""/>
        <dsp:cNvSpPr/>
      </dsp:nvSpPr>
      <dsp:spPr>
        <a:xfrm>
          <a:off x="3576733" y="1336986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BB22C8-0E65-4CA2-9991-E5D022338B9A}">
      <dsp:nvSpPr>
        <dsp:cNvPr id="0" name=""/>
        <dsp:cNvSpPr/>
      </dsp:nvSpPr>
      <dsp:spPr>
        <a:xfrm>
          <a:off x="4674126" y="1798770"/>
          <a:ext cx="1210196" cy="8513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Samarth G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4674126" y="1798770"/>
        <a:ext cx="1210196" cy="851351"/>
      </dsp:txXfrm>
    </dsp:sp>
    <dsp:sp modelId="{E98BB458-9E20-44FF-BAD2-AF2DB98EA4D4}">
      <dsp:nvSpPr>
        <dsp:cNvPr id="0" name=""/>
        <dsp:cNvSpPr/>
      </dsp:nvSpPr>
      <dsp:spPr>
        <a:xfrm>
          <a:off x="3245132" y="1528788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89C7B9-D80C-4AD5-822F-EA34539AF0D7}">
      <dsp:nvSpPr>
        <dsp:cNvPr id="0" name=""/>
        <dsp:cNvSpPr/>
      </dsp:nvSpPr>
      <dsp:spPr>
        <a:xfrm>
          <a:off x="3117429" y="2616995"/>
          <a:ext cx="1277027" cy="6956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Suman Sourabh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3117429" y="2616995"/>
        <a:ext cx="1277027" cy="695656"/>
      </dsp:txXfrm>
    </dsp:sp>
    <dsp:sp modelId="{7FD7BDF1-E511-4DD8-B769-7378BDEA6C9B}">
      <dsp:nvSpPr>
        <dsp:cNvPr id="0" name=""/>
        <dsp:cNvSpPr/>
      </dsp:nvSpPr>
      <dsp:spPr>
        <a:xfrm>
          <a:off x="2913531" y="1336986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4CCEADB-58BF-4006-84E6-14FEA82ED5A4}">
      <dsp:nvSpPr>
        <dsp:cNvPr id="0" name=""/>
        <dsp:cNvSpPr/>
      </dsp:nvSpPr>
      <dsp:spPr>
        <a:xfrm>
          <a:off x="1627564" y="1798770"/>
          <a:ext cx="1210196" cy="8513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Suvodeep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 Das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1627564" y="1798770"/>
        <a:ext cx="1210196" cy="851351"/>
      </dsp:txXfrm>
    </dsp:sp>
    <dsp:sp modelId="{C34CADF0-4D95-484F-B620-8B203AF391AA}">
      <dsp:nvSpPr>
        <dsp:cNvPr id="0" name=""/>
        <dsp:cNvSpPr/>
      </dsp:nvSpPr>
      <dsp:spPr>
        <a:xfrm>
          <a:off x="2913531" y="954043"/>
          <a:ext cx="1021621" cy="10216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9A034-D316-4A48-A8E3-B89FAFB3FB50}">
      <dsp:nvSpPr>
        <dsp:cNvPr id="0" name=""/>
        <dsp:cNvSpPr/>
      </dsp:nvSpPr>
      <dsp:spPr>
        <a:xfrm>
          <a:off x="1627564" y="662530"/>
          <a:ext cx="1210196" cy="85135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Jervis Anthony Saldanha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1627564" y="662530"/>
        <a:ext cx="1210196" cy="85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7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2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0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4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5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5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3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40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0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5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6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1508130-AA26-4857-A377-B639E34AA424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4F11B06-C242-475E-8DF8-DE22B6099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7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cea/written-materials/2021/06/17/why-the-pandemic-has-disrupted-supply-chains/" TargetMode="External"/><Relationship Id="rId2" Type="http://schemas.openxmlformats.org/officeDocument/2006/relationships/hyperlink" Target="https://en.wikipedia.org/wiki/2020%E2%80%932021_China%E2%80%93India_skirmis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wc.com/sg/en/publications/a-resilient-tomorrow-covid-19-response-and-transformation/the-coronavirus-and-its-consequences-industry-in-crisis-mode.html" TargetMode="External"/><Relationship Id="rId5" Type="http://schemas.openxmlformats.org/officeDocument/2006/relationships/hyperlink" Target="https://hbr.org/2020/09/global-supply-chains-in-a-post-pandemic-world" TargetMode="External"/><Relationship Id="rId4" Type="http://schemas.openxmlformats.org/officeDocument/2006/relationships/hyperlink" Target="https://economictimes.indiatimes.com/news/international/business/how-the-global-supply-chain-crisis-unfolded-this-year/articleshow/88486682.c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6278-C188-4D64-B25C-8E322F71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758952"/>
            <a:ext cx="9628632" cy="4041648"/>
          </a:xfrm>
        </p:spPr>
        <p:txBody>
          <a:bodyPr>
            <a:normAutofit/>
          </a:bodyPr>
          <a:lstStyle/>
          <a:p>
            <a:r>
              <a:rPr lang="en-US" sz="4800" b="0" dirty="0">
                <a:latin typeface="Arial Rounded MT Bold" panose="020F0704030504030204" pitchFamily="34" charset="0"/>
              </a:rPr>
              <a:t>Analysis of the impact on the Alpha and Beta companies due to recent events. </a:t>
            </a:r>
            <a:endParaRPr lang="en-IN" sz="4800" b="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D8A1-89F3-49B6-8682-72B5BA97E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152292"/>
            <a:ext cx="9628632" cy="1310054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By Team 5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Data gathered for the duration of Oct 2019 - Apr 2020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5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6DB-A6B2-46AC-93B4-6A200E0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0" dirty="0">
                <a:latin typeface="Arial Rounded MT Bold" panose="020F0704030504030204" pitchFamily="34" charset="0"/>
              </a:rPr>
              <a:t>SWOT Analysis</a:t>
            </a:r>
            <a:endParaRPr lang="en-IN" sz="40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1ECA45-FFF3-468F-98B5-02CFA9BB2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80392"/>
              </p:ext>
            </p:extLst>
          </p:nvPr>
        </p:nvGraphicFramePr>
        <p:xfrm>
          <a:off x="999066" y="1786465"/>
          <a:ext cx="9692640" cy="485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4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7AD8-C647-47EF-A637-199427C8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0" dirty="0">
                <a:latin typeface="Arial Rounded MT Bold" panose="020F0704030504030204" pitchFamily="34" charset="0"/>
              </a:rPr>
              <a:t>Sources</a:t>
            </a:r>
            <a:endParaRPr lang="en-IN" b="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12B1-131D-42FE-A1AD-B4E7452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Rounded MT Bold" panose="020F0704030504030204" pitchFamily="34" charset="0"/>
              </a:rPr>
              <a:t>Historical data : Yahoo Finance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Facts on events : 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Wiki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PwC forums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News forums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Tech forums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Through our research, the entities representing 2 companies are as follows: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Arial Rounded MT Bold" panose="020F0704030504030204" pitchFamily="34" charset="0"/>
              </a:rPr>
              <a:t>Alpha: </a:t>
            </a:r>
            <a:r>
              <a:rPr lang="en-US" sz="1800" dirty="0">
                <a:latin typeface="Arial Rounded MT Bold" panose="020F0704030504030204" pitchFamily="34" charset="0"/>
              </a:rPr>
              <a:t>Cebu Air Inc.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 Rounded MT Bold" panose="020F0704030504030204" pitchFamily="34" charset="0"/>
              </a:rPr>
              <a:t>Beta: </a:t>
            </a:r>
            <a:r>
              <a:rPr lang="en-US" sz="1800" dirty="0">
                <a:latin typeface="Arial Rounded MT Bold" panose="020F0704030504030204" pitchFamily="34" charset="0"/>
              </a:rPr>
              <a:t>Zoom Video Communications.</a:t>
            </a:r>
          </a:p>
          <a:p>
            <a:pPr lvl="1">
              <a:lnSpc>
                <a:spcPct val="100000"/>
              </a:lnSpc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6DB-A6B2-46AC-93B4-6A200E0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0" dirty="0">
                <a:latin typeface="Arial Rounded MT Bold" panose="020F0704030504030204" pitchFamily="34" charset="0"/>
              </a:rPr>
              <a:t>References</a:t>
            </a:r>
            <a:endParaRPr lang="en-IN" sz="4000" b="0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729BD6-7E47-4FC7-B518-BB102460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56238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https://en.wikipedia.org/wiki/China%E2%80%93United_States_trade_war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https://en.wikipedia.org/wiki/2020%E2%80%932021_China%E2%80%93India_skirmishes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https://www.whitehouse.gov/cea/written-materials/2021/06/17/why-the-pandemic-has-disrupted-supply-chains/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https://economictimes.indiatimes.com/news/international/business/how-the-global-supply-chain-crisis-unfolded-this-year/articleshow/88486682.cms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https://hbr.org/2020/09/global-supply-chains-in-a-post-pandemic-world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0000"/>
              </a:lnSpc>
              <a:spcAft>
                <a:spcPts val="1000"/>
              </a:spcAft>
            </a:pPr>
            <a:r>
              <a:rPr lang="en-IN" sz="140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https://www.pwc.com/sg/en/publications/a-resilient-tomorrow-covid-19-response-and-transformation/the-coronavirus-and-its-consequences-industry-in-crisis-mode.html</a:t>
            </a:r>
            <a:endParaRPr lang="en-IN" sz="140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0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15E6-5FA1-40A7-ADA3-AF2DEE14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01726"/>
            <a:ext cx="10515600" cy="814997"/>
          </a:xfrm>
        </p:spPr>
        <p:txBody>
          <a:bodyPr anchor="t"/>
          <a:lstStyle/>
          <a:p>
            <a:pPr algn="ctr"/>
            <a:r>
              <a:rPr lang="en-US" b="0" dirty="0">
                <a:latin typeface="Arial Rounded MT Bold" panose="020F0704030504030204" pitchFamily="34" charset="0"/>
              </a:rPr>
              <a:t>Thank you !</a:t>
            </a:r>
            <a:endParaRPr lang="en-IN" b="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04412-3BA0-4397-8CA9-E8114A5D1531}"/>
              </a:ext>
            </a:extLst>
          </p:cNvPr>
          <p:cNvSpPr txBox="1"/>
          <p:nvPr/>
        </p:nvSpPr>
        <p:spPr>
          <a:xfrm>
            <a:off x="4480005" y="2479404"/>
            <a:ext cx="291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Presentation by Team 5 :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9B122D-5ECE-447B-A97D-EA69D0BFF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800689"/>
              </p:ext>
            </p:extLst>
          </p:nvPr>
        </p:nvGraphicFramePr>
        <p:xfrm>
          <a:off x="2179188" y="3217956"/>
          <a:ext cx="7511887" cy="331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73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666D-C63F-4E16-90FC-2A9958B0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719240"/>
          </a:xfrm>
        </p:spPr>
        <p:txBody>
          <a:bodyPr anchor="b">
            <a:normAutofit/>
          </a:bodyPr>
          <a:lstStyle/>
          <a:p>
            <a:r>
              <a:rPr lang="en-US" sz="3600" b="0" dirty="0">
                <a:latin typeface="Arial Rounded MT Bold" panose="020F0704030504030204" pitchFamily="34" charset="0"/>
              </a:rPr>
              <a:t>Industries that represent Alpha and Beta, are namely Air-Travel and IT Tech</a:t>
            </a:r>
            <a:br>
              <a:rPr lang="en-US" sz="3200" b="0" dirty="0">
                <a:latin typeface="Arial Rounded MT Bold" panose="020F0704030504030204" pitchFamily="34" charset="0"/>
              </a:rPr>
            </a:br>
            <a:endParaRPr lang="en-IN" b="0" dirty="0"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5E8F88-C8F1-4E96-ABC6-E0F1C11B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2860"/>
            <a:ext cx="9306482" cy="4351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Arial Rounded MT Bold" panose="020F0704030504030204" pitchFamily="34" charset="0"/>
              </a:rPr>
              <a:t>The impact of the events that took place on the economy and a bit about the challenges that are faced.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Timelining the events that took place 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SARS-CoV-2 nCoV-19 outbreak.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US-Sino Trade Wars.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Ban imposed on China based technology and services.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Impact on Travel on Hospitality industry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Global semiconductor crisis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Supply chain crisis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 Rounded MT Bold" panose="020F0704030504030204" pitchFamily="34" charset="0"/>
              </a:rPr>
              <a:t>Trouble over Oil Prices 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2D09D-D8EB-45EE-BFAA-B1FDE702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10091928" cy="4703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The players that stood out / stayed afloat during the period: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Zoom Video Communications.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NVIDIA Corporation.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Advanced Micro Devices.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RingCentral Inc.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The other Airline Folks that took a hit during the period: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Cebu Air Inc.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Boeing.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Jet Airways.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AirAsia </a:t>
            </a:r>
            <a:r>
              <a:rPr lang="en-US" sz="2000" dirty="0" err="1">
                <a:latin typeface="Arial Rounded MT Bold" panose="020F0704030504030204" pitchFamily="34" charset="0"/>
              </a:rPr>
              <a:t>Berhad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4BC1CC-5647-4A2A-B94E-56B9B41F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 anchor="ctr"/>
          <a:lstStyle/>
          <a:p>
            <a:r>
              <a:rPr lang="en-US" b="0" dirty="0">
                <a:latin typeface="Arial Rounded MT Bold" panose="020F0704030504030204" pitchFamily="34" charset="0"/>
              </a:rPr>
              <a:t>Market Players :</a:t>
            </a:r>
            <a:endParaRPr lang="en-IN" b="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666D-C63F-4E16-90FC-2A9958B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0" dirty="0">
                <a:latin typeface="Arial Rounded MT Bold" panose="020F0704030504030204" pitchFamily="34" charset="0"/>
              </a:rPr>
              <a:t>Dataset description</a:t>
            </a:r>
            <a:endParaRPr lang="en-IN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A8E641-A821-4FF0-A49D-58910311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08440"/>
              </p:ext>
            </p:extLst>
          </p:nvPr>
        </p:nvGraphicFramePr>
        <p:xfrm>
          <a:off x="1261873" y="1569183"/>
          <a:ext cx="9406126" cy="426913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82716">
                  <a:extLst>
                    <a:ext uri="{9D8B030D-6E8A-4147-A177-3AD203B41FA5}">
                      <a16:colId xmlns:a16="http://schemas.microsoft.com/office/drawing/2014/main" val="1205071767"/>
                    </a:ext>
                  </a:extLst>
                </a:gridCol>
                <a:gridCol w="768259">
                  <a:extLst>
                    <a:ext uri="{9D8B030D-6E8A-4147-A177-3AD203B41FA5}">
                      <a16:colId xmlns:a16="http://schemas.microsoft.com/office/drawing/2014/main" val="2623194881"/>
                    </a:ext>
                  </a:extLst>
                </a:gridCol>
                <a:gridCol w="768259">
                  <a:extLst>
                    <a:ext uri="{9D8B030D-6E8A-4147-A177-3AD203B41FA5}">
                      <a16:colId xmlns:a16="http://schemas.microsoft.com/office/drawing/2014/main" val="424320451"/>
                    </a:ext>
                  </a:extLst>
                </a:gridCol>
                <a:gridCol w="1114483">
                  <a:extLst>
                    <a:ext uri="{9D8B030D-6E8A-4147-A177-3AD203B41FA5}">
                      <a16:colId xmlns:a16="http://schemas.microsoft.com/office/drawing/2014/main" val="3973042783"/>
                    </a:ext>
                  </a:extLst>
                </a:gridCol>
                <a:gridCol w="808695">
                  <a:extLst>
                    <a:ext uri="{9D8B030D-6E8A-4147-A177-3AD203B41FA5}">
                      <a16:colId xmlns:a16="http://schemas.microsoft.com/office/drawing/2014/main" val="4240054421"/>
                    </a:ext>
                  </a:extLst>
                </a:gridCol>
                <a:gridCol w="1478395">
                  <a:extLst>
                    <a:ext uri="{9D8B030D-6E8A-4147-A177-3AD203B41FA5}">
                      <a16:colId xmlns:a16="http://schemas.microsoft.com/office/drawing/2014/main" val="4216246082"/>
                    </a:ext>
                  </a:extLst>
                </a:gridCol>
                <a:gridCol w="1465757">
                  <a:extLst>
                    <a:ext uri="{9D8B030D-6E8A-4147-A177-3AD203B41FA5}">
                      <a16:colId xmlns:a16="http://schemas.microsoft.com/office/drawing/2014/main" val="3095934838"/>
                    </a:ext>
                  </a:extLst>
                </a:gridCol>
                <a:gridCol w="1051303">
                  <a:extLst>
                    <a:ext uri="{9D8B030D-6E8A-4147-A177-3AD203B41FA5}">
                      <a16:colId xmlns:a16="http://schemas.microsoft.com/office/drawing/2014/main" val="1343115802"/>
                    </a:ext>
                  </a:extLst>
                </a:gridCol>
                <a:gridCol w="768259">
                  <a:extLst>
                    <a:ext uri="{9D8B030D-6E8A-4147-A177-3AD203B41FA5}">
                      <a16:colId xmlns:a16="http://schemas.microsoft.com/office/drawing/2014/main" val="2540174400"/>
                    </a:ext>
                  </a:extLst>
                </a:gridCol>
              </a:tblGrid>
              <a:tr h="23421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Beta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Alpha Unit Price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Beta Unit Price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Share 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Share B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Twitter 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Twitter B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99989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10-27-2019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4000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4610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840662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10-28-2019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4000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3260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69.3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3557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10-29-2019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114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2910.73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4400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74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910168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10-30-2019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4000.98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4260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01073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10-31-2019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107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4550.06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4920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73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7224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11-01-2019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138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4980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4500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78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11813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11-02-2019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4950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4700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1446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11-03-2019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5000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4370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13117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11-04-2019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88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4100.99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4490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06982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11-05-2019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58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3280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3310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94101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11-06-2019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4680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4310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87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67231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11-07-2019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67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4440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3570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65.9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63695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11-08-2019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87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5000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4740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50418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11-09-2019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95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4990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3590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64943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11-10-2019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4260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4770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27356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11-11-2019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89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4470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4040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01759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11-12-2019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98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4760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3640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78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163500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11-13-2019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98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3330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4040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74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83345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11-14-2019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94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3710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3360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72</a:t>
                      </a:r>
                      <a:endParaRPr lang="en-IN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63.2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-1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IN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931" marR="6931" marT="6931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4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461-16EE-4995-94F7-AB4FD25D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0" dirty="0">
                <a:latin typeface="Arial Rounded MT Bold" panose="020F0704030504030204" pitchFamily="34" charset="0"/>
              </a:rPr>
              <a:t>No of Units vs Pandemic Impact</a:t>
            </a:r>
            <a:br>
              <a:rPr lang="en-US" b="0" dirty="0">
                <a:latin typeface="Arial Rounded MT Bold" panose="020F0704030504030204" pitchFamily="34" charset="0"/>
              </a:rPr>
            </a:br>
            <a:r>
              <a:rPr lang="en-US" sz="2000" b="0" dirty="0">
                <a:latin typeface="Arial Rounded MT Bold" panose="020F0704030504030204" pitchFamily="34" charset="0"/>
              </a:rPr>
              <a:t>Oct 2019 – Apr 2020</a:t>
            </a:r>
            <a:endParaRPr lang="en-IN" b="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4E257-F737-48FD-9715-57592B22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1524000"/>
            <a:ext cx="9668256" cy="503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A22FF-3EA0-4B1E-8112-29D2CD8A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524001"/>
            <a:ext cx="9668256" cy="503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432BF-B325-4F44-A589-25D7E731D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1523999"/>
            <a:ext cx="9668256" cy="5036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CF02CB-5928-4DB7-9FFD-3349F38AA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7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805" y="1881539"/>
            <a:ext cx="720067" cy="324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84CFA3-900D-49BA-96A2-B20C9A5A109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BFFF1"/>
              </a:clrFrom>
              <a:clrTo>
                <a:srgbClr val="FBFF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7070" y="3519578"/>
            <a:ext cx="442802" cy="4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461-16EE-4995-94F7-AB4FD25D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b="0" dirty="0">
                <a:latin typeface="Arial Rounded MT Bold" panose="020F0704030504030204" pitchFamily="34" charset="0"/>
              </a:rPr>
              <a:t>Percentage Share Holdings vs Twitter Impact</a:t>
            </a:r>
            <a:br>
              <a:rPr lang="en-US" sz="3600" b="0" dirty="0">
                <a:latin typeface="Arial Rounded MT Bold" panose="020F0704030504030204" pitchFamily="34" charset="0"/>
              </a:rPr>
            </a:br>
            <a:r>
              <a:rPr lang="en-US" sz="2000" b="0" dirty="0">
                <a:latin typeface="Arial Rounded MT Bold" panose="020F0704030504030204" pitchFamily="34" charset="0"/>
              </a:rPr>
              <a:t>Oct 2019 – Apr 2020</a:t>
            </a:r>
            <a:endParaRPr lang="en-IN" sz="3600" b="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9507E-65AE-4421-B7AD-77EC1C9F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692640" cy="4872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A2E5-DA49-450D-9B1C-D92E00E2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77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0061" y="1995839"/>
            <a:ext cx="720067" cy="32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16B12-4037-4DB0-8801-0CD3741BB23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FF1"/>
              </a:clrFrom>
              <a:clrTo>
                <a:srgbClr val="FBFF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0309" y="3373340"/>
            <a:ext cx="330930" cy="343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DB8FDD-09C8-4767-95FC-40845D4EB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488" y="1691322"/>
            <a:ext cx="9717024" cy="4872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A2381-B64A-41F7-9AB0-0BDFDB53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77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9436" y="1995839"/>
            <a:ext cx="720067" cy="32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EC999-1E2F-44D4-B667-E32CB9380C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FF1"/>
              </a:clrFrom>
              <a:clrTo>
                <a:srgbClr val="FBFF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4373" y="3583076"/>
            <a:ext cx="442802" cy="4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461-16EE-4995-94F7-AB4FD25D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0" dirty="0">
                <a:latin typeface="Arial Rounded MT Bold" panose="020F0704030504030204" pitchFamily="34" charset="0"/>
              </a:rPr>
              <a:t>Alpha Twitter Impact over time</a:t>
            </a:r>
            <a:br>
              <a:rPr lang="en-US" sz="4000" b="0" dirty="0">
                <a:latin typeface="Arial Rounded MT Bold" panose="020F0704030504030204" pitchFamily="34" charset="0"/>
              </a:rPr>
            </a:br>
            <a:r>
              <a:rPr lang="en-US" sz="2000" b="0" dirty="0">
                <a:latin typeface="Arial Rounded MT Bold" panose="020F0704030504030204" pitchFamily="34" charset="0"/>
              </a:rPr>
              <a:t>Oct 2019 – Apr 2020</a:t>
            </a:r>
            <a:endParaRPr lang="en-IN" sz="4000" b="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48D5B-1474-4FAC-BE04-476AEAD0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692640" cy="4875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CC8D4-1A80-4B8F-AD96-423A1DAB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89" y="1691323"/>
            <a:ext cx="9692640" cy="4872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7E6A3-DB9E-40D4-B7C6-A14E53753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0443" y="659266"/>
            <a:ext cx="1248019" cy="562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101F77-21CA-438F-B579-4A4C038C8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488" y="1688771"/>
            <a:ext cx="9692640" cy="487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6F47-B44B-4743-93CF-2050F974A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214" y="1324889"/>
            <a:ext cx="143847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461-16EE-4995-94F7-AB4FD25D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0" dirty="0">
                <a:latin typeface="Arial Rounded MT Bold" panose="020F0704030504030204" pitchFamily="34" charset="0"/>
              </a:rPr>
              <a:t>Beta Twitter Impact over time</a:t>
            </a:r>
            <a:br>
              <a:rPr lang="en-US" sz="4000" b="0" dirty="0">
                <a:latin typeface="Arial Rounded MT Bold" panose="020F0704030504030204" pitchFamily="34" charset="0"/>
              </a:rPr>
            </a:br>
            <a:r>
              <a:rPr lang="en-US" sz="2000" b="0" dirty="0">
                <a:latin typeface="Arial Rounded MT Bold" panose="020F0704030504030204" pitchFamily="34" charset="0"/>
              </a:rPr>
              <a:t>Oct 2019 – Apr 2020</a:t>
            </a:r>
            <a:endParaRPr lang="en-IN" sz="4000" b="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48D5B-1474-4FAC-BE04-476AEAD0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692640" cy="487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A789-98C9-43D1-B59B-060BE48A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1691323"/>
            <a:ext cx="9692640" cy="4872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D8584E-D0C8-4A5A-9995-DBE64549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1688770"/>
            <a:ext cx="9668255" cy="4872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32B336-182C-4503-BFEB-FF9B0766EF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FF1"/>
              </a:clrFrom>
              <a:clrTo>
                <a:srgbClr val="FBFF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9963" y="449094"/>
            <a:ext cx="798537" cy="829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F7EE3-F9B9-40B7-B70C-7EB1A48F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476" y="1335401"/>
            <a:ext cx="1319024" cy="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6DB-A6B2-46AC-93B4-6A200E0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0" dirty="0">
                <a:latin typeface="Arial Rounded MT Bold" panose="020F0704030504030204" pitchFamily="34" charset="0"/>
              </a:rPr>
              <a:t>SWOT Analysis</a:t>
            </a:r>
            <a:endParaRPr lang="en-IN" sz="40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1ECA45-FFF3-468F-98B5-02CFA9BB2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289212"/>
              </p:ext>
            </p:extLst>
          </p:nvPr>
        </p:nvGraphicFramePr>
        <p:xfrm>
          <a:off x="999065" y="1786465"/>
          <a:ext cx="9692639" cy="485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1186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1771</TotalTime>
  <Words>667</Words>
  <Application>Microsoft Office PowerPoint</Application>
  <PresentationFormat>Widescreen</PresentationFormat>
  <Paragraphs>282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Century Schoolbook</vt:lpstr>
      <vt:lpstr>Wingdings</vt:lpstr>
      <vt:lpstr>Wingdings 2</vt:lpstr>
      <vt:lpstr>View</vt:lpstr>
      <vt:lpstr>Analysis of the impact on the Alpha and Beta companies due to recent events. </vt:lpstr>
      <vt:lpstr>Industries that represent Alpha and Beta, are namely Air-Travel and IT Tech </vt:lpstr>
      <vt:lpstr>Market Players :</vt:lpstr>
      <vt:lpstr>Dataset description</vt:lpstr>
      <vt:lpstr>No of Units vs Pandemic Impact Oct 2019 – Apr 2020</vt:lpstr>
      <vt:lpstr>Percentage Share Holdings vs Twitter Impact Oct 2019 – Apr 2020</vt:lpstr>
      <vt:lpstr>Alpha Twitter Impact over time Oct 2019 – Apr 2020</vt:lpstr>
      <vt:lpstr>Beta Twitter Impact over time Oct 2019 – Apr 2020</vt:lpstr>
      <vt:lpstr>SWOT Analysis</vt:lpstr>
      <vt:lpstr>SWOT Analysis</vt:lpstr>
      <vt:lpstr>Sources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impact on the Alpha and Beta due to recent events.</dc:title>
  <dc:creator>Joshua Dsouza</dc:creator>
  <cp:lastModifiedBy>Samarth G</cp:lastModifiedBy>
  <cp:revision>87</cp:revision>
  <dcterms:created xsi:type="dcterms:W3CDTF">2022-02-01T07:24:02Z</dcterms:created>
  <dcterms:modified xsi:type="dcterms:W3CDTF">2022-02-05T07:18:40Z</dcterms:modified>
</cp:coreProperties>
</file>