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72" r:id="rId6"/>
    <p:sldId id="276" r:id="rId7"/>
    <p:sldId id="288" r:id="rId8"/>
    <p:sldId id="289" r:id="rId9"/>
    <p:sldId id="279" r:id="rId10"/>
    <p:sldId id="285" r:id="rId11"/>
    <p:sldId id="286" r:id="rId12"/>
    <p:sldId id="287" r:id="rId13"/>
    <p:sldId id="295" r:id="rId14"/>
    <p:sldId id="280" r:id="rId15"/>
    <p:sldId id="290" r:id="rId16"/>
    <p:sldId id="292" r:id="rId17"/>
    <p:sldId id="291" r:id="rId18"/>
    <p:sldId id="274" r:id="rId19"/>
    <p:sldId id="269" r:id="rId20"/>
    <p:sldId id="293" r:id="rId21"/>
    <p:sldId id="275" r:id="rId22"/>
    <p:sldId id="294" r:id="rId23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Economica" panose="020B060402020202020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6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6D26B-27D9-4B2C-867C-1E753E93583D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6A9D7-B6DA-4EAB-A3D4-D276750D700F}">
      <dgm:prSet/>
      <dgm:spPr/>
      <dgm:t>
        <a:bodyPr/>
        <a:lstStyle/>
        <a:p>
          <a:r>
            <a:rPr lang="en-US" b="0" i="0" dirty="0"/>
            <a:t>FASTAPI</a:t>
          </a:r>
          <a:endParaRPr lang="en-US" dirty="0"/>
        </a:p>
      </dgm:t>
    </dgm:pt>
    <dgm:pt modelId="{363B32DC-7CFA-4DAC-85BC-D40D92572E48}" type="sibTrans" cxnId="{C8AAB1BE-FE00-44F1-9F18-783448456D20}">
      <dgm:prSet/>
      <dgm:spPr/>
      <dgm:t>
        <a:bodyPr/>
        <a:lstStyle/>
        <a:p>
          <a:endParaRPr lang="en-US"/>
        </a:p>
      </dgm:t>
    </dgm:pt>
    <dgm:pt modelId="{91BE6872-51BA-46EF-91A3-932B04F014CA}" type="parTrans" cxnId="{C8AAB1BE-FE00-44F1-9F18-783448456D20}">
      <dgm:prSet/>
      <dgm:spPr/>
      <dgm:t>
        <a:bodyPr/>
        <a:lstStyle/>
        <a:p>
          <a:endParaRPr lang="en-US"/>
        </a:p>
      </dgm:t>
    </dgm:pt>
    <dgm:pt modelId="{77D42B2E-018D-4BF1-983F-E1E502410EAC}">
      <dgm:prSet/>
      <dgm:spPr/>
      <dgm:t>
        <a:bodyPr/>
        <a:lstStyle/>
        <a:p>
          <a:r>
            <a:rPr lang="en-US" dirty="0"/>
            <a:t>Azure Databricks</a:t>
          </a:r>
        </a:p>
      </dgm:t>
    </dgm:pt>
    <dgm:pt modelId="{0B1C26B7-092B-40C1-B5BC-519D75B06063}" type="sibTrans" cxnId="{CD0834C7-0AB4-40B5-9063-4B02AF499626}">
      <dgm:prSet/>
      <dgm:spPr/>
      <dgm:t>
        <a:bodyPr/>
        <a:lstStyle/>
        <a:p>
          <a:endParaRPr lang="en-US"/>
        </a:p>
      </dgm:t>
    </dgm:pt>
    <dgm:pt modelId="{AC8C9DDE-AD6A-422B-9E16-7A8CBA76B9F4}" type="parTrans" cxnId="{CD0834C7-0AB4-40B5-9063-4B02AF499626}">
      <dgm:prSet/>
      <dgm:spPr/>
      <dgm:t>
        <a:bodyPr/>
        <a:lstStyle/>
        <a:p>
          <a:endParaRPr lang="en-US"/>
        </a:p>
      </dgm:t>
    </dgm:pt>
    <dgm:pt modelId="{4FC69C00-02C3-43BC-9E41-1D88E48A7A30}">
      <dgm:prSet/>
      <dgm:spPr/>
      <dgm:t>
        <a:bodyPr/>
        <a:lstStyle/>
        <a:p>
          <a:r>
            <a:rPr lang="en-US" dirty="0"/>
            <a:t>MySQL</a:t>
          </a:r>
        </a:p>
      </dgm:t>
    </dgm:pt>
    <dgm:pt modelId="{C162DBA0-092B-4A36-9A05-628C46D83AF1}" type="parTrans" cxnId="{F145C46A-C299-495B-A767-946E56CB3CCA}">
      <dgm:prSet/>
      <dgm:spPr/>
      <dgm:t>
        <a:bodyPr/>
        <a:lstStyle/>
        <a:p>
          <a:endParaRPr lang="en-US"/>
        </a:p>
      </dgm:t>
    </dgm:pt>
    <dgm:pt modelId="{51907068-DEDE-449D-8542-961CD96758C4}" type="sibTrans" cxnId="{F145C46A-C299-495B-A767-946E56CB3CCA}">
      <dgm:prSet/>
      <dgm:spPr/>
      <dgm:t>
        <a:bodyPr/>
        <a:lstStyle/>
        <a:p>
          <a:endParaRPr lang="en-US"/>
        </a:p>
      </dgm:t>
    </dgm:pt>
    <dgm:pt modelId="{E29F7DF6-F7D3-4C36-9ABC-E7D341716B5A}">
      <dgm:prSet/>
      <dgm:spPr/>
      <dgm:t>
        <a:bodyPr/>
        <a:lstStyle/>
        <a:p>
          <a:r>
            <a:rPr lang="en-US" dirty="0"/>
            <a:t>Azure Data Factory</a:t>
          </a:r>
        </a:p>
      </dgm:t>
    </dgm:pt>
    <dgm:pt modelId="{548A2143-1627-4D94-9465-B02880268E93}" type="parTrans" cxnId="{66387E77-23AA-4B4F-9868-BD488386F617}">
      <dgm:prSet/>
      <dgm:spPr/>
      <dgm:t>
        <a:bodyPr/>
        <a:lstStyle/>
        <a:p>
          <a:endParaRPr lang="en-US"/>
        </a:p>
      </dgm:t>
    </dgm:pt>
    <dgm:pt modelId="{729DBC9D-17A9-4FE9-98CB-14982C062B39}" type="sibTrans" cxnId="{66387E77-23AA-4B4F-9868-BD488386F617}">
      <dgm:prSet/>
      <dgm:spPr/>
      <dgm:t>
        <a:bodyPr/>
        <a:lstStyle/>
        <a:p>
          <a:endParaRPr lang="en-US"/>
        </a:p>
      </dgm:t>
    </dgm:pt>
    <dgm:pt modelId="{B78C846F-B767-4074-A19E-A811F2A4A6B4}">
      <dgm:prSet/>
      <dgm:spPr/>
      <dgm:t>
        <a:bodyPr/>
        <a:lstStyle/>
        <a:p>
          <a:r>
            <a:rPr lang="en-US" dirty="0"/>
            <a:t>Azure Data Lakes</a:t>
          </a:r>
        </a:p>
      </dgm:t>
    </dgm:pt>
    <dgm:pt modelId="{3E4A735E-A017-4EA1-9D44-F8F0B7899E93}" type="parTrans" cxnId="{E19A9FC6-CA25-4784-A13B-C9D00F10196A}">
      <dgm:prSet/>
      <dgm:spPr/>
      <dgm:t>
        <a:bodyPr/>
        <a:lstStyle/>
        <a:p>
          <a:endParaRPr lang="en-US"/>
        </a:p>
      </dgm:t>
    </dgm:pt>
    <dgm:pt modelId="{3E0B5976-7097-4E92-821A-E87EF65898EF}" type="sibTrans" cxnId="{E19A9FC6-CA25-4784-A13B-C9D00F10196A}">
      <dgm:prSet/>
      <dgm:spPr/>
      <dgm:t>
        <a:bodyPr/>
        <a:lstStyle/>
        <a:p>
          <a:endParaRPr lang="en-US"/>
        </a:p>
      </dgm:t>
    </dgm:pt>
    <dgm:pt modelId="{A7CF6E86-0192-4CCD-BEAF-540077DC81A9}">
      <dgm:prSet/>
      <dgm:spPr/>
      <dgm:t>
        <a:bodyPr/>
        <a:lstStyle/>
        <a:p>
          <a:r>
            <a:rPr lang="en-US" dirty="0"/>
            <a:t>Python Frameworks</a:t>
          </a:r>
        </a:p>
      </dgm:t>
    </dgm:pt>
    <dgm:pt modelId="{5F4977BB-CCE6-457B-9D50-35C9BAE71DFA}" type="parTrans" cxnId="{EE6E0F1C-857F-4ED2-B997-7B2D258E3AA3}">
      <dgm:prSet/>
      <dgm:spPr/>
      <dgm:t>
        <a:bodyPr/>
        <a:lstStyle/>
        <a:p>
          <a:endParaRPr lang="en-US"/>
        </a:p>
      </dgm:t>
    </dgm:pt>
    <dgm:pt modelId="{11B23634-6E97-44F3-B02A-C4E49E71FE64}" type="sibTrans" cxnId="{EE6E0F1C-857F-4ED2-B997-7B2D258E3AA3}">
      <dgm:prSet/>
      <dgm:spPr/>
      <dgm:t>
        <a:bodyPr/>
        <a:lstStyle/>
        <a:p>
          <a:endParaRPr lang="en-US"/>
        </a:p>
      </dgm:t>
    </dgm:pt>
    <dgm:pt modelId="{0B8FF1B3-AD35-478C-8CDD-AA01A94A9F07}" type="pres">
      <dgm:prSet presAssocID="{0F86D26B-27D9-4B2C-867C-1E753E93583D}" presName="compositeShape" presStyleCnt="0">
        <dgm:presLayoutVars>
          <dgm:chMax val="7"/>
          <dgm:dir/>
          <dgm:resizeHandles val="exact"/>
        </dgm:presLayoutVars>
      </dgm:prSet>
      <dgm:spPr/>
    </dgm:pt>
    <dgm:pt modelId="{47F5224F-E467-4E8E-84CB-4B26676B6CF5}" type="pres">
      <dgm:prSet presAssocID="{0F86D26B-27D9-4B2C-867C-1E753E93583D}" presName="wedge1" presStyleLbl="node1" presStyleIdx="0" presStyleCnt="6" custLinFactNeighborX="-2490" custLinFactNeighborY="5010"/>
      <dgm:spPr/>
    </dgm:pt>
    <dgm:pt modelId="{1B5466DE-6716-41CF-B0A2-E3612F21D8C4}" type="pres">
      <dgm:prSet presAssocID="{0F86D26B-27D9-4B2C-867C-1E753E93583D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4E1F280-72E2-46D9-9FDE-77B54D23EA5C}" type="pres">
      <dgm:prSet presAssocID="{0F86D26B-27D9-4B2C-867C-1E753E93583D}" presName="wedge2" presStyleLbl="node1" presStyleIdx="1" presStyleCnt="6" custLinFactNeighborX="588"/>
      <dgm:spPr/>
    </dgm:pt>
    <dgm:pt modelId="{D782543A-4E35-4DB2-BA49-52229F15B566}" type="pres">
      <dgm:prSet presAssocID="{0F86D26B-27D9-4B2C-867C-1E753E93583D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585382F-9D71-4550-861A-7CC0BE490CF5}" type="pres">
      <dgm:prSet presAssocID="{0F86D26B-27D9-4B2C-867C-1E753E93583D}" presName="wedge3" presStyleLbl="node1" presStyleIdx="2" presStyleCnt="6" custAng="0"/>
      <dgm:spPr/>
    </dgm:pt>
    <dgm:pt modelId="{1B98DBA5-3B28-48EE-92CE-F0AF6C117A2F}" type="pres">
      <dgm:prSet presAssocID="{0F86D26B-27D9-4B2C-867C-1E753E93583D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78862F8-21D0-4417-845B-B71D8A752CA7}" type="pres">
      <dgm:prSet presAssocID="{0F86D26B-27D9-4B2C-867C-1E753E93583D}" presName="wedge4" presStyleLbl="node1" presStyleIdx="3" presStyleCnt="6"/>
      <dgm:spPr/>
    </dgm:pt>
    <dgm:pt modelId="{762E1EFD-FFE2-498A-B87F-05D58E4D1460}" type="pres">
      <dgm:prSet presAssocID="{0F86D26B-27D9-4B2C-867C-1E753E93583D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6EF7055-5811-4556-9BD2-C47CA538C723}" type="pres">
      <dgm:prSet presAssocID="{0F86D26B-27D9-4B2C-867C-1E753E93583D}" presName="wedge5" presStyleLbl="node1" presStyleIdx="4" presStyleCnt="6"/>
      <dgm:spPr/>
    </dgm:pt>
    <dgm:pt modelId="{92FC29E7-8C3E-4756-A64C-C3C7A428ABE5}" type="pres">
      <dgm:prSet presAssocID="{0F86D26B-27D9-4B2C-867C-1E753E93583D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D0F596C-57B9-4ADA-AA70-2EB32D15FFF7}" type="pres">
      <dgm:prSet presAssocID="{0F86D26B-27D9-4B2C-867C-1E753E93583D}" presName="wedge6" presStyleLbl="node1" presStyleIdx="5" presStyleCnt="6"/>
      <dgm:spPr/>
    </dgm:pt>
    <dgm:pt modelId="{E3AFF777-D27D-4586-AB79-FD786B70D69E}" type="pres">
      <dgm:prSet presAssocID="{0F86D26B-27D9-4B2C-867C-1E753E93583D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E42508-F477-4E70-A349-2D670F60FA04}" type="presOf" srcId="{77D42B2E-018D-4BF1-983F-E1E502410EAC}" destId="{D782543A-4E35-4DB2-BA49-52229F15B566}" srcOrd="1" destOrd="0" presId="urn:microsoft.com/office/officeart/2005/8/layout/chart3"/>
    <dgm:cxn modelId="{CC192E12-1D10-4A73-8244-67F13C588AC6}" type="presOf" srcId="{A7CF6E86-0192-4CCD-BEAF-540077DC81A9}" destId="{E3AFF777-D27D-4586-AB79-FD786B70D69E}" srcOrd="1" destOrd="0" presId="urn:microsoft.com/office/officeart/2005/8/layout/chart3"/>
    <dgm:cxn modelId="{EE6E0F1C-857F-4ED2-B997-7B2D258E3AA3}" srcId="{0F86D26B-27D9-4B2C-867C-1E753E93583D}" destId="{A7CF6E86-0192-4CCD-BEAF-540077DC81A9}" srcOrd="5" destOrd="0" parTransId="{5F4977BB-CCE6-457B-9D50-35C9BAE71DFA}" sibTransId="{11B23634-6E97-44F3-B02A-C4E49E71FE64}"/>
    <dgm:cxn modelId="{745C5333-A406-4E0D-96E9-D1E55A5F1568}" type="presOf" srcId="{0F86D26B-27D9-4B2C-867C-1E753E93583D}" destId="{0B8FF1B3-AD35-478C-8CDD-AA01A94A9F07}" srcOrd="0" destOrd="0" presId="urn:microsoft.com/office/officeart/2005/8/layout/chart3"/>
    <dgm:cxn modelId="{BE715635-6ACB-48B6-B6A2-3C848E600D9A}" type="presOf" srcId="{4FC69C00-02C3-43BC-9E41-1D88E48A7A30}" destId="{9585382F-9D71-4550-861A-7CC0BE490CF5}" srcOrd="0" destOrd="0" presId="urn:microsoft.com/office/officeart/2005/8/layout/chart3"/>
    <dgm:cxn modelId="{9943483C-6FA3-4D8F-8E5B-9876240069E1}" type="presOf" srcId="{A7CF6E86-0192-4CCD-BEAF-540077DC81A9}" destId="{7D0F596C-57B9-4ADA-AA70-2EB32D15FFF7}" srcOrd="0" destOrd="0" presId="urn:microsoft.com/office/officeart/2005/8/layout/chart3"/>
    <dgm:cxn modelId="{F145C46A-C299-495B-A767-946E56CB3CCA}" srcId="{0F86D26B-27D9-4B2C-867C-1E753E93583D}" destId="{4FC69C00-02C3-43BC-9E41-1D88E48A7A30}" srcOrd="2" destOrd="0" parTransId="{C162DBA0-092B-4A36-9A05-628C46D83AF1}" sibTransId="{51907068-DEDE-449D-8542-961CD96758C4}"/>
    <dgm:cxn modelId="{66387E77-23AA-4B4F-9868-BD488386F617}" srcId="{0F86D26B-27D9-4B2C-867C-1E753E93583D}" destId="{E29F7DF6-F7D3-4C36-9ABC-E7D341716B5A}" srcOrd="3" destOrd="0" parTransId="{548A2143-1627-4D94-9465-B02880268E93}" sibTransId="{729DBC9D-17A9-4FE9-98CB-14982C062B39}"/>
    <dgm:cxn modelId="{27BB0A59-3756-48F4-80CD-2F8FD30F25BD}" type="presOf" srcId="{77D42B2E-018D-4BF1-983F-E1E502410EAC}" destId="{F4E1F280-72E2-46D9-9FDE-77B54D23EA5C}" srcOrd="0" destOrd="0" presId="urn:microsoft.com/office/officeart/2005/8/layout/chart3"/>
    <dgm:cxn modelId="{03735D5A-5CF1-4361-B954-D5D410AC7328}" type="presOf" srcId="{4FC69C00-02C3-43BC-9E41-1D88E48A7A30}" destId="{1B98DBA5-3B28-48EE-92CE-F0AF6C117A2F}" srcOrd="1" destOrd="0" presId="urn:microsoft.com/office/officeart/2005/8/layout/chart3"/>
    <dgm:cxn modelId="{574B9082-57A8-4D35-99C3-2EE2673A4345}" type="presOf" srcId="{FB06A9D7-B6DA-4EAB-A3D4-D276750D700F}" destId="{47F5224F-E467-4E8E-84CB-4B26676B6CF5}" srcOrd="0" destOrd="0" presId="urn:microsoft.com/office/officeart/2005/8/layout/chart3"/>
    <dgm:cxn modelId="{EAB1EF88-3279-4F1F-9CE4-DB8E19EB05BC}" type="presOf" srcId="{B78C846F-B767-4074-A19E-A811F2A4A6B4}" destId="{56EF7055-5811-4556-9BD2-C47CA538C723}" srcOrd="0" destOrd="0" presId="urn:microsoft.com/office/officeart/2005/8/layout/chart3"/>
    <dgm:cxn modelId="{DEB46A9B-32FC-4204-A1D1-BD67FCBBAA75}" type="presOf" srcId="{FB06A9D7-B6DA-4EAB-A3D4-D276750D700F}" destId="{1B5466DE-6716-41CF-B0A2-E3612F21D8C4}" srcOrd="1" destOrd="0" presId="urn:microsoft.com/office/officeart/2005/8/layout/chart3"/>
    <dgm:cxn modelId="{F616EEAB-E4B5-4D28-B831-A8E93FB4733F}" type="presOf" srcId="{B78C846F-B767-4074-A19E-A811F2A4A6B4}" destId="{92FC29E7-8C3E-4756-A64C-C3C7A428ABE5}" srcOrd="1" destOrd="0" presId="urn:microsoft.com/office/officeart/2005/8/layout/chart3"/>
    <dgm:cxn modelId="{C8AAB1BE-FE00-44F1-9F18-783448456D20}" srcId="{0F86D26B-27D9-4B2C-867C-1E753E93583D}" destId="{FB06A9D7-B6DA-4EAB-A3D4-D276750D700F}" srcOrd="0" destOrd="0" parTransId="{91BE6872-51BA-46EF-91A3-932B04F014CA}" sibTransId="{363B32DC-7CFA-4DAC-85BC-D40D92572E48}"/>
    <dgm:cxn modelId="{E19A9FC6-CA25-4784-A13B-C9D00F10196A}" srcId="{0F86D26B-27D9-4B2C-867C-1E753E93583D}" destId="{B78C846F-B767-4074-A19E-A811F2A4A6B4}" srcOrd="4" destOrd="0" parTransId="{3E4A735E-A017-4EA1-9D44-F8F0B7899E93}" sibTransId="{3E0B5976-7097-4E92-821A-E87EF65898EF}"/>
    <dgm:cxn modelId="{CD0834C7-0AB4-40B5-9063-4B02AF499626}" srcId="{0F86D26B-27D9-4B2C-867C-1E753E93583D}" destId="{77D42B2E-018D-4BF1-983F-E1E502410EAC}" srcOrd="1" destOrd="0" parTransId="{AC8C9DDE-AD6A-422B-9E16-7A8CBA76B9F4}" sibTransId="{0B1C26B7-092B-40C1-B5BC-519D75B06063}"/>
    <dgm:cxn modelId="{3072DFFC-7AC2-4047-A3F2-2A712F249657}" type="presOf" srcId="{E29F7DF6-F7D3-4C36-9ABC-E7D341716B5A}" destId="{578862F8-21D0-4417-845B-B71D8A752CA7}" srcOrd="0" destOrd="0" presId="urn:microsoft.com/office/officeart/2005/8/layout/chart3"/>
    <dgm:cxn modelId="{2CFFE7FF-8360-4A47-B3F2-52A2CC0EC75A}" type="presOf" srcId="{E29F7DF6-F7D3-4C36-9ABC-E7D341716B5A}" destId="{762E1EFD-FFE2-498A-B87F-05D58E4D1460}" srcOrd="1" destOrd="0" presId="urn:microsoft.com/office/officeart/2005/8/layout/chart3"/>
    <dgm:cxn modelId="{A506667C-2300-4D78-8F41-11CF67A65513}" type="presParOf" srcId="{0B8FF1B3-AD35-478C-8CDD-AA01A94A9F07}" destId="{47F5224F-E467-4E8E-84CB-4B26676B6CF5}" srcOrd="0" destOrd="0" presId="urn:microsoft.com/office/officeart/2005/8/layout/chart3"/>
    <dgm:cxn modelId="{9A003551-AFA2-40DA-B1BB-370FA930B883}" type="presParOf" srcId="{0B8FF1B3-AD35-478C-8CDD-AA01A94A9F07}" destId="{1B5466DE-6716-41CF-B0A2-E3612F21D8C4}" srcOrd="1" destOrd="0" presId="urn:microsoft.com/office/officeart/2005/8/layout/chart3"/>
    <dgm:cxn modelId="{367951E8-834C-4915-9C01-B96B8D57665E}" type="presParOf" srcId="{0B8FF1B3-AD35-478C-8CDD-AA01A94A9F07}" destId="{F4E1F280-72E2-46D9-9FDE-77B54D23EA5C}" srcOrd="2" destOrd="0" presId="urn:microsoft.com/office/officeart/2005/8/layout/chart3"/>
    <dgm:cxn modelId="{1526D318-E032-46F3-9AEF-C392A4581533}" type="presParOf" srcId="{0B8FF1B3-AD35-478C-8CDD-AA01A94A9F07}" destId="{D782543A-4E35-4DB2-BA49-52229F15B566}" srcOrd="3" destOrd="0" presId="urn:microsoft.com/office/officeart/2005/8/layout/chart3"/>
    <dgm:cxn modelId="{6959D961-AC69-415C-8A2B-459A6FBC4636}" type="presParOf" srcId="{0B8FF1B3-AD35-478C-8CDD-AA01A94A9F07}" destId="{9585382F-9D71-4550-861A-7CC0BE490CF5}" srcOrd="4" destOrd="0" presId="urn:microsoft.com/office/officeart/2005/8/layout/chart3"/>
    <dgm:cxn modelId="{091E9582-CA45-4F35-A298-4CA0397C63EA}" type="presParOf" srcId="{0B8FF1B3-AD35-478C-8CDD-AA01A94A9F07}" destId="{1B98DBA5-3B28-48EE-92CE-F0AF6C117A2F}" srcOrd="5" destOrd="0" presId="urn:microsoft.com/office/officeart/2005/8/layout/chart3"/>
    <dgm:cxn modelId="{46AF0443-1299-46F4-B5EC-80EE9C04EA3F}" type="presParOf" srcId="{0B8FF1B3-AD35-478C-8CDD-AA01A94A9F07}" destId="{578862F8-21D0-4417-845B-B71D8A752CA7}" srcOrd="6" destOrd="0" presId="urn:microsoft.com/office/officeart/2005/8/layout/chart3"/>
    <dgm:cxn modelId="{C3794C94-94AF-4BA4-94B8-C9670C47B2F9}" type="presParOf" srcId="{0B8FF1B3-AD35-478C-8CDD-AA01A94A9F07}" destId="{762E1EFD-FFE2-498A-B87F-05D58E4D1460}" srcOrd="7" destOrd="0" presId="urn:microsoft.com/office/officeart/2005/8/layout/chart3"/>
    <dgm:cxn modelId="{BEFB917F-23C0-4F34-92C7-39E8BF66364D}" type="presParOf" srcId="{0B8FF1B3-AD35-478C-8CDD-AA01A94A9F07}" destId="{56EF7055-5811-4556-9BD2-C47CA538C723}" srcOrd="8" destOrd="0" presId="urn:microsoft.com/office/officeart/2005/8/layout/chart3"/>
    <dgm:cxn modelId="{CA678392-0F19-40B3-948E-51884D0CC57A}" type="presParOf" srcId="{0B8FF1B3-AD35-478C-8CDD-AA01A94A9F07}" destId="{92FC29E7-8C3E-4756-A64C-C3C7A428ABE5}" srcOrd="9" destOrd="0" presId="urn:microsoft.com/office/officeart/2005/8/layout/chart3"/>
    <dgm:cxn modelId="{9035E24C-722A-4FB9-BFCB-F4361ED984D1}" type="presParOf" srcId="{0B8FF1B3-AD35-478C-8CDD-AA01A94A9F07}" destId="{7D0F596C-57B9-4ADA-AA70-2EB32D15FFF7}" srcOrd="10" destOrd="0" presId="urn:microsoft.com/office/officeart/2005/8/layout/chart3"/>
    <dgm:cxn modelId="{A6CF60D8-EEAE-4394-8A25-D310A07D4B89}" type="presParOf" srcId="{0B8FF1B3-AD35-478C-8CDD-AA01A94A9F07}" destId="{E3AFF777-D27D-4586-AB79-FD786B70D69E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5224F-E467-4E8E-84CB-4B26676B6CF5}">
      <dsp:nvSpPr>
        <dsp:cNvPr id="0" name=""/>
        <dsp:cNvSpPr/>
      </dsp:nvSpPr>
      <dsp:spPr>
        <a:xfrm>
          <a:off x="377621" y="144707"/>
          <a:ext cx="1210292" cy="1210292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FASTAPI</a:t>
          </a:r>
          <a:endParaRPr lang="en-US" sz="500" kern="1200" dirty="0"/>
        </a:p>
      </dsp:txBody>
      <dsp:txXfrm>
        <a:off x="995734" y="274381"/>
        <a:ext cx="353001" cy="259348"/>
      </dsp:txXfrm>
    </dsp:sp>
    <dsp:sp modelId="{F4E1F280-72E2-46D9-9FDE-77B54D23EA5C}">
      <dsp:nvSpPr>
        <dsp:cNvPr id="0" name=""/>
        <dsp:cNvSpPr/>
      </dsp:nvSpPr>
      <dsp:spPr>
        <a:xfrm>
          <a:off x="378853" y="146459"/>
          <a:ext cx="1210292" cy="1210292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Azure Databricks</a:t>
          </a:r>
        </a:p>
      </dsp:txBody>
      <dsp:txXfrm>
        <a:off x="1207327" y="629135"/>
        <a:ext cx="365969" cy="244940"/>
      </dsp:txXfrm>
    </dsp:sp>
    <dsp:sp modelId="{9585382F-9D71-4550-861A-7CC0BE490CF5}">
      <dsp:nvSpPr>
        <dsp:cNvPr id="0" name=""/>
        <dsp:cNvSpPr/>
      </dsp:nvSpPr>
      <dsp:spPr>
        <a:xfrm>
          <a:off x="371737" y="146459"/>
          <a:ext cx="1210292" cy="1210292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MySQL</a:t>
          </a:r>
        </a:p>
      </dsp:txBody>
      <dsp:txXfrm>
        <a:off x="989850" y="967729"/>
        <a:ext cx="353001" cy="259348"/>
      </dsp:txXfrm>
    </dsp:sp>
    <dsp:sp modelId="{578862F8-21D0-4417-845B-B71D8A752CA7}">
      <dsp:nvSpPr>
        <dsp:cNvPr id="0" name=""/>
        <dsp:cNvSpPr/>
      </dsp:nvSpPr>
      <dsp:spPr>
        <a:xfrm>
          <a:off x="371737" y="146459"/>
          <a:ext cx="1210292" cy="1210292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Azure Data Factory</a:t>
          </a:r>
        </a:p>
      </dsp:txBody>
      <dsp:txXfrm>
        <a:off x="610913" y="967729"/>
        <a:ext cx="353001" cy="259348"/>
      </dsp:txXfrm>
    </dsp:sp>
    <dsp:sp modelId="{56EF7055-5811-4556-9BD2-C47CA538C723}">
      <dsp:nvSpPr>
        <dsp:cNvPr id="0" name=""/>
        <dsp:cNvSpPr/>
      </dsp:nvSpPr>
      <dsp:spPr>
        <a:xfrm>
          <a:off x="371737" y="146459"/>
          <a:ext cx="1210292" cy="1210292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Azure Data Lakes</a:t>
          </a:r>
        </a:p>
      </dsp:txBody>
      <dsp:txXfrm>
        <a:off x="390467" y="629135"/>
        <a:ext cx="365969" cy="244940"/>
      </dsp:txXfrm>
    </dsp:sp>
    <dsp:sp modelId="{7D0F596C-57B9-4ADA-AA70-2EB32D15FFF7}">
      <dsp:nvSpPr>
        <dsp:cNvPr id="0" name=""/>
        <dsp:cNvSpPr/>
      </dsp:nvSpPr>
      <dsp:spPr>
        <a:xfrm>
          <a:off x="371737" y="146459"/>
          <a:ext cx="1210292" cy="1210292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Python Frameworks</a:t>
          </a:r>
        </a:p>
      </dsp:txBody>
      <dsp:txXfrm>
        <a:off x="610913" y="276133"/>
        <a:ext cx="353001" cy="259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F2F31551-4BB6-3780-6F12-AF1ABF5A3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>
            <a:extLst>
              <a:ext uri="{FF2B5EF4-FFF2-40B4-BE49-F238E27FC236}">
                <a16:creationId xmlns:a16="http://schemas.microsoft.com/office/drawing/2014/main" id="{23971F82-144A-6D68-C489-F909569F1F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>
            <a:extLst>
              <a:ext uri="{FF2B5EF4-FFF2-40B4-BE49-F238E27FC236}">
                <a16:creationId xmlns:a16="http://schemas.microsoft.com/office/drawing/2014/main" id="{6A39BD42-9B26-1848-630C-96D9B3D9EE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076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AB42F162-7D01-BBFE-5712-A4B425B66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9c67055b_0_154:notes">
            <a:extLst>
              <a:ext uri="{FF2B5EF4-FFF2-40B4-BE49-F238E27FC236}">
                <a16:creationId xmlns:a16="http://schemas.microsoft.com/office/drawing/2014/main" id="{FD0AC6D2-56DF-D4AA-5F17-E0B4268E1A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9c67055b_0_154:notes">
            <a:extLst>
              <a:ext uri="{FF2B5EF4-FFF2-40B4-BE49-F238E27FC236}">
                <a16:creationId xmlns:a16="http://schemas.microsoft.com/office/drawing/2014/main" id="{FF7503BD-A29C-8782-826E-7B0FC65E5A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97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06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9c6705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9c6705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00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B0A455FA-B23F-202C-0760-7874A9E22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>
            <a:extLst>
              <a:ext uri="{FF2B5EF4-FFF2-40B4-BE49-F238E27FC236}">
                <a16:creationId xmlns:a16="http://schemas.microsoft.com/office/drawing/2014/main" id="{9B5317A9-9810-D454-6229-E72BB48CE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>
            <a:extLst>
              <a:ext uri="{FF2B5EF4-FFF2-40B4-BE49-F238E27FC236}">
                <a16:creationId xmlns:a16="http://schemas.microsoft.com/office/drawing/2014/main" id="{A501602F-69F6-F8EA-FA0B-922C718F6B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03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ee7df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6ee7df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d23597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1d23597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88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96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5B3FFFF4-CF00-9C39-A69D-C1FEE7DC8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>
            <a:extLst>
              <a:ext uri="{FF2B5EF4-FFF2-40B4-BE49-F238E27FC236}">
                <a16:creationId xmlns:a16="http://schemas.microsoft.com/office/drawing/2014/main" id="{BEC1D29D-0275-40F3-7F1A-4A59EA3359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>
            <a:extLst>
              <a:ext uri="{FF2B5EF4-FFF2-40B4-BE49-F238E27FC236}">
                <a16:creationId xmlns:a16="http://schemas.microsoft.com/office/drawing/2014/main" id="{529F8A28-3A22-C4FA-CD82-B71931DEDE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63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43375F32-789B-B8D8-EC79-2F5DBA5A0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>
            <a:extLst>
              <a:ext uri="{FF2B5EF4-FFF2-40B4-BE49-F238E27FC236}">
                <a16:creationId xmlns:a16="http://schemas.microsoft.com/office/drawing/2014/main" id="{EF57F9D7-3FF2-4739-CEAB-E40C87287C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>
            <a:extLst>
              <a:ext uri="{FF2B5EF4-FFF2-40B4-BE49-F238E27FC236}">
                <a16:creationId xmlns:a16="http://schemas.microsoft.com/office/drawing/2014/main" id="{2460F896-115C-347C-45E8-16D1023541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29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2" name="Google Shape;62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7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osch-my.sharepoint.com/:x:/p/uzh1cob/Ed0xZ6T24etEhY8zCOLZ1RkBVhw0t6lYx11SbNiHi9nGCw?e=Bb4Kb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osch-my.sharepoint.com/:x:/p/uzh1cob/EcIA29E8Tt9AhW3-5qt0ZeUB8FyYHlLOl-J9Bg5wLYkKLA?e=qSbKR9" TargetMode="External"/><Relationship Id="rId4" Type="http://schemas.openxmlformats.org/officeDocument/2006/relationships/hyperlink" Target="https://bosch-my.sharepoint.com/:x:/p/uzh1cob/EQGxu1zZq8NOgNf5hjdJwl8BpJ1whznCoEIauBXyaMWYLQ?e=7SCej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41C5E3-5263-55A1-1D7E-24F778268343}"/>
              </a:ext>
            </a:extLst>
          </p:cNvPr>
          <p:cNvSpPr/>
          <p:nvPr/>
        </p:nvSpPr>
        <p:spPr>
          <a:xfrm>
            <a:off x="-1374889" y="1665248"/>
            <a:ext cx="4565422" cy="443385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2784333" y="224356"/>
            <a:ext cx="6390598" cy="3001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Team 4 Capstone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Supply Chain Data Engineering &amp; Analytics on Azure Cloud </a:t>
            </a:r>
            <a:endParaRPr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-405684" y="2957087"/>
            <a:ext cx="3787800" cy="1645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Team:  Nithin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               Dheeraj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           Moris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                 Suvrajeet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               Siddarth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22988BE7-F1C1-C341-0E53-0AB89840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4">
            <a:extLst>
              <a:ext uri="{FF2B5EF4-FFF2-40B4-BE49-F238E27FC236}">
                <a16:creationId xmlns:a16="http://schemas.microsoft.com/office/drawing/2014/main" id="{7EBFC0C8-2804-F9E8-8383-2DF32CF0774E}"/>
              </a:ext>
            </a:extLst>
          </p:cNvPr>
          <p:cNvSpPr txBox="1"/>
          <p:nvPr/>
        </p:nvSpPr>
        <p:spPr>
          <a:xfrm>
            <a:off x="649023" y="1968715"/>
            <a:ext cx="789833" cy="523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FB4733-B268-4DE2-6710-010C375D6E02}"/>
              </a:ext>
            </a:extLst>
          </p:cNvPr>
          <p:cNvSpPr txBox="1"/>
          <p:nvPr/>
        </p:nvSpPr>
        <p:spPr>
          <a:xfrm>
            <a:off x="4868214" y="373487"/>
            <a:ext cx="36769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1" dirty="0">
                <a:latin typeface="Economica" panose="020B0604020202020204" charset="0"/>
              </a:rPr>
              <a:t> </a:t>
            </a:r>
            <a:r>
              <a:rPr lang="en-US" sz="3200" b="1" dirty="0">
                <a:latin typeface="Economica" panose="020B0604020202020204" charset="0"/>
              </a:rPr>
              <a:t>UML Diagram</a:t>
            </a:r>
            <a:br>
              <a:rPr lang="en-US" sz="3200" b="1" dirty="0">
                <a:latin typeface="Economica" panose="020B0604020202020204" charset="0"/>
              </a:rPr>
            </a:br>
            <a:r>
              <a:rPr lang="en-US" sz="3200" b="1" dirty="0">
                <a:latin typeface="Economica" panose="020B0604020202020204" charset="0"/>
              </a:rPr>
              <a:t>(Use case) </a:t>
            </a:r>
          </a:p>
          <a:p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49477A-2A99-EC45-EA00-C4AB07BD35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85" y="1637520"/>
            <a:ext cx="6223715" cy="17879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7CA20-DF69-6F20-6802-29DC0F9BC14D}"/>
              </a:ext>
            </a:extLst>
          </p:cNvPr>
          <p:cNvSpPr txBox="1"/>
          <p:nvPr/>
        </p:nvSpPr>
        <p:spPr>
          <a:xfrm>
            <a:off x="-116721" y="0"/>
            <a:ext cx="94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Economica" panose="020B0604020202020204" charset="0"/>
              </a:rPr>
              <a:t>Phase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062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E6F99A38-445D-8D48-3A9D-A401589B7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4">
            <a:extLst>
              <a:ext uri="{FF2B5EF4-FFF2-40B4-BE49-F238E27FC236}">
                <a16:creationId xmlns:a16="http://schemas.microsoft.com/office/drawing/2014/main" id="{CD958D7A-3DD9-37A2-EE5D-68DBAB224D31}"/>
              </a:ext>
            </a:extLst>
          </p:cNvPr>
          <p:cNvSpPr txBox="1"/>
          <p:nvPr/>
        </p:nvSpPr>
        <p:spPr>
          <a:xfrm>
            <a:off x="649023" y="1968715"/>
            <a:ext cx="789833" cy="523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958F4B-3838-8381-C578-1218467ED5CF}"/>
              </a:ext>
            </a:extLst>
          </p:cNvPr>
          <p:cNvSpPr txBox="1"/>
          <p:nvPr/>
        </p:nvSpPr>
        <p:spPr>
          <a:xfrm>
            <a:off x="4939048" y="83712"/>
            <a:ext cx="36769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1" dirty="0">
                <a:latin typeface="Economica" panose="020B0604020202020204" charset="0"/>
              </a:rPr>
              <a:t> </a:t>
            </a:r>
            <a:r>
              <a:rPr lang="en-US" sz="3200" b="1" dirty="0">
                <a:latin typeface="Economica" panose="020B0604020202020204" charset="0"/>
              </a:rPr>
              <a:t>UML Diagram</a:t>
            </a:r>
            <a:br>
              <a:rPr lang="en-US" sz="3200" b="1" dirty="0">
                <a:latin typeface="Economica" panose="020B0604020202020204" charset="0"/>
              </a:rPr>
            </a:br>
            <a:r>
              <a:rPr lang="en-US" sz="3200" b="1" dirty="0">
                <a:latin typeface="Economica" panose="020B0604020202020204" charset="0"/>
              </a:rPr>
              <a:t>(Class) </a:t>
            </a:r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F2EDB-7263-D1B7-7332-43CBF96AD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7" y="1280459"/>
            <a:ext cx="5943600" cy="36772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7A4CF1-E2D0-0314-9157-2733C5239552}"/>
              </a:ext>
            </a:extLst>
          </p:cNvPr>
          <p:cNvSpPr txBox="1"/>
          <p:nvPr/>
        </p:nvSpPr>
        <p:spPr>
          <a:xfrm>
            <a:off x="-135771" y="-19594"/>
            <a:ext cx="94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Economica" panose="020B0604020202020204" charset="0"/>
              </a:rPr>
              <a:t>Phase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86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C9F81617-88B7-BD5E-95AF-36DBCD738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4">
            <a:extLst>
              <a:ext uri="{FF2B5EF4-FFF2-40B4-BE49-F238E27FC236}">
                <a16:creationId xmlns:a16="http://schemas.microsoft.com/office/drawing/2014/main" id="{C2A8F2DD-4E80-50E7-CDAC-45C7A4C8E8D1}"/>
              </a:ext>
            </a:extLst>
          </p:cNvPr>
          <p:cNvSpPr txBox="1"/>
          <p:nvPr/>
        </p:nvSpPr>
        <p:spPr>
          <a:xfrm>
            <a:off x="649023" y="1968715"/>
            <a:ext cx="789833" cy="523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21A12F-6D78-B285-8507-CE13A2FB0019}"/>
              </a:ext>
            </a:extLst>
          </p:cNvPr>
          <p:cNvSpPr txBox="1"/>
          <p:nvPr/>
        </p:nvSpPr>
        <p:spPr>
          <a:xfrm>
            <a:off x="4868214" y="373487"/>
            <a:ext cx="36769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1" dirty="0">
                <a:latin typeface="Economica" panose="020B0604020202020204" charset="0"/>
              </a:rPr>
              <a:t> </a:t>
            </a:r>
            <a:r>
              <a:rPr lang="en-US" sz="3200" b="1" dirty="0">
                <a:latin typeface="Economica" panose="020B0604020202020204" charset="0"/>
              </a:rPr>
              <a:t>UML Diagram</a:t>
            </a:r>
            <a:br>
              <a:rPr lang="en-US" sz="3200" b="1" dirty="0">
                <a:latin typeface="Economica" panose="020B0604020202020204" charset="0"/>
              </a:rPr>
            </a:br>
            <a:r>
              <a:rPr lang="en-US" sz="3200" b="1" dirty="0">
                <a:latin typeface="Economica" panose="020B0604020202020204" charset="0"/>
              </a:rPr>
              <a:t>(Activity) </a:t>
            </a:r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70696-97CF-11E0-92FB-0837027CAF7A}"/>
              </a:ext>
            </a:extLst>
          </p:cNvPr>
          <p:cNvSpPr txBox="1"/>
          <p:nvPr/>
        </p:nvSpPr>
        <p:spPr>
          <a:xfrm>
            <a:off x="-84971" y="0"/>
            <a:ext cx="94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Economica" panose="020B0604020202020204" charset="0"/>
              </a:rPr>
              <a:t>Phase 1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4D682B-900E-5094-3DDE-6DEFFF4F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967" y="0"/>
            <a:ext cx="3352165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72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D16C57-9C16-0C71-03F2-7E3F9B086934}"/>
              </a:ext>
            </a:extLst>
          </p:cNvPr>
          <p:cNvSpPr txBox="1"/>
          <p:nvPr/>
        </p:nvSpPr>
        <p:spPr>
          <a:xfrm>
            <a:off x="-1803042" y="20269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Economica" panose="020B0604020202020204" charset="0"/>
              </a:rPr>
              <a:t>Phase 2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46425-A41C-6FE9-471D-D5207AC38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9" y="3142866"/>
            <a:ext cx="6672642" cy="1530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B11745-7788-3D11-F785-7936E2E67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71" y="470287"/>
            <a:ext cx="5247051" cy="246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03774EF3-99AE-94F3-E90A-7C1FADAF1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C9EE202E-F62F-FB71-54DB-A30483E29D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72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</a:t>
            </a:r>
            <a:r>
              <a:rPr lang="en" dirty="0">
                <a:solidFill>
                  <a:schemeClr val="bg1"/>
                </a:solidFill>
              </a:rPr>
              <a:t>Merged Files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3E88F714-CCAD-9FFD-2F5A-6184EDF9CF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147224"/>
            <a:ext cx="9144000" cy="41562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</a:rPr>
              <a:t>Merged Data (all 5 Data Sets)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</a:rPr>
              <a:t>Inventory Merged (Estimating Reorder flag)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</a:rPr>
              <a:t>Phase 2 Merging (3 Data sets merged for delay days and claim aging days)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26CDE30-8E8F-21BF-C2D8-C1FC196D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93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merged_data_final 1.csv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87FD9B7A-23E0-41F7-9DCA-658B4A67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93" y="29271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inventory_final.csv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8985742-B066-8397-69C5-62A999FAE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93" y="3745987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oprs2_merged_data_final.csv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712EB-0289-D6CD-6CFC-5862F3E2516E}"/>
              </a:ext>
            </a:extLst>
          </p:cNvPr>
          <p:cNvSpPr txBox="1"/>
          <p:nvPr/>
        </p:nvSpPr>
        <p:spPr>
          <a:xfrm>
            <a:off x="-84971" y="0"/>
            <a:ext cx="94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Economica" panose="020B0604020202020204" charset="0"/>
              </a:rPr>
              <a:t>Phase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005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4630-DD2F-708B-6236-CE373AD2D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05076F-0D3B-D0A2-CBAF-C7FE32641E29}"/>
              </a:ext>
            </a:extLst>
          </p:cNvPr>
          <p:cNvSpPr txBox="1"/>
          <p:nvPr/>
        </p:nvSpPr>
        <p:spPr>
          <a:xfrm>
            <a:off x="273318" y="99306"/>
            <a:ext cx="508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Economica" panose="020B0604020202020204" charset="0"/>
              </a:rPr>
              <a:t>Phase 2 -Live Demo 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D642C-F3A6-27D4-D2C7-6C184DA10F62}"/>
              </a:ext>
            </a:extLst>
          </p:cNvPr>
          <p:cNvSpPr txBox="1"/>
          <p:nvPr/>
        </p:nvSpPr>
        <p:spPr>
          <a:xfrm>
            <a:off x="2286000" y="925146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Python with Pandas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to: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Clean and merge shipment, delivery, and claim data.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Calculate delay duration, reorder flags, claim aging.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Write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SQL scripts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for: Joins across shipment–delivery–claim tables. </a:t>
            </a:r>
            <a:endParaRPr lang="en-US" sz="14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Aggregate freight costs by city, average claim amounts.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Grouped summaries by carrier or vendor.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Views and Subqueries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reporting stock health or unresolved claims. </a:t>
            </a:r>
            <a:endParaRPr lang="en-US" sz="14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5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57A53-737D-FD07-5BDC-3097617B4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35165-D65B-EF40-A6E3-CBF06E40D0D0}"/>
              </a:ext>
            </a:extLst>
          </p:cNvPr>
          <p:cNvSpPr txBox="1"/>
          <p:nvPr/>
        </p:nvSpPr>
        <p:spPr>
          <a:xfrm>
            <a:off x="273318" y="99306"/>
            <a:ext cx="508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Economica" panose="020B0604020202020204" charset="0"/>
              </a:rPr>
              <a:t>Phase 3 -Live Demo 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5ED01-5397-7202-456E-9012891E715E}"/>
              </a:ext>
            </a:extLst>
          </p:cNvPr>
          <p:cNvSpPr txBox="1"/>
          <p:nvPr/>
        </p:nvSpPr>
        <p:spPr>
          <a:xfrm>
            <a:off x="1204175" y="925146"/>
            <a:ext cx="565382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Data Lake Integration: Upload raw CSVs (Shipments, Vendors, Claims) to </a:t>
            </a:r>
            <a:r>
              <a:rPr lang="en-US" b="1" dirty="0"/>
              <a:t>ADLS Gen2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ADF Pipelines: Ingest data into bronze/silver zones. </a:t>
            </a:r>
          </a:p>
          <a:p>
            <a:r>
              <a:rPr lang="en-US" dirty="0"/>
              <a:t>Schedule periodic ingestion of inventory and delivery updates. </a:t>
            </a:r>
          </a:p>
          <a:p>
            <a:endParaRPr lang="en-US" dirty="0"/>
          </a:p>
          <a:p>
            <a:r>
              <a:rPr lang="en-US" dirty="0"/>
              <a:t>SQL: Perform SQL queries over structured supply chain data. </a:t>
            </a:r>
          </a:p>
          <a:p>
            <a:endParaRPr lang="en-US" dirty="0"/>
          </a:p>
          <a:p>
            <a:r>
              <a:rPr lang="en-US" dirty="0"/>
              <a:t>Dashboarding: Use </a:t>
            </a:r>
            <a:r>
              <a:rPr lang="en-US" b="1" dirty="0"/>
              <a:t>or Python </a:t>
            </a:r>
            <a:r>
              <a:rPr lang="en-US" dirty="0"/>
              <a:t>to visualize: ▪ Stock level vs reorder threshold </a:t>
            </a:r>
          </a:p>
          <a:p>
            <a:r>
              <a:rPr lang="en-US" dirty="0"/>
              <a:t>▪ Claim status across delivery carriers </a:t>
            </a:r>
          </a:p>
          <a:p>
            <a:r>
              <a:rPr lang="en-US" dirty="0"/>
              <a:t>▪ Shipment delay trends over time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61835-F3E6-4C3C-6CA2-9CF03FBBF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B064D-D164-A451-D39F-14B67E216ECD}"/>
              </a:ext>
            </a:extLst>
          </p:cNvPr>
          <p:cNvSpPr txBox="1"/>
          <p:nvPr/>
        </p:nvSpPr>
        <p:spPr>
          <a:xfrm>
            <a:off x="273318" y="99306"/>
            <a:ext cx="508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Economica" panose="020B0604020202020204" charset="0"/>
              </a:rPr>
              <a:t>Phase 4 -Live Demo 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AF6C-5046-3CE7-54F3-42E6D3C9B2CF}"/>
              </a:ext>
            </a:extLst>
          </p:cNvPr>
          <p:cNvSpPr txBox="1"/>
          <p:nvPr/>
        </p:nvSpPr>
        <p:spPr>
          <a:xfrm>
            <a:off x="2286000" y="925146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endParaRPr lang="en-US" dirty="0"/>
          </a:p>
          <a:p>
            <a:r>
              <a:rPr lang="en-US" dirty="0"/>
              <a:t>Develop </a:t>
            </a:r>
            <a:r>
              <a:rPr lang="en-US" b="1" dirty="0" err="1"/>
              <a:t>FastAPI</a:t>
            </a:r>
            <a:r>
              <a:rPr lang="en-US" b="1" dirty="0"/>
              <a:t> microservices</a:t>
            </a:r>
            <a:r>
              <a:rPr lang="en-US" dirty="0"/>
              <a:t>: GET /claims-summary → Return claim percentages per carrier. </a:t>
            </a:r>
          </a:p>
          <a:p>
            <a:r>
              <a:rPr lang="en-US" dirty="0"/>
              <a:t>GET /inventory-health → Return stock and reorder status. </a:t>
            </a:r>
          </a:p>
          <a:p>
            <a:r>
              <a:rPr lang="en-US" dirty="0"/>
              <a:t>POST /log-shipment → Add a new shipment record. </a:t>
            </a:r>
          </a:p>
          <a:p>
            <a:endParaRPr lang="en-US" dirty="0"/>
          </a:p>
          <a:p>
            <a:r>
              <a:rPr lang="en-US" dirty="0"/>
              <a:t>Integrate </a:t>
            </a:r>
            <a:r>
              <a:rPr lang="en-US" b="1" dirty="0" err="1"/>
              <a:t>SQLAlchemy</a:t>
            </a:r>
            <a:r>
              <a:rPr lang="en-US" b="1" dirty="0"/>
              <a:t> + </a:t>
            </a:r>
            <a:r>
              <a:rPr lang="en-US" b="1" dirty="0" err="1"/>
              <a:t>Pydantic</a:t>
            </a:r>
            <a:r>
              <a:rPr lang="en-US" b="1" dirty="0"/>
              <a:t> </a:t>
            </a:r>
            <a:r>
              <a:rPr lang="en-US" dirty="0"/>
              <a:t>models. </a:t>
            </a:r>
          </a:p>
          <a:p>
            <a:r>
              <a:rPr lang="en-US" dirty="0"/>
              <a:t>Enable </a:t>
            </a:r>
            <a:r>
              <a:rPr lang="en-US" b="1" dirty="0"/>
              <a:t>file upload APIs </a:t>
            </a:r>
            <a:r>
              <a:rPr lang="en-US" dirty="0"/>
              <a:t>to import new delivery logs. </a:t>
            </a:r>
          </a:p>
          <a:p>
            <a:r>
              <a:rPr lang="en-US" dirty="0"/>
              <a:t>Expose </a:t>
            </a:r>
            <a:r>
              <a:rPr lang="en-US" b="1" dirty="0"/>
              <a:t>automatic docs via Swagger/</a:t>
            </a:r>
            <a:r>
              <a:rPr lang="en-US" b="1" dirty="0" err="1"/>
              <a:t>Redoc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8156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025885" y="-18108"/>
            <a:ext cx="509223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Technologies and Tools Used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558D30-3D92-42FF-A258-F4796786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63" y="1313626"/>
            <a:ext cx="1638137" cy="1167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99B7E2-A7DD-3B12-8AF0-3F0DE00EB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740" y="1376352"/>
            <a:ext cx="1882798" cy="1252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9F07F6-E27B-0551-E253-3CD7671EC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667" y="1218978"/>
            <a:ext cx="2256464" cy="141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D958A4-27CF-5D1D-560D-71B623028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374" y="2782314"/>
            <a:ext cx="3491960" cy="18420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5E2635-71D8-6DDA-5407-06D04965C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7898" y="2805960"/>
            <a:ext cx="2050962" cy="153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0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72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</a:t>
            </a:r>
            <a:r>
              <a:rPr lang="en" dirty="0">
                <a:solidFill>
                  <a:schemeClr val="bg1"/>
                </a:solidFill>
              </a:rPr>
              <a:t>Conclusion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0" y="1147224"/>
            <a:ext cx="9144000" cy="41562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chemeClr val="bg1"/>
                </a:solidFill>
              </a:rPr>
              <a:t>       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en" sz="1600" dirty="0">
                <a:solidFill>
                  <a:schemeClr val="bg1"/>
                </a:solidFill>
              </a:rPr>
              <a:t>          </a:t>
            </a:r>
            <a:r>
              <a:rPr lang="en-US" sz="1400" dirty="0">
                <a:solidFill>
                  <a:schemeClr val="bg1"/>
                </a:solidFill>
              </a:rPr>
              <a:t>In this project, we implemented a </a:t>
            </a:r>
            <a:r>
              <a:rPr lang="en-US" sz="1400" b="1" dirty="0">
                <a:solidFill>
                  <a:schemeClr val="bg1"/>
                </a:solidFill>
              </a:rPr>
              <a:t>medallion architecture</a:t>
            </a:r>
            <a:r>
              <a:rPr lang="en-US" sz="1400" dirty="0">
                <a:solidFill>
                  <a:schemeClr val="bg1"/>
                </a:solidFill>
              </a:rPr>
              <a:t> for supply chain data on Azure, starting with raw data uploaded to </a:t>
            </a:r>
            <a:r>
              <a:rPr lang="en-US" sz="1400" b="1" dirty="0">
                <a:solidFill>
                  <a:schemeClr val="bg1"/>
                </a:solidFill>
              </a:rPr>
              <a:t>Data Lake Storage</a:t>
            </a:r>
            <a:r>
              <a:rPr lang="en-US" sz="1400" dirty="0">
                <a:solidFill>
                  <a:schemeClr val="bg1"/>
                </a:solidFill>
              </a:rPr>
              <a:t>. Using </a:t>
            </a:r>
            <a:r>
              <a:rPr lang="en-US" sz="1400" b="1" dirty="0">
                <a:solidFill>
                  <a:schemeClr val="bg1"/>
                </a:solidFill>
              </a:rPr>
              <a:t>Azure Data Factory pipelines</a:t>
            </a:r>
            <a:r>
              <a:rPr lang="en-US" sz="1400" dirty="0">
                <a:solidFill>
                  <a:schemeClr val="bg1"/>
                </a:solidFill>
              </a:rPr>
              <a:t>, the data is ingested into </a:t>
            </a:r>
            <a:r>
              <a:rPr lang="en-US" sz="1400" b="1" dirty="0">
                <a:solidFill>
                  <a:schemeClr val="bg1"/>
                </a:solidFill>
              </a:rPr>
              <a:t>Databricks</a:t>
            </a:r>
            <a:r>
              <a:rPr lang="en-US" sz="1400" dirty="0">
                <a:solidFill>
                  <a:schemeClr val="bg1"/>
                </a:solidFill>
              </a:rPr>
              <a:t>, where it is organized into </a:t>
            </a:r>
            <a:r>
              <a:rPr lang="en-US" sz="1400" b="1" dirty="0">
                <a:solidFill>
                  <a:schemeClr val="bg1"/>
                </a:solidFill>
              </a:rPr>
              <a:t>bronze and silver layers</a:t>
            </a:r>
            <a:r>
              <a:rPr lang="en-US" sz="1400" dirty="0">
                <a:solidFill>
                  <a:schemeClr val="bg1"/>
                </a:solidFill>
              </a:rPr>
              <a:t>: the bronze layer handles cleaning of shipment, delivery, and claim data using </a:t>
            </a:r>
            <a:r>
              <a:rPr lang="en-US" sz="1400" b="1" dirty="0">
                <a:solidFill>
                  <a:schemeClr val="bg1"/>
                </a:solidFill>
              </a:rPr>
              <a:t>Python with Pandas</a:t>
            </a:r>
            <a:r>
              <a:rPr lang="en-US" sz="1400" dirty="0">
                <a:solidFill>
                  <a:schemeClr val="bg1"/>
                </a:solidFill>
              </a:rPr>
              <a:t>, including calculations for delay duration, reorder flags, and claim aging, while the silver layer merges and transforms data for analysis and visualization. </a:t>
            </a:r>
            <a:r>
              <a:rPr lang="en-US" sz="1400" b="1" dirty="0" err="1">
                <a:solidFill>
                  <a:schemeClr val="bg1"/>
                </a:solidFill>
              </a:rPr>
              <a:t>FastAPI</a:t>
            </a:r>
            <a:r>
              <a:rPr lang="en-US" sz="1400" b="1" dirty="0">
                <a:solidFill>
                  <a:schemeClr val="bg1"/>
                </a:solidFill>
              </a:rPr>
              <a:t> microservices</a:t>
            </a:r>
            <a:r>
              <a:rPr lang="en-US" sz="1400" dirty="0">
                <a:solidFill>
                  <a:schemeClr val="bg1"/>
                </a:solidFill>
              </a:rPr>
              <a:t> provide real-time insights through endpoints for claims summaries, inventory health, shipment logging, and file uploads, all integrated with </a:t>
            </a:r>
            <a:r>
              <a:rPr lang="en-US" sz="1400" b="1" dirty="0" err="1">
                <a:solidFill>
                  <a:schemeClr val="bg1"/>
                </a:solidFill>
              </a:rPr>
              <a:t>SQLAlchemy</a:t>
            </a:r>
            <a:r>
              <a:rPr lang="en-US" sz="1400" b="1" dirty="0">
                <a:solidFill>
                  <a:schemeClr val="bg1"/>
                </a:solidFill>
              </a:rPr>
              <a:t> and </a:t>
            </a:r>
            <a:r>
              <a:rPr lang="en-US" sz="1400" b="1" dirty="0" err="1">
                <a:solidFill>
                  <a:schemeClr val="bg1"/>
                </a:solidFill>
              </a:rPr>
              <a:t>Pydantic</a:t>
            </a:r>
            <a:r>
              <a:rPr lang="en-US" sz="1400" b="1" dirty="0">
                <a:solidFill>
                  <a:schemeClr val="bg1"/>
                </a:solidFill>
              </a:rPr>
              <a:t> models</a:t>
            </a:r>
            <a:r>
              <a:rPr lang="en-US" sz="1400" dirty="0">
                <a:solidFill>
                  <a:schemeClr val="bg1"/>
                </a:solidFill>
              </a:rPr>
              <a:t> and automatically documented via </a:t>
            </a:r>
            <a:r>
              <a:rPr lang="en-US" sz="1400" b="1" dirty="0">
                <a:solidFill>
                  <a:schemeClr val="bg1"/>
                </a:solidFill>
              </a:rPr>
              <a:t>Swagger/</a:t>
            </a:r>
            <a:r>
              <a:rPr lang="en-US" sz="1400" b="1" dirty="0" err="1">
                <a:solidFill>
                  <a:schemeClr val="bg1"/>
                </a:solidFill>
              </a:rPr>
              <a:t>Redoc</a:t>
            </a:r>
            <a:r>
              <a:rPr lang="en-US" sz="1400" dirty="0">
                <a:solidFill>
                  <a:schemeClr val="bg1"/>
                </a:solidFill>
              </a:rPr>
              <a:t>. This architecture ensures </a:t>
            </a:r>
            <a:r>
              <a:rPr lang="en-US" sz="1400" b="1" dirty="0">
                <a:solidFill>
                  <a:schemeClr val="bg1"/>
                </a:solidFill>
              </a:rPr>
              <a:t>efficient, scalable, and accurate data processing</a:t>
            </a:r>
            <a:r>
              <a:rPr lang="en-US" sz="1400" dirty="0">
                <a:solidFill>
                  <a:schemeClr val="bg1"/>
                </a:solidFill>
              </a:rPr>
              <a:t>, enabling seamless analytics, reporting, and decision-making for stakeholders.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443915" y="196850"/>
            <a:ext cx="4080000" cy="3883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solidFill>
                  <a:srgbClr val="FFFFFF"/>
                </a:solidFill>
              </a:rPr>
              <a:t>Problem Statement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Objective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Microservices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solidFill>
                  <a:srgbClr val="FFFFFF"/>
                </a:solidFill>
              </a:rPr>
              <a:t>Project </a:t>
            </a:r>
            <a:r>
              <a:rPr lang="en" sz="1600" dirty="0">
                <a:solidFill>
                  <a:srgbClr val="FFFFFF"/>
                </a:solidFill>
              </a:rPr>
              <a:t>Overview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Phase 1</a:t>
            </a: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Phase 2</a:t>
            </a: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Phase 3</a:t>
            </a: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Phase 4</a:t>
            </a: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solidFill>
                  <a:srgbClr val="FFFFFF"/>
                </a:solidFill>
              </a:rPr>
              <a:t>T</a:t>
            </a:r>
            <a:r>
              <a:rPr lang="en" sz="1600" dirty="0">
                <a:solidFill>
                  <a:srgbClr val="FFFFFF"/>
                </a:solidFill>
              </a:rPr>
              <a:t>echnology and Tools </a:t>
            </a:r>
            <a:r>
              <a:rPr lang="en-US" sz="1600" dirty="0">
                <a:solidFill>
                  <a:srgbClr val="FFFFFF"/>
                </a:solidFill>
              </a:rPr>
              <a:t>Used</a:t>
            </a: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solidFill>
                  <a:srgbClr val="FFFFFF"/>
                </a:solidFill>
              </a:rPr>
              <a:t>Conclusion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B0C0-3B7D-CEA2-FB71-C0BF2940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30F2C-2762-5FC2-2FC9-BEB0DF28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3947389" cy="748088"/>
          </a:xfrm>
        </p:spPr>
        <p:txBody>
          <a:bodyPr/>
          <a:lstStyle/>
          <a:p>
            <a:r>
              <a:rPr lang="en-US" dirty="0"/>
              <a:t>Mr. Janakiram</a:t>
            </a:r>
          </a:p>
          <a:p>
            <a:r>
              <a:rPr lang="en-US" dirty="0"/>
              <a:t>Mr. Natarajan </a:t>
            </a:r>
            <a:r>
              <a:rPr lang="en-US" dirty="0" err="1"/>
              <a:t>Murgadoss</a:t>
            </a:r>
            <a:endParaRPr lang="en-US" dirty="0"/>
          </a:p>
          <a:p>
            <a:r>
              <a:rPr lang="en-US" dirty="0"/>
              <a:t>Ms. Deeksha Sharma</a:t>
            </a:r>
          </a:p>
          <a:p>
            <a:r>
              <a:rPr lang="en-US" dirty="0"/>
              <a:t>Ms. Joslyn Coelho</a:t>
            </a:r>
          </a:p>
          <a:p>
            <a:endParaRPr lang="en-US" dirty="0"/>
          </a:p>
        </p:txBody>
      </p:sp>
      <p:pic>
        <p:nvPicPr>
          <p:cNvPr id="1030" name="Picture 6" descr="StackRoute Announces Programs in Data Engineering to Meet the ...">
            <a:extLst>
              <a:ext uri="{FF2B5EF4-FFF2-40B4-BE49-F238E27FC236}">
                <a16:creationId xmlns:a16="http://schemas.microsoft.com/office/drawing/2014/main" id="{BB4D9F78-5131-4C9A-997B-DDAA893A1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89" y="560231"/>
            <a:ext cx="4569183" cy="304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sch Logo, symbol, meaning, history, PNG, brand">
            <a:extLst>
              <a:ext uri="{FF2B5EF4-FFF2-40B4-BE49-F238E27FC236}">
                <a16:creationId xmlns:a16="http://schemas.microsoft.com/office/drawing/2014/main" id="{5267CCF7-C679-EE18-571A-6014C3B5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4" y="3093035"/>
            <a:ext cx="2586457" cy="145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18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028423" y="1107583"/>
            <a:ext cx="4617076" cy="2627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bg1"/>
                </a:solidFill>
                <a:latin typeface="+mj-lt"/>
                <a:cs typeface="Aldhabi" panose="020F0502020204030204" pitchFamily="2" charset="-78"/>
              </a:rPr>
              <a:t>Thank You</a:t>
            </a:r>
            <a:endParaRPr sz="6600" dirty="0">
              <a:solidFill>
                <a:schemeClr val="bg1"/>
              </a:solidFill>
              <a:latin typeface="+mj-lt"/>
              <a:cs typeface="Aldhabi" panose="020F050202020403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340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E80A1D9E-CDAE-ED68-ED8C-7683FDEDD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2A11E29E-4B4B-03E6-E8A5-60623F5BB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8423" y="1107583"/>
            <a:ext cx="4617076" cy="2627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bg1"/>
                </a:solidFill>
                <a:latin typeface="+mj-lt"/>
                <a:cs typeface="Aldhabi" panose="020F0502020204030204" pitchFamily="2" charset="-78"/>
              </a:rPr>
              <a:t>Thank You</a:t>
            </a:r>
            <a:endParaRPr sz="6600" dirty="0">
              <a:solidFill>
                <a:schemeClr val="bg1"/>
              </a:solidFill>
              <a:latin typeface="+mj-lt"/>
              <a:cs typeface="Aldhabi" panose="020F0502020204030204" pitchFamily="2" charset="-78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736" y="1864709"/>
            <a:ext cx="2470150" cy="2470150"/>
          </a:xfrm>
          <a:prstGeom prst="rect">
            <a:avLst/>
          </a:prstGeom>
          <a:solidFill>
            <a:schemeClr val="accent3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1CFAB-6BC2-3505-3D03-01939B718C1E}"/>
              </a:ext>
            </a:extLst>
          </p:cNvPr>
          <p:cNvSpPr txBox="1"/>
          <p:nvPr/>
        </p:nvSpPr>
        <p:spPr>
          <a:xfrm>
            <a:off x="473826" y="461252"/>
            <a:ext cx="480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5154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147224"/>
            <a:ext cx="8520600" cy="390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Define system design and data documentation using SDLC, SRS, HLD, and UML artifacts.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Ingest multi-source supply chain data (shipments, inventory, claims, etc.).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Apply SQL and Pandas for data cleaning, transformation, and summarization.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Build </a:t>
            </a:r>
            <a:r>
              <a:rPr lang="en-US" sz="1600" dirty="0" err="1">
                <a:solidFill>
                  <a:schemeClr val="bg1"/>
                </a:solidFill>
              </a:rPr>
              <a:t>FastAPI</a:t>
            </a:r>
            <a:r>
              <a:rPr lang="en-US" sz="1600" dirty="0">
                <a:solidFill>
                  <a:schemeClr val="bg1"/>
                </a:solidFill>
              </a:rPr>
              <a:t> microservices to expose key metrics like delivery status and claim history.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 Azure Data Lake, Azure Data Factory, and simulated pipelines for cloud integration.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Visualize KPIs such as delivery duration trends and inventory health via Python dashboards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bg1"/>
                </a:solidFill>
              </a:rPr>
              <a:t>Objective </a:t>
            </a:r>
            <a:endParaRPr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Problem Statement</a:t>
            </a:r>
            <a:endParaRPr sz="3000"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861267" y="713342"/>
            <a:ext cx="3794515" cy="3510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Global supply chains suffer from fragmented data, causing delays, stockouts, and disputes that increase costs.</a:t>
            </a:r>
            <a:br>
              <a:rPr lang="en-US" sz="1600" b="1" dirty="0"/>
            </a:br>
            <a:r>
              <a:rPr lang="en-US" sz="1600" b="1" dirty="0"/>
              <a:t>A cloud-first platform is needed to integrate this data and provide real-time visibility for better decision-making.</a:t>
            </a: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Microservices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5C2A5B7-2200-4E48-8747-275E545EB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60077"/>
              </p:ext>
            </p:extLst>
          </p:nvPr>
        </p:nvGraphicFramePr>
        <p:xfrm>
          <a:off x="390663" y="3595843"/>
          <a:ext cx="1989787" cy="1440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0C8C9EA-DB8B-B0A0-1050-2DEBBAC461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8902" y="827245"/>
            <a:ext cx="6189035" cy="348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104823" y="0"/>
            <a:ext cx="372825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Project Overview 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EDDDE-F55C-4E88-9769-D9366A5CD58D}"/>
              </a:ext>
            </a:extLst>
          </p:cNvPr>
          <p:cNvSpPr txBox="1"/>
          <p:nvPr/>
        </p:nvSpPr>
        <p:spPr>
          <a:xfrm>
            <a:off x="737226" y="1513200"/>
            <a:ext cx="709867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Supply chain data is fragmented across shipments, vendors, inventory, and claims.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fragmentation causes inefficiencies, delays, and higher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cloud-native supply chain analytics platform is developed on Microsoft Azure.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is ingested into ADLS and processed using ADF pipelines.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Cleaned data is stored in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Azure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exposed through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microservices.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platform improves visibility, reduces disruptions, and optimizes operations.</a:t>
            </a:r>
          </a:p>
        </p:txBody>
      </p:sp>
    </p:spTree>
    <p:extLst>
      <p:ext uri="{BB962C8B-B14F-4D97-AF65-F5344CB8AC3E}">
        <p14:creationId xmlns:p14="http://schemas.microsoft.com/office/powerpoint/2010/main" val="340549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1367-ADDB-4203-E672-9EB24447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0" y="-46841"/>
            <a:ext cx="5055600" cy="781050"/>
          </a:xfrm>
        </p:spPr>
        <p:txBody>
          <a:bodyPr/>
          <a:lstStyle/>
          <a:p>
            <a:r>
              <a:rPr lang="en-US" b="1" dirty="0"/>
              <a:t>SRS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21AF9-5540-A08D-29C0-3EEA647B2F70}"/>
              </a:ext>
            </a:extLst>
          </p:cNvPr>
          <p:cNvSpPr txBox="1"/>
          <p:nvPr/>
        </p:nvSpPr>
        <p:spPr>
          <a:xfrm>
            <a:off x="0" y="76200"/>
            <a:ext cx="94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Economica" panose="020B0604020202020204" charset="0"/>
              </a:rPr>
              <a:t>Phase 1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CBAC06-8754-016E-AA9B-337241A6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475829"/>
            <a:ext cx="79375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cloud-based supply chain analytics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real-time visibility into orders, delivery status, claims &amp; inventory.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Ingest multi-source data into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Data Lake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 data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Data Factory + Python/SQL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Expose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microservices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dashboards for KPIs (shipment delays, claims, inventory health).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6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924F1-9996-F743-349D-2A434A1CA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8E87B-F534-0A99-C5D5-7FD7DD033666}"/>
              </a:ext>
            </a:extLst>
          </p:cNvPr>
          <p:cNvSpPr txBox="1"/>
          <p:nvPr/>
        </p:nvSpPr>
        <p:spPr>
          <a:xfrm>
            <a:off x="0" y="76200"/>
            <a:ext cx="94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Economica" panose="020B0604020202020204" charset="0"/>
              </a:rPr>
              <a:t>Phase 1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8B509-D0DF-6F29-487B-1BC5E0608A00}"/>
              </a:ext>
            </a:extLst>
          </p:cNvPr>
          <p:cNvSpPr txBox="1"/>
          <p:nvPr/>
        </p:nvSpPr>
        <p:spPr>
          <a:xfrm>
            <a:off x="830686" y="770475"/>
            <a:ext cx="713489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Shipment Tracker → monitor status &amp; delays.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Claims Monitor → manage claim lifecycle &amp;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Vendor Inventory Viewer → stock levels, reorder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Dashboards → real-time supply chain visibility.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manage ingestion &amp;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Analyst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consume dashboards.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Vendors/Managers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track shipments, stock, claims</a:t>
            </a:r>
            <a:endParaRPr lang="en-US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4BEAB042-D85F-E56D-7476-2F66C779C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484990"/>
              </p:ext>
            </p:extLst>
          </p:nvPr>
        </p:nvGraphicFramePr>
        <p:xfrm>
          <a:off x="1593850" y="358086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92338" progId="Word.Document.12">
                  <p:embed/>
                </p:oleObj>
              </mc:Choice>
              <mc:Fallback>
                <p:oleObj name="Document" showAsIcon="1" r:id="rId2" imgW="914400" imgH="7923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3850" y="358086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24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4">
            <a:extLst>
              <a:ext uri="{FF2B5EF4-FFF2-40B4-BE49-F238E27FC236}">
                <a16:creationId xmlns:a16="http://schemas.microsoft.com/office/drawing/2014/main" id="{CF2C624B-D7F1-4868-AEA4-1B078DA4B19F}"/>
              </a:ext>
            </a:extLst>
          </p:cNvPr>
          <p:cNvSpPr txBox="1"/>
          <p:nvPr/>
        </p:nvSpPr>
        <p:spPr>
          <a:xfrm>
            <a:off x="649023" y="1968715"/>
            <a:ext cx="789833" cy="523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BC2C8A-7195-739A-9126-BE0D4054B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12" y="288183"/>
            <a:ext cx="7894749" cy="47491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E32D30F-2BF2-F6C9-33A3-E4D07EE66BD2}"/>
              </a:ext>
            </a:extLst>
          </p:cNvPr>
          <p:cNvSpPr txBox="1"/>
          <p:nvPr/>
        </p:nvSpPr>
        <p:spPr>
          <a:xfrm>
            <a:off x="4868214" y="373487"/>
            <a:ext cx="36769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1" dirty="0">
                <a:latin typeface="Economica" panose="020B0604020202020204" charset="0"/>
              </a:rPr>
              <a:t> </a:t>
            </a:r>
            <a:r>
              <a:rPr lang="en-US" sz="3200" b="1" dirty="0">
                <a:latin typeface="Economica" panose="020B0604020202020204" charset="0"/>
              </a:rPr>
              <a:t>Project Overview </a:t>
            </a:r>
            <a:br>
              <a:rPr lang="en-US" sz="3200" b="1" dirty="0">
                <a:latin typeface="Economica" panose="020B0604020202020204" charset="0"/>
              </a:rPr>
            </a:br>
            <a:r>
              <a:rPr lang="en-US" sz="3200" b="1" dirty="0">
                <a:latin typeface="Economica" panose="020B0604020202020204" charset="0"/>
              </a:rPr>
              <a:t>(HLD) </a:t>
            </a:r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EC825C-DDCB-6920-C0C1-B5521EC5C6CB}"/>
              </a:ext>
            </a:extLst>
          </p:cNvPr>
          <p:cNvSpPr txBox="1"/>
          <p:nvPr/>
        </p:nvSpPr>
        <p:spPr>
          <a:xfrm>
            <a:off x="-135771" y="-19594"/>
            <a:ext cx="94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Economica" panose="020B0604020202020204" charset="0"/>
              </a:rPr>
              <a:t>Phase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404562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893</Words>
  <Application>Microsoft Office PowerPoint</Application>
  <PresentationFormat>On-screen Show (16:9)</PresentationFormat>
  <Paragraphs>138</Paragraphs>
  <Slides>22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Economica</vt:lpstr>
      <vt:lpstr>Arial</vt:lpstr>
      <vt:lpstr>Candara</vt:lpstr>
      <vt:lpstr>Calibri</vt:lpstr>
      <vt:lpstr>Open Sans</vt:lpstr>
      <vt:lpstr>Luxe</vt:lpstr>
      <vt:lpstr>Document</vt:lpstr>
      <vt:lpstr>Team 4 Capstone Project   Supply Chain Data Engineering &amp; Analytics on Azure Cloud </vt:lpstr>
      <vt:lpstr>Outline</vt:lpstr>
      <vt:lpstr>Objective </vt:lpstr>
      <vt:lpstr>Problem Statement</vt:lpstr>
      <vt:lpstr>Microservices </vt:lpstr>
      <vt:lpstr> Project Overview </vt:lpstr>
      <vt:lpstr>SRS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Merged Files</vt:lpstr>
      <vt:lpstr>PowerPoint Presentation</vt:lpstr>
      <vt:lpstr>PowerPoint Presentation</vt:lpstr>
      <vt:lpstr>PowerPoint Presentation</vt:lpstr>
      <vt:lpstr>Technologies and Tools Used</vt:lpstr>
      <vt:lpstr>   Conclusion</vt:lpstr>
      <vt:lpstr>Special Mentions</vt:lpstr>
      <vt:lpstr>Thank You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Shivansh</dc:creator>
  <cp:lastModifiedBy>FIXED-TERM Nakati Siddarth (BGSW/PJ-ETA-H)</cp:lastModifiedBy>
  <cp:revision>75</cp:revision>
  <dcterms:modified xsi:type="dcterms:W3CDTF">2025-09-24T09:55:02Z</dcterms:modified>
</cp:coreProperties>
</file>