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5" r:id="rId2"/>
    <p:sldMasterId id="2147483737" r:id="rId3"/>
    <p:sldMasterId id="2147483745" r:id="rId4"/>
    <p:sldMasterId id="2147483753" r:id="rId5"/>
    <p:sldMasterId id="2147483761" r:id="rId6"/>
  </p:sldMasterIdLst>
  <p:notesMasterIdLst>
    <p:notesMasterId r:id="rId19"/>
  </p:notesMasterIdLst>
  <p:sldIdLst>
    <p:sldId id="326" r:id="rId7"/>
    <p:sldId id="385" r:id="rId8"/>
    <p:sldId id="387" r:id="rId9"/>
    <p:sldId id="405" r:id="rId10"/>
    <p:sldId id="404" r:id="rId11"/>
    <p:sldId id="406" r:id="rId12"/>
    <p:sldId id="383" r:id="rId13"/>
    <p:sldId id="365" r:id="rId14"/>
    <p:sldId id="397" r:id="rId15"/>
    <p:sldId id="384" r:id="rId16"/>
    <p:sldId id="377" r:id="rId17"/>
    <p:sldId id="393" r:id="rId18"/>
  </p:sldIdLst>
  <p:sldSz cx="9144000" cy="5143500" type="screen16x9"/>
  <p:notesSz cx="6858000" cy="9144000"/>
  <p:defaultTextStyle>
    <a:defPPr>
      <a:defRPr lang="en-US"/>
    </a:defPPr>
    <a:lvl1pPr marL="0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48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698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547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396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247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093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99940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788" algn="l" defTabSz="68569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3BE"/>
    <a:srgbClr val="FA990A"/>
    <a:srgbClr val="FDD69D"/>
    <a:srgbClr val="59595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88" autoAdjust="0"/>
    <p:restoredTop sz="94364" autoAdjust="0"/>
  </p:normalViewPr>
  <p:slideViewPr>
    <p:cSldViewPr snapToGrid="0">
      <p:cViewPr>
        <p:scale>
          <a:sx n="100" d="100"/>
          <a:sy n="100" d="100"/>
        </p:scale>
        <p:origin x="-822" y="-54"/>
      </p:cViewPr>
      <p:guideLst>
        <p:guide orient="horz" pos="3312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BEDA9D-BAE1-44DE-81F7-8EB7EAC8439F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E44E6A2-DF58-4927-8672-D3E0767CCFE6}" type="slidenum">
              <a:rPr lang="en-US" altLang="en-US" sz="1400">
                <a:cs typeface="Lucida Sans Unicode" panose="020B0602030504020204" pitchFamily="34" charset="0"/>
              </a:rPr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# </a:t>
            </a:r>
            <a:r>
              <a:rPr lang="en-US" altLang="en-US" dirty="0" err="1" smtClean="0"/>
              <a:t>Tx</a:t>
            </a:r>
            <a:r>
              <a:rPr lang="en-US" altLang="en-US" dirty="0" smtClean="0"/>
              <a:t> predicted</a:t>
            </a:r>
            <a:r>
              <a:rPr lang="en-US" altLang="en-US" baseline="0" dirty="0" smtClean="0"/>
              <a:t> as Fraud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7792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7624F-C81B-4A7C-ADC9-7AB3A09F50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314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xmlns="" id="{411430E4-7CBB-4CE0-AFFC-969A4274F4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198207-880E-490B-8889-B86DB2C463F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xmlns="" id="{DE92BA9C-9BFB-439E-AAA4-80D9512DF9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8E1FF42A-6652-4EE0-B45D-56683D4D39F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6693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71" tIns="34289" rIns="68571" bIns="342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0772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54014" y="4889067"/>
            <a:ext cx="2584986" cy="19208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6245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732"/>
            <a:endParaRPr lang="en-I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732"/>
            <a:r>
              <a:rPr lang="en-IN" smtClean="0">
                <a:solidFill>
                  <a:srgbClr val="000000"/>
                </a:solidFill>
              </a:rPr>
              <a:t>TCS-EY Confidential</a:t>
            </a:r>
            <a:endParaRPr lang="en-I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4" tIns="34289" rIns="68574" bIns="34289"/>
          <a:lstStyle/>
          <a:p>
            <a:pPr defTabSz="685732"/>
            <a:fld id="{1BA945FB-DC06-4B97-B0EB-7FDEEE83CB78}" type="slidenum">
              <a:rPr lang="en-IN" smtClean="0">
                <a:solidFill>
                  <a:srgbClr val="000000"/>
                </a:solidFill>
              </a:rPr>
              <a:pPr defTabSz="685732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36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7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7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32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" y="4"/>
            <a:ext cx="9143989" cy="93573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73277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46543" y="4851706"/>
            <a:ext cx="2145058" cy="176924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algn="r" defTabSz="685732"/>
            <a:r>
              <a:rPr lang="en-US" sz="70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512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83561364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TCS Confidential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2" tIns="25718" rIns="51432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06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712952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uropean Globe Soft Edges">
    <p:bg>
      <p:bgPr>
        <a:blipFill dpi="0" rotWithShape="1">
          <a:blip r:embed="rId2" cstate="email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721991" y="735373"/>
            <a:ext cx="3703320" cy="3703320"/>
          </a:xfrm>
          <a:prstGeom prst="ellipse">
            <a:avLst/>
          </a:prstGeom>
          <a:effectLst>
            <a:softEdge rad="152400"/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CD1C905-B1ED-8641-9D5C-BCDDAF2467D9}"/>
              </a:ext>
            </a:extLst>
          </p:cNvPr>
          <p:cNvGrpSpPr/>
          <p:nvPr userDrawn="1"/>
        </p:nvGrpSpPr>
        <p:grpSpPr>
          <a:xfrm>
            <a:off x="144824" y="4470910"/>
            <a:ext cx="8795207" cy="738852"/>
            <a:chOff x="213360" y="6888406"/>
            <a:chExt cx="17590556" cy="1477716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38E7781E-7769-E147-B587-3C6C0BF0D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360" y="6888406"/>
              <a:ext cx="3520440" cy="14777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05F82E9B-E401-7743-A816-D7E3AC058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944677" y="7281625"/>
              <a:ext cx="1859239" cy="6957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4C174B57-82B9-EA42-8E31-248EF8BDE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603558" y="7261227"/>
              <a:ext cx="1341121" cy="784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24909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78" y="1"/>
            <a:ext cx="9144004" cy="514350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85755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49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49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49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49"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5004049" y="3581401"/>
            <a:ext cx="4126778" cy="523220"/>
          </a:xfrm>
          <a:prstGeom prst="rect">
            <a:avLst/>
          </a:prstGeom>
          <a:gradFill flip="none" rotWithShape="1">
            <a:gsLst>
              <a:gs pos="0">
                <a:srgbClr val="0F2065">
                  <a:alpha val="80000"/>
                </a:srgbClr>
              </a:gs>
              <a:gs pos="59000">
                <a:srgbClr val="0F2065">
                  <a:alpha val="80000"/>
                </a:srgbClr>
              </a:gs>
              <a:gs pos="100000">
                <a:srgbClr val="0F2065">
                  <a:alpha val="0"/>
                </a:srgbClr>
              </a:gs>
            </a:gsLst>
            <a:lin ang="10800000" scaled="1"/>
            <a:tileRect/>
          </a:gradFill>
        </p:spPr>
        <p:txBody>
          <a:bodyPr wrap="square" lIns="91430" tIns="45715" rIns="91430" bIns="45715">
            <a:noAutofit/>
          </a:bodyPr>
          <a:lstStyle/>
          <a:p>
            <a:pPr marL="685698" defTabSz="685749"/>
            <a:r>
              <a:rPr lang="en-US" sz="2800">
                <a:solidFill>
                  <a:prstClr val="white">
                    <a:alpha val="80000"/>
                  </a:prstClr>
                </a:solidFill>
                <a:cs typeface="Aharoni" panose="02010803020104030203" pitchFamily="2" charset="-79"/>
              </a:rPr>
              <a:t>Our Future is Here… !</a:t>
            </a:r>
            <a:endParaRPr lang="en-US" sz="1800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6600" y="819151"/>
            <a:ext cx="5543872" cy="463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  <a:latin typeface="+mj-lt"/>
              </a:defRPr>
            </a:lvl1pPr>
            <a:lvl2pPr marL="3428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6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3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2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0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9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7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551" y="4790551"/>
            <a:ext cx="1778000" cy="2839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848" indent="0">
              <a:buNone/>
              <a:defRPr/>
            </a:lvl2pPr>
            <a:lvl3pPr marL="685698" indent="0">
              <a:buNone/>
              <a:defRPr/>
            </a:lvl3pPr>
            <a:lvl4pPr marL="1028547" indent="0">
              <a:buNone/>
              <a:defRPr/>
            </a:lvl4pPr>
            <a:lvl5pPr marL="1371396" indent="0">
              <a:buNone/>
              <a:defRPr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flipH="1">
            <a:off x="7303128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02991" y="4855879"/>
            <a:ext cx="1869413" cy="18466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pPr algn="r" defTabSz="685749"/>
            <a:r>
              <a:rPr lang="en-US" sz="600">
                <a:solidFill>
                  <a:prstClr val="white"/>
                </a:solidFill>
              </a:rPr>
              <a:t>| Copyright © 2018 Tata Consultancy Services Limited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1"/>
            <a:ext cx="2430780" cy="213496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925467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54014" y="4889067"/>
            <a:ext cx="2584986" cy="19208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79301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76" tIns="34289" rIns="68576" bIns="34289"/>
          <a:lstStyle/>
          <a:p>
            <a:pPr defTabSz="685749"/>
            <a:endParaRPr lang="en-I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76" tIns="34289" rIns="68576" bIns="34289"/>
          <a:lstStyle/>
          <a:p>
            <a:pPr defTabSz="685749"/>
            <a:r>
              <a:rPr lang="en-IN" smtClean="0">
                <a:solidFill>
                  <a:srgbClr val="000000"/>
                </a:solidFill>
              </a:rPr>
              <a:t>TCS-EY Confidential</a:t>
            </a:r>
            <a:endParaRPr lang="en-I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76" tIns="34289" rIns="68576" bIns="34289"/>
          <a:lstStyle/>
          <a:p>
            <a:pPr defTabSz="685749"/>
            <a:fld id="{1BA945FB-DC06-4B97-B0EB-7FDEEE83CB78}" type="slidenum">
              <a:rPr lang="en-IN" smtClean="0">
                <a:solidFill>
                  <a:srgbClr val="000000"/>
                </a:solidFill>
              </a:rPr>
              <a:pPr defTabSz="685749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5683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4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4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1"/>
            <a:ext cx="9143989" cy="93573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73277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46543" y="4851705"/>
            <a:ext cx="2145058" cy="17692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 defTabSz="685783"/>
            <a:r>
              <a:rPr lang="en-US" sz="70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512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7424201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9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9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34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0"/>
            <a:ext cx="9143999" cy="935736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73277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91968" y="4851711"/>
            <a:ext cx="2199637" cy="200053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pPr algn="r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©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2018 Tata Consultancy Services Limited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512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7640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TCS Confidential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0379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26467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uropean Globe Soft Edges">
    <p:bg>
      <p:bgPr>
        <a:blipFill dpi="0" rotWithShape="1">
          <a:blip r:embed="rId2" cstate="email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721991" y="735373"/>
            <a:ext cx="3703320" cy="3703320"/>
          </a:xfrm>
          <a:prstGeom prst="ellipse">
            <a:avLst/>
          </a:prstGeom>
          <a:effectLst>
            <a:softEdge rad="152400"/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CD1C905-B1ED-8641-9D5C-BCDDAF2467D9}"/>
              </a:ext>
            </a:extLst>
          </p:cNvPr>
          <p:cNvGrpSpPr/>
          <p:nvPr userDrawn="1"/>
        </p:nvGrpSpPr>
        <p:grpSpPr>
          <a:xfrm>
            <a:off x="144821" y="4470910"/>
            <a:ext cx="8795207" cy="738852"/>
            <a:chOff x="213360" y="6888406"/>
            <a:chExt cx="17590556" cy="14777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38E7781E-7769-E147-B587-3C6C0BF0D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360" y="6888406"/>
              <a:ext cx="3520440" cy="14777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05F82E9B-E401-7743-A816-D7E3AC058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944677" y="7281625"/>
              <a:ext cx="1859239" cy="6957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C174B57-82B9-EA42-8E31-248EF8BDE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603558" y="7261227"/>
              <a:ext cx="1341121" cy="784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551406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78" y="1"/>
            <a:ext cx="9144004" cy="514350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85755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5004049" y="3581401"/>
            <a:ext cx="4126778" cy="523220"/>
          </a:xfrm>
          <a:prstGeom prst="rect">
            <a:avLst/>
          </a:prstGeom>
          <a:gradFill flip="none" rotWithShape="1">
            <a:gsLst>
              <a:gs pos="0">
                <a:srgbClr val="0F2065">
                  <a:alpha val="80000"/>
                </a:srgbClr>
              </a:gs>
              <a:gs pos="59000">
                <a:srgbClr val="0F2065">
                  <a:alpha val="80000"/>
                </a:srgbClr>
              </a:gs>
              <a:gs pos="100000">
                <a:srgbClr val="0F2065">
                  <a:alpha val="0"/>
                </a:srgbClr>
              </a:gs>
            </a:gsLst>
            <a:lin ang="10800000" scaled="1"/>
            <a:tileRect/>
          </a:gradFill>
        </p:spPr>
        <p:txBody>
          <a:bodyPr wrap="square" lIns="91436" tIns="45718" rIns="91436" bIns="45718">
            <a:noAutofit/>
          </a:bodyPr>
          <a:lstStyle/>
          <a:p>
            <a:pPr marL="685749" defTabSz="685800"/>
            <a:r>
              <a:rPr lang="en-US" sz="2800">
                <a:solidFill>
                  <a:prstClr val="white">
                    <a:alpha val="80000"/>
                  </a:prstClr>
                </a:solidFill>
                <a:cs typeface="Aharoni" panose="02010803020104030203" pitchFamily="2" charset="-79"/>
              </a:rPr>
              <a:t>Our Future is Here… !</a:t>
            </a:r>
            <a:endParaRPr lang="en-US" sz="1800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6600" y="819151"/>
            <a:ext cx="5543872" cy="463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551" y="4790551"/>
            <a:ext cx="1778000" cy="2839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flipH="1">
            <a:off x="7303125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02988" y="4855879"/>
            <a:ext cx="1869413" cy="18466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 defTabSz="685800"/>
            <a:r>
              <a:rPr lang="en-US" sz="600">
                <a:solidFill>
                  <a:prstClr val="white"/>
                </a:solidFill>
              </a:rPr>
              <a:t>| Copyright © 2018 Tata Consultancy Services Limited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1"/>
            <a:ext cx="2430780" cy="213496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100074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54014" y="4889066"/>
            <a:ext cx="2584986" cy="19208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639599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endParaRPr lang="en-I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r>
              <a:rPr lang="en-IN">
                <a:solidFill>
                  <a:srgbClr val="000000"/>
                </a:solidFill>
              </a:rPr>
              <a:t>TCS-EY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1BA945FB-DC06-4B97-B0EB-7FDEEE83CB78}" type="slidenum">
              <a:rPr lang="en-IN" smtClean="0">
                <a:solidFill>
                  <a:srgbClr val="000000"/>
                </a:solidFill>
              </a:rPr>
              <a:pPr defTabSz="685800"/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4775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4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4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1"/>
            <a:ext cx="9143989" cy="93573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73277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46543" y="4851705"/>
            <a:ext cx="2145058" cy="17692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 defTabSz="685783"/>
            <a:r>
              <a:rPr lang="en-US" sz="700" dirty="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512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81046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 3">
    <p:bg>
      <p:bgPr>
        <a:gradFill>
          <a:gsLst>
            <a:gs pos="0">
              <a:srgbClr val="633D94"/>
            </a:gs>
            <a:gs pos="100000">
              <a:srgbClr val="EF57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05765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912379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799" y="4891489"/>
            <a:ext cx="2456302" cy="170570"/>
          </a:xfrm>
        </p:spPr>
        <p:txBody>
          <a:bodyPr wrap="none">
            <a:noAutofit/>
          </a:bodyPr>
          <a:lstStyle>
            <a:lvl1pPr marL="0" indent="0" algn="ct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TCS Confidential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9498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32476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6BDB315-8686-4003-9C95-772D8159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783"/>
            <a:fld id="{5144020B-43C3-442E-B62B-57AACD0E5EC7}" type="datetimeFigureOut">
              <a:rPr lang="en-US" smtClean="0">
                <a:solidFill>
                  <a:srgbClr val="000000"/>
                </a:solidFill>
              </a:rPr>
              <a:pPr defTabSz="685783"/>
              <a:t>4/28/2020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5CE90D-6197-48F2-B328-A945F9D9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783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160837-C868-44F5-8B11-E35FFF1B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783"/>
            <a:fld id="{F5692E21-23DF-4FAD-8B98-DE368A03CECA}" type="slidenum">
              <a:rPr lang="en-US" smtClean="0">
                <a:solidFill>
                  <a:srgbClr val="000000"/>
                </a:solidFill>
              </a:rPr>
              <a:pPr defTabSz="68578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587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31381" y="104881"/>
            <a:ext cx="7348248" cy="4114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/>
          </p:nvPr>
        </p:nvSpPr>
        <p:spPr>
          <a:xfrm>
            <a:off x="331381" y="686991"/>
            <a:ext cx="8516377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116198091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2" y="45557"/>
            <a:ext cx="6244784" cy="4819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5077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3575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07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69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8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8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715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5"/>
            <a:ext cx="9143989" cy="93573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73277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46543" y="4851706"/>
            <a:ext cx="2145058" cy="176924"/>
          </a:xfrm>
          <a:prstGeom prst="rect">
            <a:avLst/>
          </a:prstGeom>
          <a:noFill/>
        </p:spPr>
        <p:txBody>
          <a:bodyPr wrap="none" lIns="68574" tIns="34289" rIns="68574" bIns="34289" rtlCol="0">
            <a:spAutoFit/>
          </a:bodyPr>
          <a:lstStyle/>
          <a:p>
            <a:pPr algn="r" defTabSz="685715"/>
            <a:r>
              <a:rPr lang="en-US" sz="70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512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22274481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TCS Confidential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1" tIns="25718" rIns="51431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61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uropean Globe Soft Edges">
    <p:bg>
      <p:bgPr>
        <a:blipFill dpi="0" rotWithShape="1">
          <a:blip r:embed="rId2" cstate="email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721991" y="735373"/>
            <a:ext cx="3703320" cy="3703320"/>
          </a:xfrm>
          <a:prstGeom prst="ellipse">
            <a:avLst/>
          </a:prstGeom>
          <a:effectLst>
            <a:softEdge rad="152400"/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CD1C905-B1ED-8641-9D5C-BCDDAF2467D9}"/>
              </a:ext>
            </a:extLst>
          </p:cNvPr>
          <p:cNvGrpSpPr/>
          <p:nvPr userDrawn="1"/>
        </p:nvGrpSpPr>
        <p:grpSpPr>
          <a:xfrm>
            <a:off x="144825" y="4470910"/>
            <a:ext cx="8795207" cy="738852"/>
            <a:chOff x="213360" y="6888406"/>
            <a:chExt cx="17590556" cy="1477716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38E7781E-7769-E147-B587-3C6C0BF0D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360" y="6888406"/>
              <a:ext cx="3520440" cy="14777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05F82E9B-E401-7743-A816-D7E3AC058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944677" y="7281625"/>
              <a:ext cx="1859239" cy="6957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4C174B57-82B9-EA42-8E31-248EF8BDE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603558" y="7261227"/>
              <a:ext cx="1341121" cy="784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92378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78" y="1"/>
            <a:ext cx="9144004" cy="514350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85755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32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32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32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>
                <a:defRPr/>
              </a:pPr>
              <a:endParaRPr lang="en-US" sz="1800" kern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5004049" y="3581401"/>
            <a:ext cx="4126778" cy="523220"/>
          </a:xfrm>
          <a:prstGeom prst="rect">
            <a:avLst/>
          </a:prstGeom>
          <a:gradFill flip="none" rotWithShape="1">
            <a:gsLst>
              <a:gs pos="0">
                <a:srgbClr val="0F2065">
                  <a:alpha val="80000"/>
                </a:srgbClr>
              </a:gs>
              <a:gs pos="59000">
                <a:srgbClr val="0F2065">
                  <a:alpha val="80000"/>
                </a:srgbClr>
              </a:gs>
              <a:gs pos="100000">
                <a:srgbClr val="0F2065">
                  <a:alpha val="0"/>
                </a:srgbClr>
              </a:gs>
            </a:gsLst>
            <a:lin ang="10800000" scaled="1"/>
            <a:tileRect/>
          </a:gradFill>
        </p:spPr>
        <p:txBody>
          <a:bodyPr wrap="square" lIns="91428" tIns="45714" rIns="91428" bIns="45714">
            <a:noAutofit/>
          </a:bodyPr>
          <a:lstStyle/>
          <a:p>
            <a:pPr marL="685681" defTabSz="685732"/>
            <a:r>
              <a:rPr lang="en-US" sz="2800">
                <a:solidFill>
                  <a:prstClr val="white">
                    <a:alpha val="80000"/>
                  </a:prstClr>
                </a:solidFill>
                <a:cs typeface="Aharoni" panose="02010803020104030203" pitchFamily="2" charset="-79"/>
              </a:rPr>
              <a:t>Our Future is Here… !</a:t>
            </a:r>
            <a:endParaRPr lang="en-US" sz="1800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6600" y="819151"/>
            <a:ext cx="5543872" cy="463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  <a:latin typeface="+mj-lt"/>
              </a:defRPr>
            </a:lvl1pPr>
            <a:lvl2pPr marL="342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3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20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04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8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7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551" y="4790551"/>
            <a:ext cx="1778000" cy="2839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839" indent="0">
              <a:buNone/>
              <a:defRPr/>
            </a:lvl2pPr>
            <a:lvl3pPr marL="685681" indent="0">
              <a:buNone/>
              <a:defRPr/>
            </a:lvl3pPr>
            <a:lvl4pPr marL="1028522" indent="0">
              <a:buNone/>
              <a:defRPr/>
            </a:lvl4pPr>
            <a:lvl5pPr marL="1371362" indent="0">
              <a:buNone/>
              <a:defRPr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flipH="1">
            <a:off x="7303129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02992" y="4855879"/>
            <a:ext cx="1869413" cy="184662"/>
          </a:xfrm>
          <a:prstGeom prst="rect">
            <a:avLst/>
          </a:prstGeom>
          <a:noFill/>
        </p:spPr>
        <p:txBody>
          <a:bodyPr wrap="none" lIns="91428" tIns="45714" rIns="91428" bIns="45714" rtlCol="0">
            <a:spAutoFit/>
          </a:bodyPr>
          <a:lstStyle/>
          <a:p>
            <a:pPr algn="r" defTabSz="685732"/>
            <a:r>
              <a:rPr lang="en-US" sz="600">
                <a:solidFill>
                  <a:prstClr val="white"/>
                </a:solidFill>
              </a:rPr>
              <a:t>| Copyright © 2018 Tata Consultancy Services Limited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1"/>
            <a:ext cx="2430780" cy="213496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99340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2" y="45561"/>
            <a:ext cx="6244784" cy="481985"/>
          </a:xfrm>
          <a:prstGeom prst="rect">
            <a:avLst/>
          </a:prstGeom>
        </p:spPr>
        <p:txBody>
          <a:bodyPr vert="horz" wrap="square" lIns="68571" tIns="34289" rIns="68571" bIns="3428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71" tIns="34289" rIns="68571" bIns="342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7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1" tIns="34289" rIns="68571" bIns="3428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6856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4563609"/>
            <a:ext cx="9143984" cy="5798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05" y="6"/>
            <a:ext cx="2368301" cy="712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3" r:id="rId3"/>
    <p:sldLayoutId id="2147483735" r:id="rId4"/>
  </p:sldLayoutIdLst>
  <p:timing>
    <p:tnLst>
      <p:par>
        <p:cTn id="1" dur="indefinite" restart="never" nodeType="tmRoot"/>
      </p:par>
    </p:tnLst>
  </p:timing>
  <p:txStyles>
    <p:titleStyle>
      <a:lvl1pPr algn="l" defTabSz="685698" rtl="0" eaLnBrk="1" latinLnBrk="0" hangingPunct="1"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05" y="6"/>
            <a:ext cx="2368301" cy="712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4563609"/>
            <a:ext cx="9143984" cy="579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txStyles>
    <p:titleStyle>
      <a:lvl1pPr algn="l" defTabSz="685698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29" indent="-214283" algn="l" defTabSz="68569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23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70" indent="-171426" algn="l" defTabSz="68569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18" indent="-171426" algn="l" defTabSz="68569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2" y="45560"/>
            <a:ext cx="6244784" cy="481985"/>
          </a:xfrm>
          <a:prstGeom prst="rect">
            <a:avLst/>
          </a:prstGeom>
        </p:spPr>
        <p:txBody>
          <a:bodyPr vert="horz" wrap="square" lIns="51431" tIns="25718" rIns="51431" bIns="2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1" tIns="25718" rIns="51431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6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685715"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685715">
                <a:defRPr/>
              </a:pPr>
              <a:t>‹#›</a:t>
            </a:fld>
            <a:r>
              <a:rPr lang="en-US" sz="800" b="1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91" y="-249"/>
            <a:ext cx="2368300" cy="649457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4610100" y="4856319"/>
            <a:ext cx="2286000" cy="167640"/>
          </a:xfrm>
          <a:prstGeom prst="rect">
            <a:avLst/>
          </a:prstGeom>
        </p:spPr>
        <p:txBody>
          <a:bodyPr wrap="none" lIns="68574" tIns="34289" rIns="68574" bIns="34289">
            <a:noAutofit/>
          </a:bodyPr>
          <a:lstStyle>
            <a:lvl1pPr marL="0" indent="0" algn="r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TCS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12466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1" r:id="rId3"/>
    <p:sldLayoutId id="2147483742" r:id="rId4"/>
    <p:sldLayoutId id="2147483743" r:id="rId5"/>
    <p:sldLayoutId id="2147483744" r:id="rId6"/>
  </p:sldLayoutIdLst>
  <p:txStyles>
    <p:titleStyle>
      <a:lvl1pPr algn="l" defTabSz="685715" rtl="0" eaLnBrk="1" latinLnBrk="0" hangingPunct="1"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143" indent="-214288" algn="l" defTabSz="685715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144" indent="-171430" algn="l" defTabSz="685715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000" indent="-171430" algn="l" defTabSz="685715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2" y="45559"/>
            <a:ext cx="6244784" cy="481985"/>
          </a:xfrm>
          <a:prstGeom prst="rect">
            <a:avLst/>
          </a:prstGeom>
        </p:spPr>
        <p:txBody>
          <a:bodyPr vert="horz" wrap="square" lIns="51432" tIns="25718" rIns="51432" bIns="2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2" tIns="25718" rIns="51432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5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6" tIns="34289" rIns="68576" bIns="3428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685732"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685732">
                <a:defRPr/>
              </a:pPr>
              <a:t>‹#›</a:t>
            </a:fld>
            <a:r>
              <a:rPr lang="en-US" sz="800" b="1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91" y="-249"/>
            <a:ext cx="2368300" cy="649457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4610100" y="4856319"/>
            <a:ext cx="2286000" cy="167640"/>
          </a:xfrm>
          <a:prstGeom prst="rect">
            <a:avLst/>
          </a:prstGeom>
        </p:spPr>
        <p:txBody>
          <a:bodyPr wrap="none" lIns="68576" tIns="34289" rIns="68576" bIns="34289">
            <a:noAutofit/>
          </a:bodyPr>
          <a:lstStyle>
            <a:lvl1pPr marL="0" indent="0" algn="r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TCS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216832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</p:sldLayoutIdLst>
  <p:txStyles>
    <p:titleStyle>
      <a:lvl1pPr algn="l" defTabSz="685732" rtl="0" eaLnBrk="1" latinLnBrk="0" hangingPunct="1"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50" indent="-257150" algn="l" defTabSz="685732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157" indent="-214293" algn="l" defTabSz="685732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165" indent="-171434" algn="l" defTabSz="685732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030" indent="-171434" algn="l" defTabSz="685732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2896" indent="-171434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2" y="45556"/>
            <a:ext cx="6244784" cy="481985"/>
          </a:xfrm>
          <a:prstGeom prst="rect">
            <a:avLst/>
          </a:prstGeom>
        </p:spPr>
        <p:txBody>
          <a:bodyPr vert="horz" wrap="square" lIns="51435" tIns="25718" rIns="51435" bIns="2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2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685783"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685783">
                <a:defRPr/>
              </a:pPr>
              <a:t>‹#›</a:t>
            </a:fld>
            <a:r>
              <a:rPr lang="en-US" sz="800" b="1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91" y="-249"/>
            <a:ext cx="2368300" cy="649457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4610100" y="4856319"/>
            <a:ext cx="2286000" cy="167640"/>
          </a:xfrm>
          <a:prstGeom prst="rect">
            <a:avLst/>
          </a:prstGeom>
        </p:spPr>
        <p:txBody>
          <a:bodyPr wrap="none" lIns="68580" tIns="34290" rIns="68580" bIns="34290">
            <a:noAutofit/>
          </a:bodyPr>
          <a:lstStyle>
            <a:lvl1pPr marL="0" indent="0" algn="r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TCS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57631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</p:sldLayoutIdLst>
  <p:txStyles>
    <p:titleStyle>
      <a:lvl1pPr algn="l" defTabSz="685783" rtl="0" eaLnBrk="1" latinLnBrk="0" hangingPunct="1"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199" indent="-214308" algn="l" defTabSz="685783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28" indent="-171446" algn="l" defTabSz="685783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20" indent="-171446" algn="l" defTabSz="685783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2" y="45556"/>
            <a:ext cx="6244784" cy="481985"/>
          </a:xfrm>
          <a:prstGeom prst="rect">
            <a:avLst/>
          </a:prstGeom>
        </p:spPr>
        <p:txBody>
          <a:bodyPr vert="horz" wrap="square" lIns="51435" tIns="25718" rIns="51435" bIns="2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2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685783"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685783">
                <a:defRPr/>
              </a:pPr>
              <a:t>‹#›</a:t>
            </a:fld>
            <a:r>
              <a:rPr lang="en-US" sz="800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800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91" y="-249"/>
            <a:ext cx="2368300" cy="649457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4610100" y="4856319"/>
            <a:ext cx="2286000" cy="167640"/>
          </a:xfrm>
          <a:prstGeom prst="rect">
            <a:avLst/>
          </a:prstGeom>
        </p:spPr>
        <p:txBody>
          <a:bodyPr wrap="none" lIns="68580" tIns="34290" rIns="68580" bIns="34290">
            <a:noAutofit/>
          </a:bodyPr>
          <a:lstStyle>
            <a:lvl1pPr marL="0" indent="0" algn="r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>
                    <a:lumMod val="50000"/>
                  </a:prstClr>
                </a:solidFill>
              </a:rPr>
              <a:t>TCS Confidential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587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9" r:id="rId7"/>
    <p:sldLayoutId id="2147483770" r:id="rId8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spcBef>
          <a:spcPct val="0"/>
        </a:spcBef>
        <a:buNone/>
        <a:defRPr sz="21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199" indent="-214308" algn="l" defTabSz="685783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28" indent="-171446" algn="l" defTabSz="685783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20" indent="-171446" algn="l" defTabSz="685783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5" y="1560458"/>
            <a:ext cx="8153397" cy="397764"/>
          </a:xfrm>
        </p:spPr>
        <p:txBody>
          <a:bodyPr/>
          <a:lstStyle/>
          <a:p>
            <a:r>
              <a:rPr lang="en-US" dirty="0" smtClean="0"/>
              <a:t>Proof of Concept</a:t>
            </a:r>
            <a:r>
              <a:rPr lang="en-US" dirty="0" smtClean="0"/>
              <a:t>: Forecasting  Pandemic Confirmed Cases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Generic Approach and Proof of Concept Details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TCS Confidential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2192452"/>
              </p:ext>
            </p:extLst>
          </p:nvPr>
        </p:nvGraphicFramePr>
        <p:xfrm>
          <a:off x="276225" y="3971925"/>
          <a:ext cx="4476750" cy="960120"/>
        </p:xfrm>
        <a:graphic>
          <a:graphicData uri="http://schemas.openxmlformats.org/drawingml/2006/table">
            <a:tbl>
              <a:tblPr/>
              <a:tblGrid>
                <a:gridCol w="639128"/>
                <a:gridCol w="808672"/>
                <a:gridCol w="1657350"/>
                <a:gridCol w="1371600"/>
              </a:tblGrid>
              <a:tr h="4343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Version</a:t>
                      </a:r>
                      <a:r>
                        <a:rPr lang="en-GB" sz="11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GB" sz="11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C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Date</a:t>
                      </a:r>
                      <a:r>
                        <a:rPr lang="en-GB" sz="11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GB" sz="11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C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 of Changes</a:t>
                      </a:r>
                      <a:r>
                        <a:rPr lang="en-GB" sz="11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GB" sz="11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C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Author</a:t>
                      </a:r>
                      <a:r>
                        <a:rPr lang="en-GB" sz="11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GB" sz="11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C77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>
                          <a:effectLst/>
                          <a:latin typeface="Calibri"/>
                        </a:rPr>
                        <a:t>0.1 </a:t>
                      </a:r>
                      <a:endParaRPr lang="en-GB" sz="11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 dirty="0" smtClean="0">
                          <a:effectLst/>
                          <a:latin typeface="Calibri"/>
                        </a:rPr>
                        <a:t>04-13-20</a:t>
                      </a:r>
                      <a:r>
                        <a:rPr lang="en-GB" sz="1100" b="0" i="0" dirty="0">
                          <a:effectLst/>
                          <a:latin typeface="Calibri"/>
                        </a:rPr>
                        <a:t> </a:t>
                      </a:r>
                      <a:endParaRPr lang="en-GB" sz="11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 dirty="0">
                          <a:effectLst/>
                          <a:latin typeface="Calibri"/>
                        </a:rPr>
                        <a:t>Initial Draft </a:t>
                      </a:r>
                      <a:endParaRPr lang="en-GB" sz="11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 dirty="0" smtClean="0">
                          <a:effectLst/>
                          <a:latin typeface="Calibri"/>
                        </a:rPr>
                        <a:t>Rajesh .</a:t>
                      </a:r>
                      <a:r>
                        <a:rPr lang="en-GB" sz="1100" b="0" i="0" baseline="0" dirty="0" smtClean="0">
                          <a:effectLst/>
                          <a:latin typeface="Calibri"/>
                        </a:rPr>
                        <a:t> Y</a:t>
                      </a:r>
                      <a:r>
                        <a:rPr lang="en-GB" sz="1100" b="0" i="0" dirty="0">
                          <a:effectLst/>
                          <a:latin typeface="Calibri"/>
                        </a:rPr>
                        <a:t> </a:t>
                      </a:r>
                      <a:endParaRPr lang="en-GB" sz="11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 dirty="0" smtClean="0">
                          <a:effectLst/>
                        </a:rPr>
                        <a:t>0.2</a:t>
                      </a:r>
                      <a:endParaRPr lang="en-GB" sz="11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 dirty="0" smtClean="0">
                          <a:effectLst/>
                        </a:rPr>
                        <a:t>04-14-20</a:t>
                      </a:r>
                      <a:endParaRPr lang="en-GB" sz="11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 dirty="0" smtClean="0">
                          <a:effectLst/>
                        </a:rPr>
                        <a:t>Slide</a:t>
                      </a:r>
                      <a:r>
                        <a:rPr lang="en-GB" sz="1100" b="0" i="0" baseline="0" dirty="0" smtClean="0">
                          <a:effectLst/>
                        </a:rPr>
                        <a:t> Improvements</a:t>
                      </a:r>
                      <a:endParaRPr lang="en-GB" sz="11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100" b="0" i="0" dirty="0" smtClean="0">
                          <a:effectLst/>
                        </a:rPr>
                        <a:t>Rajesh . Y</a:t>
                      </a:r>
                      <a:endParaRPr lang="en-GB" sz="11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C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46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8288" y="3667125"/>
            <a:ext cx="142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10" fontAlgn="base">
              <a:spcBef>
                <a:spcPct val="0"/>
              </a:spcBef>
              <a:spcAft>
                <a:spcPct val="0"/>
              </a:spcAft>
            </a:pPr>
            <a:r>
              <a:rPr lang="en-GB" sz="1200" b="1" dirty="0">
                <a:latin typeface="Calibri" pitchFamily="34" charset="0"/>
                <a:cs typeface="Segoe UI" pitchFamily="34" charset="0"/>
              </a:rPr>
              <a:t>Amendment History </a:t>
            </a:r>
            <a:endParaRPr lang="en-GB" sz="800" dirty="0">
              <a:latin typeface="Arial" pitchFamily="34" charset="0"/>
              <a:cs typeface="Arial" pitchFamily="34" charset="0"/>
            </a:endParaRPr>
          </a:p>
          <a:p>
            <a:pPr algn="ctr" defTabSz="91431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66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433" y="1946628"/>
            <a:ext cx="8077200" cy="553998"/>
          </a:xfrm>
          <a:prstGeom prst="rect">
            <a:avLst/>
          </a:prstGeom>
          <a:noFill/>
        </p:spPr>
        <p:txBody>
          <a:bodyPr wrap="square" lIns="91428" tIns="45714" rIns="91428" bIns="45714" rtlCol="0">
            <a:noAutofit/>
          </a:bodyPr>
          <a:lstStyle/>
          <a:p>
            <a:pPr algn="ctr" defTabSz="914265">
              <a:spcBef>
                <a:spcPct val="0"/>
              </a:spcBef>
            </a:pP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Output: 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Model 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output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 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&amp; Conclusions</a:t>
            </a:r>
          </a:p>
        </p:txBody>
      </p:sp>
    </p:spTree>
    <p:extLst>
      <p:ext uri="{BB962C8B-B14F-4D97-AF65-F5344CB8AC3E}">
        <p14:creationId xmlns="" xmlns:p14="http://schemas.microsoft.com/office/powerpoint/2010/main" val="3701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3329" y="1626034"/>
            <a:ext cx="2404863" cy="181587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85622" indent="-285622">
              <a:buFont typeface="Wingdings" panose="05000000000000000000" pitchFamily="2" charset="2"/>
              <a:buChar char="ü"/>
            </a:pPr>
            <a:r>
              <a:rPr lang="en-US" dirty="0" smtClean="0"/>
              <a:t>Forecast the Pandemic Growth using Model</a:t>
            </a:r>
            <a:r>
              <a:rPr lang="en-US" dirty="0" smtClean="0"/>
              <a:t>.</a:t>
            </a:r>
            <a:endParaRPr lang="en-US" dirty="0" smtClean="0"/>
          </a:p>
          <a:p>
            <a:pPr marL="285622" indent="-285622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 smtClean="0"/>
          </a:p>
          <a:p>
            <a:pPr marL="285622" indent="-285622">
              <a:buFont typeface="Wingdings" panose="05000000000000000000" pitchFamily="2" charset="2"/>
              <a:buChar char="ü"/>
            </a:pPr>
            <a:r>
              <a:rPr lang="en-US" dirty="0" smtClean="0"/>
              <a:t>Get Data Insights </a:t>
            </a:r>
            <a:r>
              <a:rPr lang="en-US" dirty="0" smtClean="0"/>
              <a:t>which can help for preparedness and reduce Mortality rate.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1638" y="38953"/>
            <a:ext cx="6233776" cy="471342"/>
          </a:xfrm>
          <a:prstGeom prst="rect">
            <a:avLst/>
          </a:prstGeom>
        </p:spPr>
        <p:txBody>
          <a:bodyPr lIns="91428" tIns="45714" rIns="91428" bIns="45714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b="1" u="sng" dirty="0">
                <a:solidFill>
                  <a:srgbClr val="4E84C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Model </a:t>
            </a:r>
            <a:r>
              <a:rPr lang="en-US" sz="2000" b="1" u="sng" dirty="0" smtClean="0">
                <a:solidFill>
                  <a:srgbClr val="4E84C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sz="2000" b="1" u="sng" dirty="0" smtClean="0">
                <a:solidFill>
                  <a:srgbClr val="4E84C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output</a:t>
            </a:r>
            <a:endParaRPr lang="en-US" sz="2000" b="1" u="sng" dirty="0">
              <a:solidFill>
                <a:srgbClr val="4E84C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8291" y="1145838"/>
            <a:ext cx="1877063" cy="36933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IN" sz="1800" b="1" u="sng" dirty="0">
                <a:solidFill>
                  <a:schemeClr val="tx2"/>
                </a:solidFill>
                <a:latin typeface="+mj-lt"/>
              </a:rPr>
              <a:t>Conclusions</a:t>
            </a:r>
            <a:r>
              <a:rPr lang="en-IN" b="1" u="sng" dirty="0" smtClean="0">
                <a:solidFill>
                  <a:schemeClr val="tx2"/>
                </a:solidFill>
              </a:rPr>
              <a:t> :</a:t>
            </a:r>
            <a:endParaRPr lang="en-IN" b="1" u="sng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0526" y="678624"/>
          <a:ext cx="6095998" cy="1252601"/>
        </p:xfrm>
        <a:graphic>
          <a:graphicData uri="http://schemas.openxmlformats.org/drawingml/2006/table">
            <a:tbl>
              <a:tblPr/>
              <a:tblGrid>
                <a:gridCol w="799280"/>
                <a:gridCol w="572618"/>
                <a:gridCol w="572618"/>
                <a:gridCol w="572618"/>
                <a:gridCol w="572618"/>
                <a:gridCol w="572618"/>
                <a:gridCol w="608407"/>
                <a:gridCol w="608407"/>
                <a:gridCol w="608407"/>
                <a:gridCol w="608407"/>
              </a:tblGrid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4/5/2020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4/6/2020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4/7/2020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4/8/2020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4/9/2020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4/10/2020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4/11/2020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4/12/2020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4/13/2020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Actual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4778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5311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5916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6725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7598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8446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9205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10453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Forecast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3688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4352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5137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6062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7154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8443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9964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11759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13878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error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-429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-845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-1518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-2554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-3425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adserror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429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3425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error percent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2.787068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8.915864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3.276219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2.467884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6.379182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11.121348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17.973005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27.74579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32.765713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97.21293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91.08414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96.72378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97.53212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93.62082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88.878652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82.026995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72.25421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67.234287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2219325"/>
            <a:ext cx="42005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99688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66337" y="296102"/>
            <a:ext cx="2190662" cy="288539"/>
          </a:xfrm>
          <a:prstGeom prst="rect">
            <a:avLst/>
          </a:prstGeom>
        </p:spPr>
        <p:txBody>
          <a:bodyPr wrap="square" lIns="68574" tIns="34289" rIns="68574" bIns="34289">
            <a:spAutoFit/>
          </a:bodyPr>
          <a:lstStyle/>
          <a:p>
            <a:pPr algn="ctr" defTabSz="685732"/>
            <a:r>
              <a:rPr lang="en-US" b="1">
                <a:solidFill>
                  <a:prstClr val="white"/>
                </a:solidFill>
                <a:cs typeface="Calibri"/>
              </a:rPr>
              <a:t>Thank You</a:t>
            </a:r>
            <a:endParaRPr lang="en-US" b="1" spc="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" y="0"/>
            <a:ext cx="9142102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7128" y="497144"/>
            <a:ext cx="2610716" cy="761747"/>
          </a:xfrm>
          <a:prstGeom prst="rect">
            <a:avLst/>
          </a:prstGeom>
        </p:spPr>
        <p:txBody>
          <a:bodyPr wrap="none" lIns="68574" tIns="34289" rIns="68574" bIns="34289">
            <a:spAutoFit/>
          </a:bodyPr>
          <a:lstStyle/>
          <a:p>
            <a:pPr algn="ctr" defTabSz="685732"/>
            <a:r>
              <a:rPr lang="en-US" sz="4500" b="1">
                <a:solidFill>
                  <a:prstClr val="white"/>
                </a:solidFill>
                <a:cs typeface="Calibri"/>
              </a:rPr>
              <a:t>Thank You</a:t>
            </a:r>
            <a:endParaRPr lang="en-US" sz="4500" b="1" spc="5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00000"/>
                </a:solidFill>
              </a:rPr>
              <a:t>TCS-EY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41045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3765" y="550699"/>
            <a:ext cx="4342060" cy="225196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60" tIns="46780" rIns="89960" bIns="467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31800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  <a:defRPr/>
            </a:pPr>
            <a:r>
              <a:rPr lang="en-US" altLang="en-US" sz="1600" dirty="0">
                <a:solidFill>
                  <a:srgbClr val="4E84C4"/>
                </a:solidFill>
                <a:cs typeface="Arial" panose="020B0604020202020204" pitchFamily="34" charset="0"/>
              </a:rPr>
              <a:t>Background</a:t>
            </a:r>
          </a:p>
          <a:p>
            <a:pPr algn="just" eaLnBrk="1" hangingPunct="1">
              <a:buSzPct val="100000"/>
              <a:defRPr/>
            </a:pPr>
            <a:endParaRPr lang="en-US" altLang="en-US" sz="700" dirty="0">
              <a:solidFill>
                <a:srgbClr val="4E84C4"/>
              </a:solidFill>
              <a:cs typeface="Arial" panose="020B0604020202020204" pitchFamily="34" charset="0"/>
            </a:endParaRPr>
          </a:p>
          <a:p>
            <a:pPr marL="214219" indent="-214219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Pandemics are Generally highly infectious and affects several people</a:t>
            </a: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 having low immunity.</a:t>
            </a: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4219" indent="-214219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000" b="1" dirty="0">
                <a:solidFill>
                  <a:srgbClr val="000000"/>
                </a:solidFill>
                <a:cs typeface="Arial" panose="020B0604020202020204" pitchFamily="34" charset="0"/>
              </a:rPr>
              <a:t>The objective of this Use-Case </a:t>
            </a:r>
            <a:r>
              <a:rPr lang="en-US" altLang="en-US" sz="1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endParaRPr lang="en-US" altLang="en-US" sz="1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r>
              <a:rPr lang="en-US" altLang="en-US" sz="1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    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The objective of the current POC is to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forecast the confirmed cases that may be affected by the Pandemic using forecasting models.</a:t>
            </a: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  </a:t>
            </a: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  The predictive engine will be trained from the given set of historical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cases affected by the pandemic.</a:t>
            </a: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4219" indent="-214219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		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en-IN" sz="1000" spc="-1" dirty="0" smtClean="0">
                <a:ea typeface="DejaVu Sans"/>
              </a:rPr>
              <a:t>The objective ofThe objective of the current POC is to perform automated claim scoring &amp; segmentation module using </a:t>
            </a:r>
            <a:r>
              <a:rPr lang="en-IN" sz="1000" spc="-1" dirty="0" smtClean="0"/>
              <a:t>machine learning and deep learning models through TCS’ Cognitive Computing Suite.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en-IN" sz="1000" spc="-1" dirty="0" smtClean="0"/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en-IN" sz="1000" spc="-1" dirty="0" smtClean="0"/>
              <a:t>The predictive engine will be trained </a:t>
            </a:r>
            <a:r>
              <a:rPr lang="en-IN" sz="1000" spc="-1" dirty="0" smtClean="0">
                <a:ea typeface="DejaVu Sans"/>
              </a:rPr>
              <a:t>from the given set of historical claim cases approved/rejected by rule engine or human associates.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en-IN" sz="1000" spc="-1" dirty="0" smtClean="0">
                <a:ea typeface="DejaVu Sans"/>
              </a:rPr>
              <a:t> the current POC is to perform automated claim </a:t>
            </a:r>
            <a:r>
              <a:rPr lang="en-IN" sz="1000" spc="-1" dirty="0" err="1" smtClean="0">
                <a:ea typeface="DejaVu Sans"/>
              </a:rPr>
              <a:t>scoringman</a:t>
            </a:r>
            <a:r>
              <a:rPr lang="en-IN" sz="1000" spc="-1" dirty="0" smtClean="0">
                <a:ea typeface="DejaVu Sans"/>
              </a:rPr>
              <a:t> </a:t>
            </a:r>
            <a:r>
              <a:rPr lang="en-IN" sz="1000" spc="-1" dirty="0" smtClean="0">
                <a:ea typeface="DejaVu Sans"/>
              </a:rPr>
              <a:t>associates.</a:t>
            </a:r>
          </a:p>
          <a:p>
            <a:pPr marL="214219" indent="-214219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endParaRPr lang="en-US" altLang="en-US" sz="1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648178" y="550698"/>
            <a:ext cx="4265883" cy="2251967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60" tIns="46780" rIns="89960" bIns="467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31800" indent="-215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  <a:defRPr/>
            </a:pPr>
            <a:r>
              <a:rPr lang="en-US" altLang="en-US" sz="1600" dirty="0">
                <a:solidFill>
                  <a:srgbClr val="4E84C4"/>
                </a:solidFill>
                <a:cs typeface="Arial" panose="020B0604020202020204" pitchFamily="34" charset="0"/>
              </a:rPr>
              <a:t>Data Set</a:t>
            </a:r>
          </a:p>
          <a:p>
            <a:pPr algn="just" eaLnBrk="1" hangingPunct="1">
              <a:buSzPct val="100000"/>
              <a:defRPr/>
            </a:pPr>
            <a:endParaRPr lang="en-US" altLang="en-US" sz="700" dirty="0">
              <a:solidFill>
                <a:srgbClr val="4E84C4"/>
              </a:solidFill>
              <a:cs typeface="Arial" panose="020B0604020202020204" pitchFamily="34" charset="0"/>
            </a:endParaRPr>
          </a:p>
          <a:p>
            <a:pPr marL="214219" indent="-214219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000" b="1" dirty="0">
                <a:solidFill>
                  <a:srgbClr val="000000"/>
                </a:solidFill>
                <a:cs typeface="Arial" panose="020B0604020202020204" pitchFamily="34" charset="0"/>
              </a:rPr>
              <a:t>Source </a:t>
            </a:r>
            <a:r>
              <a:rPr lang="en-US" altLang="en-US" sz="1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Given set of historical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confirmed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cases affected  by the Covid pandemic.</a:t>
            </a:r>
            <a:r>
              <a:rPr lang="en-IN" sz="1000" spc="-1" dirty="0" smtClean="0">
                <a:ea typeface="DejaVu Sans"/>
              </a:rPr>
              <a:t>n </a:t>
            </a:r>
            <a:r>
              <a:rPr lang="en-IN" sz="1000" spc="-1" dirty="0" smtClean="0">
                <a:ea typeface="DejaVu Sans"/>
              </a:rPr>
              <a:t>set of historical claim cases approved/rejected by rule engine or human associates</a:t>
            </a:r>
            <a:r>
              <a:rPr lang="en-US" altLang="en-US" sz="1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.     </a:t>
            </a:r>
            <a:endParaRPr lang="en-US" altLang="en-US" sz="1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5801" indent="-215801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The Data </a:t>
            </a:r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file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is time series data which contains total number of </a:t>
            </a:r>
          </a:p>
          <a:p>
            <a:pPr marL="215801" indent="-215801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   affected  cases.</a:t>
            </a:r>
          </a:p>
          <a:p>
            <a:pPr marL="215801" indent="-215801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5801" indent="-215801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Target Output : </a:t>
            </a: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5801" indent="-215801" algn="just">
              <a:buClr>
                <a:srgbClr val="000000"/>
              </a:buClr>
              <a:buSzPct val="45000"/>
              <a:defRPr/>
            </a:pP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5801" indent="-215801" algn="just">
              <a:buClr>
                <a:srgbClr val="000000"/>
              </a:buClr>
              <a:buSzPct val="45000"/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			Forecast of the expected number of confirmed cases.</a:t>
            </a: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53765" y="2943231"/>
            <a:ext cx="4342060" cy="1993349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60" tIns="46780" rIns="89960" bIns="46780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r>
              <a:rPr lang="en-US" altLang="en-US" sz="1600" dirty="0">
                <a:solidFill>
                  <a:srgbClr val="4E84C4"/>
                </a:solidFill>
                <a:cs typeface="Arial" panose="020B0604020202020204" pitchFamily="34" charset="0"/>
              </a:rPr>
              <a:t>Model &amp; Algorithm</a:t>
            </a:r>
          </a:p>
          <a:p>
            <a:pPr algn="just" eaLnBrk="1" hangingPunct="1">
              <a:buSzPct val="100000"/>
            </a:pPr>
            <a:endParaRPr lang="en-US" altLang="en-US" sz="700" dirty="0">
              <a:solidFill>
                <a:srgbClr val="4E84C4"/>
              </a:solidFill>
              <a:cs typeface="Arial" panose="020B0604020202020204" pitchFamily="34" charset="0"/>
            </a:endParaRPr>
          </a:p>
          <a:p>
            <a:pPr algn="just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Since the problem was to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predict the expected number of confirmed cases we decided to use  forecasting models.</a:t>
            </a: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buClr>
                <a:srgbClr val="000000"/>
              </a:buClr>
              <a:buSzPct val="45000"/>
            </a:pP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The growth pattern  shows exponential pattern.</a:t>
            </a:r>
          </a:p>
          <a:p>
            <a:pPr algn="just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altLang="en-US" sz="1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scipy.optimize.curve_fit python package is used to fit the </a:t>
            </a:r>
          </a:p>
          <a:p>
            <a:pPr algn="just">
              <a:buClr>
                <a:srgbClr val="000000"/>
              </a:buClr>
              <a:buSzPct val="45000"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     exponential function</a:t>
            </a: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buClr>
                <a:srgbClr val="000000"/>
              </a:buClr>
              <a:buSzPct val="45000"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altLang="en-US" sz="1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4648178" y="2943231"/>
            <a:ext cx="4265883" cy="1993349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60" tIns="46780" rIns="89960" bIns="4678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1600" dirty="0">
                <a:solidFill>
                  <a:srgbClr val="4E84C4"/>
                </a:solidFill>
                <a:cs typeface="Arial" panose="020B0604020202020204" pitchFamily="34" charset="0"/>
              </a:rPr>
              <a:t>Output &amp; Benefit</a:t>
            </a:r>
          </a:p>
          <a:p>
            <a:pPr algn="just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700" dirty="0">
                <a:solidFill>
                  <a:srgbClr val="4E84C4"/>
                </a:solidFill>
                <a:cs typeface="Arial" panose="020B0604020202020204" pitchFamily="34" charset="0"/>
              </a:rPr>
              <a:t>  </a:t>
            </a: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r>
              <a:rPr lang="en-US" altLang="en-US" sz="1000" b="1" dirty="0">
                <a:solidFill>
                  <a:srgbClr val="000000"/>
                </a:solidFill>
                <a:cs typeface="Arial" panose="020B0604020202020204" pitchFamily="34" charset="0"/>
              </a:rPr>
              <a:t>Output </a:t>
            </a:r>
            <a:r>
              <a:rPr lang="en-US" altLang="en-US" sz="1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endParaRPr lang="en-US" altLang="en-US" sz="1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Forecasting Expected number of confirmed cases</a:t>
            </a: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Benefit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Forecasting will help the preparedness and will help to </a:t>
            </a:r>
            <a:r>
              <a:rPr lang="en-US" altLang="en-US" sz="1000" dirty="0" smtClean="0">
                <a:solidFill>
                  <a:srgbClr val="000000"/>
                </a:solidFill>
                <a:cs typeface="Arial" panose="020B0604020202020204" pitchFamily="34" charset="0"/>
              </a:rPr>
              <a:t>decrease the mortality rate.</a:t>
            </a: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587" algn="just">
              <a:lnSpc>
                <a:spcPct val="100000"/>
              </a:lnSpc>
              <a:buSzPct val="45000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15801" indent="-214219" algn="just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215801" algn="l"/>
                <a:tab pos="672798" algn="l"/>
                <a:tab pos="1129793" algn="l"/>
                <a:tab pos="1586789" algn="l"/>
                <a:tab pos="2043781" algn="l"/>
                <a:tab pos="2500772" algn="l"/>
                <a:tab pos="2957768" algn="l"/>
                <a:tab pos="3414764" algn="l"/>
                <a:tab pos="3871760" algn="l"/>
                <a:tab pos="4328753" algn="l"/>
                <a:tab pos="4785744" algn="l"/>
                <a:tab pos="5242740" algn="l"/>
                <a:tab pos="5699734" algn="l"/>
                <a:tab pos="6156728" algn="l"/>
                <a:tab pos="6613725" algn="l"/>
                <a:tab pos="7070717" algn="l"/>
                <a:tab pos="7527713" algn="l"/>
                <a:tab pos="7984708" algn="l"/>
                <a:tab pos="8441700" algn="l"/>
                <a:tab pos="8898697" algn="l"/>
                <a:tab pos="9355688" algn="l"/>
              </a:tabLst>
              <a:defRPr/>
            </a:pPr>
            <a:endParaRPr lang="en-US" altLang="en-US" sz="1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009650" y="4939162"/>
            <a:ext cx="1523530" cy="15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60" tIns="44980" rIns="89960" bIns="44980"/>
          <a:lstStyle>
            <a:lvl1pPr marL="254000" indent="-254000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15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15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4pPr>
            <a:lvl5pPr>
              <a:lnSpc>
                <a:spcPct val="9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20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20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20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20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4000" algn="l"/>
                <a:tab pos="711200" algn="l"/>
                <a:tab pos="1168400" algn="l"/>
                <a:tab pos="1625600" algn="l"/>
                <a:tab pos="2082800" algn="l"/>
                <a:tab pos="2540000" algn="l"/>
                <a:tab pos="2997200" algn="l"/>
                <a:tab pos="3454400" algn="l"/>
                <a:tab pos="3911600" algn="l"/>
                <a:tab pos="4368800" algn="l"/>
                <a:tab pos="4826000" algn="l"/>
                <a:tab pos="5283200" algn="l"/>
                <a:tab pos="5740400" algn="l"/>
                <a:tab pos="6197600" algn="l"/>
                <a:tab pos="6654800" algn="l"/>
                <a:tab pos="7112000" algn="l"/>
                <a:tab pos="7569200" algn="l"/>
                <a:tab pos="8026400" algn="l"/>
                <a:tab pos="8483600" algn="l"/>
                <a:tab pos="8940800" algn="l"/>
                <a:tab pos="9398000" algn="l"/>
              </a:tabLst>
              <a:defRPr sz="2000">
                <a:solidFill>
                  <a:srgbClr val="000000"/>
                </a:solidFill>
                <a:latin typeface="Myriad Pro" pitchFamily="32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4E84C4"/>
              </a:buClr>
              <a:buSzPct val="45000"/>
              <a:buFont typeface="Wingdings" panose="05000000000000000000" pitchFamily="2" charset="2"/>
              <a:buChar char=""/>
            </a:pPr>
            <a:r>
              <a:rPr lang="en-US" altLang="en-US" sz="800" dirty="0"/>
              <a:t>TCS Confidential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3765" y="17449"/>
            <a:ext cx="6233776" cy="471342"/>
          </a:xfrm>
          <a:prstGeom prst="rect">
            <a:avLst/>
          </a:prstGeom>
        </p:spPr>
        <p:txBody>
          <a:bodyPr lIns="91428" tIns="45714" rIns="91428" bIns="45714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b="1" u="sng" dirty="0">
                <a:solidFill>
                  <a:srgbClr val="4E84C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Use Case Synopsis</a:t>
            </a:r>
          </a:p>
        </p:txBody>
      </p:sp>
    </p:spTree>
    <p:extLst>
      <p:ext uri="{BB962C8B-B14F-4D97-AF65-F5344CB8AC3E}">
        <p14:creationId xmlns="" xmlns:p14="http://schemas.microsoft.com/office/powerpoint/2010/main" val="521266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433" y="1851378"/>
            <a:ext cx="8077200" cy="553998"/>
          </a:xfrm>
          <a:prstGeom prst="rect">
            <a:avLst/>
          </a:prstGeom>
          <a:noFill/>
        </p:spPr>
        <p:txBody>
          <a:bodyPr wrap="square" lIns="91428" tIns="45714" rIns="91428" bIns="45714" rtlCol="0">
            <a:noAutofit/>
          </a:bodyPr>
          <a:lstStyle/>
          <a:p>
            <a:pPr algn="ctr" defTabSz="914265">
              <a:spcBef>
                <a:spcPct val="0"/>
              </a:spcBef>
            </a:pP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Data Set : Data Understanding</a:t>
            </a:r>
          </a:p>
        </p:txBody>
      </p:sp>
    </p:spTree>
    <p:extLst>
      <p:ext uri="{BB962C8B-B14F-4D97-AF65-F5344CB8AC3E}">
        <p14:creationId xmlns="" xmlns:p14="http://schemas.microsoft.com/office/powerpoint/2010/main" val="31560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38" y="1704975"/>
            <a:ext cx="73247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1" y="962025"/>
            <a:ext cx="44196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6299" y="1347788"/>
            <a:ext cx="42957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90925" y="4391025"/>
            <a:ext cx="199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* </a:t>
            </a:r>
            <a:r>
              <a:rPr lang="en-US" dirty="0" smtClean="0"/>
              <a:t>np.exp(b </a:t>
            </a:r>
            <a:r>
              <a:rPr lang="en-US" dirty="0" smtClean="0"/>
              <a:t>* x) + </a:t>
            </a:r>
            <a:r>
              <a:rPr lang="en-US" dirty="0" smtClean="0"/>
              <a:t>c (increasing trend)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057275"/>
            <a:ext cx="4824413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95650" y="3752850"/>
            <a:ext cx="199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* </a:t>
            </a:r>
            <a:r>
              <a:rPr lang="en-US" dirty="0" smtClean="0"/>
              <a:t>np.exp(-b </a:t>
            </a:r>
            <a:r>
              <a:rPr lang="en-US" dirty="0" smtClean="0"/>
              <a:t>* x) + </a:t>
            </a:r>
            <a:r>
              <a:rPr lang="en-US" dirty="0" smtClean="0"/>
              <a:t>c (Decreasing trend)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433" y="2079978"/>
            <a:ext cx="8077200" cy="553998"/>
          </a:xfrm>
          <a:prstGeom prst="rect">
            <a:avLst/>
          </a:prstGeom>
          <a:noFill/>
        </p:spPr>
        <p:txBody>
          <a:bodyPr wrap="square" lIns="91428" tIns="45714" rIns="91428" bIns="45714" rtlCol="0">
            <a:noAutofit/>
          </a:bodyPr>
          <a:lstStyle/>
          <a:p>
            <a:pPr algn="ctr" defTabSz="914265">
              <a:spcBef>
                <a:spcPct val="0"/>
              </a:spcBef>
            </a:pP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Solution Overview </a:t>
            </a:r>
          </a:p>
        </p:txBody>
      </p:sp>
    </p:spTree>
    <p:extLst>
      <p:ext uri="{BB962C8B-B14F-4D97-AF65-F5344CB8AC3E}">
        <p14:creationId xmlns="" xmlns:p14="http://schemas.microsoft.com/office/powerpoint/2010/main" val="10395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5795" y="754002"/>
            <a:ext cx="2016087" cy="892366"/>
            <a:chOff x="425794" y="820676"/>
            <a:chExt cx="2016087" cy="892366"/>
          </a:xfrm>
        </p:grpSpPr>
        <p:sp>
          <p:nvSpPr>
            <p:cNvPr id="3" name="Down Arrow 2"/>
            <p:cNvSpPr/>
            <p:nvPr/>
          </p:nvSpPr>
          <p:spPr>
            <a:xfrm>
              <a:off x="425794" y="820676"/>
              <a:ext cx="2016087" cy="892366"/>
            </a:xfrm>
            <a:prstGeom prst="downArrow">
              <a:avLst/>
            </a:prstGeom>
            <a:solidFill>
              <a:srgbClr val="6DCFF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87653" y="886696"/>
              <a:ext cx="892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 </a:t>
              </a:r>
              <a:r>
                <a:rPr lang="en-US" sz="1200" dirty="0"/>
                <a:t>Problem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5795" y="1758135"/>
            <a:ext cx="2016087" cy="892366"/>
            <a:chOff x="425794" y="820676"/>
            <a:chExt cx="2016087" cy="892366"/>
          </a:xfrm>
        </p:grpSpPr>
        <p:sp>
          <p:nvSpPr>
            <p:cNvPr id="16" name="Down Arrow 15"/>
            <p:cNvSpPr/>
            <p:nvPr/>
          </p:nvSpPr>
          <p:spPr>
            <a:xfrm>
              <a:off x="425794" y="820676"/>
              <a:ext cx="2016087" cy="892366"/>
            </a:xfrm>
            <a:prstGeom prst="downArrow">
              <a:avLst/>
            </a:prstGeom>
            <a:solidFill>
              <a:srgbClr val="6DCFF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9078" y="877171"/>
              <a:ext cx="1012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Machine</a:t>
              </a:r>
            </a:p>
            <a:p>
              <a:pPr algn="ctr"/>
              <a:r>
                <a:rPr lang="en-US" sz="1200" dirty="0" smtClean="0"/>
                <a:t>Learning</a:t>
              </a:r>
              <a:endParaRPr lang="en-US" sz="1200" dirty="0"/>
            </a:p>
            <a:p>
              <a:pPr algn="ctr"/>
              <a:r>
                <a:rPr lang="en-US" sz="1200" dirty="0"/>
                <a:t>Problem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5795" y="2772716"/>
            <a:ext cx="2016087" cy="970611"/>
            <a:chOff x="425794" y="820676"/>
            <a:chExt cx="2016087" cy="892366"/>
          </a:xfrm>
        </p:grpSpPr>
        <p:sp>
          <p:nvSpPr>
            <p:cNvPr id="19" name="Down Arrow 18"/>
            <p:cNvSpPr/>
            <p:nvPr/>
          </p:nvSpPr>
          <p:spPr>
            <a:xfrm>
              <a:off x="425794" y="820676"/>
              <a:ext cx="2016087" cy="892366"/>
            </a:xfrm>
            <a:prstGeom prst="downArrow">
              <a:avLst/>
            </a:prstGeom>
            <a:solidFill>
              <a:srgbClr val="6DCFF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2467" y="849251"/>
              <a:ext cx="998671" cy="594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Machine </a:t>
              </a:r>
              <a:endParaRPr lang="en-US" sz="1200" dirty="0"/>
            </a:p>
            <a:p>
              <a:pPr algn="ctr"/>
              <a:r>
                <a:rPr lang="en-US" sz="1200" dirty="0" smtClean="0"/>
                <a:t>Learning</a:t>
              </a:r>
              <a:endParaRPr lang="en-US" sz="1200" dirty="0"/>
            </a:p>
            <a:p>
              <a:pPr algn="ctr"/>
              <a:r>
                <a:rPr lang="en-US" sz="1200" dirty="0"/>
                <a:t>Questions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3763" y="3949218"/>
            <a:ext cx="2016087" cy="1029022"/>
            <a:chOff x="425794" y="820676"/>
            <a:chExt cx="2016087" cy="892366"/>
          </a:xfrm>
        </p:grpSpPr>
        <p:sp>
          <p:nvSpPr>
            <p:cNvPr id="22" name="Down Arrow 21"/>
            <p:cNvSpPr/>
            <p:nvPr/>
          </p:nvSpPr>
          <p:spPr>
            <a:xfrm>
              <a:off x="425794" y="820676"/>
              <a:ext cx="2016087" cy="892366"/>
            </a:xfrm>
            <a:prstGeom prst="downArrow">
              <a:avLst/>
            </a:prstGeom>
            <a:solidFill>
              <a:srgbClr val="6DCFF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87653" y="886696"/>
              <a:ext cx="892367" cy="40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Solution</a:t>
              </a:r>
            </a:p>
            <a:p>
              <a:pPr algn="ctr"/>
              <a:r>
                <a:rPr lang="en-US" sz="1200" dirty="0"/>
                <a:t>Approach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419848" y="858780"/>
            <a:ext cx="6030090" cy="338542"/>
          </a:xfrm>
          <a:prstGeom prst="rect">
            <a:avLst/>
          </a:prstGeom>
          <a:noFill/>
          <a:ln w="3175">
            <a:solidFill>
              <a:srgbClr val="0063BE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r>
              <a:rPr lang="en-US" sz="1600" dirty="0" smtClean="0">
                <a:solidFill>
                  <a:srgbClr val="0063BE"/>
                </a:solidFill>
              </a:rPr>
              <a:t>Forecast the number of confirmed cases during Pandemic</a:t>
            </a:r>
            <a:endParaRPr lang="en-US" sz="1600" dirty="0" smtClean="0">
              <a:solidFill>
                <a:srgbClr val="0063B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1879" y="1729566"/>
            <a:ext cx="6030090" cy="1077206"/>
          </a:xfrm>
          <a:prstGeom prst="rect">
            <a:avLst/>
          </a:prstGeom>
          <a:noFill/>
          <a:ln w="3175">
            <a:solidFill>
              <a:srgbClr val="0063BE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marL="285708" indent="-285708"/>
            <a:endParaRPr lang="en-US" sz="1600" dirty="0">
              <a:solidFill>
                <a:srgbClr val="0063BE"/>
              </a:solidFill>
            </a:endParaRPr>
          </a:p>
          <a:p>
            <a:pPr marL="285708" indent="-285708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63BE"/>
                </a:solidFill>
              </a:rPr>
              <a:t>To </a:t>
            </a:r>
            <a:r>
              <a:rPr lang="en-US" sz="1600" dirty="0" smtClean="0">
                <a:solidFill>
                  <a:srgbClr val="0063BE"/>
                </a:solidFill>
              </a:rPr>
              <a:t>Provide </a:t>
            </a:r>
            <a:r>
              <a:rPr lang="en-US" sz="1600" dirty="0" smtClean="0">
                <a:solidFill>
                  <a:srgbClr val="0063BE"/>
                </a:solidFill>
              </a:rPr>
              <a:t>approximate forecast which will be helpful for the preparation steps to be taken and to reduce the mortality rate.</a:t>
            </a:r>
            <a:endParaRPr lang="en-US" sz="1600" dirty="0">
              <a:solidFill>
                <a:srgbClr val="0063BE"/>
              </a:solidFill>
            </a:endParaRPr>
          </a:p>
          <a:p>
            <a:pPr marL="285708" indent="-285708"/>
            <a:r>
              <a:rPr lang="en-US" sz="1600" dirty="0" smtClean="0">
                <a:solidFill>
                  <a:srgbClr val="0063BE"/>
                </a:solidFill>
              </a:rPr>
              <a:t>.</a:t>
            </a:r>
            <a:endParaRPr lang="en-US" sz="1600" dirty="0">
              <a:solidFill>
                <a:srgbClr val="0063B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41879" y="2793477"/>
            <a:ext cx="6030090" cy="584763"/>
          </a:xfrm>
          <a:prstGeom prst="rect">
            <a:avLst/>
          </a:prstGeom>
          <a:noFill/>
          <a:ln w="3175">
            <a:solidFill>
              <a:srgbClr val="0063BE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marL="285708" indent="-285708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63BE"/>
                </a:solidFill>
              </a:rPr>
              <a:t>How to </a:t>
            </a:r>
            <a:r>
              <a:rPr lang="en-US" sz="1600" dirty="0" smtClean="0">
                <a:solidFill>
                  <a:srgbClr val="0063BE"/>
                </a:solidFill>
              </a:rPr>
              <a:t>Forecast the number of confirmed cases</a:t>
            </a:r>
            <a:r>
              <a:rPr lang="en-US" sz="1600" dirty="0" smtClean="0">
                <a:solidFill>
                  <a:srgbClr val="0063BE"/>
                </a:solidFill>
              </a:rPr>
              <a:t>?</a:t>
            </a:r>
            <a:endParaRPr lang="en-US" sz="1600" dirty="0">
              <a:solidFill>
                <a:srgbClr val="0063BE"/>
              </a:solidFill>
            </a:endParaRPr>
          </a:p>
          <a:p>
            <a:pPr marL="285708" indent="-285708"/>
            <a:endParaRPr lang="en-US" sz="1600" dirty="0">
              <a:solidFill>
                <a:srgbClr val="0063B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9848" y="3967617"/>
            <a:ext cx="6030090" cy="830985"/>
          </a:xfrm>
          <a:prstGeom prst="rect">
            <a:avLst/>
          </a:prstGeom>
          <a:noFill/>
          <a:ln w="3175">
            <a:solidFill>
              <a:srgbClr val="0063BE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marL="285708" indent="-285708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scipy.optimize based Mathematical Model</a:t>
            </a:r>
            <a:endParaRPr lang="en-US" sz="1600" dirty="0" smtClean="0">
              <a:solidFill>
                <a:schemeClr val="accent1"/>
              </a:solidFill>
            </a:endParaRPr>
          </a:p>
          <a:p>
            <a:pPr marL="285708" indent="-285708"/>
            <a:endParaRPr lang="en-US" sz="1600" dirty="0" smtClean="0">
              <a:solidFill>
                <a:srgbClr val="0063BE"/>
              </a:solidFill>
            </a:endParaRPr>
          </a:p>
          <a:p>
            <a:pPr marL="285708" indent="-285708"/>
            <a:endParaRPr lang="en-US" sz="1600" dirty="0">
              <a:solidFill>
                <a:srgbClr val="0063BE"/>
              </a:solidFill>
            </a:endParaRPr>
          </a:p>
        </p:txBody>
      </p:sp>
      <p:sp>
        <p:nvSpPr>
          <p:cNvPr id="28" name="Text Placeholder 1"/>
          <p:cNvSpPr txBox="1">
            <a:spLocks/>
          </p:cNvSpPr>
          <p:nvPr/>
        </p:nvSpPr>
        <p:spPr>
          <a:xfrm>
            <a:off x="4610100" y="4894419"/>
            <a:ext cx="2286000" cy="167640"/>
          </a:xfrm>
          <a:prstGeom prst="rect">
            <a:avLst/>
          </a:prstGeom>
        </p:spPr>
        <p:txBody>
          <a:bodyPr vert="horz" wrap="none" lIns="68571" tIns="34289" rIns="68571" bIns="34289" rtlCol="0">
            <a:noAutofit/>
          </a:bodyPr>
          <a:lstStyle>
            <a:lvl1pPr indent="0" algn="ctr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>
                <a:latin typeface="+mj-lt"/>
                <a:cs typeface="Arial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latin typeface="+mj-lt"/>
                <a:cs typeface="Arial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baseline="0">
                <a:latin typeface="+mj-lt"/>
                <a:cs typeface="Arial" pitchFamily="34" charset="0"/>
              </a:defRPr>
            </a:lvl4pPr>
            <a:lvl5pPr marL="1543050" indent="-171450">
              <a:spcBef>
                <a:spcPct val="20000"/>
              </a:spcBef>
              <a:buFont typeface="Arial" pitchFamily="34" charset="0"/>
              <a:buChar char="»"/>
              <a:defRPr sz="1500">
                <a:latin typeface="Myriad Pro" pitchFamily="34" charset="0"/>
              </a:defRPr>
            </a:lvl5pPr>
            <a:lvl6pPr marL="1885950" indent="-171450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850" indent="-171450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750" indent="-171450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650" indent="-171450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dirty="0"/>
              <a:t>TCS Confidential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04511" y="74599"/>
            <a:ext cx="6233776" cy="471342"/>
          </a:xfrm>
          <a:prstGeom prst="rect">
            <a:avLst/>
          </a:prstGeom>
        </p:spPr>
        <p:txBody>
          <a:bodyPr lIns="91428" tIns="45714" rIns="91428" bIns="45714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b="1" u="sng" dirty="0">
                <a:solidFill>
                  <a:srgbClr val="4E84C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Approach Derivation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284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244830" y="603022"/>
            <a:ext cx="1982882" cy="44500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17903" y="3694661"/>
            <a:ext cx="1764097" cy="443829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 smtClean="0">
                <a:solidFill>
                  <a:prstClr val="white"/>
                </a:solidFill>
              </a:rPr>
              <a:t>Share the forecasted results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60164" y="4174580"/>
            <a:ext cx="1481077" cy="68105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1100" dirty="0" smtClean="0">
                <a:solidFill>
                  <a:prstClr val="white"/>
                </a:solidFill>
                <a:cs typeface="Calibri"/>
              </a:rPr>
              <a:t>Get the </a:t>
            </a:r>
            <a:r>
              <a:rPr lang="en-US" sz="1100" dirty="0" smtClean="0">
                <a:solidFill>
                  <a:prstClr val="white"/>
                </a:solidFill>
                <a:cs typeface="Calibri"/>
              </a:rPr>
              <a:t>Forecast</a:t>
            </a:r>
            <a:endParaRPr lang="en-US" sz="1100" dirty="0" smtClean="0">
              <a:solidFill>
                <a:prstClr val="white"/>
              </a:solidFill>
              <a:cs typeface="Calibri"/>
            </a:endParaRPr>
          </a:p>
          <a:p>
            <a:pPr algn="ctr" defTabSz="685783"/>
            <a:r>
              <a:rPr lang="en-US" sz="1100" dirty="0" smtClean="0">
                <a:solidFill>
                  <a:prstClr val="white"/>
                </a:solidFill>
                <a:cs typeface="Calibri"/>
              </a:rPr>
              <a:t>Using Trained Model</a:t>
            </a:r>
            <a:endParaRPr lang="en-US" sz="1100" dirty="0">
              <a:solidFill>
                <a:prstClr val="white"/>
              </a:solidFill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60963" y="4090052"/>
            <a:ext cx="1243851" cy="411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dirty="0" smtClean="0">
                <a:solidFill>
                  <a:prstClr val="white"/>
                </a:solidFill>
                <a:cs typeface="Calibri"/>
              </a:rPr>
              <a:t>Data </a:t>
            </a:r>
            <a:r>
              <a:rPr lang="en-US" dirty="0">
                <a:solidFill>
                  <a:prstClr val="white"/>
                </a:solidFill>
                <a:cs typeface="Calibri"/>
              </a:rPr>
              <a:t>(Input)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14077" y="963068"/>
            <a:ext cx="1243851" cy="41148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1100" dirty="0" smtClean="0">
                <a:solidFill>
                  <a:prstClr val="white"/>
                </a:solidFill>
                <a:cs typeface="Calibri"/>
              </a:rPr>
              <a:t> Data Understanding</a:t>
            </a:r>
            <a:endParaRPr lang="en-US" sz="1100" dirty="0">
              <a:solidFill>
                <a:prstClr val="white"/>
              </a:solidFill>
              <a:cs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60163" y="1767453"/>
            <a:ext cx="1362464" cy="6423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1100" dirty="0" smtClean="0">
                <a:solidFill>
                  <a:prstClr val="white"/>
                </a:solidFill>
                <a:cs typeface="Calibri"/>
              </a:rPr>
              <a:t>Data Pre processing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42372" y="2940583"/>
            <a:ext cx="1384030" cy="74575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1100" dirty="0" smtClean="0">
                <a:solidFill>
                  <a:prstClr val="white"/>
                </a:solidFill>
                <a:cs typeface="Calibri"/>
              </a:rPr>
              <a:t>Extract the</a:t>
            </a:r>
          </a:p>
          <a:p>
            <a:pPr algn="ctr" defTabSz="685783"/>
            <a:r>
              <a:rPr lang="en-US" sz="1100" dirty="0" smtClean="0">
                <a:solidFill>
                  <a:prstClr val="white"/>
                </a:solidFill>
                <a:cs typeface="Calibri"/>
              </a:rPr>
              <a:t>Required Features</a:t>
            </a:r>
            <a:endParaRPr lang="en-US" sz="1100" dirty="0">
              <a:solidFill>
                <a:prstClr val="white"/>
              </a:solidFill>
              <a:cs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43142" y="604735"/>
            <a:ext cx="1551554" cy="500135"/>
          </a:xfrm>
          <a:prstGeom prst="rect">
            <a:avLst/>
          </a:prstGeom>
          <a:noFill/>
        </p:spPr>
        <p:txBody>
          <a:bodyPr wrap="square" lIns="68579" tIns="34289" rIns="68579" bIns="34289" rtlCol="0" anchor="t">
            <a:spAutoFit/>
          </a:bodyPr>
          <a:lstStyle/>
          <a:p>
            <a:pPr algn="ctr" defTabSz="685783"/>
            <a:r>
              <a:rPr lang="en-US" b="1" dirty="0" smtClean="0">
                <a:solidFill>
                  <a:srgbClr val="000000"/>
                </a:solidFill>
                <a:cs typeface="Calibri"/>
              </a:rPr>
              <a:t>Pandemic</a:t>
            </a:r>
          </a:p>
          <a:p>
            <a:pPr algn="ctr" defTabSz="685783"/>
            <a:r>
              <a:rPr lang="en-US" b="1" dirty="0" smtClean="0">
                <a:solidFill>
                  <a:srgbClr val="000000"/>
                </a:solidFill>
                <a:cs typeface="Calibri"/>
              </a:rPr>
              <a:t>Forecasting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3380593" y="787229"/>
            <a:ext cx="1979711" cy="1666415"/>
          </a:xfrm>
          <a:prstGeom prst="bentConnector3">
            <a:avLst>
              <a:gd name="adj1" fmla="val 108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0CAC18AB-5DD7-4C4C-B340-CBF9201000AD}"/>
              </a:ext>
            </a:extLst>
          </p:cNvPr>
          <p:cNvCxnSpPr/>
          <p:nvPr/>
        </p:nvCxnSpPr>
        <p:spPr>
          <a:xfrm flipV="1">
            <a:off x="2999836" y="4277624"/>
            <a:ext cx="528368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own Arrow 1">
            <a:extLst>
              <a:ext uri="{FF2B5EF4-FFF2-40B4-BE49-F238E27FC236}">
                <a16:creationId xmlns:a16="http://schemas.microsoft.com/office/drawing/2014/main" xmlns="" id="{5F1C34FF-442B-4DD3-A74F-35E30C5AD695}"/>
              </a:ext>
            </a:extLst>
          </p:cNvPr>
          <p:cNvSpPr/>
          <p:nvPr/>
        </p:nvSpPr>
        <p:spPr>
          <a:xfrm>
            <a:off x="5143500" y="1372877"/>
            <a:ext cx="197500" cy="398773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Down Arrow 1">
            <a:extLst>
              <a:ext uri="{FF2B5EF4-FFF2-40B4-BE49-F238E27FC236}">
                <a16:creationId xmlns:a16="http://schemas.microsoft.com/office/drawing/2014/main" xmlns="" id="{0B9F7E28-EEC1-49D3-856E-47CF2151A161}"/>
              </a:ext>
            </a:extLst>
          </p:cNvPr>
          <p:cNvSpPr/>
          <p:nvPr/>
        </p:nvSpPr>
        <p:spPr>
          <a:xfrm>
            <a:off x="5172075" y="2466975"/>
            <a:ext cx="180975" cy="49530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>
              <a:solidFill>
                <a:srgbClr val="000000"/>
              </a:solidFill>
            </a:endParaRPr>
          </a:p>
        </p:txBody>
      </p:sp>
      <p:sp>
        <p:nvSpPr>
          <p:cNvPr id="56" name="Down Arrow 1">
            <a:extLst>
              <a:ext uri="{FF2B5EF4-FFF2-40B4-BE49-F238E27FC236}">
                <a16:creationId xmlns:a16="http://schemas.microsoft.com/office/drawing/2014/main" xmlns="" id="{86162595-E3C4-48BE-8CC2-83237639A1E3}"/>
              </a:ext>
            </a:extLst>
          </p:cNvPr>
          <p:cNvSpPr/>
          <p:nvPr/>
        </p:nvSpPr>
        <p:spPr>
          <a:xfrm>
            <a:off x="5143500" y="3743326"/>
            <a:ext cx="190501" cy="400049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92624520-C622-4328-9CFE-BD2F31EBD186}"/>
              </a:ext>
            </a:extLst>
          </p:cNvPr>
          <p:cNvCxnSpPr/>
          <p:nvPr/>
        </p:nvCxnSpPr>
        <p:spPr>
          <a:xfrm flipH="1">
            <a:off x="3516747" y="2476187"/>
            <a:ext cx="21568" cy="1843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3"/>
          </p:cNvCxnSpPr>
          <p:nvPr/>
        </p:nvCxnSpPr>
        <p:spPr>
          <a:xfrm flipV="1">
            <a:off x="6041241" y="4505325"/>
            <a:ext cx="1473984" cy="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>
          <a:xfrm>
            <a:off x="177808" y="35105"/>
            <a:ext cx="6233776" cy="471342"/>
          </a:xfrm>
          <a:prstGeom prst="rect">
            <a:avLst/>
          </a:prstGeom>
        </p:spPr>
        <p:txBody>
          <a:bodyPr lIns="91428" tIns="45714" rIns="91428" bIns="45714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b="1" u="sng" dirty="0" smtClean="0">
                <a:solidFill>
                  <a:srgbClr val="4E84C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Low-Level </a:t>
            </a:r>
            <a:r>
              <a:rPr lang="en-US" sz="2000" b="1" u="sng" dirty="0">
                <a:solidFill>
                  <a:srgbClr val="4E84C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Data </a:t>
            </a:r>
            <a:r>
              <a:rPr lang="en-US" sz="2000" b="1" u="sng" dirty="0" smtClean="0">
                <a:solidFill>
                  <a:srgbClr val="4E84C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Flow Diagram</a:t>
            </a:r>
            <a:endParaRPr lang="en-US" sz="2000" b="1" u="sng" dirty="0">
              <a:solidFill>
                <a:srgbClr val="4E84C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34" name="Straight Arrow Connector 33"/>
          <p:cNvCxnSpPr>
            <a:endCxn id="18" idx="2"/>
          </p:cNvCxnSpPr>
          <p:nvPr/>
        </p:nvCxnSpPr>
        <p:spPr>
          <a:xfrm rot="5400000" flipH="1" flipV="1">
            <a:off x="7319408" y="4315257"/>
            <a:ext cx="357310" cy="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26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TCS Template 2014." id="{4DECABEB-9C5E-4D9D-A1A2-3CBA322E0007}" vid="{2F5473AA-0A36-4030-A975-2CEE7607762B}"/>
    </a:ext>
  </a:extLst>
</a:theme>
</file>

<file path=ppt/theme/theme3.xml><?xml version="1.0" encoding="utf-8"?>
<a:theme xmlns:a="http://schemas.openxmlformats.org/drawingml/2006/main" name="1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PPT Template 2014_16x9" id="{578D6915-CFB3-4FF3-9465-826AF60188D0}" vid="{B405F5B9-4CF2-4952-9031-4020D4C2ED2F}"/>
    </a:ext>
  </a:extLst>
</a:theme>
</file>

<file path=ppt/theme/theme4.xml><?xml version="1.0" encoding="utf-8"?>
<a:theme xmlns:a="http://schemas.openxmlformats.org/drawingml/2006/main" name="2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PPT Template 2014_16x9" id="{578D6915-CFB3-4FF3-9465-826AF60188D0}" vid="{B405F5B9-4CF2-4952-9031-4020D4C2ED2F}"/>
    </a:ext>
  </a:extLst>
</a:theme>
</file>

<file path=ppt/theme/theme5.xml><?xml version="1.0" encoding="utf-8"?>
<a:theme xmlns:a="http://schemas.openxmlformats.org/drawingml/2006/main" name="13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" id="{578D6915-CFB3-4FF3-9465-826AF60188D0}" vid="{B405F5B9-4CF2-4952-9031-4020D4C2ED2F}"/>
    </a:ext>
  </a:extLst>
</a:theme>
</file>

<file path=ppt/theme/theme6.xml><?xml version="1.0" encoding="utf-8"?>
<a:theme xmlns:a="http://schemas.openxmlformats.org/drawingml/2006/main" name="11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PPT Template 2014_16x9" id="{578D6915-CFB3-4FF3-9465-826AF60188D0}" vid="{B405F5B9-4CF2-4952-9031-4020D4C2ED2F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7694</TotalTime>
  <Words>471</Words>
  <Application>Microsoft Office PowerPoint</Application>
  <PresentationFormat>On-screen Show (16:9)</PresentationFormat>
  <Paragraphs>180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Corp PPT Template 2017_16x9</vt:lpstr>
      <vt:lpstr>Thank You</vt:lpstr>
      <vt:lpstr>1_Corp PPT Template 2017_16x9</vt:lpstr>
      <vt:lpstr>2_Corp PPT Template 2017_16x9</vt:lpstr>
      <vt:lpstr>13_Corp PPT Template 2017_16x9</vt:lpstr>
      <vt:lpstr>11_Corp PPT Template 2017_16x9</vt:lpstr>
      <vt:lpstr>Proof of Concept: Forecasting  Pandemic Confirmed Cases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Concept: Rail Road Safety Object Detection</dc:title>
  <dc:creator>Arunava</dc:creator>
  <cp:lastModifiedBy>dell</cp:lastModifiedBy>
  <cp:revision>48</cp:revision>
  <dcterms:created xsi:type="dcterms:W3CDTF">2015-09-29T05:13:53Z</dcterms:created>
  <dcterms:modified xsi:type="dcterms:W3CDTF">2020-04-30T09:45:08Z</dcterms:modified>
</cp:coreProperties>
</file>