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9144000" cy="5143500" type="screen16x9"/>
  <p:notesSz cx="6858000" cy="9144000"/>
  <p:embeddedFontLst>
    <p:embeddedFont>
      <p:font typeface="Roboto" charset="0"/>
      <p:regular r:id="rId69"/>
      <p:bold r:id="rId70"/>
      <p:italic r:id="rId71"/>
      <p:boldItalic r:id="rId72"/>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247105F9-55A4-4F9F-9C63-1E41019FDBA1}">
  <a:tblStyle styleId="{247105F9-55A4-4F9F-9C63-1E41019FDBA1}"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DB69AAC7-9FD8-43CA-8390-76F65D3DFE78}"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8841EF9F-D017-41A6-BC4F-C1D86A4ADB3F}"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F61DA93E-9D27-4ACD-9551-BFE444F9D4BC}" styleName="Table_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C7FC5C6D-E4A3-417A-9E8E-D35CFF441DD5}" styleName="Table_4">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03AD77D0-A353-4732-AD61-80EE1662ACE0}" styleName="Table_5">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5C9C985C-0C20-4ED8-A481-F72B941661F8}" styleName="Table_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11D7DDE-D580-4F36-B2C3-0C01B842685D}" styleName="Table_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D488AF2D-FD55-450F-8142-32E812E6F109}" styleName="Table_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85105B2D-84CE-4AA8-AE90-406E115EF031}" styleName="Table_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75435AB-A8EC-42FD-864C-9B19EA9B7EB0}" styleName="Table_1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4F3DB8A9-57B9-4681-8885-4B58C37FD414}" styleName="Table_1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5A57BA6-43D3-4B78-BC45-87EBA2A598A3}" styleName="Table_1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0F6E0ECB-FC43-4157-822A-CE268D4B29DF}" styleName="Table_1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D0A13442-31B8-40B2-942C-5CD4842723E1}" styleName="Table_14">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01745356-A9AE-4803-9BCF-EA39BE0FF514}" styleName="Table_15">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E89ECE6C-0551-4382-8810-87C46F4F865F}" styleName="Table_1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6FC3C6D-3D0B-4375-A810-72DF4A18D656}" styleName="Table_1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61D3537B-B2E2-4AE3-9F7E-9D37FDF46947}" styleName="Table_1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793DDBC-0751-4A8D-BB3F-DA215FE2BDC1}" styleName="Table_1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64777360-7266-4167-863C-B173E5CD0465}" styleName="Table_2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5CAC640D-E7D5-457D-BF13-27A9E471EB9F}" styleName="Table_2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9642793-CBF9-480D-BB83-DDA758323294}" styleName="Table_2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90628246-B3BB-4BF1-974C-D9B12B3A3471}" styleName="Table_2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01FB8D19-A7A5-4A9F-B224-CAD882E98DDC}" styleName="Table_24">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D064BC14-FC7E-41E4-9C58-35429676DE21}" styleName="Table_25">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CD3E1518-2534-433A-97D9-B0C126B7961D}" styleName="Table_2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17E9C9A-AB61-438A-9DA7-8055B145434B}" styleName="Table_2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336C27A-585C-4AD5-B28C-1E3907A12E93}" styleName="Table_2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C77D2B21-8B8A-4F31-9EE5-BA01C4796A55}" styleName="Table_2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590BF57-1F93-47C5-836F-069682CC9345}" styleName="Table_3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F05B5307-9B43-4655-A345-4940106DE527}" styleName="Table_3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566C646-F0F1-4E2F-BEA1-EE1D25570C50}" styleName="Table_3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2E464D9-9D5A-4929-A489-92BBAC710D4A}" styleName="Table_3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B03A99C9-1203-4947-8363-83E2A4264229}" styleName="Table_34">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83BC41F4-1334-4B6A-B236-509B362AF6A3}" styleName="Table_35">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60C3FE0-B903-477B-9433-679EA47B2592}" styleName="Table_36">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01D9F031-4494-407B-8890-02CD29201E82}" styleName="Table_37">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6BDDA93A-D458-433D-B0B1-30E3AA32CC97}" styleName="Table_38">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CA91E10-754C-468F-BCE3-CF9980AF7C8D}" styleName="Table_39">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E4DB340C-91D5-4FB5-BAE4-29E0E4D15C13}" styleName="Table_4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8" name="Shape 2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1" name="Shape 2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6" name="Shape 2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4" name="Shape 2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1" name="Shape 3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8" name="Shape 3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5" name="Shape 3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7" name="Shape 3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4" name="Shape 3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4" name="Shape 3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1" name="Shape 3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84" name="Shape 3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6" name="Shape 3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8" name="Shape 4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4" name="Shape 4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1" name="Shape 4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3" name="Shape 4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8" name="Shape 4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5" name="Shape 4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7" name="Shape 4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Shape 4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4" name="Shape 4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Shape 4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0" name="Shape 4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6" name="Shape 4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Shape 5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3" name="Shape 5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Shape 5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9" name="Shape 5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4" name="Shape 5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8"/>
        <p:cNvGrpSpPr/>
        <p:nvPr/>
      </p:nvGrpSpPr>
      <p:grpSpPr>
        <a:xfrm>
          <a:off x="0" y="0"/>
          <a:ext cx="0" cy="0"/>
          <a:chOff x="0" y="0"/>
          <a:chExt cx="0" cy="0"/>
        </a:xfrm>
      </p:grpSpPr>
      <p:grpSp>
        <p:nvGrpSpPr>
          <p:cNvPr id="9" name="Shape 9"/>
          <p:cNvGrpSpPr/>
          <p:nvPr/>
        </p:nvGrpSpPr>
        <p:grpSpPr>
          <a:xfrm>
            <a:off x="6098378" y="4"/>
            <a:ext cx="3045625" cy="2030570"/>
            <a:chOff x="6098378" y="4"/>
            <a:chExt cx="3045625" cy="2030570"/>
          </a:xfrm>
        </p:grpSpPr>
        <p:sp>
          <p:nvSpPr>
            <p:cNvPr id="10" name="Shape 10"/>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sp>
          <p:nvSpPr>
            <p:cNvPr id="11" name="Shape 11"/>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a:spcBef>
                  <a:spcPts val="0"/>
                </a:spcBef>
                <a:buNone/>
              </a:pPr>
              <a:endParaRPr/>
            </a:p>
          </p:txBody>
        </p:sp>
        <p:sp>
          <p:nvSpPr>
            <p:cNvPr id="12" name="Shape 12"/>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a:spcBef>
                  <a:spcPts val="0"/>
                </a:spcBef>
                <a:buNone/>
              </a:pPr>
              <a:endParaRPr/>
            </a:p>
          </p:txBody>
        </p:sp>
        <p:sp>
          <p:nvSpPr>
            <p:cNvPr id="13" name="Shape 13"/>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a:spcBef>
                  <a:spcPts val="0"/>
                </a:spcBef>
                <a:buNone/>
              </a:pPr>
              <a:endParaRPr/>
            </a:p>
          </p:txBody>
        </p:sp>
        <p:sp>
          <p:nvSpPr>
            <p:cNvPr id="14" name="Shape 14"/>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a:spcBef>
                  <a:spcPts val="0"/>
                </a:spcBef>
                <a:buNone/>
              </a:pPr>
              <a:endParaRPr/>
            </a:p>
          </p:txBody>
        </p:sp>
      </p:grpSp>
      <p:sp>
        <p:nvSpPr>
          <p:cNvPr id="15" name="Shape 15"/>
          <p:cNvSpPr txBox="1">
            <a:spLocks noGrp="1"/>
          </p:cNvSpPr>
          <p:nvPr>
            <p:ph type="ctrTitle"/>
          </p:nvPr>
        </p:nvSpPr>
        <p:spPr>
          <a:xfrm>
            <a:off x="598100" y="1775222"/>
            <a:ext cx="8222100" cy="838799"/>
          </a:xfrm>
          <a:prstGeom prst="rect">
            <a:avLst/>
          </a:prstGeom>
        </p:spPr>
        <p:txBody>
          <a:bodyPr lIns="91425" tIns="91425" rIns="91425" bIns="91425" anchor="b" anchorCtr="0"/>
          <a:lstStyle>
            <a:lvl1pPr>
              <a:spcBef>
                <a:spcPts val="0"/>
              </a:spcBef>
              <a:buClr>
                <a:schemeClr val="lt1"/>
              </a:buClr>
              <a:buSzPct val="100000"/>
              <a:defRPr sz="4200">
                <a:solidFill>
                  <a:schemeClr val="lt1"/>
                </a:solidFill>
              </a:defRPr>
            </a:lvl1pPr>
            <a:lvl2pPr>
              <a:spcBef>
                <a:spcPts val="0"/>
              </a:spcBef>
              <a:buClr>
                <a:schemeClr val="lt1"/>
              </a:buClr>
              <a:buSzPct val="100000"/>
              <a:defRPr sz="4200">
                <a:solidFill>
                  <a:schemeClr val="lt1"/>
                </a:solidFill>
              </a:defRPr>
            </a:lvl2pPr>
            <a:lvl3pPr>
              <a:spcBef>
                <a:spcPts val="0"/>
              </a:spcBef>
              <a:buClr>
                <a:schemeClr val="lt1"/>
              </a:buClr>
              <a:buSzPct val="100000"/>
              <a:defRPr sz="4200">
                <a:solidFill>
                  <a:schemeClr val="lt1"/>
                </a:solidFill>
              </a:defRPr>
            </a:lvl3pPr>
            <a:lvl4pPr>
              <a:spcBef>
                <a:spcPts val="0"/>
              </a:spcBef>
              <a:buClr>
                <a:schemeClr val="lt1"/>
              </a:buClr>
              <a:buSzPct val="100000"/>
              <a:defRPr sz="4200">
                <a:solidFill>
                  <a:schemeClr val="lt1"/>
                </a:solidFill>
              </a:defRPr>
            </a:lvl4pPr>
            <a:lvl5pPr>
              <a:spcBef>
                <a:spcPts val="0"/>
              </a:spcBef>
              <a:buClr>
                <a:schemeClr val="lt1"/>
              </a:buClr>
              <a:buSzPct val="100000"/>
              <a:defRPr sz="4200">
                <a:solidFill>
                  <a:schemeClr val="lt1"/>
                </a:solidFill>
              </a:defRPr>
            </a:lvl5pPr>
            <a:lvl6pPr>
              <a:spcBef>
                <a:spcPts val="0"/>
              </a:spcBef>
              <a:buClr>
                <a:schemeClr val="lt1"/>
              </a:buClr>
              <a:buSzPct val="100000"/>
              <a:defRPr sz="4200">
                <a:solidFill>
                  <a:schemeClr val="lt1"/>
                </a:solidFill>
              </a:defRPr>
            </a:lvl6pPr>
            <a:lvl7pPr>
              <a:spcBef>
                <a:spcPts val="0"/>
              </a:spcBef>
              <a:buClr>
                <a:schemeClr val="lt1"/>
              </a:buClr>
              <a:buSzPct val="100000"/>
              <a:defRPr sz="4200">
                <a:solidFill>
                  <a:schemeClr val="lt1"/>
                </a:solidFill>
              </a:defRPr>
            </a:lvl7pPr>
            <a:lvl8pPr>
              <a:spcBef>
                <a:spcPts val="0"/>
              </a:spcBef>
              <a:buClr>
                <a:schemeClr val="lt1"/>
              </a:buClr>
              <a:buSzPct val="100000"/>
              <a:defRPr sz="4200">
                <a:solidFill>
                  <a:schemeClr val="lt1"/>
                </a:solidFill>
              </a:defRPr>
            </a:lvl8pPr>
            <a:lvl9pPr>
              <a:spcBef>
                <a:spcPts val="0"/>
              </a:spcBef>
              <a:buClr>
                <a:schemeClr val="lt1"/>
              </a:buClr>
              <a:buSzPct val="100000"/>
              <a:defRPr sz="4200">
                <a:solidFill>
                  <a:schemeClr val="lt1"/>
                </a:solidFill>
              </a:defRPr>
            </a:lvl9pPr>
          </a:lstStyle>
          <a:p>
            <a:endParaRPr/>
          </a:p>
        </p:txBody>
      </p:sp>
      <p:sp>
        <p:nvSpPr>
          <p:cNvPr id="16" name="Shape 16"/>
          <p:cNvSpPr txBox="1">
            <a:spLocks noGrp="1"/>
          </p:cNvSpPr>
          <p:nvPr>
            <p:ph type="subTitle" idx="1"/>
          </p:nvPr>
        </p:nvSpPr>
        <p:spPr>
          <a:xfrm>
            <a:off x="598088" y="2715912"/>
            <a:ext cx="8222100" cy="432899"/>
          </a:xfrm>
          <a:prstGeom prst="rect">
            <a:avLst/>
          </a:prstGeom>
        </p:spPr>
        <p:txBody>
          <a:bodyPr lIns="91425" tIns="91425" rIns="91425" bIns="91425" anchor="t" anchorCtr="0"/>
          <a:lstStyle>
            <a:lvl1pPr>
              <a:lnSpc>
                <a:spcPct val="100000"/>
              </a:lnSpc>
              <a:spcBef>
                <a:spcPts val="0"/>
              </a:spcBef>
              <a:spcAft>
                <a:spcPts val="0"/>
              </a:spcAft>
              <a:buClr>
                <a:schemeClr val="lt1"/>
              </a:buClr>
              <a:buSzPct val="100000"/>
              <a:buNone/>
              <a:defRPr sz="2100">
                <a:solidFill>
                  <a:schemeClr val="lt1"/>
                </a:solidFill>
              </a:defRPr>
            </a:lvl1pPr>
            <a:lvl2pPr>
              <a:lnSpc>
                <a:spcPct val="100000"/>
              </a:lnSpc>
              <a:spcBef>
                <a:spcPts val="0"/>
              </a:spcBef>
              <a:spcAft>
                <a:spcPts val="0"/>
              </a:spcAft>
              <a:buClr>
                <a:schemeClr val="lt1"/>
              </a:buClr>
              <a:buSzPct val="100000"/>
              <a:buNone/>
              <a:defRPr sz="2100">
                <a:solidFill>
                  <a:schemeClr val="lt1"/>
                </a:solidFill>
              </a:defRPr>
            </a:lvl2pPr>
            <a:lvl3pPr>
              <a:lnSpc>
                <a:spcPct val="100000"/>
              </a:lnSpc>
              <a:spcBef>
                <a:spcPts val="0"/>
              </a:spcBef>
              <a:spcAft>
                <a:spcPts val="0"/>
              </a:spcAft>
              <a:buClr>
                <a:schemeClr val="lt1"/>
              </a:buClr>
              <a:buSzPct val="100000"/>
              <a:buNone/>
              <a:defRPr sz="2100">
                <a:solidFill>
                  <a:schemeClr val="lt1"/>
                </a:solidFill>
              </a:defRPr>
            </a:lvl3pPr>
            <a:lvl4pPr>
              <a:lnSpc>
                <a:spcPct val="100000"/>
              </a:lnSpc>
              <a:spcBef>
                <a:spcPts val="0"/>
              </a:spcBef>
              <a:spcAft>
                <a:spcPts val="0"/>
              </a:spcAft>
              <a:buClr>
                <a:schemeClr val="lt1"/>
              </a:buClr>
              <a:buSzPct val="100000"/>
              <a:buNone/>
              <a:defRPr sz="2100">
                <a:solidFill>
                  <a:schemeClr val="lt1"/>
                </a:solidFill>
              </a:defRPr>
            </a:lvl4pPr>
            <a:lvl5pPr>
              <a:lnSpc>
                <a:spcPct val="100000"/>
              </a:lnSpc>
              <a:spcBef>
                <a:spcPts val="0"/>
              </a:spcBef>
              <a:spcAft>
                <a:spcPts val="0"/>
              </a:spcAft>
              <a:buClr>
                <a:schemeClr val="lt1"/>
              </a:buClr>
              <a:buSzPct val="100000"/>
              <a:buNone/>
              <a:defRPr sz="2100">
                <a:solidFill>
                  <a:schemeClr val="lt1"/>
                </a:solidFill>
              </a:defRPr>
            </a:lvl5pPr>
            <a:lvl6pPr>
              <a:lnSpc>
                <a:spcPct val="100000"/>
              </a:lnSpc>
              <a:spcBef>
                <a:spcPts val="0"/>
              </a:spcBef>
              <a:spcAft>
                <a:spcPts val="0"/>
              </a:spcAft>
              <a:buClr>
                <a:schemeClr val="lt1"/>
              </a:buClr>
              <a:buSzPct val="100000"/>
              <a:buNone/>
              <a:defRPr sz="2100">
                <a:solidFill>
                  <a:schemeClr val="lt1"/>
                </a:solidFill>
              </a:defRPr>
            </a:lvl6pPr>
            <a:lvl7pPr>
              <a:lnSpc>
                <a:spcPct val="100000"/>
              </a:lnSpc>
              <a:spcBef>
                <a:spcPts val="0"/>
              </a:spcBef>
              <a:spcAft>
                <a:spcPts val="0"/>
              </a:spcAft>
              <a:buClr>
                <a:schemeClr val="lt1"/>
              </a:buClr>
              <a:buSzPct val="100000"/>
              <a:buNone/>
              <a:defRPr sz="2100">
                <a:solidFill>
                  <a:schemeClr val="lt1"/>
                </a:solidFill>
              </a:defRPr>
            </a:lvl7pPr>
            <a:lvl8pPr>
              <a:lnSpc>
                <a:spcPct val="100000"/>
              </a:lnSpc>
              <a:spcBef>
                <a:spcPts val="0"/>
              </a:spcBef>
              <a:spcAft>
                <a:spcPts val="0"/>
              </a:spcAft>
              <a:buClr>
                <a:schemeClr val="lt1"/>
              </a:buClr>
              <a:buSzPct val="100000"/>
              <a:buNone/>
              <a:defRPr sz="2100">
                <a:solidFill>
                  <a:schemeClr val="lt1"/>
                </a:solidFill>
              </a:defRPr>
            </a:lvl8pPr>
            <a:lvl9pPr>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7" name="Shape 17"/>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8"/>
        <p:cNvGrpSpPr/>
        <p:nvPr/>
      </p:nvGrpSpPr>
      <p:grpSpPr>
        <a:xfrm>
          <a:off x="0" y="0"/>
          <a:ext cx="0" cy="0"/>
          <a:chOff x="0" y="0"/>
          <a:chExt cx="0" cy="0"/>
        </a:xfrm>
      </p:grpSpPr>
      <p:grpSp>
        <p:nvGrpSpPr>
          <p:cNvPr id="69" name="Shape 69"/>
          <p:cNvGrpSpPr/>
          <p:nvPr/>
        </p:nvGrpSpPr>
        <p:grpSpPr>
          <a:xfrm>
            <a:off x="6098378" y="4"/>
            <a:ext cx="3045625" cy="2030570"/>
            <a:chOff x="6098378" y="4"/>
            <a:chExt cx="3045625" cy="2030570"/>
          </a:xfrm>
        </p:grpSpPr>
        <p:sp>
          <p:nvSpPr>
            <p:cNvPr id="70" name="Shape 70"/>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sp>
          <p:nvSpPr>
            <p:cNvPr id="71" name="Shape 71"/>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a:spcBef>
                  <a:spcPts val="0"/>
                </a:spcBef>
                <a:buNone/>
              </a:pPr>
              <a:endParaRPr/>
            </a:p>
          </p:txBody>
        </p:sp>
        <p:sp>
          <p:nvSpPr>
            <p:cNvPr id="72" name="Shape 72"/>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a:spcBef>
                  <a:spcPts val="0"/>
                </a:spcBef>
                <a:buNone/>
              </a:pPr>
              <a:endParaRPr/>
            </a:p>
          </p:txBody>
        </p:sp>
        <p:sp>
          <p:nvSpPr>
            <p:cNvPr id="73" name="Shape 73"/>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a:spcBef>
                  <a:spcPts val="0"/>
                </a:spcBef>
                <a:buNone/>
              </a:pPr>
              <a:endParaRPr/>
            </a:p>
          </p:txBody>
        </p:sp>
        <p:sp>
          <p:nvSpPr>
            <p:cNvPr id="74" name="Shape 74"/>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a:spcBef>
                  <a:spcPts val="0"/>
                </a:spcBef>
                <a:buNone/>
              </a:pPr>
              <a:endParaRPr/>
            </a:p>
          </p:txBody>
        </p:sp>
      </p:grpSp>
      <p:sp>
        <p:nvSpPr>
          <p:cNvPr id="75" name="Shape 75"/>
          <p:cNvSpPr txBox="1">
            <a:spLocks noGrp="1"/>
          </p:cNvSpPr>
          <p:nvPr>
            <p:ph type="title"/>
          </p:nvPr>
        </p:nvSpPr>
        <p:spPr>
          <a:xfrm>
            <a:off x="311700" y="1256050"/>
            <a:ext cx="8520599" cy="2030700"/>
          </a:xfrm>
          <a:prstGeom prst="rect">
            <a:avLst/>
          </a:prstGeom>
        </p:spPr>
        <p:txBody>
          <a:bodyPr lIns="91425" tIns="91425" rIns="91425" bIns="91425" anchor="b" anchorCtr="0"/>
          <a:lstStyle>
            <a:lvl1pPr algn="ctr">
              <a:spcBef>
                <a:spcPts val="0"/>
              </a:spcBef>
              <a:buClr>
                <a:schemeClr val="lt1"/>
              </a:buClr>
              <a:buSzPct val="100000"/>
              <a:defRPr sz="12000">
                <a:solidFill>
                  <a:schemeClr val="lt1"/>
                </a:solidFill>
              </a:defRPr>
            </a:lvl1pPr>
            <a:lvl2pPr algn="ctr">
              <a:spcBef>
                <a:spcPts val="0"/>
              </a:spcBef>
              <a:buClr>
                <a:schemeClr val="lt1"/>
              </a:buClr>
              <a:buSzPct val="100000"/>
              <a:defRPr sz="12000">
                <a:solidFill>
                  <a:schemeClr val="lt1"/>
                </a:solidFill>
              </a:defRPr>
            </a:lvl2pPr>
            <a:lvl3pPr algn="ctr">
              <a:spcBef>
                <a:spcPts val="0"/>
              </a:spcBef>
              <a:buClr>
                <a:schemeClr val="lt1"/>
              </a:buClr>
              <a:buSzPct val="100000"/>
              <a:defRPr sz="12000">
                <a:solidFill>
                  <a:schemeClr val="lt1"/>
                </a:solidFill>
              </a:defRPr>
            </a:lvl3pPr>
            <a:lvl4pPr algn="ctr">
              <a:spcBef>
                <a:spcPts val="0"/>
              </a:spcBef>
              <a:buClr>
                <a:schemeClr val="lt1"/>
              </a:buClr>
              <a:buSzPct val="100000"/>
              <a:defRPr sz="12000">
                <a:solidFill>
                  <a:schemeClr val="lt1"/>
                </a:solidFill>
              </a:defRPr>
            </a:lvl4pPr>
            <a:lvl5pPr algn="ctr">
              <a:spcBef>
                <a:spcPts val="0"/>
              </a:spcBef>
              <a:buClr>
                <a:schemeClr val="lt1"/>
              </a:buClr>
              <a:buSzPct val="100000"/>
              <a:defRPr sz="12000">
                <a:solidFill>
                  <a:schemeClr val="lt1"/>
                </a:solidFill>
              </a:defRPr>
            </a:lvl5pPr>
            <a:lvl6pPr algn="ctr">
              <a:spcBef>
                <a:spcPts val="0"/>
              </a:spcBef>
              <a:buClr>
                <a:schemeClr val="lt1"/>
              </a:buClr>
              <a:buSzPct val="100000"/>
              <a:defRPr sz="12000">
                <a:solidFill>
                  <a:schemeClr val="lt1"/>
                </a:solidFill>
              </a:defRPr>
            </a:lvl6pPr>
            <a:lvl7pPr algn="ctr">
              <a:spcBef>
                <a:spcPts val="0"/>
              </a:spcBef>
              <a:buClr>
                <a:schemeClr val="lt1"/>
              </a:buClr>
              <a:buSzPct val="100000"/>
              <a:defRPr sz="12000">
                <a:solidFill>
                  <a:schemeClr val="lt1"/>
                </a:solidFill>
              </a:defRPr>
            </a:lvl7pPr>
            <a:lvl8pPr algn="ctr">
              <a:spcBef>
                <a:spcPts val="0"/>
              </a:spcBef>
              <a:buClr>
                <a:schemeClr val="lt1"/>
              </a:buClr>
              <a:buSzPct val="100000"/>
              <a:defRPr sz="12000">
                <a:solidFill>
                  <a:schemeClr val="lt1"/>
                </a:solidFill>
              </a:defRPr>
            </a:lvl8pPr>
            <a:lvl9pPr algn="ctr">
              <a:spcBef>
                <a:spcPts val="0"/>
              </a:spcBef>
              <a:buClr>
                <a:schemeClr val="lt1"/>
              </a:buClr>
              <a:buSzPct val="100000"/>
              <a:defRPr sz="12000">
                <a:solidFill>
                  <a:schemeClr val="lt1"/>
                </a:solidFill>
              </a:defRPr>
            </a:lvl9pPr>
          </a:lstStyle>
          <a:p>
            <a:endParaRPr/>
          </a:p>
        </p:txBody>
      </p:sp>
      <p:sp>
        <p:nvSpPr>
          <p:cNvPr id="76" name="Shape 76"/>
          <p:cNvSpPr txBox="1">
            <a:spLocks noGrp="1"/>
          </p:cNvSpPr>
          <p:nvPr>
            <p:ph type="body" idx="1"/>
          </p:nvPr>
        </p:nvSpPr>
        <p:spPr>
          <a:xfrm>
            <a:off x="311700" y="3369225"/>
            <a:ext cx="8520599" cy="1281900"/>
          </a:xfrm>
          <a:prstGeom prst="rect">
            <a:avLst/>
          </a:prstGeom>
        </p:spPr>
        <p:txBody>
          <a:bodyPr lIns="91425" tIns="91425" rIns="91425" bIns="91425" anchor="t" anchorCtr="0"/>
          <a:lstStyle>
            <a:lvl1pPr algn="ctr">
              <a:spcBef>
                <a:spcPts val="0"/>
              </a:spcBef>
              <a:buClr>
                <a:schemeClr val="lt1"/>
              </a:buClr>
              <a:defRPr>
                <a:solidFill>
                  <a:schemeClr val="lt1"/>
                </a:solidFill>
              </a:defRPr>
            </a:lvl1pPr>
            <a:lvl2pPr algn="ctr">
              <a:spcBef>
                <a:spcPts val="0"/>
              </a:spcBef>
              <a:buClr>
                <a:schemeClr val="lt1"/>
              </a:buClr>
              <a:defRPr>
                <a:solidFill>
                  <a:schemeClr val="lt1"/>
                </a:solidFill>
              </a:defRPr>
            </a:lvl2pPr>
            <a:lvl3pPr algn="ctr">
              <a:spcBef>
                <a:spcPts val="0"/>
              </a:spcBef>
              <a:buClr>
                <a:schemeClr val="lt1"/>
              </a:buClr>
              <a:defRPr>
                <a:solidFill>
                  <a:schemeClr val="lt1"/>
                </a:solidFill>
              </a:defRPr>
            </a:lvl3pPr>
            <a:lvl4pPr algn="ctr">
              <a:spcBef>
                <a:spcPts val="0"/>
              </a:spcBef>
              <a:buClr>
                <a:schemeClr val="lt1"/>
              </a:buClr>
              <a:defRPr>
                <a:solidFill>
                  <a:schemeClr val="lt1"/>
                </a:solidFill>
              </a:defRPr>
            </a:lvl4pPr>
            <a:lvl5pPr algn="ctr">
              <a:spcBef>
                <a:spcPts val="0"/>
              </a:spcBef>
              <a:buClr>
                <a:schemeClr val="lt1"/>
              </a:buClr>
              <a:defRPr>
                <a:solidFill>
                  <a:schemeClr val="lt1"/>
                </a:solidFill>
              </a:defRPr>
            </a:lvl5pPr>
            <a:lvl6pPr algn="ctr">
              <a:spcBef>
                <a:spcPts val="0"/>
              </a:spcBef>
              <a:buClr>
                <a:schemeClr val="lt1"/>
              </a:buClr>
              <a:defRPr>
                <a:solidFill>
                  <a:schemeClr val="lt1"/>
                </a:solidFill>
              </a:defRPr>
            </a:lvl6pPr>
            <a:lvl7pPr algn="ctr">
              <a:spcBef>
                <a:spcPts val="0"/>
              </a:spcBef>
              <a:buClr>
                <a:schemeClr val="lt1"/>
              </a:buClr>
              <a:defRPr>
                <a:solidFill>
                  <a:schemeClr val="lt1"/>
                </a:solidFill>
              </a:defRPr>
            </a:lvl7pPr>
            <a:lvl8pPr algn="ctr">
              <a:spcBef>
                <a:spcPts val="0"/>
              </a:spcBef>
              <a:buClr>
                <a:schemeClr val="lt1"/>
              </a:buClr>
              <a:defRPr>
                <a:solidFill>
                  <a:schemeClr val="lt1"/>
                </a:solidFill>
              </a:defRPr>
            </a:lvl8pPr>
            <a:lvl9pPr algn="ctr">
              <a:spcBef>
                <a:spcPts val="0"/>
              </a:spcBef>
              <a:buClr>
                <a:schemeClr val="lt1"/>
              </a:buClr>
              <a:defRPr>
                <a:solidFill>
                  <a:schemeClr val="lt1"/>
                </a:solidFill>
              </a:defRPr>
            </a:lvl9pPr>
          </a:lstStyle>
          <a:p>
            <a:endParaRPr/>
          </a:p>
        </p:txBody>
      </p:sp>
      <p:sp>
        <p:nvSpPr>
          <p:cNvPr id="77" name="Shape 77"/>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8"/>
        <p:cNvGrpSpPr/>
        <p:nvPr/>
      </p:nvGrpSpPr>
      <p:grpSpPr>
        <a:xfrm>
          <a:off x="0" y="0"/>
          <a:ext cx="0" cy="0"/>
          <a:chOff x="0" y="0"/>
          <a:chExt cx="0" cy="0"/>
        </a:xfrm>
      </p:grpSpPr>
      <p:sp>
        <p:nvSpPr>
          <p:cNvPr id="79" name="Shape 79"/>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dk2"/>
                </a:solidFill>
              </a:rPr>
              <a:pPr>
                <a:spcBef>
                  <a:spcPts val="0"/>
                </a:spcBef>
                <a:buNone/>
              </a:p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bg>
      <p:bgPr>
        <a:solidFill>
          <a:schemeClr val="dk1"/>
        </a:solidFill>
        <a:effectLst/>
      </p:bgPr>
    </p:bg>
    <p:spTree>
      <p:nvGrpSpPr>
        <p:cNvPr id="1" name="Shape 18"/>
        <p:cNvGrpSpPr/>
        <p:nvPr/>
      </p:nvGrpSpPr>
      <p:grpSpPr>
        <a:xfrm>
          <a:off x="0" y="0"/>
          <a:ext cx="0" cy="0"/>
          <a:chOff x="0" y="0"/>
          <a:chExt cx="0" cy="0"/>
        </a:xfrm>
      </p:grpSpPr>
      <p:grpSp>
        <p:nvGrpSpPr>
          <p:cNvPr id="19" name="Shape 19"/>
          <p:cNvGrpSpPr/>
          <p:nvPr/>
        </p:nvGrpSpPr>
        <p:grpSpPr>
          <a:xfrm>
            <a:off x="6098378" y="4"/>
            <a:ext cx="3045625" cy="2030570"/>
            <a:chOff x="6098378" y="4"/>
            <a:chExt cx="3045625" cy="2030570"/>
          </a:xfrm>
        </p:grpSpPr>
        <p:sp>
          <p:nvSpPr>
            <p:cNvPr id="20" name="Shape 20"/>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a:spcBef>
                  <a:spcPts val="0"/>
                </a:spcBef>
                <a:buNone/>
              </a:pPr>
              <a:endParaRPr/>
            </a:p>
          </p:txBody>
        </p:sp>
        <p:sp>
          <p:nvSpPr>
            <p:cNvPr id="21" name="Shape 21"/>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a:spcBef>
                  <a:spcPts val="0"/>
                </a:spcBef>
                <a:buNone/>
              </a:pPr>
              <a:endParaRPr/>
            </a:p>
          </p:txBody>
        </p:sp>
        <p:sp>
          <p:nvSpPr>
            <p:cNvPr id="22" name="Shape 22"/>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a:spcBef>
                  <a:spcPts val="0"/>
                </a:spcBef>
                <a:buNone/>
              </a:pPr>
              <a:endParaRPr/>
            </a:p>
          </p:txBody>
        </p:sp>
        <p:sp>
          <p:nvSpPr>
            <p:cNvPr id="23" name="Shape 23"/>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a:spcBef>
                  <a:spcPts val="0"/>
                </a:spcBef>
                <a:buNone/>
              </a:pPr>
              <a:endParaRPr/>
            </a:p>
          </p:txBody>
        </p:sp>
        <p:sp>
          <p:nvSpPr>
            <p:cNvPr id="24" name="Shape 24"/>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a:spcBef>
                  <a:spcPts val="0"/>
                </a:spcBef>
                <a:buNone/>
              </a:pPr>
              <a:endParaRPr/>
            </a:p>
          </p:txBody>
        </p:sp>
      </p:grpSp>
      <p:sp>
        <p:nvSpPr>
          <p:cNvPr id="25" name="Shape 25"/>
          <p:cNvSpPr txBox="1">
            <a:spLocks noGrp="1"/>
          </p:cNvSpPr>
          <p:nvPr>
            <p:ph type="title"/>
          </p:nvPr>
        </p:nvSpPr>
        <p:spPr>
          <a:xfrm>
            <a:off x="598100" y="2152347"/>
            <a:ext cx="8222100" cy="838799"/>
          </a:xfrm>
          <a:prstGeom prst="rect">
            <a:avLst/>
          </a:prstGeom>
        </p:spPr>
        <p:txBody>
          <a:bodyPr lIns="91425" tIns="91425" rIns="91425" bIns="91425" anchor="ctr" anchorCtr="0"/>
          <a:lstStyle>
            <a:lvl1pPr>
              <a:spcBef>
                <a:spcPts val="0"/>
              </a:spcBef>
              <a:buClr>
                <a:schemeClr val="lt1"/>
              </a:buClr>
              <a:buSzPct val="100000"/>
              <a:defRPr sz="4200">
                <a:solidFill>
                  <a:schemeClr val="lt1"/>
                </a:solidFill>
              </a:defRPr>
            </a:lvl1pPr>
            <a:lvl2pPr>
              <a:spcBef>
                <a:spcPts val="0"/>
              </a:spcBef>
              <a:buClr>
                <a:schemeClr val="lt1"/>
              </a:buClr>
              <a:buSzPct val="100000"/>
              <a:defRPr sz="4200">
                <a:solidFill>
                  <a:schemeClr val="lt1"/>
                </a:solidFill>
              </a:defRPr>
            </a:lvl2pPr>
            <a:lvl3pPr>
              <a:spcBef>
                <a:spcPts val="0"/>
              </a:spcBef>
              <a:buClr>
                <a:schemeClr val="lt1"/>
              </a:buClr>
              <a:buSzPct val="100000"/>
              <a:defRPr sz="4200">
                <a:solidFill>
                  <a:schemeClr val="lt1"/>
                </a:solidFill>
              </a:defRPr>
            </a:lvl3pPr>
            <a:lvl4pPr>
              <a:spcBef>
                <a:spcPts val="0"/>
              </a:spcBef>
              <a:buClr>
                <a:schemeClr val="lt1"/>
              </a:buClr>
              <a:buSzPct val="100000"/>
              <a:defRPr sz="4200">
                <a:solidFill>
                  <a:schemeClr val="lt1"/>
                </a:solidFill>
              </a:defRPr>
            </a:lvl4pPr>
            <a:lvl5pPr>
              <a:spcBef>
                <a:spcPts val="0"/>
              </a:spcBef>
              <a:buClr>
                <a:schemeClr val="lt1"/>
              </a:buClr>
              <a:buSzPct val="100000"/>
              <a:defRPr sz="4200">
                <a:solidFill>
                  <a:schemeClr val="lt1"/>
                </a:solidFill>
              </a:defRPr>
            </a:lvl5pPr>
            <a:lvl6pPr>
              <a:spcBef>
                <a:spcPts val="0"/>
              </a:spcBef>
              <a:buClr>
                <a:schemeClr val="lt1"/>
              </a:buClr>
              <a:buSzPct val="100000"/>
              <a:defRPr sz="4200">
                <a:solidFill>
                  <a:schemeClr val="lt1"/>
                </a:solidFill>
              </a:defRPr>
            </a:lvl6pPr>
            <a:lvl7pPr>
              <a:spcBef>
                <a:spcPts val="0"/>
              </a:spcBef>
              <a:buClr>
                <a:schemeClr val="lt1"/>
              </a:buClr>
              <a:buSzPct val="100000"/>
              <a:defRPr sz="4200">
                <a:solidFill>
                  <a:schemeClr val="lt1"/>
                </a:solidFill>
              </a:defRPr>
            </a:lvl7pPr>
            <a:lvl8pPr>
              <a:spcBef>
                <a:spcPts val="0"/>
              </a:spcBef>
              <a:buClr>
                <a:schemeClr val="lt1"/>
              </a:buClr>
              <a:buSzPct val="100000"/>
              <a:defRPr sz="4200">
                <a:solidFill>
                  <a:schemeClr val="lt1"/>
                </a:solidFill>
              </a:defRPr>
            </a:lvl8pPr>
            <a:lvl9pPr>
              <a:spcBef>
                <a:spcPts val="0"/>
              </a:spcBef>
              <a:buClr>
                <a:schemeClr val="lt1"/>
              </a:buClr>
              <a:buSzPct val="100000"/>
              <a:defRPr sz="4200">
                <a:solidFill>
                  <a:schemeClr val="lt1"/>
                </a:solidFill>
              </a:defRPr>
            </a:lvl9pPr>
          </a:lstStyle>
          <a:p>
            <a:endParaRPr/>
          </a:p>
        </p:txBody>
      </p:sp>
      <p:sp>
        <p:nvSpPr>
          <p:cNvPr id="26" name="Shape 26"/>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7"/>
        <p:cNvGrpSpPr/>
        <p:nvPr/>
      </p:nvGrpSpPr>
      <p:grpSpPr>
        <a:xfrm>
          <a:off x="0" y="0"/>
          <a:ext cx="0" cy="0"/>
          <a:chOff x="0" y="0"/>
          <a:chExt cx="0" cy="0"/>
        </a:xfrm>
      </p:grpSpPr>
      <p:grpSp>
        <p:nvGrpSpPr>
          <p:cNvPr id="28" name="Shape 28"/>
          <p:cNvGrpSpPr/>
          <p:nvPr/>
        </p:nvGrpSpPr>
        <p:grpSpPr>
          <a:xfrm>
            <a:off x="0" y="3903669"/>
            <a:ext cx="9144000" cy="1239924"/>
            <a:chOff x="0" y="3903669"/>
            <a:chExt cx="9144000" cy="1239924"/>
          </a:xfrm>
        </p:grpSpPr>
        <p:sp>
          <p:nvSpPr>
            <p:cNvPr id="29" name="Shape 29"/>
            <p:cNvSpPr/>
            <p:nvPr/>
          </p:nvSpPr>
          <p:spPr>
            <a:xfrm>
              <a:off x="8154895" y="3903669"/>
              <a:ext cx="989099" cy="987899"/>
            </a:xfrm>
            <a:prstGeom prst="rtTriangle">
              <a:avLst/>
            </a:prstGeom>
            <a:solidFill>
              <a:schemeClr val="accent5"/>
            </a:solidFill>
            <a:ln>
              <a:noFill/>
            </a:ln>
          </p:spPr>
          <p:txBody>
            <a:bodyPr lIns="91425" tIns="91425" rIns="91425" bIns="91425" anchor="ctr" anchorCtr="0">
              <a:noAutofit/>
            </a:bodyPr>
            <a:lstStyle/>
            <a:p>
              <a:pPr>
                <a:spcBef>
                  <a:spcPts val="0"/>
                </a:spcBef>
                <a:buNone/>
              </a:pPr>
              <a:endParaRPr/>
            </a:p>
          </p:txBody>
        </p:sp>
        <p:sp>
          <p:nvSpPr>
            <p:cNvPr id="30" name="Shape 30"/>
            <p:cNvSpPr/>
            <p:nvPr/>
          </p:nvSpPr>
          <p:spPr>
            <a:xfrm flipH="1">
              <a:off x="6181162" y="3903669"/>
              <a:ext cx="989099" cy="987899"/>
            </a:xfrm>
            <a:prstGeom prst="rtTriangle">
              <a:avLst/>
            </a:prstGeom>
            <a:solidFill>
              <a:schemeClr val="accent5"/>
            </a:solidFill>
            <a:ln>
              <a:noFill/>
            </a:ln>
          </p:spPr>
          <p:txBody>
            <a:bodyPr lIns="91425" tIns="91425" rIns="91425" bIns="91425" anchor="ctr" anchorCtr="0">
              <a:noAutofit/>
            </a:bodyPr>
            <a:lstStyle/>
            <a:p>
              <a:pPr>
                <a:spcBef>
                  <a:spcPts val="0"/>
                </a:spcBef>
                <a:buNone/>
              </a:pPr>
              <a:endParaRPr/>
            </a:p>
          </p:txBody>
        </p:sp>
        <p:sp>
          <p:nvSpPr>
            <p:cNvPr id="31" name="Shape 31"/>
            <p:cNvSpPr/>
            <p:nvPr/>
          </p:nvSpPr>
          <p:spPr>
            <a:xfrm>
              <a:off x="7170274" y="3903669"/>
              <a:ext cx="989099" cy="987899"/>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32" name="Shape 32"/>
            <p:cNvSpPr/>
            <p:nvPr/>
          </p:nvSpPr>
          <p:spPr>
            <a:xfrm rot="10800000">
              <a:off x="8154757" y="3903682"/>
              <a:ext cx="989099" cy="987899"/>
            </a:xfrm>
            <a:prstGeom prst="rtTriangle">
              <a:avLst/>
            </a:prstGeom>
            <a:solidFill>
              <a:schemeClr val="accent3"/>
            </a:solidFill>
            <a:ln>
              <a:noFill/>
            </a:ln>
          </p:spPr>
          <p:txBody>
            <a:bodyPr lIns="91425" tIns="91425" rIns="91425" bIns="91425" anchor="ctr" anchorCtr="0">
              <a:noAutofit/>
            </a:bodyPr>
            <a:lstStyle/>
            <a:p>
              <a:pPr>
                <a:spcBef>
                  <a:spcPts val="0"/>
                </a:spcBef>
                <a:buNone/>
              </a:pPr>
              <a:endParaRPr/>
            </a:p>
          </p:txBody>
        </p:sp>
        <p:sp>
          <p:nvSpPr>
            <p:cNvPr id="33" name="Shape 33"/>
            <p:cNvSpPr/>
            <p:nvPr/>
          </p:nvSpPr>
          <p:spPr>
            <a:xfrm>
              <a:off x="0" y="4891594"/>
              <a:ext cx="9144000" cy="251999"/>
            </a:xfrm>
            <a:prstGeom prst="rect">
              <a:avLst/>
            </a:prstGeom>
            <a:solidFill>
              <a:schemeClr val="dk1"/>
            </a:solidFill>
            <a:ln>
              <a:noFill/>
            </a:ln>
          </p:spPr>
          <p:txBody>
            <a:bodyPr lIns="91425" tIns="91425" rIns="91425" bIns="91425" anchor="ctr" anchorCtr="0">
              <a:noAutofit/>
            </a:bodyPr>
            <a:lstStyle/>
            <a:p>
              <a:pPr>
                <a:spcBef>
                  <a:spcPts val="0"/>
                </a:spcBef>
                <a:buNone/>
              </a:pPr>
              <a:endParaRPr/>
            </a:p>
          </p:txBody>
        </p:sp>
      </p:grpSp>
      <p:sp>
        <p:nvSpPr>
          <p:cNvPr id="34" name="Shape 34"/>
          <p:cNvSpPr txBox="1">
            <a:spLocks noGrp="1"/>
          </p:cNvSpPr>
          <p:nvPr>
            <p:ph type="title"/>
          </p:nvPr>
        </p:nvSpPr>
        <p:spPr>
          <a:xfrm>
            <a:off x="311700" y="410000"/>
            <a:ext cx="8520599" cy="6078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5" name="Shape 35"/>
          <p:cNvSpPr txBox="1">
            <a:spLocks noGrp="1"/>
          </p:cNvSpPr>
          <p:nvPr>
            <p:ph type="body" idx="1"/>
          </p:nvPr>
        </p:nvSpPr>
        <p:spPr>
          <a:xfrm>
            <a:off x="311700" y="1229875"/>
            <a:ext cx="8520599" cy="33390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6" name="Shape 36"/>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11700" y="410000"/>
            <a:ext cx="8520599" cy="6078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9" name="Shape 39"/>
          <p:cNvSpPr txBox="1">
            <a:spLocks noGrp="1"/>
          </p:cNvSpPr>
          <p:nvPr>
            <p:ph type="body" idx="1"/>
          </p:nvPr>
        </p:nvSpPr>
        <p:spPr>
          <a:xfrm>
            <a:off x="311700" y="1229975"/>
            <a:ext cx="3999899" cy="33390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40" name="Shape 40"/>
          <p:cNvSpPr txBox="1">
            <a:spLocks noGrp="1"/>
          </p:cNvSpPr>
          <p:nvPr>
            <p:ph type="body" idx="2"/>
          </p:nvPr>
        </p:nvSpPr>
        <p:spPr>
          <a:xfrm>
            <a:off x="4832400" y="1229975"/>
            <a:ext cx="3999899" cy="33390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41" name="Shape 41"/>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dk2"/>
                </a:solidFill>
              </a:rPr>
              <a:pPr>
                <a:spcBef>
                  <a:spcPts val="0"/>
                </a:spcBef>
                <a:buNone/>
              </a:p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311700" y="410000"/>
            <a:ext cx="8520599" cy="6078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4" name="Shape 44"/>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dk2"/>
                </a:solidFill>
              </a:rPr>
              <a:pPr>
                <a:spcBef>
                  <a:spcPts val="0"/>
                </a:spcBef>
                <a:buNone/>
              </a:p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311700" y="555600"/>
            <a:ext cx="2807999" cy="7556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47" name="Shape 47"/>
          <p:cNvSpPr txBox="1">
            <a:spLocks noGrp="1"/>
          </p:cNvSpPr>
          <p:nvPr>
            <p:ph type="body" idx="1"/>
          </p:nvPr>
        </p:nvSpPr>
        <p:spPr>
          <a:xfrm>
            <a:off x="311700" y="1465804"/>
            <a:ext cx="2807999" cy="3103199"/>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48" name="Shape 48"/>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dk2"/>
                </a:solidFill>
              </a:rPr>
              <a:pPr>
                <a:spcBef>
                  <a:spcPts val="0"/>
                </a:spcBef>
                <a:buNone/>
              </a:p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49"/>
        <p:cNvGrpSpPr/>
        <p:nvPr/>
      </p:nvGrpSpPr>
      <p:grpSpPr>
        <a:xfrm>
          <a:off x="0" y="0"/>
          <a:ext cx="0" cy="0"/>
          <a:chOff x="0" y="0"/>
          <a:chExt cx="0" cy="0"/>
        </a:xfrm>
      </p:grpSpPr>
      <p:grpSp>
        <p:nvGrpSpPr>
          <p:cNvPr id="50" name="Shape 50"/>
          <p:cNvGrpSpPr/>
          <p:nvPr/>
        </p:nvGrpSpPr>
        <p:grpSpPr>
          <a:xfrm>
            <a:off x="6098378" y="4"/>
            <a:ext cx="3045625" cy="2030570"/>
            <a:chOff x="6098378" y="4"/>
            <a:chExt cx="3045625" cy="2030570"/>
          </a:xfrm>
        </p:grpSpPr>
        <p:sp>
          <p:nvSpPr>
            <p:cNvPr id="51" name="Shape 51"/>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a:spcBef>
                  <a:spcPts val="0"/>
                </a:spcBef>
                <a:buNone/>
              </a:pPr>
              <a:endParaRPr/>
            </a:p>
          </p:txBody>
        </p:sp>
        <p:sp>
          <p:nvSpPr>
            <p:cNvPr id="52" name="Shape 52"/>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a:spcBef>
                  <a:spcPts val="0"/>
                </a:spcBef>
                <a:buNone/>
              </a:pPr>
              <a:endParaRPr/>
            </a:p>
          </p:txBody>
        </p:sp>
        <p:sp>
          <p:nvSpPr>
            <p:cNvPr id="53" name="Shape 53"/>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a:spcBef>
                  <a:spcPts val="0"/>
                </a:spcBef>
                <a:buNone/>
              </a:pPr>
              <a:endParaRPr/>
            </a:p>
          </p:txBody>
        </p:sp>
        <p:sp>
          <p:nvSpPr>
            <p:cNvPr id="54" name="Shape 54"/>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a:spcBef>
                  <a:spcPts val="0"/>
                </a:spcBef>
                <a:buNone/>
              </a:pPr>
              <a:endParaRPr/>
            </a:p>
          </p:txBody>
        </p:sp>
        <p:sp>
          <p:nvSpPr>
            <p:cNvPr id="55" name="Shape 55"/>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a:spcBef>
                  <a:spcPts val="0"/>
                </a:spcBef>
                <a:buNone/>
              </a:pPr>
              <a:endParaRPr/>
            </a:p>
          </p:txBody>
        </p:sp>
      </p:grpSp>
      <p:sp>
        <p:nvSpPr>
          <p:cNvPr id="56" name="Shape 56"/>
          <p:cNvSpPr txBox="1">
            <a:spLocks noGrp="1"/>
          </p:cNvSpPr>
          <p:nvPr>
            <p:ph type="title"/>
          </p:nvPr>
        </p:nvSpPr>
        <p:spPr>
          <a:xfrm>
            <a:off x="490250" y="526350"/>
            <a:ext cx="5618700" cy="4090800"/>
          </a:xfrm>
          <a:prstGeom prst="rect">
            <a:avLst/>
          </a:prstGeom>
        </p:spPr>
        <p:txBody>
          <a:bodyPr lIns="91425" tIns="91425" rIns="91425" bIns="91425" anchor="ctr" anchorCtr="0"/>
          <a:lstStyle>
            <a:lvl1pPr>
              <a:spcBef>
                <a:spcPts val="0"/>
              </a:spcBef>
              <a:buClr>
                <a:schemeClr val="lt1"/>
              </a:buClr>
              <a:buSzPct val="100000"/>
              <a:defRPr sz="4800">
                <a:solidFill>
                  <a:schemeClr val="lt1"/>
                </a:solidFill>
              </a:defRPr>
            </a:lvl1pPr>
            <a:lvl2pPr>
              <a:spcBef>
                <a:spcPts val="0"/>
              </a:spcBef>
              <a:buClr>
                <a:schemeClr val="lt1"/>
              </a:buClr>
              <a:buSzPct val="100000"/>
              <a:defRPr sz="4800">
                <a:solidFill>
                  <a:schemeClr val="lt1"/>
                </a:solidFill>
              </a:defRPr>
            </a:lvl2pPr>
            <a:lvl3pPr>
              <a:spcBef>
                <a:spcPts val="0"/>
              </a:spcBef>
              <a:buClr>
                <a:schemeClr val="lt1"/>
              </a:buClr>
              <a:buSzPct val="100000"/>
              <a:defRPr sz="4800">
                <a:solidFill>
                  <a:schemeClr val="lt1"/>
                </a:solidFill>
              </a:defRPr>
            </a:lvl3pPr>
            <a:lvl4pPr>
              <a:spcBef>
                <a:spcPts val="0"/>
              </a:spcBef>
              <a:buClr>
                <a:schemeClr val="lt1"/>
              </a:buClr>
              <a:buSzPct val="100000"/>
              <a:defRPr sz="4800">
                <a:solidFill>
                  <a:schemeClr val="lt1"/>
                </a:solidFill>
              </a:defRPr>
            </a:lvl4pPr>
            <a:lvl5pPr>
              <a:spcBef>
                <a:spcPts val="0"/>
              </a:spcBef>
              <a:buClr>
                <a:schemeClr val="lt1"/>
              </a:buClr>
              <a:buSzPct val="100000"/>
              <a:defRPr sz="4800">
                <a:solidFill>
                  <a:schemeClr val="lt1"/>
                </a:solidFill>
              </a:defRPr>
            </a:lvl5pPr>
            <a:lvl6pPr>
              <a:spcBef>
                <a:spcPts val="0"/>
              </a:spcBef>
              <a:buClr>
                <a:schemeClr val="lt1"/>
              </a:buClr>
              <a:buSzPct val="100000"/>
              <a:defRPr sz="4800">
                <a:solidFill>
                  <a:schemeClr val="lt1"/>
                </a:solidFill>
              </a:defRPr>
            </a:lvl6pPr>
            <a:lvl7pPr>
              <a:spcBef>
                <a:spcPts val="0"/>
              </a:spcBef>
              <a:buClr>
                <a:schemeClr val="lt1"/>
              </a:buClr>
              <a:buSzPct val="100000"/>
              <a:defRPr sz="4800">
                <a:solidFill>
                  <a:schemeClr val="lt1"/>
                </a:solidFill>
              </a:defRPr>
            </a:lvl7pPr>
            <a:lvl8pPr>
              <a:spcBef>
                <a:spcPts val="0"/>
              </a:spcBef>
              <a:buClr>
                <a:schemeClr val="lt1"/>
              </a:buClr>
              <a:buSzPct val="100000"/>
              <a:defRPr sz="4800">
                <a:solidFill>
                  <a:schemeClr val="lt1"/>
                </a:solidFill>
              </a:defRPr>
            </a:lvl8pPr>
            <a:lvl9pPr>
              <a:spcBef>
                <a:spcPts val="0"/>
              </a:spcBef>
              <a:buClr>
                <a:schemeClr val="lt1"/>
              </a:buClr>
              <a:buSzPct val="100000"/>
              <a:defRPr sz="4800">
                <a:solidFill>
                  <a:schemeClr val="lt1"/>
                </a:solidFill>
              </a:defRPr>
            </a:lvl9pPr>
          </a:lstStyle>
          <a:p>
            <a:endParaRPr/>
          </a:p>
        </p:txBody>
      </p:sp>
      <p:sp>
        <p:nvSpPr>
          <p:cNvPr id="57" name="Shape 57"/>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8"/>
        <p:cNvGrpSpPr/>
        <p:nvPr/>
      </p:nvGrpSpPr>
      <p:grpSpPr>
        <a:xfrm>
          <a:off x="0" y="0"/>
          <a:ext cx="0" cy="0"/>
          <a:chOff x="0" y="0"/>
          <a:chExt cx="0" cy="0"/>
        </a:xfrm>
      </p:grpSpPr>
      <p:sp>
        <p:nvSpPr>
          <p:cNvPr id="59" name="Shape 59"/>
          <p:cNvSpPr/>
          <p:nvPr/>
        </p:nvSpPr>
        <p:spPr>
          <a:xfrm>
            <a:off x="4572000" y="-175"/>
            <a:ext cx="4572000" cy="5143499"/>
          </a:xfrm>
          <a:prstGeom prst="rect">
            <a:avLst/>
          </a:prstGeom>
          <a:solidFill>
            <a:schemeClr val="dk1"/>
          </a:solidFill>
          <a:ln>
            <a:noFill/>
          </a:ln>
        </p:spPr>
        <p:txBody>
          <a:bodyPr lIns="91425" tIns="91425" rIns="91425" bIns="91425" anchor="ctr" anchorCtr="0">
            <a:noAutofit/>
          </a:bodyPr>
          <a:lstStyle/>
          <a:p>
            <a:pPr>
              <a:spcBef>
                <a:spcPts val="0"/>
              </a:spcBef>
              <a:buNone/>
            </a:pPr>
            <a:endParaRPr/>
          </a:p>
        </p:txBody>
      </p:sp>
      <p:cxnSp>
        <p:nvCxnSpPr>
          <p:cNvPr id="60" name="Shape 60"/>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1" name="Shape 61"/>
          <p:cNvSpPr txBox="1">
            <a:spLocks noGrp="1"/>
          </p:cNvSpPr>
          <p:nvPr>
            <p:ph type="title"/>
          </p:nvPr>
        </p:nvSpPr>
        <p:spPr>
          <a:xfrm>
            <a:off x="265500" y="1151100"/>
            <a:ext cx="4045199" cy="1564499"/>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62" name="Shape 62"/>
          <p:cNvSpPr txBox="1">
            <a:spLocks noGrp="1"/>
          </p:cNvSpPr>
          <p:nvPr>
            <p:ph type="subTitle" idx="1"/>
          </p:nvPr>
        </p:nvSpPr>
        <p:spPr>
          <a:xfrm>
            <a:off x="265500" y="2769001"/>
            <a:ext cx="4045199" cy="1269299"/>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63" name="Shape 63"/>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a:endParaRPr/>
          </a:p>
        </p:txBody>
      </p:sp>
      <p:sp>
        <p:nvSpPr>
          <p:cNvPr id="64" name="Shape 64"/>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319500" y="4230575"/>
            <a:ext cx="5998800" cy="598799"/>
          </a:xfrm>
          <a:prstGeom prst="rect">
            <a:avLst/>
          </a:prstGeom>
        </p:spPr>
        <p:txBody>
          <a:bodyPr lIns="91425" tIns="91425" rIns="91425" bIns="91425" anchor="ctr" anchorCtr="0"/>
          <a:lstStyle>
            <a:lvl1pPr>
              <a:lnSpc>
                <a:spcPct val="100000"/>
              </a:lnSpc>
              <a:spcBef>
                <a:spcPts val="0"/>
              </a:spcBef>
              <a:spcAft>
                <a:spcPts val="0"/>
              </a:spcAft>
              <a:buNone/>
              <a:defRPr/>
            </a:lvl1pPr>
          </a:lstStyle>
          <a:p>
            <a:endParaRPr/>
          </a:p>
        </p:txBody>
      </p:sp>
      <p:sp>
        <p:nvSpPr>
          <p:cNvPr id="67" name="Shape 67"/>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dk2"/>
                </a:solidFill>
              </a:rPr>
              <a:pPr>
                <a:spcBef>
                  <a:spcPts val="0"/>
                </a:spcBef>
                <a:buNone/>
              </a:p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10000"/>
            <a:ext cx="8520599" cy="607800"/>
          </a:xfrm>
          <a:prstGeom prst="rect">
            <a:avLst/>
          </a:prstGeom>
          <a:noFill/>
          <a:ln>
            <a:noFill/>
          </a:ln>
        </p:spPr>
        <p:txBody>
          <a:bodyPr lIns="91425" tIns="91425" rIns="91425" bIns="91425" anchor="t" anchorCtr="0"/>
          <a:lstStyle>
            <a:lvl1pPr>
              <a:spcBef>
                <a:spcPts val="0"/>
              </a:spcBef>
              <a:buClr>
                <a:schemeClr val="dk1"/>
              </a:buClr>
              <a:buSzPct val="100000"/>
              <a:buFont typeface="Roboto"/>
              <a:buNone/>
              <a:defRPr sz="3000">
                <a:solidFill>
                  <a:schemeClr val="dk1"/>
                </a:solidFill>
                <a:latin typeface="Roboto"/>
                <a:ea typeface="Roboto"/>
                <a:cs typeface="Roboto"/>
                <a:sym typeface="Roboto"/>
              </a:defRPr>
            </a:lvl1pPr>
            <a:lvl2pPr>
              <a:spcBef>
                <a:spcPts val="0"/>
              </a:spcBef>
              <a:buClr>
                <a:schemeClr val="dk1"/>
              </a:buClr>
              <a:buSzPct val="100000"/>
              <a:buFont typeface="Roboto"/>
              <a:buNone/>
              <a:defRPr sz="3000">
                <a:solidFill>
                  <a:schemeClr val="dk1"/>
                </a:solidFill>
                <a:latin typeface="Roboto"/>
                <a:ea typeface="Roboto"/>
                <a:cs typeface="Roboto"/>
                <a:sym typeface="Roboto"/>
              </a:defRPr>
            </a:lvl2pPr>
            <a:lvl3pPr>
              <a:spcBef>
                <a:spcPts val="0"/>
              </a:spcBef>
              <a:buClr>
                <a:schemeClr val="dk1"/>
              </a:buClr>
              <a:buSzPct val="100000"/>
              <a:buFont typeface="Roboto"/>
              <a:buNone/>
              <a:defRPr sz="3000">
                <a:solidFill>
                  <a:schemeClr val="dk1"/>
                </a:solidFill>
                <a:latin typeface="Roboto"/>
                <a:ea typeface="Roboto"/>
                <a:cs typeface="Roboto"/>
                <a:sym typeface="Roboto"/>
              </a:defRPr>
            </a:lvl3pPr>
            <a:lvl4pPr>
              <a:spcBef>
                <a:spcPts val="0"/>
              </a:spcBef>
              <a:buClr>
                <a:schemeClr val="dk1"/>
              </a:buClr>
              <a:buSzPct val="100000"/>
              <a:buFont typeface="Roboto"/>
              <a:buNone/>
              <a:defRPr sz="3000">
                <a:solidFill>
                  <a:schemeClr val="dk1"/>
                </a:solidFill>
                <a:latin typeface="Roboto"/>
                <a:ea typeface="Roboto"/>
                <a:cs typeface="Roboto"/>
                <a:sym typeface="Roboto"/>
              </a:defRPr>
            </a:lvl4pPr>
            <a:lvl5pPr>
              <a:spcBef>
                <a:spcPts val="0"/>
              </a:spcBef>
              <a:buClr>
                <a:schemeClr val="dk1"/>
              </a:buClr>
              <a:buSzPct val="100000"/>
              <a:buFont typeface="Roboto"/>
              <a:buNone/>
              <a:defRPr sz="3000">
                <a:solidFill>
                  <a:schemeClr val="dk1"/>
                </a:solidFill>
                <a:latin typeface="Roboto"/>
                <a:ea typeface="Roboto"/>
                <a:cs typeface="Roboto"/>
                <a:sym typeface="Roboto"/>
              </a:defRPr>
            </a:lvl5pPr>
            <a:lvl6pPr>
              <a:spcBef>
                <a:spcPts val="0"/>
              </a:spcBef>
              <a:buClr>
                <a:schemeClr val="dk1"/>
              </a:buClr>
              <a:buSzPct val="100000"/>
              <a:buFont typeface="Roboto"/>
              <a:buNone/>
              <a:defRPr sz="3000">
                <a:solidFill>
                  <a:schemeClr val="dk1"/>
                </a:solidFill>
                <a:latin typeface="Roboto"/>
                <a:ea typeface="Roboto"/>
                <a:cs typeface="Roboto"/>
                <a:sym typeface="Roboto"/>
              </a:defRPr>
            </a:lvl6pPr>
            <a:lvl7pPr>
              <a:spcBef>
                <a:spcPts val="0"/>
              </a:spcBef>
              <a:buClr>
                <a:schemeClr val="dk1"/>
              </a:buClr>
              <a:buSzPct val="100000"/>
              <a:buFont typeface="Roboto"/>
              <a:buNone/>
              <a:defRPr sz="3000">
                <a:solidFill>
                  <a:schemeClr val="dk1"/>
                </a:solidFill>
                <a:latin typeface="Roboto"/>
                <a:ea typeface="Roboto"/>
                <a:cs typeface="Roboto"/>
                <a:sym typeface="Roboto"/>
              </a:defRPr>
            </a:lvl7pPr>
            <a:lvl8pPr>
              <a:spcBef>
                <a:spcPts val="0"/>
              </a:spcBef>
              <a:buClr>
                <a:schemeClr val="dk1"/>
              </a:buClr>
              <a:buSzPct val="100000"/>
              <a:buFont typeface="Roboto"/>
              <a:buNone/>
              <a:defRPr sz="3000">
                <a:solidFill>
                  <a:schemeClr val="dk1"/>
                </a:solidFill>
                <a:latin typeface="Roboto"/>
                <a:ea typeface="Roboto"/>
                <a:cs typeface="Roboto"/>
                <a:sym typeface="Roboto"/>
              </a:defRPr>
            </a:lvl8pPr>
            <a:lvl9pPr>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6" name="Shape 6"/>
          <p:cNvSpPr txBox="1">
            <a:spLocks noGrp="1"/>
          </p:cNvSpPr>
          <p:nvPr>
            <p:ph type="body" idx="1"/>
          </p:nvPr>
        </p:nvSpPr>
        <p:spPr>
          <a:xfrm>
            <a:off x="311700" y="1229875"/>
            <a:ext cx="8520599" cy="33390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7" name="Shape 7"/>
          <p:cNvSpPr txBox="1">
            <a:spLocks noGrp="1"/>
          </p:cNvSpPr>
          <p:nvPr>
            <p:ph type="sldNum" idx="12"/>
          </p:nvPr>
        </p:nvSpPr>
        <p:spPr>
          <a:xfrm>
            <a:off x="8460431" y="4651190"/>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lt1"/>
                </a:solidFill>
                <a:latin typeface="Roboto"/>
                <a:ea typeface="Roboto"/>
                <a:cs typeface="Roboto"/>
                <a:sym typeface="Roboto"/>
              </a:rPr>
              <a:pPr algn="r">
                <a:spcBef>
                  <a:spcPts val="0"/>
                </a:spcBef>
                <a:buNone/>
              </a:p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ctrTitle"/>
          </p:nvPr>
        </p:nvSpPr>
        <p:spPr>
          <a:xfrm>
            <a:off x="598100" y="1775222"/>
            <a:ext cx="8222100" cy="838799"/>
          </a:xfrm>
          <a:prstGeom prst="rect">
            <a:avLst/>
          </a:prstGeom>
        </p:spPr>
        <p:txBody>
          <a:bodyPr lIns="91425" tIns="91425" rIns="91425" bIns="91425" anchor="b" anchorCtr="0">
            <a:noAutofit/>
          </a:bodyPr>
          <a:lstStyle/>
          <a:p>
            <a:pPr>
              <a:spcBef>
                <a:spcPts val="0"/>
              </a:spcBef>
              <a:buNone/>
            </a:pPr>
            <a:r>
              <a:rPr lang="en"/>
              <a:t>            Data Scientist - Case Study</a:t>
            </a:r>
          </a:p>
        </p:txBody>
      </p:sp>
      <p:sp>
        <p:nvSpPr>
          <p:cNvPr id="82" name="Shape 82"/>
          <p:cNvSpPr txBox="1">
            <a:spLocks noGrp="1"/>
          </p:cNvSpPr>
          <p:nvPr>
            <p:ph type="subTitle" idx="1"/>
          </p:nvPr>
        </p:nvSpPr>
        <p:spPr>
          <a:xfrm>
            <a:off x="598088" y="2715912"/>
            <a:ext cx="8222100" cy="432899"/>
          </a:xfrm>
          <a:prstGeom prst="rect">
            <a:avLst/>
          </a:prstGeom>
        </p:spPr>
        <p:txBody>
          <a:bodyPr lIns="91425" tIns="91425" rIns="91425" bIns="91425" anchor="t" anchorCtr="0">
            <a:noAutofit/>
          </a:bodyPr>
          <a:lstStyle/>
          <a:p>
            <a:pPr marL="0" indent="0">
              <a:spcBef>
                <a:spcPts val="0"/>
              </a:spcBef>
              <a:buNone/>
            </a:pPr>
            <a:r>
              <a:rPr lang="en"/>
              <a:t>                                                                     Suvro Banerjee, 09/07/2015</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aphicFrame>
        <p:nvGraphicFramePr>
          <p:cNvPr id="132" name="Shape 132"/>
          <p:cNvGraphicFramePr/>
          <p:nvPr/>
        </p:nvGraphicFramePr>
        <p:xfrm>
          <a:off x="894950" y="1230625"/>
          <a:ext cx="7239000" cy="1188630"/>
        </p:xfrm>
        <a:graphic>
          <a:graphicData uri="http://schemas.openxmlformats.org/drawingml/2006/table">
            <a:tbl>
              <a:tblPr>
                <a:noFill/>
                <a:tableStyleId>{DB69AAC7-9FD8-43CA-8390-76F65D3DFE78}</a:tableStyleId>
              </a:tblPr>
              <a:tblGrid>
                <a:gridCol w="2744975"/>
                <a:gridCol w="4494025"/>
              </a:tblGrid>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Sale Month</a:t>
                      </a:r>
                    </a:p>
                  </a:txBody>
                  <a:tcPr marL="91425" marR="91425" marT="91425" marB="91425"/>
                </a:tc>
              </a:tr>
              <a:tr h="381000">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Integer</a:t>
                      </a:r>
                    </a:p>
                  </a:txBody>
                  <a:tcPr marL="91425" marR="91425" marT="91425" marB="91425"/>
                </a:tc>
              </a:tr>
              <a:tr h="381000">
                <a:tc>
                  <a:txBody>
                    <a:bodyPr/>
                    <a:lstStyle/>
                    <a:p>
                      <a:pPr rtl="0">
                        <a:spcBef>
                          <a:spcPts val="0"/>
                        </a:spcBef>
                        <a:buNone/>
                      </a:pPr>
                      <a:r>
                        <a:rPr lang="en"/>
                        <a:t>Values</a:t>
                      </a:r>
                    </a:p>
                  </a:txBody>
                  <a:tcPr marL="91425" marR="91425" marT="91425" marB="91425"/>
                </a:tc>
                <a:tc>
                  <a:txBody>
                    <a:bodyPr/>
                    <a:lstStyle/>
                    <a:p>
                      <a:pPr rtl="0">
                        <a:spcBef>
                          <a:spcPts val="0"/>
                        </a:spcBef>
                        <a:buNone/>
                      </a:pPr>
                      <a:r>
                        <a:rPr lang="en"/>
                        <a:t>1, 2, … 11, 12</a:t>
                      </a:r>
                    </a:p>
                  </a:txBody>
                  <a:tcPr marL="91425" marR="91425" marT="91425" marB="91425"/>
                </a:tc>
              </a:tr>
            </a:tbl>
          </a:graphicData>
        </a:graphic>
      </p:graphicFrame>
      <p:sp>
        <p:nvSpPr>
          <p:cNvPr id="133" name="Shape 133"/>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lvl="0" rtl="0">
              <a:spcBef>
                <a:spcPts val="0"/>
              </a:spcBef>
              <a:buNone/>
            </a:pPr>
            <a:r>
              <a:rPr lang="en"/>
              <a:t>DMMONTH , DMSALWK</a:t>
            </a:r>
          </a:p>
        </p:txBody>
      </p:sp>
      <p:graphicFrame>
        <p:nvGraphicFramePr>
          <p:cNvPr id="134" name="Shape 134"/>
          <p:cNvGraphicFramePr/>
          <p:nvPr/>
        </p:nvGraphicFramePr>
        <p:xfrm>
          <a:off x="894950" y="2681975"/>
          <a:ext cx="7239000" cy="1188630"/>
        </p:xfrm>
        <a:graphic>
          <a:graphicData uri="http://schemas.openxmlformats.org/drawingml/2006/table">
            <a:tbl>
              <a:tblPr>
                <a:noFill/>
                <a:tableStyleId>{8841EF9F-D017-41A6-BC4F-C1D86A4ADB3F}</a:tableStyleId>
              </a:tblPr>
              <a:tblGrid>
                <a:gridCol w="2744975"/>
                <a:gridCol w="4494025"/>
              </a:tblGrid>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Sale Week</a:t>
                      </a:r>
                    </a:p>
                  </a:txBody>
                  <a:tcPr marL="91425" marR="91425" marT="91425" marB="91425"/>
                </a:tc>
              </a:tr>
              <a:tr h="381000">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Integer</a:t>
                      </a:r>
                    </a:p>
                  </a:txBody>
                  <a:tcPr marL="91425" marR="91425" marT="91425" marB="91425"/>
                </a:tc>
              </a:tr>
              <a:tr h="381000">
                <a:tc>
                  <a:txBody>
                    <a:bodyPr/>
                    <a:lstStyle/>
                    <a:p>
                      <a:pPr rtl="0">
                        <a:spcBef>
                          <a:spcPts val="0"/>
                        </a:spcBef>
                        <a:buNone/>
                      </a:pPr>
                      <a:r>
                        <a:rPr lang="en"/>
                        <a:t>Values</a:t>
                      </a:r>
                    </a:p>
                  </a:txBody>
                  <a:tcPr marL="91425" marR="91425" marT="91425" marB="91425"/>
                </a:tc>
                <a:tc>
                  <a:txBody>
                    <a:bodyPr/>
                    <a:lstStyle/>
                    <a:p>
                      <a:pPr rtl="0">
                        <a:spcBef>
                          <a:spcPts val="0"/>
                        </a:spcBef>
                        <a:buNone/>
                      </a:pPr>
                      <a:r>
                        <a:rPr lang="en"/>
                        <a:t>1, 2, … 50, 51</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SSALE_ , SLANE_</a:t>
            </a:r>
          </a:p>
        </p:txBody>
      </p:sp>
      <p:graphicFrame>
        <p:nvGraphicFramePr>
          <p:cNvPr id="140" name="Shape 140"/>
          <p:cNvGraphicFramePr/>
          <p:nvPr/>
        </p:nvGraphicFramePr>
        <p:xfrm>
          <a:off x="538225" y="1138575"/>
          <a:ext cx="7239000" cy="1188630"/>
        </p:xfrm>
        <a:graphic>
          <a:graphicData uri="http://schemas.openxmlformats.org/drawingml/2006/table">
            <a:tbl>
              <a:tblPr>
                <a:noFill/>
                <a:tableStyleId>{F61DA93E-9D27-4ACD-9551-BFE444F9D4BC}</a:tableStyleId>
              </a:tblPr>
              <a:tblGrid>
                <a:gridCol w="2744975"/>
                <a:gridCol w="4494025"/>
              </a:tblGrid>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Sale #, given by auction for a particular sale</a:t>
                      </a:r>
                    </a:p>
                  </a:txBody>
                  <a:tcPr marL="91425" marR="91425" marT="91425" marB="91425"/>
                </a:tc>
              </a:tr>
              <a:tr h="381000">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Integer</a:t>
                      </a:r>
                    </a:p>
                  </a:txBody>
                  <a:tcPr marL="91425" marR="91425" marT="91425" marB="91425"/>
                </a:tc>
              </a:tr>
              <a:tr h="381000">
                <a:tc>
                  <a:txBody>
                    <a:bodyPr/>
                    <a:lstStyle/>
                    <a:p>
                      <a:pPr lvl="0" rtl="0">
                        <a:spcBef>
                          <a:spcPts val="0"/>
                        </a:spcBef>
                        <a:buNone/>
                      </a:pPr>
                      <a:r>
                        <a:rPr lang="en"/>
                        <a:t>Values</a:t>
                      </a:r>
                    </a:p>
                  </a:txBody>
                  <a:tcPr marL="91425" marR="91425" marT="91425" marB="91425"/>
                </a:tc>
                <a:tc>
                  <a:txBody>
                    <a:bodyPr/>
                    <a:lstStyle/>
                    <a:p>
                      <a:pPr lvl="0" rtl="0">
                        <a:spcBef>
                          <a:spcPts val="0"/>
                        </a:spcBef>
                        <a:buNone/>
                      </a:pPr>
                      <a:r>
                        <a:rPr lang="en"/>
                        <a:t>1, 2, … 50, 51   (same as DMSALWK)</a:t>
                      </a:r>
                    </a:p>
                  </a:txBody>
                  <a:tcPr marL="91425" marR="91425" marT="91425" marB="91425"/>
                </a:tc>
              </a:tr>
            </a:tbl>
          </a:graphicData>
        </a:graphic>
      </p:graphicFrame>
      <p:graphicFrame>
        <p:nvGraphicFramePr>
          <p:cNvPr id="141" name="Shape 141"/>
          <p:cNvGraphicFramePr/>
          <p:nvPr/>
        </p:nvGraphicFramePr>
        <p:xfrm>
          <a:off x="538225" y="2510700"/>
          <a:ext cx="7239000" cy="1188630"/>
        </p:xfrm>
        <a:graphic>
          <a:graphicData uri="http://schemas.openxmlformats.org/drawingml/2006/table">
            <a:tbl>
              <a:tblPr>
                <a:noFill/>
                <a:tableStyleId>{C7FC5C6D-E4A3-417A-9E8E-D35CFF441DD5}</a:tableStyleId>
              </a:tblPr>
              <a:tblGrid>
                <a:gridCol w="2744975"/>
                <a:gridCol w="4494025"/>
              </a:tblGrid>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Lane #, that the vehicle is on sale</a:t>
                      </a:r>
                    </a:p>
                  </a:txBody>
                  <a:tcPr marL="91425" marR="91425" marT="91425" marB="91425"/>
                </a:tc>
              </a:tr>
              <a:tr h="381000">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Integer</a:t>
                      </a:r>
                    </a:p>
                  </a:txBody>
                  <a:tcPr marL="91425" marR="91425" marT="91425" marB="91425"/>
                </a:tc>
              </a:tr>
              <a:tr h="381000">
                <a:tc>
                  <a:txBody>
                    <a:bodyPr/>
                    <a:lstStyle/>
                    <a:p>
                      <a:pPr lvl="0" rtl="0">
                        <a:spcBef>
                          <a:spcPts val="0"/>
                        </a:spcBef>
                        <a:buNone/>
                      </a:pPr>
                      <a:r>
                        <a:rPr lang="en"/>
                        <a:t>Values</a:t>
                      </a:r>
                    </a:p>
                  </a:txBody>
                  <a:tcPr marL="91425" marR="91425" marT="91425" marB="91425"/>
                </a:tc>
                <a:tc>
                  <a:txBody>
                    <a:bodyPr/>
                    <a:lstStyle/>
                    <a:p>
                      <a:pPr lvl="0" rtl="0">
                        <a:spcBef>
                          <a:spcPts val="0"/>
                        </a:spcBef>
                        <a:buNone/>
                      </a:pPr>
                      <a:r>
                        <a:rPr lang="en"/>
                        <a:t>3, 4, … , 11, 12</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SRUN_ </a:t>
            </a:r>
          </a:p>
        </p:txBody>
      </p:sp>
      <p:graphicFrame>
        <p:nvGraphicFramePr>
          <p:cNvPr id="147" name="Shape 147"/>
          <p:cNvGraphicFramePr/>
          <p:nvPr/>
        </p:nvGraphicFramePr>
        <p:xfrm>
          <a:off x="653325" y="1183300"/>
          <a:ext cx="7239000" cy="2194410"/>
        </p:xfrm>
        <a:graphic>
          <a:graphicData uri="http://schemas.openxmlformats.org/drawingml/2006/table">
            <a:tbl>
              <a:tblPr>
                <a:noFill/>
                <a:tableStyleId>{03AD77D0-A353-4732-AD61-80EE1662ACE0}</a:tableStyleId>
              </a:tblPr>
              <a:tblGrid>
                <a:gridCol w="2744975"/>
                <a:gridCol w="4494025"/>
              </a:tblGrid>
              <a:tr h="381000">
                <a:tc>
                  <a:txBody>
                    <a:bodyPr/>
                    <a:lstStyle/>
                    <a:p>
                      <a:pPr lvl="0" rtl="0">
                        <a:spcBef>
                          <a:spcPts val="0"/>
                        </a:spcBef>
                        <a:buNone/>
                      </a:pPr>
                      <a:r>
                        <a:rPr lang="en"/>
                        <a:t>Description</a:t>
                      </a:r>
                    </a:p>
                  </a:txBody>
                  <a:tcPr marL="91425" marR="91425" marT="91425" marB="91425"/>
                </a:tc>
                <a:tc>
                  <a:txBody>
                    <a:bodyPr/>
                    <a:lstStyle/>
                    <a:p>
                      <a:pPr rtl="0">
                        <a:spcBef>
                          <a:spcPts val="0"/>
                        </a:spcBef>
                        <a:buNone/>
                      </a:pPr>
                      <a:r>
                        <a:rPr lang="en"/>
                        <a:t>Run #, that the vehicle was given </a:t>
                      </a:r>
                    </a:p>
                    <a:p>
                      <a:pPr lvl="0" rtl="0">
                        <a:spcBef>
                          <a:spcPts val="0"/>
                        </a:spcBef>
                        <a:buNone/>
                      </a:pPr>
                      <a:r>
                        <a:rPr lang="en"/>
                        <a:t>(based on how many times it run on the lane )</a:t>
                      </a:r>
                    </a:p>
                  </a:txBody>
                  <a:tcPr marL="91425" marR="91425" marT="91425" marB="91425"/>
                </a:tc>
              </a:tr>
              <a:tr h="381000">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Integer</a:t>
                      </a:r>
                    </a:p>
                  </a:txBody>
                  <a:tcPr marL="91425" marR="91425" marT="91425" marB="91425"/>
                </a:tc>
              </a:tr>
              <a:tr h="381000">
                <a:tc>
                  <a:txBody>
                    <a:bodyPr/>
                    <a:lstStyle/>
                    <a:p>
                      <a:pPr lvl="0" rtl="0">
                        <a:spcBef>
                          <a:spcPts val="0"/>
                        </a:spcBef>
                        <a:buNone/>
                      </a:pPr>
                      <a:r>
                        <a:rPr lang="en"/>
                        <a:t>Values</a:t>
                      </a:r>
                    </a:p>
                  </a:txBody>
                  <a:tcPr marL="91425" marR="91425" marT="91425" marB="91425"/>
                </a:tc>
                <a:tc>
                  <a:txBody>
                    <a:bodyPr/>
                    <a:lstStyle/>
                    <a:p>
                      <a:pPr lvl="0" rtl="0">
                        <a:spcBef>
                          <a:spcPts val="0"/>
                        </a:spcBef>
                        <a:buNone/>
                      </a:pPr>
                      <a:r>
                        <a:rPr lang="en"/>
                        <a:t>1, 2, … 999</a:t>
                      </a:r>
                    </a:p>
                  </a:txBody>
                  <a:tcPr marL="91425" marR="91425" marT="91425" marB="91425"/>
                </a:tc>
              </a:tr>
              <a:tr h="381000">
                <a:tc>
                  <a:txBody>
                    <a:bodyPr/>
                    <a:lstStyle/>
                    <a:p>
                      <a:pPr lvl="0" rtl="0">
                        <a:spcBef>
                          <a:spcPts val="0"/>
                        </a:spcBef>
                        <a:buNone/>
                      </a:pPr>
                      <a:r>
                        <a:rPr lang="en"/>
                        <a:t>“NA” values</a:t>
                      </a:r>
                    </a:p>
                  </a:txBody>
                  <a:tcPr marL="91425" marR="91425" marT="91425" marB="91425"/>
                </a:tc>
                <a:tc>
                  <a:txBody>
                    <a:bodyPr/>
                    <a:lstStyle/>
                    <a:p>
                      <a:pPr lvl="0" rtl="0">
                        <a:spcBef>
                          <a:spcPts val="0"/>
                        </a:spcBef>
                        <a:buNone/>
                      </a:pPr>
                      <a:r>
                        <a:rPr lang="en"/>
                        <a:t>No</a:t>
                      </a:r>
                    </a:p>
                  </a:txBody>
                  <a:tcPr marL="91425" marR="91425" marT="91425" marB="91425"/>
                </a:tc>
              </a:tr>
              <a:tr h="381000">
                <a:tc>
                  <a:txBody>
                    <a:bodyPr/>
                    <a:lstStyle/>
                    <a:p>
                      <a:pPr rtl="0">
                        <a:spcBef>
                          <a:spcPts val="0"/>
                        </a:spcBef>
                        <a:buNone/>
                      </a:pPr>
                      <a:r>
                        <a:rPr lang="en"/>
                        <a:t>Mean Value</a:t>
                      </a:r>
                    </a:p>
                  </a:txBody>
                  <a:tcPr marL="91425" marR="91425" marT="91425" marB="91425"/>
                </a:tc>
                <a:tc>
                  <a:txBody>
                    <a:bodyPr/>
                    <a:lstStyle/>
                    <a:p>
                      <a:pPr rtl="0">
                        <a:spcBef>
                          <a:spcPts val="0"/>
                        </a:spcBef>
                        <a:buNone/>
                      </a:pPr>
                      <a:r>
                        <a:rPr lang="en"/>
                        <a:t>265</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STIMES</a:t>
            </a:r>
          </a:p>
        </p:txBody>
      </p:sp>
      <p:graphicFrame>
        <p:nvGraphicFramePr>
          <p:cNvPr id="153" name="Shape 153"/>
          <p:cNvGraphicFramePr/>
          <p:nvPr/>
        </p:nvGraphicFramePr>
        <p:xfrm>
          <a:off x="630325" y="1236425"/>
          <a:ext cx="7405850" cy="2194410"/>
        </p:xfrm>
        <a:graphic>
          <a:graphicData uri="http://schemas.openxmlformats.org/drawingml/2006/table">
            <a:tbl>
              <a:tblPr>
                <a:noFill/>
                <a:tableStyleId>{5C9C985C-0C20-4ED8-A481-F72B941661F8}</a:tableStyleId>
              </a:tblPr>
              <a:tblGrid>
                <a:gridCol w="1956725"/>
                <a:gridCol w="5449125"/>
              </a:tblGrid>
              <a:tr h="31545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Run Time is the time the vehicle runs through the lane</a:t>
                      </a:r>
                    </a:p>
                  </a:txBody>
                  <a:tcPr marL="91425" marR="91425" marT="91425" marB="91425"/>
                </a:tc>
              </a:tr>
              <a:tr h="315450">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Integer</a:t>
                      </a:r>
                    </a:p>
                  </a:txBody>
                  <a:tcPr marL="91425" marR="91425" marT="91425" marB="91425"/>
                </a:tc>
              </a:tr>
              <a:tr h="315450">
                <a:tc>
                  <a:txBody>
                    <a:bodyPr/>
                    <a:lstStyle/>
                    <a:p>
                      <a:pPr rtl="0">
                        <a:spcBef>
                          <a:spcPts val="0"/>
                        </a:spcBef>
                        <a:buNone/>
                      </a:pPr>
                      <a:r>
                        <a:rPr lang="en"/>
                        <a:t>Values</a:t>
                      </a:r>
                    </a:p>
                  </a:txBody>
                  <a:tcPr marL="91425" marR="91425" marT="91425" marB="91425"/>
                </a:tc>
                <a:tc>
                  <a:txBody>
                    <a:bodyPr/>
                    <a:lstStyle/>
                    <a:p>
                      <a:pPr rtl="0">
                        <a:spcBef>
                          <a:spcPts val="0"/>
                        </a:spcBef>
                        <a:buNone/>
                      </a:pPr>
                      <a:r>
                        <a:rPr lang="en"/>
                        <a:t>173200 which means (17:32:00 i.e. 17 hrs 32 mnts &amp; 0 sec)</a:t>
                      </a:r>
                    </a:p>
                  </a:txBody>
                  <a:tcPr marL="91425" marR="91425" marT="91425" marB="91425"/>
                </a:tc>
              </a:tr>
              <a:tr h="315450">
                <a:tc>
                  <a:txBody>
                    <a:bodyPr/>
                    <a:lstStyle/>
                    <a:p>
                      <a:pPr rtl="0">
                        <a:spcBef>
                          <a:spcPts val="0"/>
                        </a:spcBef>
                        <a:buNone/>
                      </a:pPr>
                      <a:r>
                        <a:rPr lang="en" u="sng">
                          <a:solidFill>
                            <a:srgbClr val="38761D"/>
                          </a:solidFill>
                        </a:rPr>
                        <a:t>New Columns created</a:t>
                      </a:r>
                    </a:p>
                  </a:txBody>
                  <a:tcPr marL="91425" marR="91425" marT="91425" marB="91425"/>
                </a:tc>
                <a:tc>
                  <a:txBody>
                    <a:bodyPr/>
                    <a:lstStyle/>
                    <a:p>
                      <a:pPr rtl="0">
                        <a:spcBef>
                          <a:spcPts val="0"/>
                        </a:spcBef>
                        <a:buNone/>
                      </a:pPr>
                      <a:r>
                        <a:rPr lang="en" u="sng">
                          <a:solidFill>
                            <a:srgbClr val="38761D"/>
                          </a:solidFill>
                        </a:rPr>
                        <a:t>STIMES_SEC</a:t>
                      </a:r>
                      <a:r>
                        <a:rPr lang="en"/>
                        <a:t> (records the Run Time in seconds)</a:t>
                      </a:r>
                    </a:p>
                    <a:p>
                      <a:pPr rtl="0">
                        <a:spcBef>
                          <a:spcPts val="0"/>
                        </a:spcBef>
                        <a:buNone/>
                      </a:pPr>
                      <a:r>
                        <a:rPr lang="en" u="sng">
                          <a:solidFill>
                            <a:srgbClr val="38761D"/>
                          </a:solidFill>
                        </a:rPr>
                        <a:t>STIMES_H</a:t>
                      </a:r>
                      <a:r>
                        <a:rPr lang="en"/>
                        <a:t> (records the Run Time in hours)</a:t>
                      </a:r>
                    </a:p>
                  </a:txBody>
                  <a:tcPr marL="91425" marR="91425" marT="91425" marB="91425"/>
                </a:tc>
              </a:tr>
              <a:tr h="315450">
                <a:tc>
                  <a:txBody>
                    <a:bodyPr/>
                    <a:lstStyle/>
                    <a:p>
                      <a:pPr lvl="0" rtl="0">
                        <a:spcBef>
                          <a:spcPts val="0"/>
                        </a:spcBef>
                        <a:buNone/>
                      </a:pPr>
                      <a:r>
                        <a:rPr lang="en"/>
                        <a:t>Unclean data</a:t>
                      </a:r>
                    </a:p>
                  </a:txBody>
                  <a:tcPr marL="91425" marR="91425" marT="91425" marB="91425"/>
                </a:tc>
                <a:tc>
                  <a:txBody>
                    <a:bodyPr/>
                    <a:lstStyle/>
                    <a:p>
                      <a:pPr lvl="0" rtl="0">
                        <a:spcBef>
                          <a:spcPts val="0"/>
                        </a:spcBef>
                        <a:buNone/>
                      </a:pPr>
                      <a:r>
                        <a:rPr lang="en"/>
                        <a:t>0, means the data is not properly recorded (which will be cleaned)</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Relation b/w Run Time &amp; Run Numbers </a:t>
            </a:r>
          </a:p>
        </p:txBody>
      </p:sp>
      <p:pic>
        <p:nvPicPr>
          <p:cNvPr id="159" name="Shape 159"/>
          <p:cNvPicPr preferRelativeResize="0"/>
          <p:nvPr/>
        </p:nvPicPr>
        <p:blipFill>
          <a:blip r:embed="rId3">
            <a:alphaModFix/>
          </a:blip>
          <a:stretch>
            <a:fillRect/>
          </a:stretch>
        </p:blipFill>
        <p:spPr>
          <a:xfrm>
            <a:off x="311699" y="1127649"/>
            <a:ext cx="3658124" cy="1775500"/>
          </a:xfrm>
          <a:prstGeom prst="rect">
            <a:avLst/>
          </a:prstGeom>
          <a:noFill/>
          <a:ln>
            <a:noFill/>
          </a:ln>
        </p:spPr>
      </p:pic>
      <p:pic>
        <p:nvPicPr>
          <p:cNvPr id="160" name="Shape 160"/>
          <p:cNvPicPr preferRelativeResize="0"/>
          <p:nvPr/>
        </p:nvPicPr>
        <p:blipFill>
          <a:blip r:embed="rId4">
            <a:alphaModFix/>
          </a:blip>
          <a:stretch>
            <a:fillRect/>
          </a:stretch>
        </p:blipFill>
        <p:spPr>
          <a:xfrm>
            <a:off x="4695621" y="1127650"/>
            <a:ext cx="3493302" cy="1695499"/>
          </a:xfrm>
          <a:prstGeom prst="rect">
            <a:avLst/>
          </a:prstGeom>
          <a:noFill/>
          <a:ln>
            <a:noFill/>
          </a:ln>
        </p:spPr>
      </p:pic>
      <p:pic>
        <p:nvPicPr>
          <p:cNvPr id="161" name="Shape 161"/>
          <p:cNvPicPr preferRelativeResize="0"/>
          <p:nvPr/>
        </p:nvPicPr>
        <p:blipFill>
          <a:blip r:embed="rId5">
            <a:alphaModFix/>
          </a:blip>
          <a:stretch>
            <a:fillRect/>
          </a:stretch>
        </p:blipFill>
        <p:spPr>
          <a:xfrm>
            <a:off x="311699" y="2823150"/>
            <a:ext cx="3658124" cy="1775495"/>
          </a:xfrm>
          <a:prstGeom prst="rect">
            <a:avLst/>
          </a:prstGeom>
          <a:noFill/>
          <a:ln>
            <a:noFill/>
          </a:ln>
        </p:spPr>
      </p:pic>
      <p:pic>
        <p:nvPicPr>
          <p:cNvPr id="162" name="Shape 162"/>
          <p:cNvPicPr preferRelativeResize="0"/>
          <p:nvPr/>
        </p:nvPicPr>
        <p:blipFill>
          <a:blip r:embed="rId6">
            <a:alphaModFix/>
          </a:blip>
          <a:stretch>
            <a:fillRect/>
          </a:stretch>
        </p:blipFill>
        <p:spPr>
          <a:xfrm>
            <a:off x="4695619" y="2933000"/>
            <a:ext cx="3658130" cy="17755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STIMES (cleaning for 0 values)</a:t>
            </a:r>
          </a:p>
        </p:txBody>
      </p:sp>
      <p:sp>
        <p:nvSpPr>
          <p:cNvPr id="168" name="Shape 168"/>
          <p:cNvSpPr txBox="1">
            <a:spLocks noGrp="1"/>
          </p:cNvSpPr>
          <p:nvPr>
            <p:ph type="body" idx="1"/>
          </p:nvPr>
        </p:nvSpPr>
        <p:spPr>
          <a:xfrm>
            <a:off x="311700" y="1229875"/>
            <a:ext cx="8260799" cy="933300"/>
          </a:xfrm>
          <a:prstGeom prst="rect">
            <a:avLst/>
          </a:prstGeom>
        </p:spPr>
        <p:txBody>
          <a:bodyPr lIns="91425" tIns="91425" rIns="91425" bIns="91425" anchor="t" anchorCtr="0">
            <a:noAutofit/>
          </a:bodyPr>
          <a:lstStyle/>
          <a:p>
            <a:pPr marL="457200" lvl="0" indent="-228600" rtl="0">
              <a:spcBef>
                <a:spcPts val="0"/>
              </a:spcBef>
              <a:buFont typeface="Arial" pitchFamily="34" charset="0"/>
              <a:buChar char="•"/>
            </a:pPr>
            <a:r>
              <a:rPr lang="en" dirty="0"/>
              <a:t>Run Time increases as Run Number increases (based on the plots)</a:t>
            </a:r>
          </a:p>
          <a:p>
            <a:pPr marL="457200" lvl="0" indent="-228600">
              <a:spcBef>
                <a:spcPts val="0"/>
              </a:spcBef>
              <a:buFont typeface="Arial" pitchFamily="34" charset="0"/>
              <a:buChar char="•"/>
            </a:pPr>
            <a:r>
              <a:rPr lang="en" dirty="0"/>
              <a:t>Find the relation (slope) between Run Time &amp; Run Number for each class.</a:t>
            </a:r>
          </a:p>
        </p:txBody>
      </p:sp>
      <p:graphicFrame>
        <p:nvGraphicFramePr>
          <p:cNvPr id="169" name="Shape 169"/>
          <p:cNvGraphicFramePr/>
          <p:nvPr/>
        </p:nvGraphicFramePr>
        <p:xfrm>
          <a:off x="1219200" y="2190750"/>
          <a:ext cx="5884275" cy="1584840"/>
        </p:xfrm>
        <a:graphic>
          <a:graphicData uri="http://schemas.openxmlformats.org/drawingml/2006/table">
            <a:tbl>
              <a:tblPr>
                <a:noFill/>
                <a:tableStyleId>{711D7DDE-D580-4F36-B2C3-0C01B842685D}</a:tableStyleId>
              </a:tblPr>
              <a:tblGrid>
                <a:gridCol w="2152705"/>
                <a:gridCol w="3731570"/>
              </a:tblGrid>
              <a:tr h="349048">
                <a:tc>
                  <a:txBody>
                    <a:bodyPr/>
                    <a:lstStyle/>
                    <a:p>
                      <a:pPr>
                        <a:spcBef>
                          <a:spcPts val="0"/>
                        </a:spcBef>
                        <a:buNone/>
                      </a:pPr>
                      <a:endParaRPr dirty="0"/>
                    </a:p>
                  </a:txBody>
                  <a:tcPr marL="91425" marR="91425" marT="91425" marB="91425"/>
                </a:tc>
                <a:tc>
                  <a:txBody>
                    <a:bodyPr/>
                    <a:lstStyle/>
                    <a:p>
                      <a:pPr lvl="0" rtl="0">
                        <a:spcBef>
                          <a:spcPts val="0"/>
                        </a:spcBef>
                        <a:buNone/>
                      </a:pPr>
                      <a:r>
                        <a:rPr lang="en"/>
                        <a:t>Average Run time per Run Number (in secs)</a:t>
                      </a:r>
                    </a:p>
                  </a:txBody>
                  <a:tcPr marL="91425" marR="91425" marT="91425" marB="91425"/>
                </a:tc>
              </a:tr>
              <a:tr h="349048">
                <a:tc>
                  <a:txBody>
                    <a:bodyPr/>
                    <a:lstStyle/>
                    <a:p>
                      <a:pPr>
                        <a:spcBef>
                          <a:spcPts val="0"/>
                        </a:spcBef>
                        <a:buNone/>
                      </a:pPr>
                      <a:r>
                        <a:rPr lang="en"/>
                        <a:t>SOLD</a:t>
                      </a:r>
                    </a:p>
                  </a:txBody>
                  <a:tcPr marL="91425" marR="91425" marT="91425" marB="91425"/>
                </a:tc>
                <a:tc>
                  <a:txBody>
                    <a:bodyPr/>
                    <a:lstStyle/>
                    <a:p>
                      <a:pPr lvl="0" rtl="0">
                        <a:spcBef>
                          <a:spcPts val="0"/>
                        </a:spcBef>
                        <a:buNone/>
                      </a:pPr>
                      <a:r>
                        <a:rPr lang="en"/>
                        <a:t>720.2471 (12 minutes)</a:t>
                      </a:r>
                    </a:p>
                  </a:txBody>
                  <a:tcPr marL="91425" marR="91425" marT="91425" marB="91425"/>
                </a:tc>
              </a:tr>
              <a:tr h="349048">
                <a:tc>
                  <a:txBody>
                    <a:bodyPr/>
                    <a:lstStyle/>
                    <a:p>
                      <a:pPr>
                        <a:spcBef>
                          <a:spcPts val="0"/>
                        </a:spcBef>
                        <a:buNone/>
                      </a:pPr>
                      <a:r>
                        <a:rPr lang="en"/>
                        <a:t>UNSOLD </a:t>
                      </a:r>
                    </a:p>
                  </a:txBody>
                  <a:tcPr marL="91425" marR="91425" marT="91425" marB="91425"/>
                </a:tc>
                <a:tc>
                  <a:txBody>
                    <a:bodyPr/>
                    <a:lstStyle/>
                    <a:p>
                      <a:pPr lvl="0" rtl="0">
                        <a:spcBef>
                          <a:spcPts val="0"/>
                        </a:spcBef>
                        <a:buNone/>
                      </a:pPr>
                      <a:r>
                        <a:rPr lang="en"/>
                        <a:t>662.0829 (11 minutes)</a:t>
                      </a:r>
                    </a:p>
                  </a:txBody>
                  <a:tcPr marL="91425" marR="91425" marT="91425" marB="91425"/>
                </a:tc>
              </a:tr>
              <a:tr h="349048">
                <a:tc>
                  <a:txBody>
                    <a:bodyPr/>
                    <a:lstStyle/>
                    <a:p>
                      <a:pPr rtl="0">
                        <a:spcBef>
                          <a:spcPts val="0"/>
                        </a:spcBef>
                        <a:buNone/>
                      </a:pPr>
                      <a:r>
                        <a:rPr lang="en" dirty="0"/>
                        <a:t>All SOLD &amp; UNSOLD</a:t>
                      </a:r>
                    </a:p>
                  </a:txBody>
                  <a:tcPr marL="91425" marR="91425" marT="91425" marB="91425"/>
                </a:tc>
                <a:tc>
                  <a:txBody>
                    <a:bodyPr/>
                    <a:lstStyle/>
                    <a:p>
                      <a:pPr rtl="0">
                        <a:spcBef>
                          <a:spcPts val="0"/>
                        </a:spcBef>
                        <a:buNone/>
                      </a:pPr>
                      <a:r>
                        <a:rPr lang="en" dirty="0"/>
                        <a:t>699.8412 (11.6 minutes)</a:t>
                      </a:r>
                    </a:p>
                  </a:txBody>
                  <a:tcPr marL="91425" marR="91425" marT="91425" marB="91425"/>
                </a:tc>
              </a:tr>
            </a:tbl>
          </a:graphicData>
        </a:graphic>
      </p:graphicFrame>
      <p:sp>
        <p:nvSpPr>
          <p:cNvPr id="170" name="Shape 170"/>
          <p:cNvSpPr txBox="1"/>
          <p:nvPr/>
        </p:nvSpPr>
        <p:spPr>
          <a:xfrm>
            <a:off x="494800" y="3762700"/>
            <a:ext cx="6087000" cy="863099"/>
          </a:xfrm>
          <a:prstGeom prst="rect">
            <a:avLst/>
          </a:prstGeom>
          <a:noFill/>
          <a:ln>
            <a:noFill/>
          </a:ln>
        </p:spPr>
        <p:txBody>
          <a:bodyPr lIns="91425" tIns="91425" rIns="91425" bIns="91425" anchor="t" anchorCtr="0">
            <a:noAutofit/>
          </a:bodyPr>
          <a:lstStyle/>
          <a:p>
            <a:pPr rtl="0">
              <a:spcBef>
                <a:spcPts val="0"/>
              </a:spcBef>
              <a:buNone/>
            </a:pPr>
            <a:r>
              <a:rPr lang="en" u="sng"/>
              <a:t>Note</a:t>
            </a:r>
            <a:r>
              <a:rPr lang="en"/>
              <a:t>: Zero Run Time only exists in Not Sold cars (seen from the data),</a:t>
            </a:r>
          </a:p>
          <a:p>
            <a:pPr rtl="0">
              <a:spcBef>
                <a:spcPts val="0"/>
              </a:spcBef>
              <a:buNone/>
            </a:pPr>
            <a:r>
              <a:rPr lang="en"/>
              <a:t>so populated them based on the slope of the UNSOLD class, </a:t>
            </a:r>
          </a:p>
          <a:p>
            <a:pPr>
              <a:spcBef>
                <a:spcPts val="0"/>
              </a:spcBef>
              <a:buNone/>
            </a:pPr>
            <a:r>
              <a:rPr lang="en"/>
              <a:t>i.e. Run time = Run Numbers * 662.0829</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DMTRANTYPE</a:t>
            </a:r>
          </a:p>
        </p:txBody>
      </p:sp>
      <p:graphicFrame>
        <p:nvGraphicFramePr>
          <p:cNvPr id="176" name="Shape 176"/>
          <p:cNvGraphicFramePr/>
          <p:nvPr/>
        </p:nvGraphicFramePr>
        <p:xfrm>
          <a:off x="428900" y="1017800"/>
          <a:ext cx="6496825" cy="1584840"/>
        </p:xfrm>
        <a:graphic>
          <a:graphicData uri="http://schemas.openxmlformats.org/drawingml/2006/table">
            <a:tbl>
              <a:tblPr>
                <a:noFill/>
                <a:tableStyleId>{D488AF2D-FD55-450F-8142-32E812E6F109}</a:tableStyleId>
              </a:tblPr>
              <a:tblGrid>
                <a:gridCol w="2463550"/>
                <a:gridCol w="4033275"/>
              </a:tblGrid>
              <a:tr h="310425">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Purchasing Channel</a:t>
                      </a:r>
                    </a:p>
                  </a:txBody>
                  <a:tcPr marL="91425" marR="91425" marT="91425" marB="91425"/>
                </a:tc>
              </a:tr>
              <a:tr h="310425">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Factor</a:t>
                      </a:r>
                    </a:p>
                  </a:txBody>
                  <a:tcPr marL="91425" marR="91425" marT="91425" marB="91425"/>
                </a:tc>
              </a:tr>
              <a:tr h="310425">
                <a:tc>
                  <a:txBody>
                    <a:bodyPr/>
                    <a:lstStyle/>
                    <a:p>
                      <a:pPr lvl="0" rtl="0">
                        <a:spcBef>
                          <a:spcPts val="0"/>
                        </a:spcBef>
                        <a:buNone/>
                      </a:pPr>
                      <a:r>
                        <a:rPr lang="en"/>
                        <a:t>Blank Values</a:t>
                      </a:r>
                    </a:p>
                  </a:txBody>
                  <a:tcPr marL="91425" marR="91425" marT="91425" marB="91425"/>
                </a:tc>
                <a:tc>
                  <a:txBody>
                    <a:bodyPr/>
                    <a:lstStyle/>
                    <a:p>
                      <a:pPr lvl="0" rtl="0">
                        <a:spcBef>
                          <a:spcPts val="0"/>
                        </a:spcBef>
                        <a:buNone/>
                      </a:pPr>
                      <a:r>
                        <a:rPr lang="en"/>
                        <a:t>Yes, converted to “NA”s</a:t>
                      </a:r>
                    </a:p>
                  </a:txBody>
                  <a:tcPr marL="91425" marR="91425" marT="91425" marB="91425"/>
                </a:tc>
              </a:tr>
              <a:tr h="310425">
                <a:tc>
                  <a:txBody>
                    <a:bodyPr/>
                    <a:lstStyle/>
                    <a:p>
                      <a:pPr lvl="0" rtl="0">
                        <a:spcBef>
                          <a:spcPts val="0"/>
                        </a:spcBef>
                        <a:buNone/>
                      </a:pPr>
                      <a:r>
                        <a:rPr lang="en"/>
                        <a:t>Values</a:t>
                      </a:r>
                    </a:p>
                  </a:txBody>
                  <a:tcPr marL="91425" marR="91425" marT="91425" marB="91425"/>
                </a:tc>
                <a:tc>
                  <a:txBody>
                    <a:bodyPr/>
                    <a:lstStyle/>
                    <a:p>
                      <a:pPr lvl="0" rtl="0">
                        <a:spcBef>
                          <a:spcPts val="0"/>
                        </a:spcBef>
                        <a:buNone/>
                      </a:pPr>
                      <a:r>
                        <a:rPr lang="en"/>
                        <a:t>""    "LNE" "OVE" "SIM"</a:t>
                      </a:r>
                    </a:p>
                  </a:txBody>
                  <a:tcPr marL="91425" marR="91425" marT="91425" marB="91425"/>
                </a:tc>
              </a:tr>
            </a:tbl>
          </a:graphicData>
        </a:graphic>
      </p:graphicFrame>
      <p:pic>
        <p:nvPicPr>
          <p:cNvPr id="177" name="Shape 177"/>
          <p:cNvPicPr preferRelativeResize="0"/>
          <p:nvPr/>
        </p:nvPicPr>
        <p:blipFill>
          <a:blip r:embed="rId3">
            <a:alphaModFix/>
          </a:blip>
          <a:stretch>
            <a:fillRect/>
          </a:stretch>
        </p:blipFill>
        <p:spPr>
          <a:xfrm>
            <a:off x="1579262" y="2706125"/>
            <a:ext cx="4840499" cy="23493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DMSOLD, DMOPCSUID, DMSELLRNM</a:t>
            </a:r>
          </a:p>
        </p:txBody>
      </p:sp>
      <p:graphicFrame>
        <p:nvGraphicFramePr>
          <p:cNvPr id="183" name="Shape 183"/>
          <p:cNvGraphicFramePr/>
          <p:nvPr/>
        </p:nvGraphicFramePr>
        <p:xfrm>
          <a:off x="704975" y="1017800"/>
          <a:ext cx="7239000" cy="1188630"/>
        </p:xfrm>
        <a:graphic>
          <a:graphicData uri="http://schemas.openxmlformats.org/drawingml/2006/table">
            <a:tbl>
              <a:tblPr>
                <a:noFill/>
                <a:tableStyleId>{85105B2D-84CE-4AA8-AE90-406E115EF031}</a:tableStyleId>
              </a:tblPr>
              <a:tblGrid>
                <a:gridCol w="2744975"/>
                <a:gridCol w="4494025"/>
              </a:tblGrid>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Sold (Y/N) : Response Variable</a:t>
                      </a:r>
                    </a:p>
                  </a:txBody>
                  <a:tcPr marL="91425" marR="91425" marT="91425" marB="91425"/>
                </a:tc>
              </a:tr>
              <a:tr h="381000">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Factor</a:t>
                      </a:r>
                    </a:p>
                  </a:txBody>
                  <a:tcPr marL="91425" marR="91425" marT="91425" marB="91425"/>
                </a:tc>
              </a:tr>
              <a:tr h="381000">
                <a:tc>
                  <a:txBody>
                    <a:bodyPr/>
                    <a:lstStyle/>
                    <a:p>
                      <a:pPr lvl="0" rtl="0">
                        <a:spcBef>
                          <a:spcPts val="0"/>
                        </a:spcBef>
                        <a:buNone/>
                      </a:pPr>
                      <a:r>
                        <a:rPr lang="en"/>
                        <a:t>Values</a:t>
                      </a:r>
                    </a:p>
                  </a:txBody>
                  <a:tcPr marL="91425" marR="91425" marT="91425" marB="91425"/>
                </a:tc>
                <a:tc>
                  <a:txBody>
                    <a:bodyPr/>
                    <a:lstStyle/>
                    <a:p>
                      <a:pPr lvl="0" rtl="0">
                        <a:spcBef>
                          <a:spcPts val="0"/>
                        </a:spcBef>
                        <a:buNone/>
                      </a:pPr>
                      <a:r>
                        <a:rPr lang="en"/>
                        <a:t>1, 2, … 11, 12</a:t>
                      </a:r>
                    </a:p>
                  </a:txBody>
                  <a:tcPr marL="91425" marR="91425" marT="91425" marB="91425"/>
                </a:tc>
              </a:tr>
            </a:tbl>
          </a:graphicData>
        </a:graphic>
      </p:graphicFrame>
      <p:pic>
        <p:nvPicPr>
          <p:cNvPr id="184" name="Shape 184"/>
          <p:cNvPicPr preferRelativeResize="0"/>
          <p:nvPr/>
        </p:nvPicPr>
        <p:blipFill>
          <a:blip r:embed="rId3">
            <a:alphaModFix/>
          </a:blip>
          <a:stretch>
            <a:fillRect/>
          </a:stretch>
        </p:blipFill>
        <p:spPr>
          <a:xfrm>
            <a:off x="1524000" y="2380851"/>
            <a:ext cx="5691975" cy="27626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DMOPCSUID, DMSELLRNM</a:t>
            </a:r>
          </a:p>
        </p:txBody>
      </p:sp>
      <p:graphicFrame>
        <p:nvGraphicFramePr>
          <p:cNvPr id="190" name="Shape 190"/>
          <p:cNvGraphicFramePr/>
          <p:nvPr/>
        </p:nvGraphicFramePr>
        <p:xfrm>
          <a:off x="463325" y="1086850"/>
          <a:ext cx="7239000" cy="1188630"/>
        </p:xfrm>
        <a:graphic>
          <a:graphicData uri="http://schemas.openxmlformats.org/drawingml/2006/table">
            <a:tbl>
              <a:tblPr>
                <a:noFill/>
                <a:tableStyleId>{A75435AB-A8EC-42FD-864C-9B19EA9B7EB0}</a:tableStyleId>
              </a:tblPr>
              <a:tblGrid>
                <a:gridCol w="2744975"/>
                <a:gridCol w="4494025"/>
              </a:tblGrid>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Seller ID</a:t>
                      </a:r>
                    </a:p>
                  </a:txBody>
                  <a:tcPr marL="91425" marR="91425" marT="91425" marB="91425"/>
                </a:tc>
              </a:tr>
              <a:tr h="381000">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Integer</a:t>
                      </a:r>
                    </a:p>
                  </a:txBody>
                  <a:tcPr marL="91425" marR="91425" marT="91425" marB="91425"/>
                </a:tc>
              </a:tr>
              <a:tr h="381000">
                <a:tc>
                  <a:txBody>
                    <a:bodyPr/>
                    <a:lstStyle/>
                    <a:p>
                      <a:pPr lvl="0" rtl="0">
                        <a:spcBef>
                          <a:spcPts val="0"/>
                        </a:spcBef>
                        <a:buNone/>
                      </a:pPr>
                      <a:r>
                        <a:rPr lang="en"/>
                        <a:t>Values</a:t>
                      </a:r>
                    </a:p>
                  </a:txBody>
                  <a:tcPr marL="91425" marR="91425" marT="91425" marB="91425"/>
                </a:tc>
                <a:tc>
                  <a:txBody>
                    <a:bodyPr/>
                    <a:lstStyle/>
                    <a:p>
                      <a:pPr lvl="0" rtl="0">
                        <a:spcBef>
                          <a:spcPts val="0"/>
                        </a:spcBef>
                        <a:buNone/>
                      </a:pPr>
                      <a:r>
                        <a:rPr lang="en"/>
                        <a:t>4900557, 4907812 ,4908299, ...</a:t>
                      </a:r>
                    </a:p>
                  </a:txBody>
                  <a:tcPr marL="91425" marR="91425" marT="91425" marB="91425"/>
                </a:tc>
              </a:tr>
            </a:tbl>
          </a:graphicData>
        </a:graphic>
      </p:graphicFrame>
      <p:graphicFrame>
        <p:nvGraphicFramePr>
          <p:cNvPr id="191" name="Shape 191"/>
          <p:cNvGraphicFramePr/>
          <p:nvPr/>
        </p:nvGraphicFramePr>
        <p:xfrm>
          <a:off x="463325" y="2712100"/>
          <a:ext cx="7239000" cy="1401990"/>
        </p:xfrm>
        <a:graphic>
          <a:graphicData uri="http://schemas.openxmlformats.org/drawingml/2006/table">
            <a:tbl>
              <a:tblPr>
                <a:noFill/>
                <a:tableStyleId>{4F3DB8A9-57B9-4681-8885-4B58C37FD414}</a:tableStyleId>
              </a:tblPr>
              <a:tblGrid>
                <a:gridCol w="2744975"/>
                <a:gridCol w="4494025"/>
              </a:tblGrid>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Seller Name</a:t>
                      </a:r>
                    </a:p>
                  </a:txBody>
                  <a:tcPr marL="91425" marR="91425" marT="91425" marB="91425"/>
                </a:tc>
              </a:tr>
              <a:tr h="381000">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Factor</a:t>
                      </a:r>
                    </a:p>
                  </a:txBody>
                  <a:tcPr marL="91425" marR="91425" marT="91425" marB="91425"/>
                </a:tc>
              </a:tr>
              <a:tr h="381000">
                <a:tc>
                  <a:txBody>
                    <a:bodyPr/>
                    <a:lstStyle/>
                    <a:p>
                      <a:pPr lvl="0" rtl="0">
                        <a:spcBef>
                          <a:spcPts val="0"/>
                        </a:spcBef>
                        <a:buNone/>
                      </a:pPr>
                      <a:r>
                        <a:rPr lang="en"/>
                        <a:t>Values</a:t>
                      </a:r>
                    </a:p>
                  </a:txBody>
                  <a:tcPr marL="91425" marR="91425" marT="91425" marB="91425"/>
                </a:tc>
                <a:tc>
                  <a:txBody>
                    <a:bodyPr/>
                    <a:lstStyle/>
                    <a:p>
                      <a:pPr lvl="0" rtl="0">
                        <a:spcBef>
                          <a:spcPts val="0"/>
                        </a:spcBef>
                        <a:buNone/>
                      </a:pPr>
                      <a:r>
                        <a:rPr lang="en"/>
                        <a:t>PMORGAN CHASE BANK, N.A. MANHEIM HOUSTON ...</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SFLOOR</a:t>
            </a:r>
          </a:p>
        </p:txBody>
      </p:sp>
      <p:graphicFrame>
        <p:nvGraphicFramePr>
          <p:cNvPr id="197" name="Shape 197"/>
          <p:cNvGraphicFramePr/>
          <p:nvPr/>
        </p:nvGraphicFramePr>
        <p:xfrm>
          <a:off x="417300" y="1409025"/>
          <a:ext cx="8159550" cy="1188630"/>
        </p:xfrm>
        <a:graphic>
          <a:graphicData uri="http://schemas.openxmlformats.org/drawingml/2006/table">
            <a:tbl>
              <a:tblPr>
                <a:noFill/>
                <a:tableStyleId>{A5A57BA6-43D3-4B78-BC45-87EBA2A598A3}</a:tableStyleId>
              </a:tblPr>
              <a:tblGrid>
                <a:gridCol w="1997050"/>
                <a:gridCol w="6162500"/>
              </a:tblGrid>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Floor Price (The seller's asking price for a vehicle, buyers would not know)</a:t>
                      </a:r>
                    </a:p>
                  </a:txBody>
                  <a:tcPr marL="91425" marR="91425" marT="91425" marB="91425"/>
                </a:tc>
              </a:tr>
              <a:tr h="381000">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Integer</a:t>
                      </a:r>
                    </a:p>
                  </a:txBody>
                  <a:tcPr marL="91425" marR="91425" marT="91425" marB="91425"/>
                </a:tc>
              </a:tr>
              <a:tr h="381000">
                <a:tc>
                  <a:txBody>
                    <a:bodyPr/>
                    <a:lstStyle/>
                    <a:p>
                      <a:pPr lvl="0" rtl="0">
                        <a:spcBef>
                          <a:spcPts val="0"/>
                        </a:spcBef>
                        <a:buNone/>
                      </a:pPr>
                      <a:r>
                        <a:rPr lang="en"/>
                        <a:t>Values</a:t>
                      </a:r>
                    </a:p>
                  </a:txBody>
                  <a:tcPr marL="91425" marR="91425" marT="91425" marB="91425"/>
                </a:tc>
                <a:tc>
                  <a:txBody>
                    <a:bodyPr/>
                    <a:lstStyle/>
                    <a:p>
                      <a:pPr lvl="0" rtl="0">
                        <a:spcBef>
                          <a:spcPts val="0"/>
                        </a:spcBef>
                        <a:buNone/>
                      </a:pPr>
                      <a:r>
                        <a:rPr lang="en"/>
                        <a:t>4900557, 4907812 ,4908299, ...</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Topics Covered</a:t>
            </a:r>
          </a:p>
        </p:txBody>
      </p:sp>
      <p:sp>
        <p:nvSpPr>
          <p:cNvPr id="88" name="Shape 88"/>
          <p:cNvSpPr txBox="1">
            <a:spLocks noGrp="1"/>
          </p:cNvSpPr>
          <p:nvPr>
            <p:ph type="body" idx="1"/>
          </p:nvPr>
        </p:nvSpPr>
        <p:spPr>
          <a:xfrm>
            <a:off x="311700" y="1229875"/>
            <a:ext cx="8520599" cy="3339000"/>
          </a:xfrm>
          <a:prstGeom prst="rect">
            <a:avLst/>
          </a:prstGeom>
        </p:spPr>
        <p:txBody>
          <a:bodyPr lIns="91425" tIns="91425" rIns="91425" bIns="91425" anchor="t" anchorCtr="0">
            <a:noAutofit/>
          </a:bodyPr>
          <a:lstStyle/>
          <a:p>
            <a:pPr marL="457200" lvl="0" indent="-228600" rtl="0">
              <a:spcBef>
                <a:spcPts val="0"/>
              </a:spcBef>
              <a:buAutoNum type="arabicPeriod"/>
            </a:pPr>
            <a:r>
              <a:rPr lang="en"/>
              <a:t>Problem Statement</a:t>
            </a:r>
          </a:p>
          <a:p>
            <a:pPr marL="457200" lvl="0" indent="-228600" rtl="0">
              <a:spcBef>
                <a:spcPts val="0"/>
              </a:spcBef>
              <a:buAutoNum type="arabicPeriod"/>
            </a:pPr>
            <a:r>
              <a:rPr lang="en"/>
              <a:t>Understanding the data set</a:t>
            </a:r>
          </a:p>
          <a:p>
            <a:pPr marL="457200" lvl="0" indent="-228600" rtl="0">
              <a:spcBef>
                <a:spcPts val="0"/>
              </a:spcBef>
              <a:buAutoNum type="arabicPeriod"/>
            </a:pPr>
            <a:r>
              <a:rPr lang="en"/>
              <a:t>Data Pre-processing , Plotting &amp; Analysis</a:t>
            </a:r>
          </a:p>
          <a:p>
            <a:pPr marL="457200" lvl="0" indent="-228600" rtl="0">
              <a:spcBef>
                <a:spcPts val="0"/>
              </a:spcBef>
              <a:buAutoNum type="arabicPeriod"/>
            </a:pPr>
            <a:r>
              <a:rPr lang="en"/>
              <a:t>Fitting Statistical Models</a:t>
            </a:r>
          </a:p>
          <a:p>
            <a:pPr marL="457200" lvl="0" indent="-228600">
              <a:spcBef>
                <a:spcPts val="0"/>
              </a:spcBef>
              <a:buAutoNum type="arabicPeriod"/>
            </a:pPr>
            <a:r>
              <a:rPr lang="en"/>
              <a:t>Conclusion</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Plotting the distribution</a:t>
            </a:r>
          </a:p>
        </p:txBody>
      </p:sp>
      <p:sp>
        <p:nvSpPr>
          <p:cNvPr id="203" name="Shape 203"/>
          <p:cNvSpPr txBox="1">
            <a:spLocks noGrp="1"/>
          </p:cNvSpPr>
          <p:nvPr>
            <p:ph type="body" idx="1"/>
          </p:nvPr>
        </p:nvSpPr>
        <p:spPr>
          <a:xfrm>
            <a:off x="311700" y="1219700"/>
            <a:ext cx="4406100" cy="3349200"/>
          </a:xfrm>
          <a:prstGeom prst="rect">
            <a:avLst/>
          </a:prstGeom>
        </p:spPr>
        <p:txBody>
          <a:bodyPr lIns="91425" tIns="91425" rIns="91425" bIns="91425" anchor="t" anchorCtr="0">
            <a:noAutofit/>
          </a:bodyPr>
          <a:lstStyle/>
          <a:p>
            <a:pPr marL="457200" lvl="0" indent="-228600" rtl="0">
              <a:spcBef>
                <a:spcPts val="0"/>
              </a:spcBef>
              <a:buFont typeface="Arial" pitchFamily="34" charset="0"/>
              <a:buChar char="•"/>
            </a:pPr>
            <a:r>
              <a:rPr lang="en" dirty="0"/>
              <a:t>7.84 % cars which has FLOOR values</a:t>
            </a:r>
          </a:p>
          <a:p>
            <a:pPr lvl="0" rtl="0">
              <a:spcBef>
                <a:spcPts val="0"/>
              </a:spcBef>
              <a:buNone/>
            </a:pPr>
            <a:endParaRPr dirty="0"/>
          </a:p>
          <a:p>
            <a:pPr marL="457200" lvl="0" indent="-228600" rtl="0">
              <a:spcBef>
                <a:spcPts val="0"/>
              </a:spcBef>
              <a:buFont typeface="Arial" pitchFamily="34" charset="0"/>
              <a:buChar char="•"/>
            </a:pPr>
            <a:r>
              <a:rPr lang="en" dirty="0"/>
              <a:t>92.16 % cars which has NO FLOOR values</a:t>
            </a:r>
          </a:p>
          <a:p>
            <a:pPr lvl="0">
              <a:spcBef>
                <a:spcPts val="0"/>
              </a:spcBef>
              <a:buNone/>
            </a:pPr>
            <a:r>
              <a:rPr lang="en" dirty="0"/>
              <a:t>The height of the mosaic plot shows this distribution.</a:t>
            </a:r>
          </a:p>
        </p:txBody>
      </p:sp>
      <p:pic>
        <p:nvPicPr>
          <p:cNvPr id="204" name="Shape 204"/>
          <p:cNvPicPr preferRelativeResize="0"/>
          <p:nvPr/>
        </p:nvPicPr>
        <p:blipFill>
          <a:blip r:embed="rId3">
            <a:alphaModFix/>
          </a:blip>
          <a:stretch>
            <a:fillRect/>
          </a:stretch>
        </p:blipFill>
        <p:spPr>
          <a:xfrm>
            <a:off x="4832825" y="1148675"/>
            <a:ext cx="4311174" cy="28461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dirty="0"/>
              <a:t>Conditional distribution (by Floor)</a:t>
            </a:r>
          </a:p>
        </p:txBody>
      </p:sp>
      <p:sp>
        <p:nvSpPr>
          <p:cNvPr id="210" name="Shape 210"/>
          <p:cNvSpPr txBox="1">
            <a:spLocks noGrp="1"/>
          </p:cNvSpPr>
          <p:nvPr>
            <p:ph type="body" idx="1"/>
          </p:nvPr>
        </p:nvSpPr>
        <p:spPr>
          <a:xfrm>
            <a:off x="311700" y="1229875"/>
            <a:ext cx="8767199" cy="3339000"/>
          </a:xfrm>
          <a:prstGeom prst="rect">
            <a:avLst/>
          </a:prstGeom>
        </p:spPr>
        <p:txBody>
          <a:bodyPr lIns="91425" tIns="91425" rIns="91425" bIns="91425" anchor="t" anchorCtr="0">
            <a:noAutofit/>
          </a:bodyPr>
          <a:lstStyle/>
          <a:p>
            <a:pPr rtl="0">
              <a:spcBef>
                <a:spcPts val="0"/>
              </a:spcBef>
              <a:buNone/>
            </a:pPr>
            <a:r>
              <a:rPr lang="en" dirty="0"/>
              <a:t>Given FLOOR = 0 (NO Floor) :</a:t>
            </a:r>
          </a:p>
          <a:p>
            <a:pPr marL="457200" lvl="0" indent="-228600" rtl="0">
              <a:spcBef>
                <a:spcPts val="0"/>
              </a:spcBef>
              <a:buFont typeface="Arial" pitchFamily="34" charset="0"/>
              <a:buChar char="•"/>
            </a:pPr>
            <a:r>
              <a:rPr lang="en" dirty="0"/>
              <a:t>52.27 % cars NOT SOLD</a:t>
            </a:r>
          </a:p>
          <a:p>
            <a:pPr marL="457200" lvl="0" indent="-228600" rtl="0">
              <a:spcBef>
                <a:spcPts val="0"/>
              </a:spcBef>
              <a:buFont typeface="Arial" pitchFamily="34" charset="0"/>
              <a:buChar char="•"/>
            </a:pPr>
            <a:r>
              <a:rPr lang="en" dirty="0"/>
              <a:t>47.73 % cars SOLD</a:t>
            </a:r>
          </a:p>
          <a:p>
            <a:pPr rtl="0">
              <a:spcBef>
                <a:spcPts val="0"/>
              </a:spcBef>
              <a:buNone/>
            </a:pPr>
            <a:r>
              <a:rPr lang="en" dirty="0"/>
              <a:t>When a seller doesn't provide a floor value then there is almost an equal distribution between SOLD and NOT SOLD classes. </a:t>
            </a:r>
          </a:p>
          <a:p>
            <a:pPr lvl="0">
              <a:spcBef>
                <a:spcPts val="0"/>
              </a:spcBef>
              <a:buNone/>
            </a:pPr>
            <a:r>
              <a:rPr lang="en" dirty="0"/>
              <a:t>Reason might be there is a less friction between the Buyer and Seller transactions.</a:t>
            </a: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Conditional distribution (by Floor)</a:t>
            </a:r>
          </a:p>
        </p:txBody>
      </p:sp>
      <p:sp>
        <p:nvSpPr>
          <p:cNvPr id="216" name="Shape 216"/>
          <p:cNvSpPr txBox="1">
            <a:spLocks noGrp="1"/>
          </p:cNvSpPr>
          <p:nvPr>
            <p:ph type="body" idx="1"/>
          </p:nvPr>
        </p:nvSpPr>
        <p:spPr>
          <a:xfrm>
            <a:off x="311700" y="1229875"/>
            <a:ext cx="8520599" cy="3339000"/>
          </a:xfrm>
          <a:prstGeom prst="rect">
            <a:avLst/>
          </a:prstGeom>
        </p:spPr>
        <p:txBody>
          <a:bodyPr lIns="91425" tIns="91425" rIns="91425" bIns="91425" anchor="t" anchorCtr="0">
            <a:noAutofit/>
          </a:bodyPr>
          <a:lstStyle/>
          <a:p>
            <a:pPr rtl="0">
              <a:spcBef>
                <a:spcPts val="0"/>
              </a:spcBef>
              <a:buNone/>
            </a:pPr>
            <a:r>
              <a:rPr lang="en" dirty="0"/>
              <a:t>Given Floor != 0 (YES Floor) :</a:t>
            </a:r>
          </a:p>
          <a:p>
            <a:pPr marL="457200" lvl="0" indent="-228600" rtl="0">
              <a:spcBef>
                <a:spcPts val="0"/>
              </a:spcBef>
              <a:buFont typeface="Arial" pitchFamily="34" charset="0"/>
              <a:buChar char="•"/>
            </a:pPr>
            <a:r>
              <a:rPr lang="en" dirty="0"/>
              <a:t>57.78 % cars NOT SOLD</a:t>
            </a:r>
          </a:p>
          <a:p>
            <a:pPr marL="457200" lvl="0" indent="-228600" rtl="0">
              <a:spcBef>
                <a:spcPts val="0"/>
              </a:spcBef>
              <a:buFont typeface="Arial" pitchFamily="34" charset="0"/>
              <a:buChar char="•"/>
            </a:pPr>
            <a:r>
              <a:rPr lang="en" dirty="0"/>
              <a:t>42.22 % cars are SOLD</a:t>
            </a:r>
          </a:p>
          <a:p>
            <a:pPr rtl="0">
              <a:spcBef>
                <a:spcPts val="0"/>
              </a:spcBef>
              <a:buNone/>
            </a:pPr>
            <a:r>
              <a:rPr lang="en" dirty="0"/>
              <a:t>When a seller provides a floor value then the distribution between both the classes are not equal. There are </a:t>
            </a:r>
            <a:r>
              <a:rPr lang="en" u="sng" dirty="0"/>
              <a:t>more</a:t>
            </a:r>
            <a:r>
              <a:rPr lang="en" dirty="0"/>
              <a:t> cars NOT SOLD.</a:t>
            </a:r>
          </a:p>
          <a:p>
            <a:pPr rtl="0">
              <a:spcBef>
                <a:spcPts val="0"/>
              </a:spcBef>
              <a:buNone/>
            </a:pPr>
            <a:r>
              <a:rPr lang="en" dirty="0"/>
              <a:t>This might be because the Floor price is not reasonable and not been in sync with the Wholesale price guide MMR values.</a:t>
            </a:r>
          </a:p>
          <a:p>
            <a:pPr lvl="0">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VNMMR</a:t>
            </a:r>
          </a:p>
        </p:txBody>
      </p:sp>
      <p:graphicFrame>
        <p:nvGraphicFramePr>
          <p:cNvPr id="222" name="Shape 222"/>
          <p:cNvGraphicFramePr/>
          <p:nvPr/>
        </p:nvGraphicFramePr>
        <p:xfrm>
          <a:off x="474825" y="1132875"/>
          <a:ext cx="8372400" cy="1401990"/>
        </p:xfrm>
        <a:graphic>
          <a:graphicData uri="http://schemas.openxmlformats.org/drawingml/2006/table">
            <a:tbl>
              <a:tblPr>
                <a:noFill/>
                <a:tableStyleId>{0F6E0ECB-FC43-4157-822A-CE268D4B29DF}</a:tableStyleId>
              </a:tblPr>
              <a:tblGrid>
                <a:gridCol w="2277200"/>
                <a:gridCol w="6095200"/>
              </a:tblGrid>
              <a:tr h="381000">
                <a:tc>
                  <a:txBody>
                    <a:bodyPr/>
                    <a:lstStyle/>
                    <a:p>
                      <a:pPr lvl="0" rtl="0">
                        <a:spcBef>
                          <a:spcPts val="0"/>
                        </a:spcBef>
                        <a:buNone/>
                      </a:pPr>
                      <a:r>
                        <a:rPr lang="en"/>
                        <a:t>Description</a:t>
                      </a:r>
                    </a:p>
                  </a:txBody>
                  <a:tcPr marL="91425" marR="91425" marT="91425" marB="91425"/>
                </a:tc>
                <a:tc>
                  <a:txBody>
                    <a:bodyPr/>
                    <a:lstStyle/>
                    <a:p>
                      <a:pPr rtl="0">
                        <a:spcBef>
                          <a:spcPts val="0"/>
                        </a:spcBef>
                        <a:buNone/>
                      </a:pPr>
                      <a:r>
                        <a:rPr lang="en"/>
                        <a:t>Manheim Marketing Report</a:t>
                      </a:r>
                    </a:p>
                    <a:p>
                      <a:pPr lvl="0" rtl="0">
                        <a:spcBef>
                          <a:spcPts val="0"/>
                        </a:spcBef>
                        <a:buNone/>
                      </a:pPr>
                      <a:r>
                        <a:rPr lang="en"/>
                        <a:t>(MMR: National Average whole sale price for the particular vehicle)</a:t>
                      </a:r>
                    </a:p>
                  </a:txBody>
                  <a:tcPr marL="91425" marR="91425" marT="91425" marB="91425"/>
                </a:tc>
              </a:tr>
              <a:tr h="381000">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Integer</a:t>
                      </a:r>
                    </a:p>
                  </a:txBody>
                  <a:tcPr marL="91425" marR="91425" marT="91425" marB="91425"/>
                </a:tc>
              </a:tr>
              <a:tr h="381000">
                <a:tc>
                  <a:txBody>
                    <a:bodyPr/>
                    <a:lstStyle/>
                    <a:p>
                      <a:pPr lvl="0" rtl="0">
                        <a:spcBef>
                          <a:spcPts val="0"/>
                        </a:spcBef>
                        <a:buNone/>
                      </a:pPr>
                      <a:r>
                        <a:rPr lang="en"/>
                        <a:t>“NA” values</a:t>
                      </a:r>
                    </a:p>
                  </a:txBody>
                  <a:tcPr marL="91425" marR="91425" marT="91425" marB="91425"/>
                </a:tc>
                <a:tc>
                  <a:txBody>
                    <a:bodyPr/>
                    <a:lstStyle/>
                    <a:p>
                      <a:pPr lvl="0" rtl="0">
                        <a:spcBef>
                          <a:spcPts val="0"/>
                        </a:spcBef>
                        <a:buNone/>
                      </a:pPr>
                      <a:r>
                        <a:rPr lang="en"/>
                        <a:t>Yes, updated all “NA” values to 0</a:t>
                      </a:r>
                    </a:p>
                  </a:txBody>
                  <a:tcPr marL="91425" marR="91425" marT="91425" marB="91425"/>
                </a:tc>
              </a:tr>
            </a:tbl>
          </a:graphicData>
        </a:graphic>
      </p:graphicFrame>
      <p:sp>
        <p:nvSpPr>
          <p:cNvPr id="223" name="Shape 223"/>
          <p:cNvSpPr txBox="1"/>
          <p:nvPr/>
        </p:nvSpPr>
        <p:spPr>
          <a:xfrm>
            <a:off x="506300" y="2819150"/>
            <a:ext cx="7490999" cy="1484400"/>
          </a:xfrm>
          <a:prstGeom prst="rect">
            <a:avLst/>
          </a:prstGeom>
          <a:noFill/>
          <a:ln>
            <a:noFill/>
          </a:ln>
        </p:spPr>
        <p:txBody>
          <a:bodyPr lIns="91425" tIns="91425" rIns="91425" bIns="91425" anchor="t" anchorCtr="0">
            <a:noAutofit/>
          </a:bodyPr>
          <a:lstStyle/>
          <a:p>
            <a:pPr rtl="0">
              <a:spcBef>
                <a:spcPts val="0"/>
              </a:spcBef>
              <a:buNone/>
            </a:pPr>
            <a:r>
              <a:rPr lang="en"/>
              <a:t>Assumption : VNMMR might be used as a reference to set the FLOOR price by the sellers.</a:t>
            </a:r>
          </a:p>
          <a:p>
            <a:pPr rtl="0">
              <a:spcBef>
                <a:spcPts val="0"/>
              </a:spcBef>
              <a:buNone/>
            </a:pPr>
            <a:endParaRPr/>
          </a:p>
          <a:p>
            <a:pPr>
              <a:spcBef>
                <a:spcPts val="0"/>
              </a:spcBef>
              <a:buNone/>
            </a:pPr>
            <a:r>
              <a:rPr lang="en"/>
              <a:t>Let's analyze FLOOR just on the basis of VNMMR price.</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A new variable created</a:t>
            </a:r>
          </a:p>
        </p:txBody>
      </p:sp>
      <p:graphicFrame>
        <p:nvGraphicFramePr>
          <p:cNvPr id="229" name="Shape 229"/>
          <p:cNvGraphicFramePr/>
          <p:nvPr/>
        </p:nvGraphicFramePr>
        <p:xfrm>
          <a:off x="474825" y="1132875"/>
          <a:ext cx="8372400" cy="1188630"/>
        </p:xfrm>
        <a:graphic>
          <a:graphicData uri="http://schemas.openxmlformats.org/drawingml/2006/table">
            <a:tbl>
              <a:tblPr>
                <a:noFill/>
                <a:tableStyleId>{D0A13442-31B8-40B2-942C-5CD4842723E1}</a:tableStyleId>
              </a:tblPr>
              <a:tblGrid>
                <a:gridCol w="2277200"/>
                <a:gridCol w="6095200"/>
              </a:tblGrid>
              <a:tr h="381000">
                <a:tc>
                  <a:txBody>
                    <a:bodyPr/>
                    <a:lstStyle/>
                    <a:p>
                      <a:pPr rtl="0">
                        <a:spcBef>
                          <a:spcPts val="0"/>
                        </a:spcBef>
                        <a:buNone/>
                      </a:pPr>
                      <a:r>
                        <a:rPr lang="en" u="sng">
                          <a:solidFill>
                            <a:srgbClr val="38761D"/>
                          </a:solidFill>
                        </a:rPr>
                        <a:t>Name</a:t>
                      </a:r>
                    </a:p>
                  </a:txBody>
                  <a:tcPr marL="91425" marR="91425" marT="91425" marB="91425"/>
                </a:tc>
                <a:tc>
                  <a:txBody>
                    <a:bodyPr/>
                    <a:lstStyle/>
                    <a:p>
                      <a:pPr rtl="0">
                        <a:spcBef>
                          <a:spcPts val="0"/>
                        </a:spcBef>
                        <a:buNone/>
                      </a:pPr>
                      <a:r>
                        <a:rPr lang="en" u="sng">
                          <a:solidFill>
                            <a:srgbClr val="38761D"/>
                          </a:solidFill>
                        </a:rPr>
                        <a:t>Floor_VNMMR</a:t>
                      </a:r>
                    </a:p>
                  </a:txBody>
                  <a:tcPr marL="91425" marR="91425" marT="91425" marB="91425"/>
                </a:tc>
              </a:tr>
              <a:tr h="381000">
                <a:tc>
                  <a:txBody>
                    <a:bodyPr/>
                    <a:lstStyle/>
                    <a:p>
                      <a:pPr lvl="0" rtl="0">
                        <a:spcBef>
                          <a:spcPts val="0"/>
                        </a:spcBef>
                        <a:buNone/>
                      </a:pPr>
                      <a:r>
                        <a:rPr lang="en"/>
                        <a:t>Data Type</a:t>
                      </a:r>
                    </a:p>
                  </a:txBody>
                  <a:tcPr marL="91425" marR="91425" marT="91425" marB="91425"/>
                </a:tc>
                <a:tc>
                  <a:txBody>
                    <a:bodyPr/>
                    <a:lstStyle/>
                    <a:p>
                      <a:pPr lvl="0" rtl="0">
                        <a:spcBef>
                          <a:spcPts val="0"/>
                        </a:spcBef>
                        <a:buNone/>
                      </a:pPr>
                      <a:r>
                        <a:rPr lang="en"/>
                        <a:t>Factor</a:t>
                      </a:r>
                    </a:p>
                  </a:txBody>
                  <a:tcPr marL="91425" marR="91425" marT="91425" marB="91425"/>
                </a:tc>
              </a:tr>
              <a:tr h="381000">
                <a:tc>
                  <a:txBody>
                    <a:bodyPr/>
                    <a:lstStyle/>
                    <a:p>
                      <a:pPr lvl="0" rtl="0">
                        <a:spcBef>
                          <a:spcPts val="0"/>
                        </a:spcBef>
                        <a:buNone/>
                      </a:pPr>
                      <a:r>
                        <a:rPr lang="en"/>
                        <a:t>Values</a:t>
                      </a:r>
                    </a:p>
                  </a:txBody>
                  <a:tcPr marL="91425" marR="91425" marT="91425" marB="91425"/>
                </a:tc>
                <a:tc>
                  <a:txBody>
                    <a:bodyPr/>
                    <a:lstStyle/>
                    <a:p>
                      <a:pPr lvl="0" rtl="0">
                        <a:spcBef>
                          <a:spcPts val="0"/>
                        </a:spcBef>
                        <a:buNone/>
                      </a:pPr>
                      <a:r>
                        <a:rPr lang="en"/>
                        <a:t>NotApplicable, NotConsulted, High, Low</a:t>
                      </a:r>
                    </a:p>
                  </a:txBody>
                  <a:tcPr marL="91425" marR="91425" marT="91425" marB="91425"/>
                </a:tc>
              </a:tr>
            </a:tbl>
          </a:graphicData>
        </a:graphic>
      </p:graphicFrame>
      <p:sp>
        <p:nvSpPr>
          <p:cNvPr id="230" name="Shape 230"/>
          <p:cNvSpPr txBox="1"/>
          <p:nvPr/>
        </p:nvSpPr>
        <p:spPr>
          <a:xfrm>
            <a:off x="474825" y="2542975"/>
            <a:ext cx="3083699" cy="1622399"/>
          </a:xfrm>
          <a:prstGeom prst="rect">
            <a:avLst/>
          </a:prstGeom>
          <a:noFill/>
          <a:ln>
            <a:noFill/>
          </a:ln>
        </p:spPr>
        <p:txBody>
          <a:bodyPr lIns="91425" tIns="91425" rIns="91425" bIns="91425" anchor="t" anchorCtr="0">
            <a:noAutofit/>
          </a:bodyPr>
          <a:lstStyle/>
          <a:p>
            <a:pPr>
              <a:spcBef>
                <a:spcPts val="0"/>
              </a:spcBef>
              <a:buNone/>
            </a:pPr>
            <a:r>
              <a:rPr lang="en"/>
              <a:t>This variable will have the values based on FLOOR and VNMMR prices based on the following analogy.</a:t>
            </a:r>
          </a:p>
        </p:txBody>
      </p:sp>
      <p:graphicFrame>
        <p:nvGraphicFramePr>
          <p:cNvPr id="231" name="Shape 231"/>
          <p:cNvGraphicFramePr/>
          <p:nvPr/>
        </p:nvGraphicFramePr>
        <p:xfrm>
          <a:off x="3744950" y="2542975"/>
          <a:ext cx="3195400" cy="2377260"/>
        </p:xfrm>
        <a:graphic>
          <a:graphicData uri="http://schemas.openxmlformats.org/drawingml/2006/table">
            <a:tbl>
              <a:tblPr>
                <a:noFill/>
                <a:tableStyleId>{01745356-A9AE-4803-9BCF-EA39BE0FF514}</a:tableStyleId>
              </a:tblPr>
              <a:tblGrid>
                <a:gridCol w="856900"/>
                <a:gridCol w="950625"/>
                <a:gridCol w="1387875"/>
              </a:tblGrid>
              <a:tr h="313675">
                <a:tc>
                  <a:txBody>
                    <a:bodyPr/>
                    <a:lstStyle/>
                    <a:p>
                      <a:pPr>
                        <a:spcBef>
                          <a:spcPts val="0"/>
                        </a:spcBef>
                        <a:buNone/>
                      </a:pPr>
                      <a:r>
                        <a:rPr lang="en"/>
                        <a:t>Floor</a:t>
                      </a:r>
                    </a:p>
                  </a:txBody>
                  <a:tcPr marL="91425" marR="91425" marT="91425" marB="91425"/>
                </a:tc>
                <a:tc>
                  <a:txBody>
                    <a:bodyPr/>
                    <a:lstStyle/>
                    <a:p>
                      <a:pPr>
                        <a:spcBef>
                          <a:spcPts val="0"/>
                        </a:spcBef>
                        <a:buNone/>
                      </a:pPr>
                      <a:r>
                        <a:rPr lang="en"/>
                        <a:t>VNMMR</a:t>
                      </a:r>
                    </a:p>
                  </a:txBody>
                  <a:tcPr marL="91425" marR="91425" marT="91425" marB="91425"/>
                </a:tc>
                <a:tc>
                  <a:txBody>
                    <a:bodyPr/>
                    <a:lstStyle/>
                    <a:p>
                      <a:pPr rtl="0">
                        <a:spcBef>
                          <a:spcPts val="0"/>
                        </a:spcBef>
                        <a:buNone/>
                      </a:pPr>
                      <a:r>
                        <a:rPr lang="en" u="sng">
                          <a:solidFill>
                            <a:srgbClr val="38761D"/>
                          </a:solidFill>
                        </a:rPr>
                        <a:t>Floor_VNMMR</a:t>
                      </a:r>
                    </a:p>
                  </a:txBody>
                  <a:tcPr marL="91425" marR="91425" marT="91425" marB="91425"/>
                </a:tc>
              </a:tr>
              <a:tr h="396200">
                <a:tc>
                  <a:txBody>
                    <a:bodyPr/>
                    <a:lstStyle/>
                    <a:p>
                      <a:pPr>
                        <a:spcBef>
                          <a:spcPts val="0"/>
                        </a:spcBef>
                        <a:buNone/>
                      </a:pPr>
                      <a:r>
                        <a:rPr lang="en"/>
                        <a:t>0</a:t>
                      </a:r>
                    </a:p>
                  </a:txBody>
                  <a:tcPr marL="91425" marR="91425" marT="91425" marB="91425"/>
                </a:tc>
                <a:tc>
                  <a:txBody>
                    <a:bodyPr/>
                    <a:lstStyle/>
                    <a:p>
                      <a:pPr>
                        <a:spcBef>
                          <a:spcPts val="0"/>
                        </a:spcBef>
                        <a:buNone/>
                      </a:pPr>
                      <a:r>
                        <a:rPr lang="en"/>
                        <a:t>0</a:t>
                      </a:r>
                    </a:p>
                  </a:txBody>
                  <a:tcPr marL="91425" marR="91425" marT="91425" marB="91425"/>
                </a:tc>
                <a:tc>
                  <a:txBody>
                    <a:bodyPr/>
                    <a:lstStyle/>
                    <a:p>
                      <a:pPr rtl="0">
                        <a:spcBef>
                          <a:spcPts val="0"/>
                        </a:spcBef>
                        <a:buNone/>
                      </a:pPr>
                      <a:r>
                        <a:rPr lang="en"/>
                        <a:t>NotApplicable</a:t>
                      </a:r>
                    </a:p>
                  </a:txBody>
                  <a:tcPr marL="91425" marR="91425" marT="91425" marB="91425"/>
                </a:tc>
              </a:tr>
              <a:tr h="313675">
                <a:tc>
                  <a:txBody>
                    <a:bodyPr/>
                    <a:lstStyle/>
                    <a:p>
                      <a:pPr>
                        <a:spcBef>
                          <a:spcPts val="0"/>
                        </a:spcBef>
                        <a:buNone/>
                      </a:pPr>
                      <a:r>
                        <a:rPr lang="en"/>
                        <a:t>100 ...</a:t>
                      </a:r>
                    </a:p>
                  </a:txBody>
                  <a:tcPr marL="91425" marR="91425" marT="91425" marB="91425"/>
                </a:tc>
                <a:tc>
                  <a:txBody>
                    <a:bodyPr/>
                    <a:lstStyle/>
                    <a:p>
                      <a:pPr>
                        <a:spcBef>
                          <a:spcPts val="0"/>
                        </a:spcBef>
                        <a:buNone/>
                      </a:pPr>
                      <a:r>
                        <a:rPr lang="en"/>
                        <a:t>0</a:t>
                      </a:r>
                    </a:p>
                  </a:txBody>
                  <a:tcPr marL="91425" marR="91425" marT="91425" marB="91425"/>
                </a:tc>
                <a:tc>
                  <a:txBody>
                    <a:bodyPr/>
                    <a:lstStyle/>
                    <a:p>
                      <a:pPr>
                        <a:spcBef>
                          <a:spcPts val="0"/>
                        </a:spcBef>
                        <a:buNone/>
                      </a:pPr>
                      <a:r>
                        <a:rPr lang="en"/>
                        <a:t>NotConsulted</a:t>
                      </a:r>
                    </a:p>
                  </a:txBody>
                  <a:tcPr marL="91425" marR="91425" marT="91425" marB="91425"/>
                </a:tc>
              </a:tr>
              <a:tr h="313675">
                <a:tc>
                  <a:txBody>
                    <a:bodyPr/>
                    <a:lstStyle/>
                    <a:p>
                      <a:pPr>
                        <a:spcBef>
                          <a:spcPts val="0"/>
                        </a:spcBef>
                        <a:buNone/>
                      </a:pPr>
                      <a:r>
                        <a:rPr lang="en"/>
                        <a:t>200 ...</a:t>
                      </a:r>
                    </a:p>
                  </a:txBody>
                  <a:tcPr marL="91425" marR="91425" marT="91425" marB="91425"/>
                </a:tc>
                <a:tc>
                  <a:txBody>
                    <a:bodyPr/>
                    <a:lstStyle/>
                    <a:p>
                      <a:pPr>
                        <a:spcBef>
                          <a:spcPts val="0"/>
                        </a:spcBef>
                        <a:buNone/>
                      </a:pPr>
                      <a:r>
                        <a:rPr lang="en"/>
                        <a:t>100 ...</a:t>
                      </a:r>
                    </a:p>
                  </a:txBody>
                  <a:tcPr marL="91425" marR="91425" marT="91425" marB="91425"/>
                </a:tc>
                <a:tc>
                  <a:txBody>
                    <a:bodyPr/>
                    <a:lstStyle/>
                    <a:p>
                      <a:pPr>
                        <a:spcBef>
                          <a:spcPts val="0"/>
                        </a:spcBef>
                        <a:buNone/>
                      </a:pPr>
                      <a:r>
                        <a:rPr lang="en"/>
                        <a:t>High</a:t>
                      </a:r>
                    </a:p>
                  </a:txBody>
                  <a:tcPr marL="91425" marR="91425" marT="91425" marB="91425"/>
                </a:tc>
              </a:tr>
              <a:tr h="313675">
                <a:tc>
                  <a:txBody>
                    <a:bodyPr/>
                    <a:lstStyle/>
                    <a:p>
                      <a:pPr>
                        <a:spcBef>
                          <a:spcPts val="0"/>
                        </a:spcBef>
                        <a:buNone/>
                      </a:pPr>
                      <a:r>
                        <a:rPr lang="en"/>
                        <a:t>300 ...</a:t>
                      </a:r>
                    </a:p>
                  </a:txBody>
                  <a:tcPr marL="91425" marR="91425" marT="91425" marB="91425"/>
                </a:tc>
                <a:tc>
                  <a:txBody>
                    <a:bodyPr/>
                    <a:lstStyle/>
                    <a:p>
                      <a:pPr>
                        <a:spcBef>
                          <a:spcPts val="0"/>
                        </a:spcBef>
                        <a:buNone/>
                      </a:pPr>
                      <a:r>
                        <a:rPr lang="en"/>
                        <a:t>300 ...</a:t>
                      </a:r>
                    </a:p>
                  </a:txBody>
                  <a:tcPr marL="91425" marR="91425" marT="91425" marB="91425"/>
                </a:tc>
                <a:tc>
                  <a:txBody>
                    <a:bodyPr/>
                    <a:lstStyle/>
                    <a:p>
                      <a:pPr>
                        <a:spcBef>
                          <a:spcPts val="0"/>
                        </a:spcBef>
                        <a:buNone/>
                      </a:pPr>
                      <a:r>
                        <a:rPr lang="en"/>
                        <a:t>Equal</a:t>
                      </a:r>
                    </a:p>
                  </a:txBody>
                  <a:tcPr marL="91425" marR="91425" marT="91425" marB="91425"/>
                </a:tc>
              </a:tr>
              <a:tr h="313675">
                <a:tc>
                  <a:txBody>
                    <a:bodyPr/>
                    <a:lstStyle/>
                    <a:p>
                      <a:pPr>
                        <a:spcBef>
                          <a:spcPts val="0"/>
                        </a:spcBef>
                        <a:buNone/>
                      </a:pPr>
                      <a:r>
                        <a:rPr lang="en"/>
                        <a:t>400 ...</a:t>
                      </a:r>
                    </a:p>
                  </a:txBody>
                  <a:tcPr marL="91425" marR="91425" marT="91425" marB="91425"/>
                </a:tc>
                <a:tc>
                  <a:txBody>
                    <a:bodyPr/>
                    <a:lstStyle/>
                    <a:p>
                      <a:pPr>
                        <a:spcBef>
                          <a:spcPts val="0"/>
                        </a:spcBef>
                        <a:buNone/>
                      </a:pPr>
                      <a:r>
                        <a:rPr lang="en"/>
                        <a:t>600 ...</a:t>
                      </a:r>
                    </a:p>
                  </a:txBody>
                  <a:tcPr marL="91425" marR="91425" marT="91425" marB="91425"/>
                </a:tc>
                <a:tc>
                  <a:txBody>
                    <a:bodyPr/>
                    <a:lstStyle/>
                    <a:p>
                      <a:pPr>
                        <a:spcBef>
                          <a:spcPts val="0"/>
                        </a:spcBef>
                        <a:buNone/>
                      </a:pPr>
                      <a:r>
                        <a:rPr lang="en"/>
                        <a:t>Low</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Conditional distribution of </a:t>
            </a:r>
            <a:r>
              <a:rPr lang="en" u="sng">
                <a:solidFill>
                  <a:srgbClr val="38761D"/>
                </a:solidFill>
              </a:rPr>
              <a:t>Floor_VNMMR</a:t>
            </a:r>
          </a:p>
        </p:txBody>
      </p:sp>
      <p:sp>
        <p:nvSpPr>
          <p:cNvPr id="237" name="Shape 237"/>
          <p:cNvSpPr txBox="1">
            <a:spLocks noGrp="1"/>
          </p:cNvSpPr>
          <p:nvPr>
            <p:ph type="body" idx="1"/>
          </p:nvPr>
        </p:nvSpPr>
        <p:spPr>
          <a:xfrm>
            <a:off x="228600" y="2724150"/>
            <a:ext cx="8520599" cy="1703100"/>
          </a:xfrm>
          <a:prstGeom prst="rect">
            <a:avLst/>
          </a:prstGeom>
        </p:spPr>
        <p:txBody>
          <a:bodyPr lIns="91425" tIns="91425" rIns="91425" bIns="91425" anchor="t" anchorCtr="0">
            <a:noAutofit/>
          </a:bodyPr>
          <a:lstStyle/>
          <a:p>
            <a:pPr marL="457200" lvl="0" indent="-228600" rtl="0">
              <a:spcBef>
                <a:spcPts val="0"/>
              </a:spcBef>
              <a:buSzPct val="100000"/>
              <a:buFont typeface="Arial" pitchFamily="34" charset="0"/>
              <a:buChar char="•"/>
            </a:pPr>
            <a:r>
              <a:rPr lang="en" sz="1400" dirty="0">
                <a:solidFill>
                  <a:srgbClr val="000000"/>
                </a:solidFill>
                <a:latin typeface="Arial"/>
                <a:ea typeface="Arial"/>
                <a:cs typeface="Arial"/>
                <a:sym typeface="Arial"/>
              </a:rPr>
              <a:t>When spread is equal, then about the same distribution between two classes.</a:t>
            </a:r>
          </a:p>
          <a:p>
            <a:pPr marL="457200" lvl="0" indent="-228600" rtl="0">
              <a:spcBef>
                <a:spcPts val="0"/>
              </a:spcBef>
              <a:buSzPct val="100000"/>
              <a:buFont typeface="Arial" pitchFamily="34" charset="0"/>
              <a:buChar char="•"/>
            </a:pPr>
            <a:r>
              <a:rPr lang="en" sz="1400" dirty="0">
                <a:solidFill>
                  <a:srgbClr val="000000"/>
                </a:solidFill>
                <a:latin typeface="Arial"/>
                <a:ea typeface="Arial"/>
                <a:cs typeface="Arial"/>
                <a:sym typeface="Arial"/>
              </a:rPr>
              <a:t>When FLOOR &gt; VNMMR, more number of NOT SOLD.</a:t>
            </a:r>
          </a:p>
          <a:p>
            <a:pPr marL="457200" lvl="0" indent="-228600" rtl="0">
              <a:spcBef>
                <a:spcPts val="0"/>
              </a:spcBef>
              <a:buSzPct val="100000"/>
              <a:buFont typeface="Arial" pitchFamily="34" charset="0"/>
              <a:buChar char="•"/>
            </a:pPr>
            <a:r>
              <a:rPr lang="en" sz="1400" dirty="0">
                <a:solidFill>
                  <a:srgbClr val="000000"/>
                </a:solidFill>
                <a:latin typeface="Arial"/>
                <a:ea typeface="Arial"/>
                <a:cs typeface="Arial"/>
                <a:sym typeface="Arial"/>
              </a:rPr>
              <a:t>When FLOOR &lt; VNMMR, then same distribution.</a:t>
            </a:r>
          </a:p>
          <a:p>
            <a:pPr marL="457200" lvl="0" indent="-228600" rtl="0">
              <a:spcBef>
                <a:spcPts val="0"/>
              </a:spcBef>
              <a:buSzPct val="100000"/>
              <a:buFont typeface="Arial" pitchFamily="34" charset="0"/>
              <a:buChar char="•"/>
            </a:pPr>
            <a:r>
              <a:rPr lang="en" sz="1400" dirty="0">
                <a:solidFill>
                  <a:srgbClr val="000000"/>
                </a:solidFill>
                <a:latin typeface="Arial"/>
                <a:ea typeface="Arial"/>
                <a:cs typeface="Arial"/>
                <a:sym typeface="Arial"/>
              </a:rPr>
              <a:t>When both the prices were missing, then same </a:t>
            </a:r>
            <a:r>
              <a:rPr lang="en" sz="1400" dirty="0" smtClean="0">
                <a:solidFill>
                  <a:srgbClr val="000000"/>
                </a:solidFill>
                <a:latin typeface="Arial"/>
                <a:ea typeface="Arial"/>
                <a:cs typeface="Arial"/>
                <a:sym typeface="Arial"/>
              </a:rPr>
              <a:t>distribution.</a:t>
            </a:r>
          </a:p>
          <a:p>
            <a:pPr marL="457200" lvl="0" indent="-228600">
              <a:spcBef>
                <a:spcPts val="0"/>
              </a:spcBef>
              <a:buSzPct val="100000"/>
              <a:buFont typeface="Arial" pitchFamily="34" charset="0"/>
              <a:buChar char="•"/>
            </a:pPr>
            <a:r>
              <a:rPr lang="en" sz="1400" dirty="0" smtClean="0">
                <a:solidFill>
                  <a:srgbClr val="000000"/>
                </a:solidFill>
                <a:latin typeface="Arial"/>
                <a:ea typeface="Arial"/>
                <a:cs typeface="Arial"/>
                <a:sym typeface="Arial"/>
              </a:rPr>
              <a:t>When FLOOR price was not consulted, then more NOT SOLD</a:t>
            </a:r>
            <a:r>
              <a:rPr lang="en" dirty="0" smtClean="0"/>
              <a:t>.</a:t>
            </a:r>
            <a:endParaRPr lang="en" dirty="0"/>
          </a:p>
        </p:txBody>
      </p:sp>
      <p:graphicFrame>
        <p:nvGraphicFramePr>
          <p:cNvPr id="238" name="Shape 238"/>
          <p:cNvGraphicFramePr/>
          <p:nvPr/>
        </p:nvGraphicFramePr>
        <p:xfrm>
          <a:off x="685800" y="1047750"/>
          <a:ext cx="6963150" cy="1584840"/>
        </p:xfrm>
        <a:graphic>
          <a:graphicData uri="http://schemas.openxmlformats.org/drawingml/2006/table">
            <a:tbl>
              <a:tblPr>
                <a:noFill/>
                <a:tableStyleId>{E89ECE6C-0551-4382-8810-87C46F4F865F}</a:tableStyleId>
              </a:tblPr>
              <a:tblGrid>
                <a:gridCol w="1097425"/>
                <a:gridCol w="889850"/>
                <a:gridCol w="938700"/>
                <a:gridCol w="999725"/>
                <a:gridCol w="1561475"/>
                <a:gridCol w="1475975"/>
              </a:tblGrid>
              <a:tr h="396200">
                <a:tc>
                  <a:txBody>
                    <a:bodyPr/>
                    <a:lstStyle/>
                    <a:p>
                      <a:pPr rtl="0">
                        <a:spcBef>
                          <a:spcPts val="0"/>
                        </a:spcBef>
                        <a:buNone/>
                      </a:pPr>
                      <a:endParaRPr dirty="0"/>
                    </a:p>
                  </a:txBody>
                  <a:tcPr marL="91425" marR="91425" marT="91425" marB="91425"/>
                </a:tc>
                <a:tc gridSpan="5">
                  <a:txBody>
                    <a:bodyPr/>
                    <a:lstStyle/>
                    <a:p>
                      <a:pPr rtl="0">
                        <a:spcBef>
                          <a:spcPts val="0"/>
                        </a:spcBef>
                        <a:buNone/>
                      </a:pPr>
                      <a:r>
                        <a:rPr lang="en"/>
                        <a:t>                                      Floor_VNMMR</a:t>
                      </a: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6200">
                <a:tc>
                  <a:txBody>
                    <a:bodyPr/>
                    <a:lstStyle/>
                    <a:p>
                      <a:pPr>
                        <a:spcBef>
                          <a:spcPts val="0"/>
                        </a:spcBef>
                        <a:buNone/>
                      </a:pPr>
                      <a:r>
                        <a:rPr lang="en"/>
                        <a:t>DMSOLD</a:t>
                      </a:r>
                    </a:p>
                  </a:txBody>
                  <a:tcPr marL="91425" marR="91425" marT="91425" marB="91425"/>
                </a:tc>
                <a:tc>
                  <a:txBody>
                    <a:bodyPr/>
                    <a:lstStyle/>
                    <a:p>
                      <a:pPr>
                        <a:spcBef>
                          <a:spcPts val="0"/>
                        </a:spcBef>
                        <a:buNone/>
                      </a:pPr>
                      <a:r>
                        <a:rPr lang="en"/>
                        <a:t>Equal</a:t>
                      </a:r>
                    </a:p>
                  </a:txBody>
                  <a:tcPr marL="91425" marR="91425" marT="91425" marB="91425"/>
                </a:tc>
                <a:tc>
                  <a:txBody>
                    <a:bodyPr/>
                    <a:lstStyle/>
                    <a:p>
                      <a:pPr>
                        <a:spcBef>
                          <a:spcPts val="0"/>
                        </a:spcBef>
                        <a:buNone/>
                      </a:pPr>
                      <a:r>
                        <a:rPr lang="en"/>
                        <a:t>High</a:t>
                      </a:r>
                    </a:p>
                  </a:txBody>
                  <a:tcPr marL="91425" marR="91425" marT="91425" marB="91425"/>
                </a:tc>
                <a:tc>
                  <a:txBody>
                    <a:bodyPr/>
                    <a:lstStyle/>
                    <a:p>
                      <a:pPr>
                        <a:spcBef>
                          <a:spcPts val="0"/>
                        </a:spcBef>
                        <a:buNone/>
                      </a:pPr>
                      <a:r>
                        <a:rPr lang="en"/>
                        <a:t>Low</a:t>
                      </a:r>
                    </a:p>
                  </a:txBody>
                  <a:tcPr marL="91425" marR="91425" marT="91425" marB="91425"/>
                </a:tc>
                <a:tc>
                  <a:txBody>
                    <a:bodyPr/>
                    <a:lstStyle/>
                    <a:p>
                      <a:pPr>
                        <a:spcBef>
                          <a:spcPts val="0"/>
                        </a:spcBef>
                        <a:buNone/>
                      </a:pPr>
                      <a:r>
                        <a:rPr lang="en"/>
                        <a:t>NotApplicable</a:t>
                      </a:r>
                    </a:p>
                  </a:txBody>
                  <a:tcPr marL="91425" marR="91425" marT="91425" marB="91425"/>
                </a:tc>
                <a:tc>
                  <a:txBody>
                    <a:bodyPr/>
                    <a:lstStyle/>
                    <a:p>
                      <a:pPr>
                        <a:spcBef>
                          <a:spcPts val="0"/>
                        </a:spcBef>
                        <a:buNone/>
                      </a:pPr>
                      <a:r>
                        <a:rPr lang="en"/>
                        <a:t>NotConsulted</a:t>
                      </a:r>
                    </a:p>
                  </a:txBody>
                  <a:tcPr marL="91425" marR="91425" marT="91425" marB="91425"/>
                </a:tc>
              </a:tr>
              <a:tr h="396200">
                <a:tc>
                  <a:txBody>
                    <a:bodyPr/>
                    <a:lstStyle/>
                    <a:p>
                      <a:pPr>
                        <a:spcBef>
                          <a:spcPts val="0"/>
                        </a:spcBef>
                        <a:buNone/>
                      </a:pPr>
                      <a:r>
                        <a:rPr lang="en"/>
                        <a:t>N</a:t>
                      </a:r>
                    </a:p>
                  </a:txBody>
                  <a:tcPr marL="91425" marR="91425" marT="91425" marB="91425"/>
                </a:tc>
                <a:tc>
                  <a:txBody>
                    <a:bodyPr/>
                    <a:lstStyle/>
                    <a:p>
                      <a:pPr>
                        <a:spcBef>
                          <a:spcPts val="0"/>
                        </a:spcBef>
                        <a:buNone/>
                      </a:pPr>
                      <a:r>
                        <a:rPr lang="en"/>
                        <a:t>56 %</a:t>
                      </a:r>
                    </a:p>
                  </a:txBody>
                  <a:tcPr marL="91425" marR="91425" marT="91425" marB="91425"/>
                </a:tc>
                <a:tc>
                  <a:txBody>
                    <a:bodyPr/>
                    <a:lstStyle/>
                    <a:p>
                      <a:pPr>
                        <a:spcBef>
                          <a:spcPts val="0"/>
                        </a:spcBef>
                        <a:buNone/>
                      </a:pPr>
                      <a:r>
                        <a:rPr lang="en"/>
                        <a:t>61 %</a:t>
                      </a:r>
                    </a:p>
                  </a:txBody>
                  <a:tcPr marL="91425" marR="91425" marT="91425" marB="91425"/>
                </a:tc>
                <a:tc>
                  <a:txBody>
                    <a:bodyPr/>
                    <a:lstStyle/>
                    <a:p>
                      <a:pPr>
                        <a:spcBef>
                          <a:spcPts val="0"/>
                        </a:spcBef>
                        <a:buNone/>
                      </a:pPr>
                      <a:r>
                        <a:rPr lang="en"/>
                        <a:t>51 %</a:t>
                      </a:r>
                    </a:p>
                  </a:txBody>
                  <a:tcPr marL="91425" marR="91425" marT="91425" marB="91425"/>
                </a:tc>
                <a:tc>
                  <a:txBody>
                    <a:bodyPr/>
                    <a:lstStyle/>
                    <a:p>
                      <a:pPr>
                        <a:spcBef>
                          <a:spcPts val="0"/>
                        </a:spcBef>
                        <a:buNone/>
                      </a:pPr>
                      <a:r>
                        <a:rPr lang="en"/>
                        <a:t>52 %</a:t>
                      </a:r>
                    </a:p>
                  </a:txBody>
                  <a:tcPr marL="91425" marR="91425" marT="91425" marB="91425"/>
                </a:tc>
                <a:tc>
                  <a:txBody>
                    <a:bodyPr/>
                    <a:lstStyle/>
                    <a:p>
                      <a:pPr>
                        <a:spcBef>
                          <a:spcPts val="0"/>
                        </a:spcBef>
                        <a:buNone/>
                      </a:pPr>
                      <a:r>
                        <a:rPr lang="en"/>
                        <a:t>68 %</a:t>
                      </a:r>
                    </a:p>
                  </a:txBody>
                  <a:tcPr marL="91425" marR="91425" marT="91425" marB="91425"/>
                </a:tc>
              </a:tr>
              <a:tr h="381000">
                <a:tc>
                  <a:txBody>
                    <a:bodyPr/>
                    <a:lstStyle/>
                    <a:p>
                      <a:pPr>
                        <a:spcBef>
                          <a:spcPts val="0"/>
                        </a:spcBef>
                        <a:buNone/>
                      </a:pPr>
                      <a:r>
                        <a:rPr lang="en"/>
                        <a:t>Y</a:t>
                      </a:r>
                    </a:p>
                  </a:txBody>
                  <a:tcPr marL="91425" marR="91425" marT="91425" marB="91425"/>
                </a:tc>
                <a:tc>
                  <a:txBody>
                    <a:bodyPr/>
                    <a:lstStyle/>
                    <a:p>
                      <a:pPr>
                        <a:spcBef>
                          <a:spcPts val="0"/>
                        </a:spcBef>
                        <a:buNone/>
                      </a:pPr>
                      <a:r>
                        <a:rPr lang="en"/>
                        <a:t>44 %</a:t>
                      </a:r>
                    </a:p>
                  </a:txBody>
                  <a:tcPr marL="91425" marR="91425" marT="91425" marB="91425"/>
                </a:tc>
                <a:tc>
                  <a:txBody>
                    <a:bodyPr/>
                    <a:lstStyle/>
                    <a:p>
                      <a:pPr>
                        <a:spcBef>
                          <a:spcPts val="0"/>
                        </a:spcBef>
                        <a:buNone/>
                      </a:pPr>
                      <a:r>
                        <a:rPr lang="en"/>
                        <a:t>39 %</a:t>
                      </a:r>
                    </a:p>
                  </a:txBody>
                  <a:tcPr marL="91425" marR="91425" marT="91425" marB="91425"/>
                </a:tc>
                <a:tc>
                  <a:txBody>
                    <a:bodyPr/>
                    <a:lstStyle/>
                    <a:p>
                      <a:pPr>
                        <a:spcBef>
                          <a:spcPts val="0"/>
                        </a:spcBef>
                        <a:buNone/>
                      </a:pPr>
                      <a:r>
                        <a:rPr lang="en"/>
                        <a:t>49 %</a:t>
                      </a:r>
                    </a:p>
                  </a:txBody>
                  <a:tcPr marL="91425" marR="91425" marT="91425" marB="91425"/>
                </a:tc>
                <a:tc>
                  <a:txBody>
                    <a:bodyPr/>
                    <a:lstStyle/>
                    <a:p>
                      <a:pPr>
                        <a:spcBef>
                          <a:spcPts val="0"/>
                        </a:spcBef>
                        <a:buNone/>
                      </a:pPr>
                      <a:r>
                        <a:rPr lang="en"/>
                        <a:t>48 %</a:t>
                      </a:r>
                    </a:p>
                  </a:txBody>
                  <a:tcPr marL="91425" marR="91425" marT="91425" marB="91425"/>
                </a:tc>
                <a:tc>
                  <a:txBody>
                    <a:bodyPr/>
                    <a:lstStyle/>
                    <a:p>
                      <a:pPr>
                        <a:spcBef>
                          <a:spcPts val="0"/>
                        </a:spcBef>
                        <a:buNone/>
                      </a:pPr>
                      <a:r>
                        <a:rPr lang="en" dirty="0"/>
                        <a:t>32 %</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DMMODELYR</a:t>
            </a:r>
          </a:p>
        </p:txBody>
      </p:sp>
      <p:graphicFrame>
        <p:nvGraphicFramePr>
          <p:cNvPr id="244" name="Shape 244"/>
          <p:cNvGraphicFramePr/>
          <p:nvPr/>
        </p:nvGraphicFramePr>
        <p:xfrm>
          <a:off x="474825" y="1132875"/>
          <a:ext cx="8372400" cy="792420"/>
        </p:xfrm>
        <a:graphic>
          <a:graphicData uri="http://schemas.openxmlformats.org/drawingml/2006/table">
            <a:tbl>
              <a:tblPr>
                <a:noFill/>
                <a:tableStyleId>{B6FC3C6D-3D0B-4375-A810-72DF4A18D656}</a:tableStyleId>
              </a:tblPr>
              <a:tblGrid>
                <a:gridCol w="2277200"/>
                <a:gridCol w="6095200"/>
              </a:tblGrid>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Vehicle Model Year</a:t>
                      </a:r>
                    </a:p>
                  </a:txBody>
                  <a:tcPr marL="91425" marR="91425" marT="91425" marB="91425"/>
                </a:tc>
              </a:tr>
              <a:tr h="381000">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Integer</a:t>
                      </a:r>
                    </a:p>
                  </a:txBody>
                  <a:tcPr marL="91425" marR="91425" marT="91425" marB="91425"/>
                </a:tc>
              </a:tr>
            </a:tbl>
          </a:graphicData>
        </a:graphic>
      </p:graphicFrame>
      <p:pic>
        <p:nvPicPr>
          <p:cNvPr id="245" name="Shape 245"/>
          <p:cNvPicPr preferRelativeResize="0"/>
          <p:nvPr/>
        </p:nvPicPr>
        <p:blipFill>
          <a:blip r:embed="rId3">
            <a:alphaModFix/>
          </a:blip>
          <a:stretch>
            <a:fillRect/>
          </a:stretch>
        </p:blipFill>
        <p:spPr>
          <a:xfrm>
            <a:off x="474821" y="1975225"/>
            <a:ext cx="5682529" cy="27580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Conditional distribution (Actual values)</a:t>
            </a:r>
          </a:p>
        </p:txBody>
      </p:sp>
      <p:sp>
        <p:nvSpPr>
          <p:cNvPr id="251" name="Shape 251"/>
          <p:cNvSpPr txBox="1">
            <a:spLocks noGrp="1"/>
          </p:cNvSpPr>
          <p:nvPr>
            <p:ph type="body" idx="1"/>
          </p:nvPr>
        </p:nvSpPr>
        <p:spPr>
          <a:xfrm>
            <a:off x="311700" y="3961225"/>
            <a:ext cx="8520599" cy="607800"/>
          </a:xfrm>
          <a:prstGeom prst="rect">
            <a:avLst/>
          </a:prstGeom>
        </p:spPr>
        <p:txBody>
          <a:bodyPr lIns="91425" tIns="91425" rIns="91425" bIns="91425" anchor="t" anchorCtr="0">
            <a:noAutofit/>
          </a:bodyPr>
          <a:lstStyle/>
          <a:p>
            <a:pPr rtl="0">
              <a:spcBef>
                <a:spcPts val="0"/>
              </a:spcBef>
              <a:buNone/>
            </a:pPr>
            <a:r>
              <a:rPr lang="en" sz="1400"/>
              <a:t>Note: Using the ACTUAL values it is </a:t>
            </a:r>
            <a:r>
              <a:rPr lang="en" sz="1400" u="sng"/>
              <a:t>not conclusive</a:t>
            </a:r>
            <a:r>
              <a:rPr lang="en" sz="1400"/>
              <a:t> if Model Year affects the Sold / Not Sold. Let’s use </a:t>
            </a:r>
          </a:p>
          <a:p>
            <a:pPr>
              <a:spcBef>
                <a:spcPts val="0"/>
              </a:spcBef>
              <a:buNone/>
            </a:pPr>
            <a:r>
              <a:rPr lang="en" sz="1400"/>
              <a:t>Now we’ll use the Percentage of cars sold by Model Year.</a:t>
            </a:r>
          </a:p>
        </p:txBody>
      </p:sp>
      <p:pic>
        <p:nvPicPr>
          <p:cNvPr id="252" name="Shape 252"/>
          <p:cNvPicPr preferRelativeResize="0"/>
          <p:nvPr/>
        </p:nvPicPr>
        <p:blipFill>
          <a:blip r:embed="rId3">
            <a:alphaModFix/>
          </a:blip>
          <a:stretch>
            <a:fillRect/>
          </a:stretch>
        </p:blipFill>
        <p:spPr>
          <a:xfrm>
            <a:off x="932050" y="1017803"/>
            <a:ext cx="6163750" cy="29916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Conditional Distribution (Percentage values)</a:t>
            </a:r>
          </a:p>
        </p:txBody>
      </p:sp>
      <p:pic>
        <p:nvPicPr>
          <p:cNvPr id="258" name="Shape 258"/>
          <p:cNvPicPr preferRelativeResize="0"/>
          <p:nvPr/>
        </p:nvPicPr>
        <p:blipFill>
          <a:blip r:embed="rId3">
            <a:alphaModFix/>
          </a:blip>
          <a:stretch>
            <a:fillRect/>
          </a:stretch>
        </p:blipFill>
        <p:spPr>
          <a:xfrm>
            <a:off x="736425" y="1017800"/>
            <a:ext cx="6006500" cy="2915275"/>
          </a:xfrm>
          <a:prstGeom prst="rect">
            <a:avLst/>
          </a:prstGeom>
          <a:noFill/>
          <a:ln>
            <a:noFill/>
          </a:ln>
        </p:spPr>
      </p:pic>
      <p:sp>
        <p:nvSpPr>
          <p:cNvPr id="259" name="Shape 259"/>
          <p:cNvSpPr txBox="1"/>
          <p:nvPr/>
        </p:nvSpPr>
        <p:spPr>
          <a:xfrm>
            <a:off x="448750" y="3923800"/>
            <a:ext cx="6167700" cy="863099"/>
          </a:xfrm>
          <a:prstGeom prst="rect">
            <a:avLst/>
          </a:prstGeom>
          <a:noFill/>
          <a:ln>
            <a:noFill/>
          </a:ln>
        </p:spPr>
        <p:txBody>
          <a:bodyPr lIns="91425" tIns="91425" rIns="91425" bIns="91425" anchor="t" anchorCtr="0">
            <a:noAutofit/>
          </a:bodyPr>
          <a:lstStyle/>
          <a:p>
            <a:pPr marL="457200" lvl="0" indent="-304800">
              <a:spcBef>
                <a:spcPts val="0"/>
              </a:spcBef>
              <a:buSzPct val="100000"/>
              <a:buChar char="●"/>
            </a:pPr>
            <a:r>
              <a:rPr lang="en" sz="1200"/>
              <a:t>Even using percentage of cars did not give a conclusive result. So, let’s bin it now.</a:t>
            </a: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Creating a new variable </a:t>
            </a:r>
            <a:r>
              <a:rPr lang="en" u="sng">
                <a:solidFill>
                  <a:srgbClr val="38761D"/>
                </a:solidFill>
              </a:rPr>
              <a:t>ModelYear_P</a:t>
            </a:r>
          </a:p>
        </p:txBody>
      </p:sp>
      <p:sp>
        <p:nvSpPr>
          <p:cNvPr id="265" name="Shape 265"/>
          <p:cNvSpPr txBox="1">
            <a:spLocks noGrp="1"/>
          </p:cNvSpPr>
          <p:nvPr>
            <p:ph type="body" idx="1"/>
          </p:nvPr>
        </p:nvSpPr>
        <p:spPr>
          <a:xfrm>
            <a:off x="311700" y="1229875"/>
            <a:ext cx="8520599" cy="607800"/>
          </a:xfrm>
          <a:prstGeom prst="rect">
            <a:avLst/>
          </a:prstGeom>
        </p:spPr>
        <p:txBody>
          <a:bodyPr lIns="91425" tIns="91425" rIns="91425" bIns="91425" anchor="t" anchorCtr="0">
            <a:noAutofit/>
          </a:bodyPr>
          <a:lstStyle/>
          <a:p>
            <a:pPr rtl="0">
              <a:spcBef>
                <a:spcPts val="0"/>
              </a:spcBef>
              <a:buNone/>
            </a:pPr>
            <a:r>
              <a:rPr lang="en"/>
              <a:t>Binning the Model year based on the following values and create </a:t>
            </a:r>
            <a:r>
              <a:rPr lang="en" u="sng">
                <a:solidFill>
                  <a:srgbClr val="38761D"/>
                </a:solidFill>
              </a:rPr>
              <a:t>ModelYear_P</a:t>
            </a:r>
          </a:p>
          <a:p>
            <a:pPr rtl="0">
              <a:spcBef>
                <a:spcPts val="0"/>
              </a:spcBef>
              <a:buNone/>
            </a:pPr>
            <a:endParaRPr sz="1400" u="sng"/>
          </a:p>
          <a:p>
            <a:pPr>
              <a:spcBef>
                <a:spcPts val="0"/>
              </a:spcBef>
              <a:buNone/>
            </a:pPr>
            <a:endParaRPr u="sng">
              <a:solidFill>
                <a:srgbClr val="38761D"/>
              </a:solidFill>
            </a:endParaRPr>
          </a:p>
        </p:txBody>
      </p:sp>
      <p:graphicFrame>
        <p:nvGraphicFramePr>
          <p:cNvPr id="266" name="Shape 266"/>
          <p:cNvGraphicFramePr/>
          <p:nvPr/>
        </p:nvGraphicFramePr>
        <p:xfrm>
          <a:off x="311700" y="1837675"/>
          <a:ext cx="2620500" cy="1188630"/>
        </p:xfrm>
        <a:graphic>
          <a:graphicData uri="http://schemas.openxmlformats.org/drawingml/2006/table">
            <a:tbl>
              <a:tblPr>
                <a:noFill/>
                <a:tableStyleId>{61D3537B-B2E2-4AE3-9F7E-9D37FDF46947}</a:tableStyleId>
              </a:tblPr>
              <a:tblGrid>
                <a:gridCol w="1651050"/>
                <a:gridCol w="969450"/>
              </a:tblGrid>
              <a:tr h="381000">
                <a:tc>
                  <a:txBody>
                    <a:bodyPr/>
                    <a:lstStyle/>
                    <a:p>
                      <a:pPr>
                        <a:spcBef>
                          <a:spcPts val="0"/>
                        </a:spcBef>
                        <a:buNone/>
                      </a:pPr>
                      <a:r>
                        <a:rPr lang="en"/>
                        <a:t>1956 to 1999</a:t>
                      </a:r>
                    </a:p>
                  </a:txBody>
                  <a:tcPr marL="91425" marR="91425" marT="91425" marB="91425"/>
                </a:tc>
                <a:tc>
                  <a:txBody>
                    <a:bodyPr/>
                    <a:lstStyle/>
                    <a:p>
                      <a:pPr>
                        <a:spcBef>
                          <a:spcPts val="0"/>
                        </a:spcBef>
                        <a:buNone/>
                      </a:pPr>
                      <a:r>
                        <a:rPr lang="en"/>
                        <a:t>VeryOld</a:t>
                      </a:r>
                    </a:p>
                  </a:txBody>
                  <a:tcPr marL="91425" marR="91425" marT="91425" marB="91425"/>
                </a:tc>
              </a:tr>
              <a:tr h="381000">
                <a:tc>
                  <a:txBody>
                    <a:bodyPr/>
                    <a:lstStyle/>
                    <a:p>
                      <a:pPr>
                        <a:spcBef>
                          <a:spcPts val="0"/>
                        </a:spcBef>
                        <a:buNone/>
                      </a:pPr>
                      <a:r>
                        <a:rPr lang="en"/>
                        <a:t>2000 to 2006</a:t>
                      </a:r>
                    </a:p>
                  </a:txBody>
                  <a:tcPr marL="91425" marR="91425" marT="91425" marB="91425"/>
                </a:tc>
                <a:tc>
                  <a:txBody>
                    <a:bodyPr/>
                    <a:lstStyle/>
                    <a:p>
                      <a:pPr>
                        <a:spcBef>
                          <a:spcPts val="0"/>
                        </a:spcBef>
                        <a:buNone/>
                      </a:pPr>
                      <a:r>
                        <a:rPr lang="en"/>
                        <a:t>Old</a:t>
                      </a:r>
                    </a:p>
                  </a:txBody>
                  <a:tcPr marL="91425" marR="91425" marT="91425" marB="91425"/>
                </a:tc>
              </a:tr>
              <a:tr h="381000">
                <a:tc>
                  <a:txBody>
                    <a:bodyPr/>
                    <a:lstStyle/>
                    <a:p>
                      <a:pPr>
                        <a:spcBef>
                          <a:spcPts val="0"/>
                        </a:spcBef>
                        <a:buNone/>
                      </a:pPr>
                      <a:r>
                        <a:rPr lang="en"/>
                        <a:t>2007 to 2015</a:t>
                      </a:r>
                    </a:p>
                  </a:txBody>
                  <a:tcPr marL="91425" marR="91425" marT="91425" marB="91425"/>
                </a:tc>
                <a:tc>
                  <a:txBody>
                    <a:bodyPr/>
                    <a:lstStyle/>
                    <a:p>
                      <a:pPr>
                        <a:spcBef>
                          <a:spcPts val="0"/>
                        </a:spcBef>
                        <a:buNone/>
                      </a:pPr>
                      <a:r>
                        <a:rPr lang="en"/>
                        <a:t>New</a:t>
                      </a:r>
                    </a:p>
                  </a:txBody>
                  <a:tcPr marL="91425" marR="91425" marT="91425" marB="91425"/>
                </a:tc>
              </a:tr>
            </a:tbl>
          </a:graphicData>
        </a:graphic>
      </p:graphicFrame>
      <p:pic>
        <p:nvPicPr>
          <p:cNvPr id="267" name="Shape 267"/>
          <p:cNvPicPr preferRelativeResize="0"/>
          <p:nvPr/>
        </p:nvPicPr>
        <p:blipFill>
          <a:blip r:embed="rId3">
            <a:alphaModFix/>
          </a:blip>
          <a:stretch>
            <a:fillRect/>
          </a:stretch>
        </p:blipFill>
        <p:spPr>
          <a:xfrm>
            <a:off x="4122900" y="1749024"/>
            <a:ext cx="4860074" cy="2358874"/>
          </a:xfrm>
          <a:prstGeom prst="rect">
            <a:avLst/>
          </a:prstGeom>
          <a:noFill/>
          <a:ln>
            <a:noFill/>
          </a:ln>
        </p:spPr>
      </p:pic>
      <p:sp>
        <p:nvSpPr>
          <p:cNvPr id="268" name="Shape 268"/>
          <p:cNvSpPr txBox="1"/>
          <p:nvPr/>
        </p:nvSpPr>
        <p:spPr>
          <a:xfrm>
            <a:off x="322200" y="3463525"/>
            <a:ext cx="3866400" cy="736499"/>
          </a:xfrm>
          <a:prstGeom prst="rect">
            <a:avLst/>
          </a:prstGeom>
          <a:noFill/>
          <a:ln>
            <a:noFill/>
          </a:ln>
        </p:spPr>
        <p:txBody>
          <a:bodyPr lIns="91425" tIns="91425" rIns="91425" bIns="91425" anchor="t" anchorCtr="0">
            <a:noAutofit/>
          </a:bodyPr>
          <a:lstStyle/>
          <a:p>
            <a:pPr>
              <a:spcBef>
                <a:spcPts val="0"/>
              </a:spcBef>
              <a:buNone/>
            </a:pPr>
            <a:r>
              <a:rPr lang="en"/>
              <a:t>Based on the Model Year the distribution of SOLD cars are about the same.</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598100" y="2152347"/>
            <a:ext cx="8222100" cy="838799"/>
          </a:xfrm>
          <a:prstGeom prst="rect">
            <a:avLst/>
          </a:prstGeom>
        </p:spPr>
        <p:txBody>
          <a:bodyPr lIns="91425" tIns="91425" rIns="91425" bIns="91425" anchor="ctr" anchorCtr="0">
            <a:noAutofit/>
          </a:bodyPr>
          <a:lstStyle/>
          <a:p>
            <a:pPr>
              <a:spcBef>
                <a:spcPts val="0"/>
              </a:spcBef>
              <a:buNone/>
            </a:pPr>
            <a:r>
              <a:rPr lang="en"/>
              <a:t>          Problem Statement</a:t>
            </a: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DMMAKE, DMMODEL</a:t>
            </a:r>
          </a:p>
        </p:txBody>
      </p:sp>
      <p:graphicFrame>
        <p:nvGraphicFramePr>
          <p:cNvPr id="274" name="Shape 274"/>
          <p:cNvGraphicFramePr/>
          <p:nvPr/>
        </p:nvGraphicFramePr>
        <p:xfrm>
          <a:off x="463325" y="1086850"/>
          <a:ext cx="7239000" cy="1188630"/>
        </p:xfrm>
        <a:graphic>
          <a:graphicData uri="http://schemas.openxmlformats.org/drawingml/2006/table">
            <a:tbl>
              <a:tblPr>
                <a:noFill/>
                <a:tableStyleId>{3793DDBC-0751-4A8D-BB3F-DA215FE2BDC1}</a:tableStyleId>
              </a:tblPr>
              <a:tblGrid>
                <a:gridCol w="2744975"/>
                <a:gridCol w="4494025"/>
              </a:tblGrid>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Vehicle Make</a:t>
                      </a:r>
                    </a:p>
                  </a:txBody>
                  <a:tcPr marL="91425" marR="91425" marT="91425" marB="91425"/>
                </a:tc>
              </a:tr>
              <a:tr h="381000">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Factor</a:t>
                      </a:r>
                    </a:p>
                  </a:txBody>
                  <a:tcPr marL="91425" marR="91425" marT="91425" marB="91425"/>
                </a:tc>
              </a:tr>
              <a:tr h="381000">
                <a:tc>
                  <a:txBody>
                    <a:bodyPr/>
                    <a:lstStyle/>
                    <a:p>
                      <a:pPr lvl="0" rtl="0">
                        <a:spcBef>
                          <a:spcPts val="0"/>
                        </a:spcBef>
                        <a:buNone/>
                      </a:pPr>
                      <a:r>
                        <a:rPr lang="en"/>
                        <a:t>Values</a:t>
                      </a:r>
                    </a:p>
                  </a:txBody>
                  <a:tcPr marL="91425" marR="91425" marT="91425" marB="91425"/>
                </a:tc>
                <a:tc>
                  <a:txBody>
                    <a:bodyPr/>
                    <a:lstStyle/>
                    <a:p>
                      <a:pPr lvl="0" rtl="0">
                        <a:spcBef>
                          <a:spcPts val="0"/>
                        </a:spcBef>
                        <a:buNone/>
                      </a:pPr>
                      <a:r>
                        <a:rPr lang="en"/>
                        <a:t>SUBARU ,B M W,  NISSAN ,NISSAN ,RAM ...</a:t>
                      </a:r>
                    </a:p>
                  </a:txBody>
                  <a:tcPr marL="91425" marR="91425" marT="91425" marB="91425"/>
                </a:tc>
              </a:tr>
            </a:tbl>
          </a:graphicData>
        </a:graphic>
      </p:graphicFrame>
      <p:graphicFrame>
        <p:nvGraphicFramePr>
          <p:cNvPr id="275" name="Shape 275"/>
          <p:cNvGraphicFramePr/>
          <p:nvPr/>
        </p:nvGraphicFramePr>
        <p:xfrm>
          <a:off x="463325" y="2712125"/>
          <a:ext cx="7239000" cy="1188630"/>
        </p:xfrm>
        <a:graphic>
          <a:graphicData uri="http://schemas.openxmlformats.org/drawingml/2006/table">
            <a:tbl>
              <a:tblPr>
                <a:noFill/>
                <a:tableStyleId>{64777360-7266-4167-863C-B173E5CD0465}</a:tableStyleId>
              </a:tblPr>
              <a:tblGrid>
                <a:gridCol w="2744975"/>
                <a:gridCol w="4494025"/>
              </a:tblGrid>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Vehicle Model</a:t>
                      </a:r>
                    </a:p>
                  </a:txBody>
                  <a:tcPr marL="91425" marR="91425" marT="91425" marB="91425"/>
                </a:tc>
              </a:tr>
              <a:tr h="381000">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Factor</a:t>
                      </a:r>
                    </a:p>
                  </a:txBody>
                  <a:tcPr marL="91425" marR="91425" marT="91425" marB="91425"/>
                </a:tc>
              </a:tr>
              <a:tr h="381000">
                <a:tc>
                  <a:txBody>
                    <a:bodyPr/>
                    <a:lstStyle/>
                    <a:p>
                      <a:pPr lvl="0" rtl="0">
                        <a:spcBef>
                          <a:spcPts val="0"/>
                        </a:spcBef>
                        <a:buNone/>
                      </a:pPr>
                      <a:r>
                        <a:rPr lang="en"/>
                        <a:t>Values</a:t>
                      </a:r>
                    </a:p>
                  </a:txBody>
                  <a:tcPr marL="91425" marR="91425" marT="91425" marB="91425"/>
                </a:tc>
                <a:tc>
                  <a:txBody>
                    <a:bodyPr/>
                    <a:lstStyle/>
                    <a:p>
                      <a:pPr lvl="0" rtl="0">
                        <a:spcBef>
                          <a:spcPts val="0"/>
                        </a:spcBef>
                        <a:buNone/>
                      </a:pPr>
                      <a:r>
                        <a:rPr lang="en"/>
                        <a:t>OUTBACK 4C,  X SERIES,  ALTIMA 4C ...</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DMBODY, SSER17, SSLEPR</a:t>
            </a:r>
          </a:p>
        </p:txBody>
      </p:sp>
      <p:graphicFrame>
        <p:nvGraphicFramePr>
          <p:cNvPr id="281" name="Shape 281"/>
          <p:cNvGraphicFramePr/>
          <p:nvPr/>
        </p:nvGraphicFramePr>
        <p:xfrm>
          <a:off x="463325" y="1086850"/>
          <a:ext cx="8234325" cy="1188630"/>
        </p:xfrm>
        <a:graphic>
          <a:graphicData uri="http://schemas.openxmlformats.org/drawingml/2006/table">
            <a:tbl>
              <a:tblPr>
                <a:noFill/>
                <a:tableStyleId>{5CAC640D-E7D5-457D-BF13-27A9E471EB9F}</a:tableStyleId>
              </a:tblPr>
              <a:tblGrid>
                <a:gridCol w="3122400"/>
                <a:gridCol w="5111925"/>
              </a:tblGrid>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Vehicle Body</a:t>
                      </a:r>
                    </a:p>
                  </a:txBody>
                  <a:tcPr marL="91425" marR="91425" marT="91425" marB="91425"/>
                </a:tc>
              </a:tr>
              <a:tr h="381000">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Factor</a:t>
                      </a:r>
                    </a:p>
                  </a:txBody>
                  <a:tcPr marL="91425" marR="91425" marT="91425" marB="91425"/>
                </a:tc>
              </a:tr>
              <a:tr h="381000">
                <a:tc>
                  <a:txBody>
                    <a:bodyPr/>
                    <a:lstStyle/>
                    <a:p>
                      <a:pPr lvl="0" rtl="0">
                        <a:spcBef>
                          <a:spcPts val="0"/>
                        </a:spcBef>
                        <a:buNone/>
                      </a:pPr>
                      <a:r>
                        <a:rPr lang="en"/>
                        <a:t>Values</a:t>
                      </a:r>
                    </a:p>
                  </a:txBody>
                  <a:tcPr marL="91425" marR="91425" marT="91425" marB="91425"/>
                </a:tc>
                <a:tc>
                  <a:txBody>
                    <a:bodyPr/>
                    <a:lstStyle/>
                    <a:p>
                      <a:pPr lvl="0" rtl="0">
                        <a:spcBef>
                          <a:spcPts val="0"/>
                        </a:spcBef>
                        <a:buNone/>
                      </a:pPr>
                      <a:r>
                        <a:rPr lang="en"/>
                        <a:t>4D WAGON 2.5I, X5 3.0SI SPORT ACTIVITY VEHICLE</a:t>
                      </a:r>
                    </a:p>
                  </a:txBody>
                  <a:tcPr marL="91425" marR="91425" marT="91425" marB="91425"/>
                </a:tc>
              </a:tr>
            </a:tbl>
          </a:graphicData>
        </a:graphic>
      </p:graphicFrame>
      <p:graphicFrame>
        <p:nvGraphicFramePr>
          <p:cNvPr id="282" name="Shape 282"/>
          <p:cNvGraphicFramePr/>
          <p:nvPr/>
        </p:nvGraphicFramePr>
        <p:xfrm>
          <a:off x="463325" y="2412925"/>
          <a:ext cx="8280350" cy="1188630"/>
        </p:xfrm>
        <a:graphic>
          <a:graphicData uri="http://schemas.openxmlformats.org/drawingml/2006/table">
            <a:tbl>
              <a:tblPr>
                <a:noFill/>
                <a:tableStyleId>{29642793-CBF9-480D-BB83-DDA758323294}</a:tableStyleId>
              </a:tblPr>
              <a:tblGrid>
                <a:gridCol w="3139850"/>
                <a:gridCol w="5140500"/>
              </a:tblGrid>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Vin #</a:t>
                      </a:r>
                    </a:p>
                  </a:txBody>
                  <a:tcPr marL="91425" marR="91425" marT="91425" marB="91425"/>
                </a:tc>
              </a:tr>
              <a:tr h="381000">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Factor</a:t>
                      </a:r>
                    </a:p>
                  </a:txBody>
                  <a:tcPr marL="91425" marR="91425" marT="91425" marB="91425"/>
                </a:tc>
              </a:tr>
              <a:tr h="381000">
                <a:tc>
                  <a:txBody>
                    <a:bodyPr/>
                    <a:lstStyle/>
                    <a:p>
                      <a:pPr lvl="0" rtl="0">
                        <a:spcBef>
                          <a:spcPts val="0"/>
                        </a:spcBef>
                        <a:buNone/>
                      </a:pPr>
                      <a:r>
                        <a:rPr lang="en"/>
                        <a:t>Values</a:t>
                      </a:r>
                    </a:p>
                  </a:txBody>
                  <a:tcPr marL="91425" marR="91425" marT="91425" marB="91425"/>
                </a:tc>
                <a:tc>
                  <a:txBody>
                    <a:bodyPr/>
                    <a:lstStyle/>
                    <a:p>
                      <a:pPr lvl="0" rtl="0">
                        <a:spcBef>
                          <a:spcPts val="0"/>
                        </a:spcBef>
                        <a:buNone/>
                      </a:pPr>
                      <a:r>
                        <a:rPr lang="en"/>
                        <a:t>4S4BRBAC9A3355912    (not unique)</a:t>
                      </a:r>
                    </a:p>
                  </a:txBody>
                  <a:tcPr marL="91425" marR="91425" marT="91425" marB="91425"/>
                </a:tc>
              </a:tr>
            </a:tbl>
          </a:graphicData>
        </a:graphic>
      </p:graphicFrame>
      <p:graphicFrame>
        <p:nvGraphicFramePr>
          <p:cNvPr id="283" name="Shape 283"/>
          <p:cNvGraphicFramePr/>
          <p:nvPr/>
        </p:nvGraphicFramePr>
        <p:xfrm>
          <a:off x="463325" y="3658475"/>
          <a:ext cx="8303375" cy="1188630"/>
        </p:xfrm>
        <a:graphic>
          <a:graphicData uri="http://schemas.openxmlformats.org/drawingml/2006/table">
            <a:tbl>
              <a:tblPr>
                <a:noFill/>
                <a:tableStyleId>{90628246-B3BB-4BF1-974C-D9B12B3A3471}</a:tableStyleId>
              </a:tblPr>
              <a:tblGrid>
                <a:gridCol w="3148575"/>
                <a:gridCol w="5154800"/>
              </a:tblGrid>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Sale Price</a:t>
                      </a:r>
                    </a:p>
                  </a:txBody>
                  <a:tcPr marL="91425" marR="91425" marT="91425" marB="91425"/>
                </a:tc>
              </a:tr>
              <a:tr h="381000">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Integer</a:t>
                      </a:r>
                    </a:p>
                  </a:txBody>
                  <a:tcPr marL="91425" marR="91425" marT="91425" marB="91425"/>
                </a:tc>
              </a:tr>
              <a:tr h="381000">
                <a:tc>
                  <a:txBody>
                    <a:bodyPr/>
                    <a:lstStyle/>
                    <a:p>
                      <a:pPr lvl="0" rtl="0">
                        <a:spcBef>
                          <a:spcPts val="0"/>
                        </a:spcBef>
                        <a:buNone/>
                      </a:pPr>
                      <a:r>
                        <a:rPr lang="en"/>
                        <a:t>Values</a:t>
                      </a:r>
                    </a:p>
                  </a:txBody>
                  <a:tcPr marL="91425" marR="91425" marT="91425" marB="91425"/>
                </a:tc>
                <a:tc>
                  <a:txBody>
                    <a:bodyPr/>
                    <a:lstStyle/>
                    <a:p>
                      <a:pPr lvl="0" rtl="0">
                        <a:spcBef>
                          <a:spcPts val="0"/>
                        </a:spcBef>
                        <a:buNone/>
                      </a:pPr>
                      <a:r>
                        <a:rPr lang="en"/>
                        <a:t>0, 18500 , 5000</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SMILES</a:t>
            </a:r>
          </a:p>
        </p:txBody>
      </p:sp>
      <p:graphicFrame>
        <p:nvGraphicFramePr>
          <p:cNvPr id="289" name="Shape 289"/>
          <p:cNvGraphicFramePr/>
          <p:nvPr/>
        </p:nvGraphicFramePr>
        <p:xfrm>
          <a:off x="451825" y="1017800"/>
          <a:ext cx="7894875" cy="1188630"/>
        </p:xfrm>
        <a:graphic>
          <a:graphicData uri="http://schemas.openxmlformats.org/drawingml/2006/table">
            <a:tbl>
              <a:tblPr>
                <a:noFill/>
                <a:tableStyleId>{01FB8D19-A7A5-4A9F-B224-CAD882E98DDC}</a:tableStyleId>
              </a:tblPr>
              <a:tblGrid>
                <a:gridCol w="2993675"/>
                <a:gridCol w="4901200"/>
              </a:tblGrid>
              <a:tr h="3483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Vehicle Mileage</a:t>
                      </a:r>
                    </a:p>
                  </a:txBody>
                  <a:tcPr marL="91425" marR="91425" marT="91425" marB="91425"/>
                </a:tc>
              </a:tr>
              <a:tr h="348300">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Integer</a:t>
                      </a:r>
                    </a:p>
                  </a:txBody>
                  <a:tcPr marL="91425" marR="91425" marT="91425" marB="91425"/>
                </a:tc>
              </a:tr>
              <a:tr h="348300">
                <a:tc>
                  <a:txBody>
                    <a:bodyPr/>
                    <a:lstStyle/>
                    <a:p>
                      <a:pPr lvl="0" rtl="0">
                        <a:spcBef>
                          <a:spcPts val="0"/>
                        </a:spcBef>
                        <a:buNone/>
                      </a:pPr>
                      <a:r>
                        <a:rPr lang="en"/>
                        <a:t>Values</a:t>
                      </a:r>
                    </a:p>
                  </a:txBody>
                  <a:tcPr marL="91425" marR="91425" marT="91425" marB="91425"/>
                </a:tc>
                <a:tc>
                  <a:txBody>
                    <a:bodyPr/>
                    <a:lstStyle/>
                    <a:p>
                      <a:pPr lvl="0" rtl="0">
                        <a:spcBef>
                          <a:spcPts val="0"/>
                        </a:spcBef>
                        <a:buNone/>
                      </a:pPr>
                      <a:r>
                        <a:rPr lang="en"/>
                        <a:t>4D WAGON 2.5I, X5 3.0SI SPORT ACTIVITY VEHICLE</a:t>
                      </a:r>
                    </a:p>
                  </a:txBody>
                  <a:tcPr marL="91425" marR="91425" marT="91425" marB="91425"/>
                </a:tc>
              </a:tr>
            </a:tbl>
          </a:graphicData>
        </a:graphic>
      </p:graphicFrame>
      <p:pic>
        <p:nvPicPr>
          <p:cNvPr id="290" name="Shape 290"/>
          <p:cNvPicPr preferRelativeResize="0"/>
          <p:nvPr/>
        </p:nvPicPr>
        <p:blipFill>
          <a:blip r:embed="rId3">
            <a:alphaModFix/>
          </a:blip>
          <a:stretch>
            <a:fillRect/>
          </a:stretch>
        </p:blipFill>
        <p:spPr>
          <a:xfrm>
            <a:off x="723441" y="2264054"/>
            <a:ext cx="5348235" cy="2595800"/>
          </a:xfrm>
          <a:prstGeom prst="rect">
            <a:avLst/>
          </a:prstGeom>
          <a:noFill/>
          <a:ln>
            <a:noFill/>
          </a:ln>
        </p:spPr>
      </p:pic>
      <p:sp>
        <p:nvSpPr>
          <p:cNvPr id="291" name="Shape 291"/>
          <p:cNvSpPr txBox="1"/>
          <p:nvPr/>
        </p:nvSpPr>
        <p:spPr>
          <a:xfrm>
            <a:off x="6271150" y="2612025"/>
            <a:ext cx="2485499" cy="713400"/>
          </a:xfrm>
          <a:prstGeom prst="rect">
            <a:avLst/>
          </a:prstGeom>
          <a:noFill/>
          <a:ln>
            <a:noFill/>
          </a:ln>
        </p:spPr>
        <p:txBody>
          <a:bodyPr lIns="91425" tIns="91425" rIns="91425" bIns="91425" anchor="t" anchorCtr="0">
            <a:noAutofit/>
          </a:bodyPr>
          <a:lstStyle/>
          <a:p>
            <a:pPr>
              <a:spcBef>
                <a:spcPts val="0"/>
              </a:spcBef>
              <a:buNone/>
            </a:pPr>
            <a:r>
              <a:rPr lang="en"/>
              <a:t>The distribution is almost same.</a:t>
            </a:r>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DMJDCAT , AGEDDAYS</a:t>
            </a:r>
          </a:p>
        </p:txBody>
      </p:sp>
      <p:graphicFrame>
        <p:nvGraphicFramePr>
          <p:cNvPr id="297" name="Shape 297"/>
          <p:cNvGraphicFramePr/>
          <p:nvPr/>
        </p:nvGraphicFramePr>
        <p:xfrm>
          <a:off x="463325" y="1086850"/>
          <a:ext cx="8234325" cy="1188630"/>
        </p:xfrm>
        <a:graphic>
          <a:graphicData uri="http://schemas.openxmlformats.org/drawingml/2006/table">
            <a:tbl>
              <a:tblPr>
                <a:noFill/>
                <a:tableStyleId>{D064BC14-FC7E-41E4-9C58-35429676DE21}</a:tableStyleId>
              </a:tblPr>
              <a:tblGrid>
                <a:gridCol w="3122400"/>
                <a:gridCol w="5111925"/>
              </a:tblGrid>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Vehicle Category</a:t>
                      </a:r>
                    </a:p>
                  </a:txBody>
                  <a:tcPr marL="91425" marR="91425" marT="91425" marB="91425"/>
                </a:tc>
              </a:tr>
              <a:tr h="381000">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Factor</a:t>
                      </a:r>
                    </a:p>
                  </a:txBody>
                  <a:tcPr marL="91425" marR="91425" marT="91425" marB="91425"/>
                </a:tc>
              </a:tr>
              <a:tr h="381000">
                <a:tc>
                  <a:txBody>
                    <a:bodyPr/>
                    <a:lstStyle/>
                    <a:p>
                      <a:pPr lvl="0" rtl="0">
                        <a:spcBef>
                          <a:spcPts val="0"/>
                        </a:spcBef>
                        <a:buNone/>
                      </a:pPr>
                      <a:r>
                        <a:rPr lang="en"/>
                        <a:t>Values</a:t>
                      </a:r>
                    </a:p>
                  </a:txBody>
                  <a:tcPr marL="91425" marR="91425" marT="91425" marB="91425"/>
                </a:tc>
                <a:tc>
                  <a:txBody>
                    <a:bodyPr/>
                    <a:lstStyle/>
                    <a:p>
                      <a:pPr lvl="0" rtl="0">
                        <a:spcBef>
                          <a:spcPts val="0"/>
                        </a:spcBef>
                        <a:buNone/>
                      </a:pPr>
                      <a:r>
                        <a:rPr lang="en"/>
                        <a:t>MIDSIZE CAR , SUV  ,    MIDSIZE CAR</a:t>
                      </a:r>
                    </a:p>
                  </a:txBody>
                  <a:tcPr marL="91425" marR="91425" marT="91425" marB="91425"/>
                </a:tc>
              </a:tr>
            </a:tbl>
          </a:graphicData>
        </a:graphic>
      </p:graphicFrame>
      <p:graphicFrame>
        <p:nvGraphicFramePr>
          <p:cNvPr id="298" name="Shape 298"/>
          <p:cNvGraphicFramePr/>
          <p:nvPr/>
        </p:nvGraphicFramePr>
        <p:xfrm>
          <a:off x="512175" y="2700600"/>
          <a:ext cx="8424200" cy="1981050"/>
        </p:xfrm>
        <a:graphic>
          <a:graphicData uri="http://schemas.openxmlformats.org/drawingml/2006/table">
            <a:tbl>
              <a:tblPr>
                <a:noFill/>
                <a:tableStyleId>{CD3E1518-2534-433A-97D9-B0C126B7961D}</a:tableStyleId>
              </a:tblPr>
              <a:tblGrid>
                <a:gridCol w="3194400"/>
                <a:gridCol w="5229800"/>
              </a:tblGrid>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Days it takes to sell a car from vehicle received to vehicle sold</a:t>
                      </a:r>
                    </a:p>
                  </a:txBody>
                  <a:tcPr marL="91425" marR="91425" marT="91425" marB="91425"/>
                </a:tc>
              </a:tr>
              <a:tr h="381000">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Integer</a:t>
                      </a:r>
                    </a:p>
                  </a:txBody>
                  <a:tcPr marL="91425" marR="91425" marT="91425" marB="91425"/>
                </a:tc>
              </a:tr>
              <a:tr h="381000">
                <a:tc>
                  <a:txBody>
                    <a:bodyPr/>
                    <a:lstStyle/>
                    <a:p>
                      <a:pPr lvl="0" rtl="0">
                        <a:spcBef>
                          <a:spcPts val="0"/>
                        </a:spcBef>
                        <a:buNone/>
                      </a:pPr>
                      <a:r>
                        <a:rPr lang="en"/>
                        <a:t>Min &amp; Max</a:t>
                      </a:r>
                    </a:p>
                  </a:txBody>
                  <a:tcPr marL="91425" marR="91425" marT="91425" marB="91425"/>
                </a:tc>
                <a:tc>
                  <a:txBody>
                    <a:bodyPr/>
                    <a:lstStyle/>
                    <a:p>
                      <a:pPr lvl="0" rtl="0">
                        <a:spcBef>
                          <a:spcPts val="0"/>
                        </a:spcBef>
                        <a:buNone/>
                      </a:pPr>
                      <a:r>
                        <a:rPr lang="en"/>
                        <a:t>0 and 407</a:t>
                      </a:r>
                    </a:p>
                  </a:txBody>
                  <a:tcPr marL="91425" marR="91425" marT="91425" marB="91425"/>
                </a:tc>
              </a:tr>
              <a:tr h="381000">
                <a:tc>
                  <a:txBody>
                    <a:bodyPr/>
                    <a:lstStyle/>
                    <a:p>
                      <a:pPr rtl="0">
                        <a:spcBef>
                          <a:spcPts val="0"/>
                        </a:spcBef>
                        <a:buNone/>
                      </a:pPr>
                      <a:r>
                        <a:rPr lang="en"/>
                        <a:t>Median</a:t>
                      </a:r>
                    </a:p>
                  </a:txBody>
                  <a:tcPr marL="91425" marR="91425" marT="91425" marB="91425"/>
                </a:tc>
                <a:tc>
                  <a:txBody>
                    <a:bodyPr/>
                    <a:lstStyle/>
                    <a:p>
                      <a:pPr rtl="0">
                        <a:spcBef>
                          <a:spcPts val="0"/>
                        </a:spcBef>
                        <a:buNone/>
                      </a:pPr>
                      <a:r>
                        <a:rPr lang="en"/>
                        <a:t>0</a:t>
                      </a:r>
                    </a:p>
                  </a:txBody>
                  <a:tcPr marL="91425" marR="91425" marT="91425" marB="91425"/>
                </a:tc>
              </a:tr>
              <a:tr h="381000">
                <a:tc>
                  <a:txBody>
                    <a:bodyPr/>
                    <a:lstStyle/>
                    <a:p>
                      <a:pPr rtl="0">
                        <a:spcBef>
                          <a:spcPts val="0"/>
                        </a:spcBef>
                        <a:buNone/>
                      </a:pPr>
                      <a:r>
                        <a:rPr lang="en"/>
                        <a:t>Mean</a:t>
                      </a:r>
                    </a:p>
                  </a:txBody>
                  <a:tcPr marL="91425" marR="91425" marT="91425" marB="91425"/>
                </a:tc>
                <a:tc>
                  <a:txBody>
                    <a:bodyPr/>
                    <a:lstStyle/>
                    <a:p>
                      <a:pPr rtl="0">
                        <a:spcBef>
                          <a:spcPts val="0"/>
                        </a:spcBef>
                        <a:buNone/>
                      </a:pPr>
                      <a:r>
                        <a:rPr lang="en"/>
                        <a:t>5.893</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Plot car sold &amp; not-sold by days</a:t>
            </a:r>
          </a:p>
        </p:txBody>
      </p:sp>
      <p:pic>
        <p:nvPicPr>
          <p:cNvPr id="304" name="Shape 304"/>
          <p:cNvPicPr preferRelativeResize="0"/>
          <p:nvPr/>
        </p:nvPicPr>
        <p:blipFill>
          <a:blip r:embed="rId3">
            <a:alphaModFix/>
          </a:blip>
          <a:stretch>
            <a:fillRect/>
          </a:stretch>
        </p:blipFill>
        <p:spPr>
          <a:xfrm>
            <a:off x="840000" y="1067565"/>
            <a:ext cx="6198276" cy="3008375"/>
          </a:xfrm>
          <a:prstGeom prst="rect">
            <a:avLst/>
          </a:prstGeom>
          <a:noFill/>
          <a:ln>
            <a:noFill/>
          </a:ln>
        </p:spPr>
      </p:pic>
      <p:sp>
        <p:nvSpPr>
          <p:cNvPr id="305" name="Shape 305"/>
          <p:cNvSpPr txBox="1"/>
          <p:nvPr/>
        </p:nvSpPr>
        <p:spPr>
          <a:xfrm>
            <a:off x="644375" y="4015850"/>
            <a:ext cx="4947899" cy="437099"/>
          </a:xfrm>
          <a:prstGeom prst="rect">
            <a:avLst/>
          </a:prstGeom>
          <a:noFill/>
          <a:ln>
            <a:noFill/>
          </a:ln>
        </p:spPr>
        <p:txBody>
          <a:bodyPr lIns="91425" tIns="91425" rIns="91425" bIns="91425" anchor="t" anchorCtr="0">
            <a:noAutofit/>
          </a:bodyPr>
          <a:lstStyle/>
          <a:p>
            <a:pPr>
              <a:spcBef>
                <a:spcPts val="0"/>
              </a:spcBef>
              <a:buNone/>
            </a:pPr>
            <a:r>
              <a:rPr lang="en"/>
              <a:t>Most of the cars getting SOLD within a day, the value of Median = 0 also vouches that.</a:t>
            </a:r>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DMPRECOND</a:t>
            </a:r>
          </a:p>
        </p:txBody>
      </p:sp>
      <p:graphicFrame>
        <p:nvGraphicFramePr>
          <p:cNvPr id="311" name="Shape 311"/>
          <p:cNvGraphicFramePr/>
          <p:nvPr/>
        </p:nvGraphicFramePr>
        <p:xfrm>
          <a:off x="463325" y="1086850"/>
          <a:ext cx="8234325" cy="792420"/>
        </p:xfrm>
        <a:graphic>
          <a:graphicData uri="http://schemas.openxmlformats.org/drawingml/2006/table">
            <a:tbl>
              <a:tblPr>
                <a:noFill/>
                <a:tableStyleId>{717E9C9A-AB61-438A-9DA7-8055B145434B}</a:tableStyleId>
              </a:tblPr>
              <a:tblGrid>
                <a:gridCol w="3122400"/>
                <a:gridCol w="5111925"/>
              </a:tblGrid>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Condition Grade BEFORE Electric Condition Report</a:t>
                      </a:r>
                    </a:p>
                  </a:txBody>
                  <a:tcPr marL="91425" marR="91425" marT="91425" marB="91425"/>
                </a:tc>
              </a:tr>
              <a:tr h="381000">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Numeric</a:t>
                      </a:r>
                    </a:p>
                  </a:txBody>
                  <a:tcPr marL="91425" marR="91425" marT="91425" marB="91425"/>
                </a:tc>
              </a:tr>
            </a:tbl>
          </a:graphicData>
        </a:graphic>
      </p:graphicFrame>
      <p:sp>
        <p:nvSpPr>
          <p:cNvPr id="312" name="Shape 312"/>
          <p:cNvSpPr txBox="1"/>
          <p:nvPr/>
        </p:nvSpPr>
        <p:spPr>
          <a:xfrm>
            <a:off x="506300" y="2209300"/>
            <a:ext cx="8325900" cy="1449900"/>
          </a:xfrm>
          <a:prstGeom prst="rect">
            <a:avLst/>
          </a:prstGeom>
          <a:noFill/>
          <a:ln>
            <a:noFill/>
          </a:ln>
        </p:spPr>
        <p:txBody>
          <a:bodyPr lIns="91425" tIns="91425" rIns="91425" bIns="91425" anchor="t" anchorCtr="0">
            <a:noAutofit/>
          </a:bodyPr>
          <a:lstStyle/>
          <a:p>
            <a:pPr marL="457200" lvl="0" indent="-228600" rtl="0">
              <a:spcBef>
                <a:spcPts val="0"/>
              </a:spcBef>
              <a:buChar char="●"/>
            </a:pPr>
            <a:r>
              <a:rPr lang="en"/>
              <a:t>DMPRECOND only available for SOLD cars. For Non-Sold cars it is 0, means not populated.</a:t>
            </a:r>
          </a:p>
          <a:p>
            <a:pPr marL="457200" lvl="0" indent="-228600">
              <a:spcBef>
                <a:spcPts val="0"/>
              </a:spcBef>
              <a:buChar char="●"/>
            </a:pPr>
            <a:r>
              <a:rPr lang="en"/>
              <a:t>For SOLD cars, if pre cond is not done then DMPRECOND is 9.9</a:t>
            </a:r>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DMPOSTCOND</a:t>
            </a:r>
          </a:p>
        </p:txBody>
      </p:sp>
      <p:graphicFrame>
        <p:nvGraphicFramePr>
          <p:cNvPr id="318" name="Shape 318"/>
          <p:cNvGraphicFramePr/>
          <p:nvPr/>
        </p:nvGraphicFramePr>
        <p:xfrm>
          <a:off x="463325" y="1086850"/>
          <a:ext cx="8234325" cy="792420"/>
        </p:xfrm>
        <a:graphic>
          <a:graphicData uri="http://schemas.openxmlformats.org/drawingml/2006/table">
            <a:tbl>
              <a:tblPr>
                <a:noFill/>
                <a:tableStyleId>{3336C27A-585C-4AD5-B28C-1E3907A12E93}</a:tableStyleId>
              </a:tblPr>
              <a:tblGrid>
                <a:gridCol w="3122400"/>
                <a:gridCol w="5111925"/>
              </a:tblGrid>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Condition Grade AFTER Electric Condition Report</a:t>
                      </a:r>
                    </a:p>
                  </a:txBody>
                  <a:tcPr marL="91425" marR="91425" marT="91425" marB="91425"/>
                </a:tc>
              </a:tr>
              <a:tr h="381000">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Numeric</a:t>
                      </a:r>
                    </a:p>
                  </a:txBody>
                  <a:tcPr marL="91425" marR="91425" marT="91425" marB="91425"/>
                </a:tc>
              </a:tr>
            </a:tbl>
          </a:graphicData>
        </a:graphic>
      </p:graphicFrame>
      <p:sp>
        <p:nvSpPr>
          <p:cNvPr id="319" name="Shape 319"/>
          <p:cNvSpPr txBox="1"/>
          <p:nvPr/>
        </p:nvSpPr>
        <p:spPr>
          <a:xfrm>
            <a:off x="506300" y="2312850"/>
            <a:ext cx="8234400" cy="1530300"/>
          </a:xfrm>
          <a:prstGeom prst="rect">
            <a:avLst/>
          </a:prstGeom>
          <a:noFill/>
          <a:ln>
            <a:noFill/>
          </a:ln>
        </p:spPr>
        <p:txBody>
          <a:bodyPr lIns="91425" tIns="91425" rIns="91425" bIns="91425" anchor="t" anchorCtr="0">
            <a:noAutofit/>
          </a:bodyPr>
          <a:lstStyle/>
          <a:p>
            <a:pPr marL="457200" lvl="0" indent="-228600" rtl="0">
              <a:spcBef>
                <a:spcPts val="0"/>
              </a:spcBef>
              <a:buChar char="●"/>
            </a:pPr>
            <a:r>
              <a:rPr lang="en"/>
              <a:t>DMPOSTCOND only available for SOLD cars. For Non-Sold cars it is 0, means not populated.</a:t>
            </a:r>
          </a:p>
          <a:p>
            <a:pPr marL="457200" lvl="0" indent="-228600">
              <a:spcBef>
                <a:spcPts val="0"/>
              </a:spcBef>
              <a:buChar char="●"/>
            </a:pPr>
            <a:r>
              <a:rPr lang="en"/>
              <a:t>For SOLD cars, if post cond is not done then DMPOSTCOND is 9.9</a:t>
            </a:r>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DMECRDATE</a:t>
            </a:r>
          </a:p>
        </p:txBody>
      </p:sp>
      <p:graphicFrame>
        <p:nvGraphicFramePr>
          <p:cNvPr id="325" name="Shape 325"/>
          <p:cNvGraphicFramePr/>
          <p:nvPr/>
        </p:nvGraphicFramePr>
        <p:xfrm>
          <a:off x="463325" y="1086850"/>
          <a:ext cx="8234325" cy="792420"/>
        </p:xfrm>
        <a:graphic>
          <a:graphicData uri="http://schemas.openxmlformats.org/drawingml/2006/table">
            <a:tbl>
              <a:tblPr>
                <a:noFill/>
                <a:tableStyleId>{C77D2B21-8B8A-4F31-9EE5-BA01C4796A55}</a:tableStyleId>
              </a:tblPr>
              <a:tblGrid>
                <a:gridCol w="3122400"/>
                <a:gridCol w="5111925"/>
              </a:tblGrid>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Date of Electric Condition Report</a:t>
                      </a:r>
                    </a:p>
                  </a:txBody>
                  <a:tcPr marL="91425" marR="91425" marT="91425" marB="91425"/>
                </a:tc>
              </a:tr>
              <a:tr h="381000">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Integer</a:t>
                      </a:r>
                    </a:p>
                  </a:txBody>
                  <a:tcPr marL="91425" marR="91425" marT="91425" marB="91425"/>
                </a:tc>
              </a:tr>
            </a:tbl>
          </a:graphicData>
        </a:graphic>
      </p:graphicFrame>
      <p:sp>
        <p:nvSpPr>
          <p:cNvPr id="326" name="Shape 326"/>
          <p:cNvSpPr txBox="1"/>
          <p:nvPr/>
        </p:nvSpPr>
        <p:spPr>
          <a:xfrm>
            <a:off x="460275" y="2243800"/>
            <a:ext cx="7065000" cy="1231200"/>
          </a:xfrm>
          <a:prstGeom prst="rect">
            <a:avLst/>
          </a:prstGeom>
          <a:noFill/>
          <a:ln>
            <a:noFill/>
          </a:ln>
        </p:spPr>
        <p:txBody>
          <a:bodyPr lIns="91425" tIns="91425" rIns="91425" bIns="91425" anchor="t" anchorCtr="0">
            <a:noAutofit/>
          </a:bodyPr>
          <a:lstStyle/>
          <a:p>
            <a:pPr marL="457200" lvl="0" indent="-228600" rtl="0">
              <a:spcBef>
                <a:spcPts val="0"/>
              </a:spcBef>
              <a:buChar char="●"/>
            </a:pPr>
            <a:r>
              <a:rPr lang="en"/>
              <a:t>DMECRDATE is NON ZERO if either a PreCond or a PostCond is done.</a:t>
            </a:r>
          </a:p>
          <a:p>
            <a:pPr marL="457200" lvl="0" indent="-228600">
              <a:spcBef>
                <a:spcPts val="0"/>
              </a:spcBef>
              <a:buChar char="●"/>
            </a:pPr>
            <a:r>
              <a:rPr lang="en"/>
              <a:t>DMECRDATE is ZERO if both Cond are not done.</a:t>
            </a:r>
          </a:p>
        </p:txBody>
      </p:sp>
    </p:spTree>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Conditional Distribution</a:t>
            </a:r>
          </a:p>
        </p:txBody>
      </p:sp>
      <p:sp>
        <p:nvSpPr>
          <p:cNvPr id="332" name="Shape 332"/>
          <p:cNvSpPr txBox="1"/>
          <p:nvPr/>
        </p:nvSpPr>
        <p:spPr>
          <a:xfrm>
            <a:off x="345200" y="1081625"/>
            <a:ext cx="4326599" cy="2209200"/>
          </a:xfrm>
          <a:prstGeom prst="rect">
            <a:avLst/>
          </a:prstGeom>
          <a:noFill/>
          <a:ln>
            <a:noFill/>
          </a:ln>
        </p:spPr>
        <p:txBody>
          <a:bodyPr lIns="91425" tIns="91425" rIns="91425" bIns="91425" anchor="t" anchorCtr="0">
            <a:noAutofit/>
          </a:bodyPr>
          <a:lstStyle/>
          <a:p>
            <a:pPr rtl="0">
              <a:spcBef>
                <a:spcPts val="0"/>
              </a:spcBef>
              <a:buNone/>
            </a:pPr>
            <a:r>
              <a:rPr lang="en"/>
              <a:t>Given DMECRDATE = 0 (i.e. NO ECR Report):</a:t>
            </a:r>
          </a:p>
          <a:p>
            <a:pPr marL="457200" lvl="0" indent="-228600" rtl="0">
              <a:spcBef>
                <a:spcPts val="0"/>
              </a:spcBef>
              <a:buChar char="●"/>
            </a:pPr>
            <a:r>
              <a:rPr lang="en"/>
              <a:t>53.17 % of the cars are NOT SOLD</a:t>
            </a:r>
          </a:p>
          <a:p>
            <a:pPr marL="457200" lvl="0" indent="-228600" rtl="0">
              <a:spcBef>
                <a:spcPts val="0"/>
              </a:spcBef>
              <a:buChar char="●"/>
            </a:pPr>
            <a:r>
              <a:rPr lang="en"/>
              <a:t>46.83 % of the cars are SOLD</a:t>
            </a:r>
          </a:p>
          <a:p>
            <a:pPr rtl="0">
              <a:spcBef>
                <a:spcPts val="0"/>
              </a:spcBef>
              <a:buNone/>
            </a:pPr>
            <a:endParaRPr/>
          </a:p>
          <a:p>
            <a:pPr rtl="0">
              <a:spcBef>
                <a:spcPts val="0"/>
              </a:spcBef>
              <a:buNone/>
            </a:pPr>
            <a:endParaRPr/>
          </a:p>
          <a:p>
            <a:pPr rtl="0">
              <a:spcBef>
                <a:spcPts val="0"/>
              </a:spcBef>
              <a:buNone/>
            </a:pPr>
            <a:endParaRPr/>
          </a:p>
          <a:p>
            <a:pPr rtl="0">
              <a:spcBef>
                <a:spcPts val="0"/>
              </a:spcBef>
              <a:buNone/>
            </a:pPr>
            <a:r>
              <a:rPr lang="en"/>
              <a:t>Given DMECRDATE != 0 (i.e. ECR Report Done):</a:t>
            </a:r>
          </a:p>
          <a:p>
            <a:pPr marL="457200" lvl="0" indent="-228600" rtl="0">
              <a:spcBef>
                <a:spcPts val="0"/>
              </a:spcBef>
              <a:buChar char="●"/>
            </a:pPr>
            <a:r>
              <a:rPr lang="en"/>
              <a:t>52.1 % of the cars are NOT Sold</a:t>
            </a:r>
          </a:p>
          <a:p>
            <a:pPr marL="457200" lvl="0" indent="-228600">
              <a:spcBef>
                <a:spcPts val="0"/>
              </a:spcBef>
              <a:buChar char="●"/>
            </a:pPr>
            <a:r>
              <a:rPr lang="en"/>
              <a:t>47.9 % of the cars are SOLD</a:t>
            </a:r>
          </a:p>
        </p:txBody>
      </p:sp>
      <p:pic>
        <p:nvPicPr>
          <p:cNvPr id="333" name="Shape 333"/>
          <p:cNvPicPr preferRelativeResize="0"/>
          <p:nvPr/>
        </p:nvPicPr>
        <p:blipFill>
          <a:blip r:embed="rId3">
            <a:alphaModFix/>
          </a:blip>
          <a:stretch>
            <a:fillRect/>
          </a:stretch>
        </p:blipFill>
        <p:spPr>
          <a:xfrm>
            <a:off x="5178900" y="1017799"/>
            <a:ext cx="3901050" cy="1893400"/>
          </a:xfrm>
          <a:prstGeom prst="rect">
            <a:avLst/>
          </a:prstGeom>
          <a:noFill/>
          <a:ln>
            <a:noFill/>
          </a:ln>
        </p:spPr>
      </p:pic>
      <p:sp>
        <p:nvSpPr>
          <p:cNvPr id="334" name="Shape 334"/>
          <p:cNvSpPr txBox="1"/>
          <p:nvPr/>
        </p:nvSpPr>
        <p:spPr>
          <a:xfrm>
            <a:off x="863000" y="3866250"/>
            <a:ext cx="5189399" cy="736499"/>
          </a:xfrm>
          <a:prstGeom prst="rect">
            <a:avLst/>
          </a:prstGeom>
          <a:noFill/>
          <a:ln>
            <a:noFill/>
          </a:ln>
        </p:spPr>
        <p:txBody>
          <a:bodyPr lIns="91425" tIns="91425" rIns="91425" bIns="91425" anchor="t" anchorCtr="0">
            <a:noAutofit/>
          </a:bodyPr>
          <a:lstStyle/>
          <a:p>
            <a:pPr>
              <a:spcBef>
                <a:spcPts val="0"/>
              </a:spcBef>
              <a:buNone/>
            </a:pPr>
            <a:r>
              <a:rPr lang="en"/>
              <a:t>The distribution is almost same.</a:t>
            </a:r>
          </a:p>
        </p:txBody>
      </p:sp>
    </p:spTree>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SOLD cars by Cond report</a:t>
            </a:r>
          </a:p>
        </p:txBody>
      </p:sp>
      <p:pic>
        <p:nvPicPr>
          <p:cNvPr id="340" name="Shape 340"/>
          <p:cNvPicPr preferRelativeResize="0"/>
          <p:nvPr/>
        </p:nvPicPr>
        <p:blipFill>
          <a:blip r:embed="rId3">
            <a:alphaModFix/>
          </a:blip>
          <a:stretch>
            <a:fillRect/>
          </a:stretch>
        </p:blipFill>
        <p:spPr>
          <a:xfrm>
            <a:off x="1074500" y="1017803"/>
            <a:ext cx="6124874" cy="2972749"/>
          </a:xfrm>
          <a:prstGeom prst="rect">
            <a:avLst/>
          </a:prstGeom>
          <a:noFill/>
          <a:ln>
            <a:noFill/>
          </a:ln>
        </p:spPr>
      </p:pic>
      <p:sp>
        <p:nvSpPr>
          <p:cNvPr id="341" name="Shape 341"/>
          <p:cNvSpPr txBox="1"/>
          <p:nvPr/>
        </p:nvSpPr>
        <p:spPr>
          <a:xfrm>
            <a:off x="644375" y="3992825"/>
            <a:ext cx="5500200" cy="713400"/>
          </a:xfrm>
          <a:prstGeom prst="rect">
            <a:avLst/>
          </a:prstGeom>
          <a:noFill/>
          <a:ln>
            <a:noFill/>
          </a:ln>
        </p:spPr>
        <p:txBody>
          <a:bodyPr lIns="91425" tIns="91425" rIns="91425" bIns="91425" anchor="t" anchorCtr="0">
            <a:noAutofit/>
          </a:bodyPr>
          <a:lstStyle/>
          <a:p>
            <a:pPr marL="457200" lvl="0" indent="-228600" rtl="0">
              <a:spcBef>
                <a:spcPts val="0"/>
              </a:spcBef>
              <a:buChar char="●"/>
            </a:pPr>
            <a:r>
              <a:rPr lang="en"/>
              <a:t>For SOLD group, PreCond done more than Post Cond.</a:t>
            </a:r>
          </a:p>
          <a:p>
            <a:pPr marL="457200" lvl="0" indent="-228600">
              <a:spcBef>
                <a:spcPts val="0"/>
              </a:spcBef>
              <a:buChar char="●"/>
            </a:pPr>
            <a:r>
              <a:rPr lang="en"/>
              <a:t>Post Cond is very rarely done for the SOLD group.</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Problem Statement</a:t>
            </a:r>
          </a:p>
        </p:txBody>
      </p:sp>
      <p:sp>
        <p:nvSpPr>
          <p:cNvPr id="99" name="Shape 99"/>
          <p:cNvSpPr txBox="1">
            <a:spLocks noGrp="1"/>
          </p:cNvSpPr>
          <p:nvPr>
            <p:ph type="body" idx="1"/>
          </p:nvPr>
        </p:nvSpPr>
        <p:spPr>
          <a:xfrm>
            <a:off x="311700" y="1229875"/>
            <a:ext cx="8520599" cy="3339000"/>
          </a:xfrm>
          <a:prstGeom prst="rect">
            <a:avLst/>
          </a:prstGeom>
        </p:spPr>
        <p:txBody>
          <a:bodyPr lIns="91425" tIns="91425" rIns="91425" bIns="91425" anchor="t" anchorCtr="0">
            <a:noAutofit/>
          </a:bodyPr>
          <a:lstStyle/>
          <a:p>
            <a:pPr rtl="0">
              <a:spcBef>
                <a:spcPts val="0"/>
              </a:spcBef>
              <a:buNone/>
            </a:pPr>
            <a:r>
              <a:rPr lang="en"/>
              <a:t>Manheim, an automobile auction company wants to understand the main factors that can make </a:t>
            </a:r>
            <a:r>
              <a:rPr lang="en" u="sng"/>
              <a:t>dealer sales conversion rate</a:t>
            </a:r>
            <a:r>
              <a:rPr lang="en"/>
              <a:t> better for a specific location.</a:t>
            </a:r>
          </a:p>
          <a:p>
            <a:pPr rtl="0">
              <a:spcBef>
                <a:spcPts val="0"/>
              </a:spcBef>
              <a:buNone/>
            </a:pPr>
            <a:endParaRPr/>
          </a:p>
          <a:p>
            <a:pPr>
              <a:spcBef>
                <a:spcPts val="0"/>
              </a:spcBef>
              <a:buNone/>
            </a:pPr>
            <a:r>
              <a:rPr lang="en"/>
              <a:t>From their location one-year sales transaction data they want to know which of the following statements are TRUE for their location and how they can be ordered in terms of degree of impact so that they can better organize their sale process.</a:t>
            </a:r>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Plotting few more distributions</a:t>
            </a:r>
          </a:p>
        </p:txBody>
      </p:sp>
      <p:pic>
        <p:nvPicPr>
          <p:cNvPr id="347" name="Shape 347"/>
          <p:cNvPicPr preferRelativeResize="0"/>
          <p:nvPr/>
        </p:nvPicPr>
        <p:blipFill>
          <a:blip r:embed="rId3">
            <a:alphaModFix/>
          </a:blip>
          <a:stretch>
            <a:fillRect/>
          </a:stretch>
        </p:blipFill>
        <p:spPr>
          <a:xfrm>
            <a:off x="368200" y="1017802"/>
            <a:ext cx="7325950" cy="35557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Pattern in the SOLD  class</a:t>
            </a:r>
          </a:p>
        </p:txBody>
      </p:sp>
      <p:sp>
        <p:nvSpPr>
          <p:cNvPr id="353" name="Shape 353"/>
          <p:cNvSpPr txBox="1">
            <a:spLocks noGrp="1"/>
          </p:cNvSpPr>
          <p:nvPr>
            <p:ph type="body" idx="1"/>
          </p:nvPr>
        </p:nvSpPr>
        <p:spPr>
          <a:xfrm>
            <a:off x="311700" y="1229875"/>
            <a:ext cx="8520599" cy="3339000"/>
          </a:xfrm>
          <a:prstGeom prst="rect">
            <a:avLst/>
          </a:prstGeom>
        </p:spPr>
        <p:txBody>
          <a:bodyPr lIns="91425" tIns="91425" rIns="91425" bIns="91425" anchor="t" anchorCtr="0">
            <a:noAutofit/>
          </a:bodyPr>
          <a:lstStyle/>
          <a:p>
            <a:pPr marL="457200" lvl="0" indent="-228600" rtl="0">
              <a:spcBef>
                <a:spcPts val="0"/>
              </a:spcBef>
              <a:buSzPct val="100000"/>
              <a:buFont typeface="Arial" pitchFamily="34" charset="0"/>
              <a:buChar char="•"/>
            </a:pPr>
            <a:r>
              <a:rPr lang="en" sz="1400" dirty="0"/>
              <a:t>Most SOLD cars have not done Preconditioning, the most occurred rating is 9.9</a:t>
            </a:r>
          </a:p>
          <a:p>
            <a:pPr marL="457200" lvl="0" indent="-228600" rtl="0">
              <a:spcBef>
                <a:spcPts val="0"/>
              </a:spcBef>
              <a:buSzPct val="100000"/>
              <a:buFont typeface="Arial" pitchFamily="34" charset="0"/>
              <a:buChar char="•"/>
            </a:pPr>
            <a:r>
              <a:rPr lang="en" sz="1400" dirty="0"/>
              <a:t>Most SOLD cars have not done Postconditioning, the most occurred rating is 9.9</a:t>
            </a:r>
          </a:p>
          <a:p>
            <a:pPr marL="457200" lvl="0" indent="-228600" rtl="0">
              <a:spcBef>
                <a:spcPts val="0"/>
              </a:spcBef>
              <a:buSzPct val="100000"/>
              <a:buFont typeface="Arial" pitchFamily="34" charset="0"/>
              <a:buChar char="•"/>
            </a:pPr>
            <a:r>
              <a:rPr lang="en" sz="1400" dirty="0"/>
              <a:t>However,  there are more Preconditioning than Postconditioning for the SOLD cars.</a:t>
            </a:r>
          </a:p>
          <a:p>
            <a:pPr rtl="0">
              <a:spcBef>
                <a:spcPts val="0"/>
              </a:spcBef>
              <a:buNone/>
            </a:pPr>
            <a:endParaRPr sz="1400" dirty="0"/>
          </a:p>
          <a:p>
            <a:pPr marL="457200" lvl="0" indent="-228600" rtl="0">
              <a:spcBef>
                <a:spcPts val="0"/>
              </a:spcBef>
              <a:buSzPct val="100000"/>
              <a:buFont typeface="Arial" pitchFamily="34" charset="0"/>
              <a:buChar char="•"/>
            </a:pPr>
            <a:r>
              <a:rPr lang="en" sz="1400" dirty="0"/>
              <a:t>For the cars who did Preconditioning the most occurred ratings are b/w 2 and 4.</a:t>
            </a:r>
          </a:p>
          <a:p>
            <a:pPr marL="457200" lvl="0" indent="-228600" rtl="0">
              <a:spcBef>
                <a:spcPts val="0"/>
              </a:spcBef>
              <a:buSzPct val="100000"/>
              <a:buFont typeface="Arial" pitchFamily="34" charset="0"/>
              <a:buChar char="•"/>
            </a:pPr>
            <a:r>
              <a:rPr lang="en" sz="1400" dirty="0"/>
              <a:t>For the cars who did Postconditioning the most occurred ratings are b/w 3 and 4.5.</a:t>
            </a:r>
          </a:p>
        </p:txBody>
      </p: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Three new variables created</a:t>
            </a:r>
          </a:p>
        </p:txBody>
      </p:sp>
      <p:graphicFrame>
        <p:nvGraphicFramePr>
          <p:cNvPr id="359" name="Shape 359"/>
          <p:cNvGraphicFramePr/>
          <p:nvPr/>
        </p:nvGraphicFramePr>
        <p:xfrm>
          <a:off x="463325" y="1086850"/>
          <a:ext cx="8234325" cy="792420"/>
        </p:xfrm>
        <a:graphic>
          <a:graphicData uri="http://schemas.openxmlformats.org/drawingml/2006/table">
            <a:tbl>
              <a:tblPr>
                <a:noFill/>
                <a:tableStyleId>{2590BF57-1F93-47C5-836F-069682CC9345}</a:tableStyleId>
              </a:tblPr>
              <a:tblGrid>
                <a:gridCol w="1580500"/>
                <a:gridCol w="6653825"/>
              </a:tblGrid>
              <a:tr h="381000">
                <a:tc>
                  <a:txBody>
                    <a:bodyPr/>
                    <a:lstStyle/>
                    <a:p>
                      <a:pPr lvl="0" rtl="0">
                        <a:spcBef>
                          <a:spcPts val="0"/>
                        </a:spcBef>
                        <a:buNone/>
                      </a:pPr>
                      <a:r>
                        <a:rPr lang="en"/>
                        <a:t>Name</a:t>
                      </a:r>
                    </a:p>
                  </a:txBody>
                  <a:tcPr marL="91425" marR="91425" marT="91425" marB="91425"/>
                </a:tc>
                <a:tc>
                  <a:txBody>
                    <a:bodyPr/>
                    <a:lstStyle/>
                    <a:p>
                      <a:pPr lvl="0" rtl="0">
                        <a:spcBef>
                          <a:spcPts val="0"/>
                        </a:spcBef>
                        <a:buNone/>
                      </a:pPr>
                      <a:r>
                        <a:rPr lang="en" u="sng">
                          <a:solidFill>
                            <a:srgbClr val="38761D"/>
                          </a:solidFill>
                        </a:rPr>
                        <a:t>ECR</a:t>
                      </a:r>
                    </a:p>
                  </a:txBody>
                  <a:tcPr marL="91425" marR="91425" marT="91425" marB="91425"/>
                </a:tc>
              </a:tr>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Yes / No (factor) based on if the ECR report available or not respectively</a:t>
                      </a:r>
                    </a:p>
                  </a:txBody>
                  <a:tcPr marL="91425" marR="91425" marT="91425" marB="91425"/>
                </a:tc>
              </a:tr>
            </a:tbl>
          </a:graphicData>
        </a:graphic>
      </p:graphicFrame>
      <p:graphicFrame>
        <p:nvGraphicFramePr>
          <p:cNvPr id="360" name="Shape 360"/>
          <p:cNvGraphicFramePr/>
          <p:nvPr/>
        </p:nvGraphicFramePr>
        <p:xfrm>
          <a:off x="454837" y="2228825"/>
          <a:ext cx="8234325" cy="792420"/>
        </p:xfrm>
        <a:graphic>
          <a:graphicData uri="http://schemas.openxmlformats.org/drawingml/2006/table">
            <a:tbl>
              <a:tblPr>
                <a:noFill/>
                <a:tableStyleId>{F05B5307-9B43-4655-A345-4940106DE527}</a:tableStyleId>
              </a:tblPr>
              <a:tblGrid>
                <a:gridCol w="1902675"/>
                <a:gridCol w="6331650"/>
              </a:tblGrid>
              <a:tr h="381000">
                <a:tc>
                  <a:txBody>
                    <a:bodyPr/>
                    <a:lstStyle/>
                    <a:p>
                      <a:pPr lvl="0" rtl="0">
                        <a:spcBef>
                          <a:spcPts val="0"/>
                        </a:spcBef>
                        <a:buNone/>
                      </a:pPr>
                      <a:r>
                        <a:rPr lang="en"/>
                        <a:t>Name</a:t>
                      </a:r>
                    </a:p>
                  </a:txBody>
                  <a:tcPr marL="91425" marR="91425" marT="91425" marB="91425"/>
                </a:tc>
                <a:tc>
                  <a:txBody>
                    <a:bodyPr/>
                    <a:lstStyle/>
                    <a:p>
                      <a:pPr lvl="0" rtl="0">
                        <a:spcBef>
                          <a:spcPts val="0"/>
                        </a:spcBef>
                        <a:buNone/>
                      </a:pPr>
                      <a:r>
                        <a:rPr lang="en" u="sng">
                          <a:solidFill>
                            <a:srgbClr val="38761D"/>
                          </a:solidFill>
                        </a:rPr>
                        <a:t>PreCond_B</a:t>
                      </a:r>
                    </a:p>
                  </a:txBody>
                  <a:tcPr marL="91425" marR="91425" marT="91425" marB="91425"/>
                </a:tc>
              </a:tr>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Yes / No (factor) based on if the Precond done or not respectively</a:t>
                      </a:r>
                    </a:p>
                  </a:txBody>
                  <a:tcPr marL="91425" marR="91425" marT="91425" marB="91425"/>
                </a:tc>
              </a:tr>
            </a:tbl>
          </a:graphicData>
        </a:graphic>
      </p:graphicFrame>
      <p:graphicFrame>
        <p:nvGraphicFramePr>
          <p:cNvPr id="361" name="Shape 361"/>
          <p:cNvGraphicFramePr/>
          <p:nvPr/>
        </p:nvGraphicFramePr>
        <p:xfrm>
          <a:off x="454837" y="3439850"/>
          <a:ext cx="8234325" cy="792420"/>
        </p:xfrm>
        <a:graphic>
          <a:graphicData uri="http://schemas.openxmlformats.org/drawingml/2006/table">
            <a:tbl>
              <a:tblPr>
                <a:noFill/>
                <a:tableStyleId>{A566C646-F0F1-4E2F-BEA1-EE1D25570C50}</a:tableStyleId>
              </a:tblPr>
              <a:tblGrid>
                <a:gridCol w="2086800"/>
                <a:gridCol w="6147525"/>
              </a:tblGrid>
              <a:tr h="381000">
                <a:tc>
                  <a:txBody>
                    <a:bodyPr/>
                    <a:lstStyle/>
                    <a:p>
                      <a:pPr lvl="0" rtl="0">
                        <a:spcBef>
                          <a:spcPts val="0"/>
                        </a:spcBef>
                        <a:buNone/>
                      </a:pPr>
                      <a:r>
                        <a:rPr lang="en"/>
                        <a:t>Name</a:t>
                      </a:r>
                    </a:p>
                  </a:txBody>
                  <a:tcPr marL="91425" marR="91425" marT="91425" marB="91425"/>
                </a:tc>
                <a:tc>
                  <a:txBody>
                    <a:bodyPr/>
                    <a:lstStyle/>
                    <a:p>
                      <a:pPr lvl="0" rtl="0">
                        <a:spcBef>
                          <a:spcPts val="0"/>
                        </a:spcBef>
                        <a:buNone/>
                      </a:pPr>
                      <a:r>
                        <a:rPr lang="en" u="sng">
                          <a:solidFill>
                            <a:srgbClr val="38761D"/>
                          </a:solidFill>
                        </a:rPr>
                        <a:t>PostCond_B</a:t>
                      </a:r>
                    </a:p>
                  </a:txBody>
                  <a:tcPr marL="91425" marR="91425" marT="91425" marB="91425"/>
                </a:tc>
              </a:tr>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Yes / No (factor) based on if the Postcond done or not respectively</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311700" y="421500"/>
            <a:ext cx="8520599" cy="607800"/>
          </a:xfrm>
          <a:prstGeom prst="rect">
            <a:avLst/>
          </a:prstGeom>
        </p:spPr>
        <p:txBody>
          <a:bodyPr lIns="91425" tIns="91425" rIns="91425" bIns="91425" anchor="t" anchorCtr="0">
            <a:noAutofit/>
          </a:bodyPr>
          <a:lstStyle/>
          <a:p>
            <a:pPr>
              <a:spcBef>
                <a:spcPts val="0"/>
              </a:spcBef>
              <a:buNone/>
            </a:pPr>
            <a:r>
              <a:rPr lang="en"/>
              <a:t>DMDETFEE, DMRECONFEE</a:t>
            </a:r>
          </a:p>
        </p:txBody>
      </p:sp>
      <p:graphicFrame>
        <p:nvGraphicFramePr>
          <p:cNvPr id="367" name="Shape 367"/>
          <p:cNvGraphicFramePr/>
          <p:nvPr/>
        </p:nvGraphicFramePr>
        <p:xfrm>
          <a:off x="463325" y="1293975"/>
          <a:ext cx="8234325" cy="396210"/>
        </p:xfrm>
        <a:graphic>
          <a:graphicData uri="http://schemas.openxmlformats.org/drawingml/2006/table">
            <a:tbl>
              <a:tblPr>
                <a:noFill/>
                <a:tableStyleId>{32E464D9-9D5A-4929-A489-92BBAC710D4A}</a:tableStyleId>
              </a:tblPr>
              <a:tblGrid>
                <a:gridCol w="1580500"/>
                <a:gridCol w="6653825"/>
              </a:tblGrid>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Vehicle Detailing Fee</a:t>
                      </a:r>
                    </a:p>
                  </a:txBody>
                  <a:tcPr marL="91425" marR="91425" marT="91425" marB="91425"/>
                </a:tc>
              </a:tr>
            </a:tbl>
          </a:graphicData>
        </a:graphic>
      </p:graphicFrame>
      <p:graphicFrame>
        <p:nvGraphicFramePr>
          <p:cNvPr id="368" name="Shape 368"/>
          <p:cNvGraphicFramePr/>
          <p:nvPr/>
        </p:nvGraphicFramePr>
        <p:xfrm>
          <a:off x="454837" y="2447425"/>
          <a:ext cx="8234325" cy="396210"/>
        </p:xfrm>
        <a:graphic>
          <a:graphicData uri="http://schemas.openxmlformats.org/drawingml/2006/table">
            <a:tbl>
              <a:tblPr>
                <a:noFill/>
                <a:tableStyleId>{B03A99C9-1203-4947-8363-83E2A4264229}</a:tableStyleId>
              </a:tblPr>
              <a:tblGrid>
                <a:gridCol w="1580500"/>
                <a:gridCol w="6653825"/>
              </a:tblGrid>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Vehicle Reconditioning Fee</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Distribution</a:t>
            </a:r>
          </a:p>
        </p:txBody>
      </p:sp>
      <p:pic>
        <p:nvPicPr>
          <p:cNvPr id="374" name="Shape 374"/>
          <p:cNvPicPr preferRelativeResize="0"/>
          <p:nvPr/>
        </p:nvPicPr>
        <p:blipFill>
          <a:blip r:embed="rId3">
            <a:alphaModFix/>
          </a:blip>
          <a:stretch>
            <a:fillRect/>
          </a:stretch>
        </p:blipFill>
        <p:spPr>
          <a:xfrm>
            <a:off x="311699" y="947912"/>
            <a:ext cx="6359375" cy="3086575"/>
          </a:xfrm>
          <a:prstGeom prst="rect">
            <a:avLst/>
          </a:prstGeom>
          <a:noFill/>
          <a:ln>
            <a:noFill/>
          </a:ln>
        </p:spPr>
      </p:pic>
      <p:sp>
        <p:nvSpPr>
          <p:cNvPr id="375" name="Shape 375"/>
          <p:cNvSpPr txBox="1"/>
          <p:nvPr/>
        </p:nvSpPr>
        <p:spPr>
          <a:xfrm>
            <a:off x="506300" y="4050350"/>
            <a:ext cx="6800399" cy="747900"/>
          </a:xfrm>
          <a:prstGeom prst="rect">
            <a:avLst/>
          </a:prstGeom>
          <a:noFill/>
          <a:ln>
            <a:noFill/>
          </a:ln>
        </p:spPr>
        <p:txBody>
          <a:bodyPr lIns="91425" tIns="91425" rIns="91425" bIns="91425" anchor="t" anchorCtr="0">
            <a:noAutofit/>
          </a:bodyPr>
          <a:lstStyle/>
          <a:p>
            <a:pPr marL="457200" lvl="0" indent="-292100" rtl="0">
              <a:spcBef>
                <a:spcPts val="0"/>
              </a:spcBef>
              <a:buSzPct val="100000"/>
              <a:buChar char="●"/>
            </a:pPr>
            <a:r>
              <a:rPr lang="en" sz="1000"/>
              <a:t>All cars which were NOT SOLD did not have any DMRECONFEE &amp; DMDETFEE (the RED dot at zero)</a:t>
            </a:r>
          </a:p>
          <a:p>
            <a:pPr marL="457200" lvl="0" indent="-292100" rtl="0">
              <a:spcBef>
                <a:spcPts val="0"/>
              </a:spcBef>
              <a:buSzPct val="100000"/>
              <a:buChar char="●"/>
            </a:pPr>
            <a:r>
              <a:rPr lang="en" sz="1000"/>
              <a:t>There are few cars which got SOLD but were not charged DMDETFEE (Vehicle Detailing Fee)</a:t>
            </a:r>
          </a:p>
          <a:p>
            <a:pPr marL="457200" lvl="0" indent="-292100" rtl="0">
              <a:spcBef>
                <a:spcPts val="0"/>
              </a:spcBef>
              <a:buSzPct val="100000"/>
              <a:buChar char="●"/>
            </a:pPr>
            <a:r>
              <a:rPr lang="en" sz="1000"/>
              <a:t>There are few cars which got SOLD but were not charged DMRECONFEE (Vehicle Reconditioning Fee)</a:t>
            </a:r>
          </a:p>
          <a:p>
            <a:pPr marL="457200" lvl="0" indent="-292100">
              <a:spcBef>
                <a:spcPts val="0"/>
              </a:spcBef>
              <a:buSzPct val="100000"/>
              <a:buChar char="●"/>
            </a:pPr>
            <a:r>
              <a:rPr lang="en" sz="1000"/>
              <a:t>Moreover DMRECONFEE is on an average more than DMDETFEE</a:t>
            </a:r>
          </a:p>
        </p:txBody>
      </p:sp>
    </p:spTree>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X..Arbitration</a:t>
            </a:r>
          </a:p>
        </p:txBody>
      </p:sp>
      <p:graphicFrame>
        <p:nvGraphicFramePr>
          <p:cNvPr id="381" name="Shape 381"/>
          <p:cNvGraphicFramePr/>
          <p:nvPr/>
        </p:nvGraphicFramePr>
        <p:xfrm>
          <a:off x="474825" y="1132875"/>
          <a:ext cx="8372400" cy="1798200"/>
        </p:xfrm>
        <a:graphic>
          <a:graphicData uri="http://schemas.openxmlformats.org/drawingml/2006/table">
            <a:tbl>
              <a:tblPr>
                <a:noFill/>
                <a:tableStyleId>{83BC41F4-1334-4B6A-B236-509B362AF6A3}</a:tableStyleId>
              </a:tblPr>
              <a:tblGrid>
                <a:gridCol w="2277200"/>
                <a:gridCol w="6095200"/>
              </a:tblGrid>
              <a:tr h="381000">
                <a:tc>
                  <a:txBody>
                    <a:bodyPr/>
                    <a:lstStyle/>
                    <a:p>
                      <a:pPr lvl="0" rtl="0">
                        <a:spcBef>
                          <a:spcPts val="0"/>
                        </a:spcBef>
                        <a:buNone/>
                      </a:pPr>
                      <a:r>
                        <a:rPr lang="en"/>
                        <a:t>Description</a:t>
                      </a:r>
                    </a:p>
                  </a:txBody>
                  <a:tcPr marL="91425" marR="91425" marT="91425" marB="91425"/>
                </a:tc>
                <a:tc>
                  <a:txBody>
                    <a:bodyPr/>
                    <a:lstStyle/>
                    <a:p>
                      <a:pPr lvl="0" rtl="0">
                        <a:spcBef>
                          <a:spcPts val="0"/>
                        </a:spcBef>
                        <a:buNone/>
                      </a:pPr>
                      <a:r>
                        <a:rPr lang="en"/>
                        <a:t>For each seller, % Arbitration = # arbitrated vehicles / total sold vehicles (at Manheim in 12 months)</a:t>
                      </a:r>
                    </a:p>
                  </a:txBody>
                  <a:tcPr marL="91425" marR="91425" marT="91425" marB="91425"/>
                </a:tc>
              </a:tr>
              <a:tr h="381000">
                <a:tc>
                  <a:txBody>
                    <a:bodyPr/>
                    <a:lstStyle/>
                    <a:p>
                      <a:pPr lvl="0" rtl="0">
                        <a:spcBef>
                          <a:spcPts val="0"/>
                        </a:spcBef>
                        <a:buNone/>
                      </a:pPr>
                      <a:r>
                        <a:rPr lang="en"/>
                        <a:t>Original Data Type</a:t>
                      </a:r>
                    </a:p>
                  </a:txBody>
                  <a:tcPr marL="91425" marR="91425" marT="91425" marB="91425"/>
                </a:tc>
                <a:tc>
                  <a:txBody>
                    <a:bodyPr/>
                    <a:lstStyle/>
                    <a:p>
                      <a:pPr lvl="0" rtl="0">
                        <a:spcBef>
                          <a:spcPts val="0"/>
                        </a:spcBef>
                        <a:buNone/>
                      </a:pPr>
                      <a:r>
                        <a:rPr lang="en"/>
                        <a:t>Factor</a:t>
                      </a:r>
                    </a:p>
                  </a:txBody>
                  <a:tcPr marL="91425" marR="91425" marT="91425" marB="91425"/>
                </a:tc>
              </a:tr>
              <a:tr h="381000">
                <a:tc>
                  <a:txBody>
                    <a:bodyPr/>
                    <a:lstStyle/>
                    <a:p>
                      <a:pPr lvl="0" rtl="0">
                        <a:spcBef>
                          <a:spcPts val="0"/>
                        </a:spcBef>
                        <a:buNone/>
                      </a:pPr>
                      <a:r>
                        <a:rPr lang="en"/>
                        <a:t>New Column</a:t>
                      </a:r>
                    </a:p>
                  </a:txBody>
                  <a:tcPr marL="91425" marR="91425" marT="91425" marB="91425"/>
                </a:tc>
                <a:tc>
                  <a:txBody>
                    <a:bodyPr/>
                    <a:lstStyle/>
                    <a:p>
                      <a:pPr lvl="0" rtl="0">
                        <a:spcBef>
                          <a:spcPts val="0"/>
                        </a:spcBef>
                        <a:buNone/>
                      </a:pPr>
                      <a:r>
                        <a:rPr lang="en"/>
                        <a:t>X..Arbitration_P</a:t>
                      </a:r>
                    </a:p>
                  </a:txBody>
                  <a:tcPr marL="91425" marR="91425" marT="91425" marB="91425"/>
                </a:tc>
              </a:tr>
              <a:tr h="381000">
                <a:tc>
                  <a:txBody>
                    <a:bodyPr/>
                    <a:lstStyle/>
                    <a:p>
                      <a:pPr rtl="0">
                        <a:spcBef>
                          <a:spcPts val="0"/>
                        </a:spcBef>
                        <a:buNone/>
                      </a:pPr>
                      <a:r>
                        <a:rPr lang="en"/>
                        <a:t>New Date Type</a:t>
                      </a:r>
                    </a:p>
                  </a:txBody>
                  <a:tcPr marL="91425" marR="91425" marT="91425" marB="91425"/>
                </a:tc>
                <a:tc>
                  <a:txBody>
                    <a:bodyPr/>
                    <a:lstStyle/>
                    <a:p>
                      <a:pPr rtl="0">
                        <a:spcBef>
                          <a:spcPts val="0"/>
                        </a:spcBef>
                        <a:buNone/>
                      </a:pPr>
                      <a:r>
                        <a:rPr lang="en"/>
                        <a:t>Integer  (updated the “NA” values to -1)</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Plotting</a:t>
            </a:r>
          </a:p>
        </p:txBody>
      </p:sp>
      <p:pic>
        <p:nvPicPr>
          <p:cNvPr id="387" name="Shape 387"/>
          <p:cNvPicPr preferRelativeResize="0"/>
          <p:nvPr/>
        </p:nvPicPr>
        <p:blipFill>
          <a:blip r:embed="rId3">
            <a:alphaModFix/>
          </a:blip>
          <a:stretch>
            <a:fillRect/>
          </a:stretch>
        </p:blipFill>
        <p:spPr>
          <a:xfrm>
            <a:off x="405750" y="1017800"/>
            <a:ext cx="5842399" cy="2835649"/>
          </a:xfrm>
          <a:prstGeom prst="rect">
            <a:avLst/>
          </a:prstGeom>
          <a:noFill/>
          <a:ln>
            <a:noFill/>
          </a:ln>
        </p:spPr>
      </p:pic>
      <p:sp>
        <p:nvSpPr>
          <p:cNvPr id="388" name="Shape 388"/>
          <p:cNvSpPr txBox="1"/>
          <p:nvPr/>
        </p:nvSpPr>
        <p:spPr>
          <a:xfrm>
            <a:off x="345200" y="3935300"/>
            <a:ext cx="5776500" cy="607800"/>
          </a:xfrm>
          <a:prstGeom prst="rect">
            <a:avLst/>
          </a:prstGeom>
          <a:noFill/>
          <a:ln>
            <a:noFill/>
          </a:ln>
        </p:spPr>
        <p:txBody>
          <a:bodyPr lIns="91425" tIns="91425" rIns="91425" bIns="91425" anchor="t" anchorCtr="0">
            <a:noAutofit/>
          </a:bodyPr>
          <a:lstStyle/>
          <a:p>
            <a:pPr>
              <a:spcBef>
                <a:spcPts val="0"/>
              </a:spcBef>
              <a:buNone/>
            </a:pPr>
            <a:r>
              <a:rPr lang="en"/>
              <a:t>Most of the cars SOLD have lower % Arbitration rate.</a:t>
            </a:r>
          </a:p>
        </p:txBody>
      </p:sp>
    </p:spTree>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xfrm>
            <a:off x="598100" y="2152347"/>
            <a:ext cx="8222100" cy="838799"/>
          </a:xfrm>
          <a:prstGeom prst="rect">
            <a:avLst/>
          </a:prstGeom>
        </p:spPr>
        <p:txBody>
          <a:bodyPr lIns="91425" tIns="91425" rIns="91425" bIns="91425" anchor="ctr" anchorCtr="0">
            <a:noAutofit/>
          </a:bodyPr>
          <a:lstStyle/>
          <a:p>
            <a:pPr>
              <a:spcBef>
                <a:spcPts val="0"/>
              </a:spcBef>
              <a:buNone/>
            </a:pPr>
            <a:r>
              <a:rPr lang="en"/>
              <a:t>    Fitting Statistical Models</a:t>
            </a:r>
          </a:p>
        </p:txBody>
      </p:sp>
    </p:spTree>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Final Data Frame used</a:t>
            </a:r>
          </a:p>
        </p:txBody>
      </p:sp>
      <p:sp>
        <p:nvSpPr>
          <p:cNvPr id="399" name="Shape 399"/>
          <p:cNvSpPr txBox="1">
            <a:spLocks noGrp="1"/>
          </p:cNvSpPr>
          <p:nvPr>
            <p:ph type="body" idx="1"/>
          </p:nvPr>
        </p:nvSpPr>
        <p:spPr>
          <a:xfrm>
            <a:off x="311700" y="1229875"/>
            <a:ext cx="8520599" cy="3339000"/>
          </a:xfrm>
          <a:prstGeom prst="rect">
            <a:avLst/>
          </a:prstGeom>
        </p:spPr>
        <p:txBody>
          <a:bodyPr lIns="91425" tIns="91425" rIns="91425" bIns="91425" anchor="t" anchorCtr="0">
            <a:noAutofit/>
          </a:bodyPr>
          <a:lstStyle/>
          <a:p>
            <a:pPr marL="457200" lvl="0" indent="-228600" rtl="0">
              <a:spcBef>
                <a:spcPts val="0"/>
              </a:spcBef>
              <a:buSzPct val="100000"/>
              <a:buFont typeface="Arial" pitchFamily="34" charset="0"/>
              <a:buChar char="•"/>
            </a:pPr>
            <a:r>
              <a:rPr lang="en" sz="1400" b="1" u="sng" dirty="0"/>
              <a:t>Predictors</a:t>
            </a:r>
            <a:r>
              <a:rPr lang="en" sz="1400" dirty="0"/>
              <a:t> : DMMONTH , DMSALWK , SSALE_, SLANE_, SRUN_ , STIMES_H, SFLOOR , Floor_VNMMR, ModelYear_P,  DMMODELYR, SMILES, DMJDCAT, AGEDDAYS, X..Arbitration_P, PreCond_B, PostCond_B &amp; ECR</a:t>
            </a:r>
          </a:p>
          <a:p>
            <a:pPr marL="457200" lvl="0" indent="-228600" rtl="0">
              <a:spcBef>
                <a:spcPts val="0"/>
              </a:spcBef>
              <a:buSzPct val="100000"/>
              <a:buFont typeface="Arial" pitchFamily="34" charset="0"/>
              <a:buChar char="•"/>
            </a:pPr>
            <a:r>
              <a:rPr lang="en" sz="1400" b="1" u="sng" dirty="0"/>
              <a:t>Response</a:t>
            </a:r>
            <a:r>
              <a:rPr lang="en" sz="1400" dirty="0"/>
              <a:t> : DMSOLD (0 / 1) , 0 means No and 1 means Yes.</a:t>
            </a:r>
          </a:p>
          <a:p>
            <a:pPr lvl="0" rtl="0">
              <a:spcBef>
                <a:spcPts val="0"/>
              </a:spcBef>
              <a:buNone/>
            </a:pPr>
            <a:endParaRPr sz="1400" dirty="0"/>
          </a:p>
          <a:p>
            <a:pPr marL="457200" lvl="0" indent="-228600" rtl="0">
              <a:spcBef>
                <a:spcPts val="0"/>
              </a:spcBef>
              <a:buSzPct val="100000"/>
              <a:buFont typeface="Arial" pitchFamily="34" charset="0"/>
              <a:buChar char="•"/>
            </a:pPr>
            <a:r>
              <a:rPr lang="en" sz="1400" dirty="0"/>
              <a:t>Setting Train and Test regimen on the dataset using 50% of the random samples each.</a:t>
            </a:r>
          </a:p>
          <a:p>
            <a:pPr marL="457200" lvl="0" indent="-228600" rtl="0">
              <a:spcBef>
                <a:spcPts val="0"/>
              </a:spcBef>
              <a:buSzPct val="100000"/>
              <a:buFont typeface="Arial" pitchFamily="34" charset="0"/>
              <a:buChar char="•"/>
            </a:pPr>
            <a:r>
              <a:rPr lang="en" sz="1400" b="1" u="sng" dirty="0"/>
              <a:t>Methods</a:t>
            </a:r>
            <a:r>
              <a:rPr lang="en" sz="1400" dirty="0"/>
              <a:t> : Ensemble methods to solve this Classification Problem using the following algorithms</a:t>
            </a:r>
          </a:p>
          <a:p>
            <a:pPr marL="914400" lvl="1" indent="-228600" rtl="0">
              <a:spcBef>
                <a:spcPts val="0"/>
              </a:spcBef>
              <a:buSzPct val="77777"/>
            </a:pPr>
            <a:r>
              <a:rPr lang="en" dirty="0"/>
              <a:t>Tree , Bagging , Random Forest and Gradient Boosting.</a:t>
            </a:r>
          </a:p>
        </p:txBody>
      </p:sp>
    </p:spTree>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Algorithm 1 : Classification Tree</a:t>
            </a:r>
          </a:p>
        </p:txBody>
      </p:sp>
      <p:graphicFrame>
        <p:nvGraphicFramePr>
          <p:cNvPr id="405" name="Shape 405"/>
          <p:cNvGraphicFramePr/>
          <p:nvPr/>
        </p:nvGraphicFramePr>
        <p:xfrm>
          <a:off x="844350" y="1671675"/>
          <a:ext cx="8128425" cy="1188630"/>
        </p:xfrm>
        <a:graphic>
          <a:graphicData uri="http://schemas.openxmlformats.org/drawingml/2006/table">
            <a:tbl>
              <a:tblPr>
                <a:noFill/>
                <a:tableStyleId>{360C3FE0-B903-477B-9433-679EA47B2592}</a:tableStyleId>
              </a:tblPr>
              <a:tblGrid>
                <a:gridCol w="3084700"/>
                <a:gridCol w="5043725"/>
              </a:tblGrid>
              <a:tr h="396200">
                <a:tc>
                  <a:txBody>
                    <a:bodyPr/>
                    <a:lstStyle/>
                    <a:p>
                      <a:pPr>
                        <a:spcBef>
                          <a:spcPts val="0"/>
                        </a:spcBef>
                        <a:buNone/>
                      </a:pPr>
                      <a:r>
                        <a:rPr lang="en"/>
                        <a:t>Variables Used in Tree Construction</a:t>
                      </a:r>
                    </a:p>
                  </a:txBody>
                  <a:tcPr marL="91425" marR="91425" marT="91425" marB="91425"/>
                </a:tc>
                <a:tc>
                  <a:txBody>
                    <a:bodyPr/>
                    <a:lstStyle/>
                    <a:p>
                      <a:pPr>
                        <a:spcBef>
                          <a:spcPts val="0"/>
                        </a:spcBef>
                        <a:buNone/>
                      </a:pPr>
                      <a:r>
                        <a:rPr lang="en"/>
                        <a:t>AGEDDAYS , STIMES_H, ECR, PreCond_B</a:t>
                      </a:r>
                    </a:p>
                  </a:txBody>
                  <a:tcPr marL="91425" marR="91425" marT="91425" marB="91425"/>
                </a:tc>
              </a:tr>
              <a:tr h="396200">
                <a:tc>
                  <a:txBody>
                    <a:bodyPr/>
                    <a:lstStyle/>
                    <a:p>
                      <a:pPr>
                        <a:spcBef>
                          <a:spcPts val="0"/>
                        </a:spcBef>
                        <a:buNone/>
                      </a:pPr>
                      <a:r>
                        <a:rPr lang="en"/>
                        <a:t>Number of terminal nodes</a:t>
                      </a:r>
                    </a:p>
                  </a:txBody>
                  <a:tcPr marL="91425" marR="91425" marT="91425" marB="91425"/>
                </a:tc>
                <a:tc>
                  <a:txBody>
                    <a:bodyPr/>
                    <a:lstStyle/>
                    <a:p>
                      <a:pPr>
                        <a:spcBef>
                          <a:spcPts val="0"/>
                        </a:spcBef>
                        <a:buNone/>
                      </a:pPr>
                      <a:r>
                        <a:rPr lang="en"/>
                        <a:t>8</a:t>
                      </a:r>
                    </a:p>
                  </a:txBody>
                  <a:tcPr marL="91425" marR="91425" marT="91425" marB="91425"/>
                </a:tc>
              </a:tr>
              <a:tr h="381000">
                <a:tc>
                  <a:txBody>
                    <a:bodyPr/>
                    <a:lstStyle/>
                    <a:p>
                      <a:pPr>
                        <a:spcBef>
                          <a:spcPts val="0"/>
                        </a:spcBef>
                        <a:buNone/>
                      </a:pPr>
                      <a:r>
                        <a:rPr lang="en"/>
                        <a:t>Misclassification error rate</a:t>
                      </a:r>
                    </a:p>
                  </a:txBody>
                  <a:tcPr marL="91425" marR="91425" marT="91425" marB="91425"/>
                </a:tc>
                <a:tc>
                  <a:txBody>
                    <a:bodyPr/>
                    <a:lstStyle/>
                    <a:p>
                      <a:pPr>
                        <a:spcBef>
                          <a:spcPts val="0"/>
                        </a:spcBef>
                        <a:buNone/>
                      </a:pPr>
                      <a:r>
                        <a:rPr lang="en"/>
                        <a:t>11.33 %</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Questions</a:t>
            </a:r>
          </a:p>
        </p:txBody>
      </p:sp>
      <p:sp>
        <p:nvSpPr>
          <p:cNvPr id="105" name="Shape 105"/>
          <p:cNvSpPr txBox="1">
            <a:spLocks noGrp="1"/>
          </p:cNvSpPr>
          <p:nvPr>
            <p:ph type="body" idx="1"/>
          </p:nvPr>
        </p:nvSpPr>
        <p:spPr>
          <a:xfrm>
            <a:off x="311700" y="1229875"/>
            <a:ext cx="8520599" cy="3339000"/>
          </a:xfrm>
          <a:prstGeom prst="rect">
            <a:avLst/>
          </a:prstGeom>
        </p:spPr>
        <p:txBody>
          <a:bodyPr lIns="91425" tIns="91425" rIns="91425" bIns="91425" anchor="t" anchorCtr="0">
            <a:noAutofit/>
          </a:bodyPr>
          <a:lstStyle/>
          <a:p>
            <a:pPr marL="457200" lvl="0" indent="-228600" rtl="0">
              <a:spcBef>
                <a:spcPts val="0"/>
              </a:spcBef>
              <a:buAutoNum type="alphaLcPeriod"/>
            </a:pPr>
            <a:r>
              <a:rPr lang="en"/>
              <a:t>Older model year cars are not selling well than newer model year cars.</a:t>
            </a:r>
          </a:p>
          <a:p>
            <a:pPr marL="457200" lvl="0" indent="-228600" rtl="0">
              <a:spcBef>
                <a:spcPts val="0"/>
              </a:spcBef>
              <a:buAutoNum type="alphaLcPeriod"/>
            </a:pPr>
            <a:r>
              <a:rPr lang="en"/>
              <a:t>Having condition report helps to sell the car.</a:t>
            </a:r>
          </a:p>
          <a:p>
            <a:pPr marL="457200" lvl="0" indent="-228600" rtl="0">
              <a:spcBef>
                <a:spcPts val="0"/>
              </a:spcBef>
              <a:buAutoNum type="alphaLcPeriod"/>
            </a:pPr>
            <a:r>
              <a:rPr lang="en"/>
              <a:t>To sell your car, you need to get a better run numbers.</a:t>
            </a:r>
          </a:p>
          <a:p>
            <a:pPr marL="457200" lvl="0" indent="-228600" rtl="0">
              <a:spcBef>
                <a:spcPts val="0"/>
              </a:spcBef>
              <a:buAutoNum type="alphaLcPeriod"/>
            </a:pPr>
            <a:r>
              <a:rPr lang="en"/>
              <a:t>Less chance to sell a car towards end of a long sale.</a:t>
            </a:r>
          </a:p>
          <a:p>
            <a:pPr marL="457200" lvl="0" indent="-228600" rtl="0">
              <a:spcBef>
                <a:spcPts val="0"/>
              </a:spcBef>
              <a:buAutoNum type="alphaLcPeriod"/>
            </a:pPr>
            <a:r>
              <a:rPr lang="en"/>
              <a:t>Setting a floor price helps selling a car.</a:t>
            </a:r>
          </a:p>
          <a:p>
            <a:pPr marL="457200" lvl="0" indent="-228600">
              <a:spcBef>
                <a:spcPts val="0"/>
              </a:spcBef>
              <a:buAutoNum type="alphaLcPeriod"/>
            </a:pPr>
            <a:r>
              <a:rPr lang="en"/>
              <a:t>Bad seller reputation has negative impact to seller’s conversion rate.</a:t>
            </a:r>
          </a:p>
        </p:txBody>
      </p:sp>
    </p:spTree>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Classification Tree plot</a:t>
            </a:r>
          </a:p>
        </p:txBody>
      </p:sp>
      <p:pic>
        <p:nvPicPr>
          <p:cNvPr id="411" name="Shape 411"/>
          <p:cNvPicPr preferRelativeResize="0"/>
          <p:nvPr/>
        </p:nvPicPr>
        <p:blipFill>
          <a:blip r:embed="rId3">
            <a:alphaModFix/>
          </a:blip>
          <a:stretch>
            <a:fillRect/>
          </a:stretch>
        </p:blipFill>
        <p:spPr>
          <a:xfrm>
            <a:off x="452850" y="1093152"/>
            <a:ext cx="6527874" cy="31683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Algorithm 2 : Bagging</a:t>
            </a:r>
          </a:p>
        </p:txBody>
      </p:sp>
      <p:graphicFrame>
        <p:nvGraphicFramePr>
          <p:cNvPr id="417" name="Shape 417"/>
          <p:cNvGraphicFramePr/>
          <p:nvPr/>
        </p:nvGraphicFramePr>
        <p:xfrm>
          <a:off x="786825" y="1372500"/>
          <a:ext cx="8128425" cy="792420"/>
        </p:xfrm>
        <a:graphic>
          <a:graphicData uri="http://schemas.openxmlformats.org/drawingml/2006/table">
            <a:tbl>
              <a:tblPr>
                <a:noFill/>
                <a:tableStyleId>{01D9F031-4494-407B-8890-02CD29201E82}</a:tableStyleId>
              </a:tblPr>
              <a:tblGrid>
                <a:gridCol w="3084700"/>
                <a:gridCol w="5043725"/>
              </a:tblGrid>
              <a:tr h="396200">
                <a:tc>
                  <a:txBody>
                    <a:bodyPr/>
                    <a:lstStyle/>
                    <a:p>
                      <a:pPr lvl="0" rtl="0">
                        <a:spcBef>
                          <a:spcPts val="0"/>
                        </a:spcBef>
                        <a:buNone/>
                      </a:pPr>
                      <a:r>
                        <a:rPr lang="en"/>
                        <a:t>Number of Trees</a:t>
                      </a:r>
                    </a:p>
                  </a:txBody>
                  <a:tcPr marL="91425" marR="91425" marT="91425" marB="91425"/>
                </a:tc>
                <a:tc>
                  <a:txBody>
                    <a:bodyPr/>
                    <a:lstStyle/>
                    <a:p>
                      <a:pPr lvl="0" rtl="0">
                        <a:spcBef>
                          <a:spcPts val="0"/>
                        </a:spcBef>
                        <a:buNone/>
                      </a:pPr>
                      <a:r>
                        <a:rPr lang="en"/>
                        <a:t>500</a:t>
                      </a:r>
                    </a:p>
                  </a:txBody>
                  <a:tcPr marL="91425" marR="91425" marT="91425" marB="91425"/>
                </a:tc>
              </a:tr>
              <a:tr h="381000">
                <a:tc>
                  <a:txBody>
                    <a:bodyPr/>
                    <a:lstStyle/>
                    <a:p>
                      <a:pPr lvl="0" rtl="0">
                        <a:spcBef>
                          <a:spcPts val="0"/>
                        </a:spcBef>
                        <a:buNone/>
                      </a:pPr>
                      <a:r>
                        <a:rPr lang="en"/>
                        <a:t>Misclassification error rate</a:t>
                      </a:r>
                    </a:p>
                  </a:txBody>
                  <a:tcPr marL="91425" marR="91425" marT="91425" marB="91425"/>
                </a:tc>
                <a:tc>
                  <a:txBody>
                    <a:bodyPr/>
                    <a:lstStyle/>
                    <a:p>
                      <a:pPr lvl="0" rtl="0">
                        <a:spcBef>
                          <a:spcPts val="0"/>
                        </a:spcBef>
                        <a:buNone/>
                      </a:pPr>
                      <a:r>
                        <a:rPr lang="en"/>
                        <a:t>9.19 %</a:t>
                      </a:r>
                    </a:p>
                  </a:txBody>
                  <a:tcPr marL="91425" marR="91425" marT="91425" marB="91425"/>
                </a:tc>
              </a:tr>
            </a:tbl>
          </a:graphicData>
        </a:graphic>
      </p:graphicFrame>
      <p:sp>
        <p:nvSpPr>
          <p:cNvPr id="418" name="Shape 418"/>
          <p:cNvSpPr txBox="1"/>
          <p:nvPr/>
        </p:nvSpPr>
        <p:spPr>
          <a:xfrm>
            <a:off x="310675" y="2842150"/>
            <a:ext cx="6996000" cy="1622399"/>
          </a:xfrm>
          <a:prstGeom prst="rect">
            <a:avLst/>
          </a:prstGeom>
          <a:noFill/>
          <a:ln>
            <a:noFill/>
          </a:ln>
        </p:spPr>
        <p:txBody>
          <a:bodyPr lIns="91425" tIns="91425" rIns="91425" bIns="91425" anchor="t" anchorCtr="0">
            <a:noAutofit/>
          </a:bodyPr>
          <a:lstStyle/>
          <a:p>
            <a:pPr rtl="0">
              <a:spcBef>
                <a:spcPts val="0"/>
              </a:spcBef>
              <a:buNone/>
            </a:pPr>
            <a:r>
              <a:rPr lang="en"/>
              <a:t>Mean decrease in accuracy : how much inclusion of this predictor in the model reduces classification error.</a:t>
            </a:r>
          </a:p>
          <a:p>
            <a:pPr rtl="0">
              <a:spcBef>
                <a:spcPts val="0"/>
              </a:spcBef>
              <a:buNone/>
            </a:pPr>
            <a:endParaRPr/>
          </a:p>
          <a:p>
            <a:pPr rtl="0">
              <a:spcBef>
                <a:spcPts val="0"/>
              </a:spcBef>
              <a:buNone/>
            </a:pPr>
            <a:r>
              <a:rPr lang="en"/>
              <a:t>A low Gini (i.e. higher decrease in Gini) means that a particular predictor variable plays a greater role in partitioning the data into the defined classes.</a:t>
            </a:r>
          </a:p>
          <a:p>
            <a:pPr rtl="0">
              <a:spcBef>
                <a:spcPts val="0"/>
              </a:spcBef>
              <a:buNone/>
            </a:pPr>
            <a:endParaRPr/>
          </a:p>
          <a:p>
            <a:pPr>
              <a:spcBef>
                <a:spcPts val="0"/>
              </a:spcBef>
              <a:buNone/>
            </a:pPr>
            <a:r>
              <a:rPr lang="en"/>
              <a:t>Illustrated on the next page.</a:t>
            </a:r>
          </a:p>
        </p:txBody>
      </p:sp>
    </p:spTree>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Importance plot (Bagging)</a:t>
            </a:r>
          </a:p>
        </p:txBody>
      </p:sp>
      <p:pic>
        <p:nvPicPr>
          <p:cNvPr id="424" name="Shape 424"/>
          <p:cNvPicPr preferRelativeResize="0"/>
          <p:nvPr/>
        </p:nvPicPr>
        <p:blipFill>
          <a:blip r:embed="rId3">
            <a:alphaModFix/>
          </a:blip>
          <a:stretch>
            <a:fillRect/>
          </a:stretch>
        </p:blipFill>
        <p:spPr>
          <a:xfrm>
            <a:off x="441475" y="1017802"/>
            <a:ext cx="7310223" cy="354807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rtl="0">
              <a:spcBef>
                <a:spcPts val="0"/>
              </a:spcBef>
              <a:buNone/>
            </a:pPr>
            <a:r>
              <a:rPr lang="en"/>
              <a:t>Algorithm 3 : Random Forest</a:t>
            </a:r>
          </a:p>
          <a:p>
            <a:pPr>
              <a:spcBef>
                <a:spcPts val="0"/>
              </a:spcBef>
              <a:buNone/>
            </a:pPr>
            <a:endParaRPr/>
          </a:p>
        </p:txBody>
      </p:sp>
      <p:graphicFrame>
        <p:nvGraphicFramePr>
          <p:cNvPr id="430" name="Shape 430"/>
          <p:cNvGraphicFramePr/>
          <p:nvPr/>
        </p:nvGraphicFramePr>
        <p:xfrm>
          <a:off x="844350" y="1671675"/>
          <a:ext cx="8128425" cy="1188630"/>
        </p:xfrm>
        <a:graphic>
          <a:graphicData uri="http://schemas.openxmlformats.org/drawingml/2006/table">
            <a:tbl>
              <a:tblPr>
                <a:noFill/>
                <a:tableStyleId>{6BDDA93A-D458-433D-B0B1-30E3AA32CC97}</a:tableStyleId>
              </a:tblPr>
              <a:tblGrid>
                <a:gridCol w="3084700"/>
                <a:gridCol w="5043725"/>
              </a:tblGrid>
              <a:tr h="396200">
                <a:tc>
                  <a:txBody>
                    <a:bodyPr/>
                    <a:lstStyle/>
                    <a:p>
                      <a:pPr lvl="0" rtl="0">
                        <a:spcBef>
                          <a:spcPts val="0"/>
                        </a:spcBef>
                        <a:buNone/>
                      </a:pPr>
                      <a:r>
                        <a:rPr lang="en"/>
                        <a:t>No. of variables tried at each split</a:t>
                      </a:r>
                    </a:p>
                  </a:txBody>
                  <a:tcPr marL="91425" marR="91425" marT="91425" marB="91425"/>
                </a:tc>
                <a:tc>
                  <a:txBody>
                    <a:bodyPr/>
                    <a:lstStyle/>
                    <a:p>
                      <a:pPr lvl="0" rtl="0">
                        <a:spcBef>
                          <a:spcPts val="0"/>
                        </a:spcBef>
                        <a:buNone/>
                      </a:pPr>
                      <a:r>
                        <a:rPr lang="en"/>
                        <a:t>5 (to decorrelate the variables)</a:t>
                      </a:r>
                    </a:p>
                  </a:txBody>
                  <a:tcPr marL="91425" marR="91425" marT="91425" marB="91425"/>
                </a:tc>
              </a:tr>
              <a:tr h="396200">
                <a:tc>
                  <a:txBody>
                    <a:bodyPr/>
                    <a:lstStyle/>
                    <a:p>
                      <a:pPr lvl="0" rtl="0">
                        <a:spcBef>
                          <a:spcPts val="0"/>
                        </a:spcBef>
                        <a:buNone/>
                      </a:pPr>
                      <a:r>
                        <a:rPr lang="en"/>
                        <a:t>Number of Trees</a:t>
                      </a:r>
                    </a:p>
                  </a:txBody>
                  <a:tcPr marL="91425" marR="91425" marT="91425" marB="91425"/>
                </a:tc>
                <a:tc>
                  <a:txBody>
                    <a:bodyPr/>
                    <a:lstStyle/>
                    <a:p>
                      <a:pPr lvl="0" rtl="0">
                        <a:spcBef>
                          <a:spcPts val="0"/>
                        </a:spcBef>
                        <a:buNone/>
                      </a:pPr>
                      <a:r>
                        <a:rPr lang="en"/>
                        <a:t>500</a:t>
                      </a:r>
                    </a:p>
                  </a:txBody>
                  <a:tcPr marL="91425" marR="91425" marT="91425" marB="91425"/>
                </a:tc>
              </a:tr>
              <a:tr h="381000">
                <a:tc>
                  <a:txBody>
                    <a:bodyPr/>
                    <a:lstStyle/>
                    <a:p>
                      <a:pPr lvl="0" rtl="0">
                        <a:spcBef>
                          <a:spcPts val="0"/>
                        </a:spcBef>
                        <a:buNone/>
                      </a:pPr>
                      <a:r>
                        <a:rPr lang="en"/>
                        <a:t>Misclassification error rate</a:t>
                      </a:r>
                    </a:p>
                  </a:txBody>
                  <a:tcPr marL="91425" marR="91425" marT="91425" marB="91425"/>
                </a:tc>
                <a:tc>
                  <a:txBody>
                    <a:bodyPr/>
                    <a:lstStyle/>
                    <a:p>
                      <a:pPr lvl="0" rtl="0">
                        <a:spcBef>
                          <a:spcPts val="0"/>
                        </a:spcBef>
                        <a:buNone/>
                      </a:pPr>
                      <a:r>
                        <a:rPr lang="en"/>
                        <a:t>8.71 %</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Importance plot (Random Forest)</a:t>
            </a:r>
          </a:p>
        </p:txBody>
      </p:sp>
      <p:pic>
        <p:nvPicPr>
          <p:cNvPr id="436" name="Shape 436"/>
          <p:cNvPicPr preferRelativeResize="0"/>
          <p:nvPr/>
        </p:nvPicPr>
        <p:blipFill>
          <a:blip r:embed="rId3">
            <a:alphaModFix/>
          </a:blip>
          <a:stretch>
            <a:fillRect/>
          </a:stretch>
        </p:blipFill>
        <p:spPr>
          <a:xfrm>
            <a:off x="437250" y="1068952"/>
            <a:ext cx="6980748" cy="33881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Shape 441"/>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Algorithm 3 : Gradient Boosting</a:t>
            </a:r>
          </a:p>
        </p:txBody>
      </p:sp>
      <p:graphicFrame>
        <p:nvGraphicFramePr>
          <p:cNvPr id="442" name="Shape 442"/>
          <p:cNvGraphicFramePr/>
          <p:nvPr/>
        </p:nvGraphicFramePr>
        <p:xfrm>
          <a:off x="507775" y="1199900"/>
          <a:ext cx="8128425" cy="1188630"/>
        </p:xfrm>
        <a:graphic>
          <a:graphicData uri="http://schemas.openxmlformats.org/drawingml/2006/table">
            <a:tbl>
              <a:tblPr>
                <a:noFill/>
                <a:tableStyleId>{2CA91E10-754C-468F-BCE3-CF9980AF7C8D}</a:tableStyleId>
              </a:tblPr>
              <a:tblGrid>
                <a:gridCol w="3084700"/>
                <a:gridCol w="5043725"/>
              </a:tblGrid>
              <a:tr h="396200">
                <a:tc>
                  <a:txBody>
                    <a:bodyPr/>
                    <a:lstStyle/>
                    <a:p>
                      <a:pPr lvl="0" rtl="0">
                        <a:spcBef>
                          <a:spcPts val="0"/>
                        </a:spcBef>
                        <a:buNone/>
                      </a:pPr>
                      <a:r>
                        <a:rPr lang="en"/>
                        <a:t>Loss Function</a:t>
                      </a:r>
                    </a:p>
                  </a:txBody>
                  <a:tcPr marL="91425" marR="91425" marT="91425" marB="91425"/>
                </a:tc>
                <a:tc>
                  <a:txBody>
                    <a:bodyPr/>
                    <a:lstStyle/>
                    <a:p>
                      <a:pPr lvl="0" rtl="0">
                        <a:spcBef>
                          <a:spcPts val="0"/>
                        </a:spcBef>
                        <a:buNone/>
                      </a:pPr>
                      <a:r>
                        <a:rPr lang="en"/>
                        <a:t>Adaboost loss function</a:t>
                      </a:r>
                    </a:p>
                  </a:txBody>
                  <a:tcPr marL="91425" marR="91425" marT="91425" marB="91425"/>
                </a:tc>
              </a:tr>
              <a:tr h="396200">
                <a:tc>
                  <a:txBody>
                    <a:bodyPr/>
                    <a:lstStyle/>
                    <a:p>
                      <a:pPr lvl="0" rtl="0">
                        <a:spcBef>
                          <a:spcPts val="0"/>
                        </a:spcBef>
                        <a:buNone/>
                      </a:pPr>
                      <a:r>
                        <a:rPr lang="en"/>
                        <a:t>Number of Trees</a:t>
                      </a:r>
                    </a:p>
                  </a:txBody>
                  <a:tcPr marL="91425" marR="91425" marT="91425" marB="91425"/>
                </a:tc>
                <a:tc>
                  <a:txBody>
                    <a:bodyPr/>
                    <a:lstStyle/>
                    <a:p>
                      <a:pPr lvl="0" rtl="0">
                        <a:spcBef>
                          <a:spcPts val="0"/>
                        </a:spcBef>
                        <a:buNone/>
                      </a:pPr>
                      <a:r>
                        <a:rPr lang="en"/>
                        <a:t>5000</a:t>
                      </a:r>
                    </a:p>
                  </a:txBody>
                  <a:tcPr marL="91425" marR="91425" marT="91425" marB="91425"/>
                </a:tc>
              </a:tr>
              <a:tr h="381000">
                <a:tc>
                  <a:txBody>
                    <a:bodyPr/>
                    <a:lstStyle/>
                    <a:p>
                      <a:pPr lvl="0" rtl="0">
                        <a:spcBef>
                          <a:spcPts val="0"/>
                        </a:spcBef>
                        <a:buNone/>
                      </a:pPr>
                      <a:r>
                        <a:rPr lang="en"/>
                        <a:t>Interaction Depth</a:t>
                      </a:r>
                    </a:p>
                  </a:txBody>
                  <a:tcPr marL="91425" marR="91425" marT="91425" marB="91425"/>
                </a:tc>
                <a:tc>
                  <a:txBody>
                    <a:bodyPr/>
                    <a:lstStyle/>
                    <a:p>
                      <a:pPr lvl="0" rtl="0">
                        <a:spcBef>
                          <a:spcPts val="0"/>
                        </a:spcBef>
                        <a:buNone/>
                      </a:pPr>
                      <a:r>
                        <a:rPr lang="en"/>
                        <a:t>1 (i.e. Additive Model)</a:t>
                      </a:r>
                    </a:p>
                  </a:txBody>
                  <a:tcPr marL="91425" marR="91425" marT="91425" marB="91425"/>
                </a:tc>
              </a:tr>
            </a:tbl>
          </a:graphicData>
        </a:graphic>
      </p:graphicFrame>
      <p:sp>
        <p:nvSpPr>
          <p:cNvPr id="443" name="Shape 443"/>
          <p:cNvSpPr txBox="1"/>
          <p:nvPr/>
        </p:nvSpPr>
        <p:spPr>
          <a:xfrm>
            <a:off x="563825" y="2761600"/>
            <a:ext cx="5764799" cy="1864199"/>
          </a:xfrm>
          <a:prstGeom prst="rect">
            <a:avLst/>
          </a:prstGeom>
          <a:noFill/>
          <a:ln>
            <a:noFill/>
          </a:ln>
        </p:spPr>
        <p:txBody>
          <a:bodyPr lIns="91425" tIns="91425" rIns="91425" bIns="91425" anchor="t" anchorCtr="0">
            <a:noAutofit/>
          </a:bodyPr>
          <a:lstStyle/>
          <a:p>
            <a:pPr rtl="0">
              <a:spcBef>
                <a:spcPts val="0"/>
              </a:spcBef>
              <a:buNone/>
            </a:pPr>
            <a:r>
              <a:rPr lang="en" u="sng"/>
              <a:t>Relative Influence</a:t>
            </a:r>
          </a:p>
          <a:p>
            <a:pPr rtl="0">
              <a:spcBef>
                <a:spcPts val="0"/>
              </a:spcBef>
              <a:buNone/>
            </a:pPr>
            <a:endParaRPr/>
          </a:p>
          <a:p>
            <a:pPr rtl="0">
              <a:spcBef>
                <a:spcPts val="0"/>
              </a:spcBef>
              <a:buNone/>
            </a:pPr>
            <a:r>
              <a:rPr lang="en"/>
              <a:t>AGEDDAYS :      97.94729983 %</a:t>
            </a:r>
          </a:p>
          <a:p>
            <a:pPr rtl="0">
              <a:spcBef>
                <a:spcPts val="0"/>
              </a:spcBef>
              <a:buNone/>
            </a:pPr>
            <a:r>
              <a:rPr lang="en"/>
              <a:t>STIMES_H :          2.03307580 %</a:t>
            </a:r>
          </a:p>
          <a:p>
            <a:pPr rtl="0">
              <a:spcBef>
                <a:spcPts val="0"/>
              </a:spcBef>
              <a:buNone/>
            </a:pPr>
            <a:r>
              <a:rPr lang="en"/>
              <a:t>ECR :                     0.01962437 %</a:t>
            </a:r>
          </a:p>
          <a:p>
            <a:pPr rtl="0">
              <a:spcBef>
                <a:spcPts val="0"/>
              </a:spcBef>
              <a:buNone/>
            </a:pPr>
            <a:endParaRPr/>
          </a:p>
          <a:p>
            <a:pPr rtl="0">
              <a:spcBef>
                <a:spcPts val="0"/>
              </a:spcBef>
              <a:buNone/>
            </a:pPr>
            <a:r>
              <a:rPr lang="en"/>
              <a:t>This has 0 % test misclassification error rate. </a:t>
            </a:r>
          </a:p>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Relative Importance Plot</a:t>
            </a:r>
          </a:p>
        </p:txBody>
      </p:sp>
      <p:graphicFrame>
        <p:nvGraphicFramePr>
          <p:cNvPr id="449" name="Shape 449"/>
          <p:cNvGraphicFramePr/>
          <p:nvPr/>
        </p:nvGraphicFramePr>
        <p:xfrm>
          <a:off x="507775" y="1199900"/>
          <a:ext cx="8128425" cy="1188630"/>
        </p:xfrm>
        <a:graphic>
          <a:graphicData uri="http://schemas.openxmlformats.org/drawingml/2006/table">
            <a:tbl>
              <a:tblPr>
                <a:noFill/>
                <a:tableStyleId>{E4DB340C-91D5-4FB5-BAE4-29E0E4D15C13}</a:tableStyleId>
              </a:tblPr>
              <a:tblGrid>
                <a:gridCol w="3084700"/>
                <a:gridCol w="5043725"/>
              </a:tblGrid>
              <a:tr h="396200">
                <a:tc>
                  <a:txBody>
                    <a:bodyPr/>
                    <a:lstStyle/>
                    <a:p>
                      <a:pPr lvl="0" rtl="0">
                        <a:spcBef>
                          <a:spcPts val="0"/>
                        </a:spcBef>
                        <a:buNone/>
                      </a:pPr>
                      <a:r>
                        <a:rPr lang="en"/>
                        <a:t>Loss Function</a:t>
                      </a:r>
                    </a:p>
                  </a:txBody>
                  <a:tcPr marL="91425" marR="91425" marT="91425" marB="91425"/>
                </a:tc>
                <a:tc>
                  <a:txBody>
                    <a:bodyPr/>
                    <a:lstStyle/>
                    <a:p>
                      <a:pPr lvl="0" rtl="0">
                        <a:spcBef>
                          <a:spcPts val="0"/>
                        </a:spcBef>
                        <a:buNone/>
                      </a:pPr>
                      <a:r>
                        <a:rPr lang="en"/>
                        <a:t>Adaboost loss function</a:t>
                      </a:r>
                    </a:p>
                  </a:txBody>
                  <a:tcPr marL="91425" marR="91425" marT="91425" marB="91425"/>
                </a:tc>
              </a:tr>
              <a:tr h="396200">
                <a:tc>
                  <a:txBody>
                    <a:bodyPr/>
                    <a:lstStyle/>
                    <a:p>
                      <a:pPr lvl="0" rtl="0">
                        <a:spcBef>
                          <a:spcPts val="0"/>
                        </a:spcBef>
                        <a:buNone/>
                      </a:pPr>
                      <a:r>
                        <a:rPr lang="en"/>
                        <a:t>Number of Trees</a:t>
                      </a:r>
                    </a:p>
                  </a:txBody>
                  <a:tcPr marL="91425" marR="91425" marT="91425" marB="91425"/>
                </a:tc>
                <a:tc>
                  <a:txBody>
                    <a:bodyPr/>
                    <a:lstStyle/>
                    <a:p>
                      <a:pPr lvl="0" rtl="0">
                        <a:spcBef>
                          <a:spcPts val="0"/>
                        </a:spcBef>
                        <a:buNone/>
                      </a:pPr>
                      <a:r>
                        <a:rPr lang="en"/>
                        <a:t>5000</a:t>
                      </a:r>
                    </a:p>
                  </a:txBody>
                  <a:tcPr marL="91425" marR="91425" marT="91425" marB="91425"/>
                </a:tc>
              </a:tr>
              <a:tr h="381000">
                <a:tc>
                  <a:txBody>
                    <a:bodyPr/>
                    <a:lstStyle/>
                    <a:p>
                      <a:pPr lvl="0" rtl="0">
                        <a:spcBef>
                          <a:spcPts val="0"/>
                        </a:spcBef>
                        <a:buNone/>
                      </a:pPr>
                      <a:r>
                        <a:rPr lang="en"/>
                        <a:t>Interaction Depth</a:t>
                      </a:r>
                    </a:p>
                  </a:txBody>
                  <a:tcPr marL="91425" marR="91425" marT="91425" marB="91425"/>
                </a:tc>
                <a:tc>
                  <a:txBody>
                    <a:bodyPr/>
                    <a:lstStyle/>
                    <a:p>
                      <a:pPr lvl="0" rtl="0">
                        <a:spcBef>
                          <a:spcPts val="0"/>
                        </a:spcBef>
                        <a:buNone/>
                      </a:pPr>
                      <a:r>
                        <a:rPr lang="en"/>
                        <a:t>4  (Interaction terms added)</a:t>
                      </a:r>
                    </a:p>
                  </a:txBody>
                  <a:tcPr marL="91425" marR="91425" marT="91425" marB="91425"/>
                </a:tc>
              </a:tr>
            </a:tbl>
          </a:graphicData>
        </a:graphic>
      </p:graphicFrame>
      <p:sp>
        <p:nvSpPr>
          <p:cNvPr id="450" name="Shape 450"/>
          <p:cNvSpPr txBox="1"/>
          <p:nvPr/>
        </p:nvSpPr>
        <p:spPr>
          <a:xfrm>
            <a:off x="507775" y="2566800"/>
            <a:ext cx="5442600" cy="2036700"/>
          </a:xfrm>
          <a:prstGeom prst="rect">
            <a:avLst/>
          </a:prstGeom>
          <a:noFill/>
          <a:ln>
            <a:noFill/>
          </a:ln>
        </p:spPr>
        <p:txBody>
          <a:bodyPr lIns="91425" tIns="91425" rIns="91425" bIns="91425" anchor="t" anchorCtr="0">
            <a:noAutofit/>
          </a:bodyPr>
          <a:lstStyle/>
          <a:p>
            <a:pPr rtl="0">
              <a:spcBef>
                <a:spcPts val="0"/>
              </a:spcBef>
              <a:buNone/>
            </a:pPr>
            <a:r>
              <a:rPr lang="en" u="sng"/>
              <a:t>Relative Influence</a:t>
            </a:r>
          </a:p>
          <a:p>
            <a:pPr rtl="0">
              <a:spcBef>
                <a:spcPts val="0"/>
              </a:spcBef>
              <a:buNone/>
            </a:pPr>
            <a:endParaRPr u="sng"/>
          </a:p>
          <a:p>
            <a:pPr rtl="0">
              <a:spcBef>
                <a:spcPts val="0"/>
              </a:spcBef>
              <a:buNone/>
            </a:pPr>
            <a:r>
              <a:rPr lang="en"/>
              <a:t>AGEDDAYS :      84.097232917 %</a:t>
            </a:r>
          </a:p>
          <a:p>
            <a:pPr rtl="0">
              <a:spcBef>
                <a:spcPts val="0"/>
              </a:spcBef>
              <a:buNone/>
            </a:pPr>
            <a:r>
              <a:rPr lang="en"/>
              <a:t>ECR : 		   6.355445918 %</a:t>
            </a:r>
          </a:p>
          <a:p>
            <a:pPr rtl="0">
              <a:spcBef>
                <a:spcPts val="0"/>
              </a:spcBef>
              <a:buNone/>
            </a:pPr>
            <a:r>
              <a:rPr lang="en"/>
              <a:t>STIMES_H :           5.119030716 %</a:t>
            </a:r>
          </a:p>
          <a:p>
            <a:pPr rtl="0">
              <a:spcBef>
                <a:spcPts val="0"/>
              </a:spcBef>
              <a:buNone/>
            </a:pPr>
            <a:r>
              <a:rPr lang="en"/>
              <a:t>PreCond_B :          4.341981076 %</a:t>
            </a:r>
          </a:p>
          <a:p>
            <a:pPr rtl="0">
              <a:spcBef>
                <a:spcPts val="0"/>
              </a:spcBef>
              <a:buNone/>
            </a:pPr>
            <a:r>
              <a:rPr lang="en"/>
              <a:t>X..Arbitration_P :    0.078079735 %</a:t>
            </a:r>
          </a:p>
          <a:p>
            <a:pPr rtl="0">
              <a:spcBef>
                <a:spcPts val="0"/>
              </a:spcBef>
              <a:buNone/>
            </a:pPr>
            <a:r>
              <a:rPr lang="en"/>
              <a:t>SRUN_ :                  0.008229637 %</a:t>
            </a:r>
          </a:p>
          <a:p>
            <a:pPr rtl="0">
              <a:spcBef>
                <a:spcPts val="0"/>
              </a:spcBef>
              <a:buNone/>
            </a:pPr>
            <a:endParaRPr/>
          </a:p>
          <a:p>
            <a:pPr>
              <a:spcBef>
                <a:spcPts val="0"/>
              </a:spcBef>
              <a:buNone/>
            </a:pPr>
            <a:r>
              <a:rPr lang="en"/>
              <a:t>This has 0 % test misclassification error rate. </a:t>
            </a:r>
          </a:p>
        </p:txBody>
      </p:sp>
    </p:spTree>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xfrm>
            <a:off x="598100" y="2152347"/>
            <a:ext cx="8222100" cy="838799"/>
          </a:xfrm>
          <a:prstGeom prst="rect">
            <a:avLst/>
          </a:prstGeom>
        </p:spPr>
        <p:txBody>
          <a:bodyPr lIns="91425" tIns="91425" rIns="91425" bIns="91425" anchor="ctr" anchorCtr="0">
            <a:noAutofit/>
          </a:bodyPr>
          <a:lstStyle/>
          <a:p>
            <a:pPr>
              <a:spcBef>
                <a:spcPts val="0"/>
              </a:spcBef>
              <a:buNone/>
            </a:pPr>
            <a:r>
              <a:rPr lang="en"/>
              <a:t>                  Conclusion</a:t>
            </a:r>
          </a:p>
        </p:txBody>
      </p:sp>
    </p:spTree>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Hypothesis - 1 &amp; Priority - 1</a:t>
            </a:r>
          </a:p>
        </p:txBody>
      </p:sp>
      <p:sp>
        <p:nvSpPr>
          <p:cNvPr id="461" name="Shape 461"/>
          <p:cNvSpPr txBox="1">
            <a:spLocks noGrp="1"/>
          </p:cNvSpPr>
          <p:nvPr>
            <p:ph type="body" idx="1"/>
          </p:nvPr>
        </p:nvSpPr>
        <p:spPr>
          <a:xfrm>
            <a:off x="311700" y="1229875"/>
            <a:ext cx="8520599" cy="3339000"/>
          </a:xfrm>
          <a:prstGeom prst="rect">
            <a:avLst/>
          </a:prstGeom>
        </p:spPr>
        <p:txBody>
          <a:bodyPr lIns="91425" tIns="91425" rIns="91425" bIns="91425" anchor="t" anchorCtr="0">
            <a:noAutofit/>
          </a:bodyPr>
          <a:lstStyle/>
          <a:p>
            <a:pPr lvl="0" rtl="0">
              <a:spcBef>
                <a:spcPts val="0"/>
              </a:spcBef>
              <a:buNone/>
            </a:pPr>
            <a:r>
              <a:rPr lang="en"/>
              <a:t>Less chance to sell a car towards end of a long sale (AGEDDAYS)</a:t>
            </a:r>
          </a:p>
          <a:p>
            <a:pPr lvl="0" rtl="0">
              <a:spcBef>
                <a:spcPts val="0"/>
              </a:spcBef>
              <a:buNone/>
            </a:pPr>
            <a:r>
              <a:rPr lang="en" u="sng"/>
              <a:t>Inference</a:t>
            </a:r>
            <a:r>
              <a:rPr lang="en"/>
              <a:t> : </a:t>
            </a:r>
          </a:p>
          <a:p>
            <a:pPr marL="457200" lvl="0" indent="-317500" rtl="0">
              <a:lnSpc>
                <a:spcPct val="100000"/>
              </a:lnSpc>
              <a:spcBef>
                <a:spcPts val="0"/>
              </a:spcBef>
              <a:spcAft>
                <a:spcPts val="0"/>
              </a:spcAft>
              <a:buSzPct val="100000"/>
              <a:buChar char="➢"/>
            </a:pPr>
            <a:r>
              <a:rPr lang="en" sz="1400"/>
              <a:t>84.1 % relative importance</a:t>
            </a:r>
          </a:p>
          <a:p>
            <a:pPr marL="457200" lvl="0" indent="-317500" rtl="0">
              <a:lnSpc>
                <a:spcPct val="100000"/>
              </a:lnSpc>
              <a:spcBef>
                <a:spcPts val="0"/>
              </a:spcBef>
              <a:spcAft>
                <a:spcPts val="0"/>
              </a:spcAft>
              <a:buSzPct val="100000"/>
              <a:buChar char="➢"/>
            </a:pPr>
            <a:r>
              <a:rPr lang="en" sz="1400"/>
              <a:t>Median = 0</a:t>
            </a:r>
          </a:p>
          <a:p>
            <a:pPr marL="457200" lvl="0" indent="-317500" rtl="0">
              <a:lnSpc>
                <a:spcPct val="100000"/>
              </a:lnSpc>
              <a:spcBef>
                <a:spcPts val="0"/>
              </a:spcBef>
              <a:spcAft>
                <a:spcPts val="0"/>
              </a:spcAft>
              <a:buSzPct val="100000"/>
              <a:buChar char="➢"/>
            </a:pPr>
            <a:r>
              <a:rPr lang="en" sz="1400"/>
              <a:t>Most of the cars getting </a:t>
            </a:r>
          </a:p>
          <a:p>
            <a:pPr rtl="0">
              <a:lnSpc>
                <a:spcPct val="100000"/>
              </a:lnSpc>
              <a:spcBef>
                <a:spcPts val="0"/>
              </a:spcBef>
              <a:spcAft>
                <a:spcPts val="0"/>
              </a:spcAft>
              <a:buNone/>
            </a:pPr>
            <a:r>
              <a:rPr lang="en" sz="1400"/>
              <a:t>        SOLD within a day</a:t>
            </a:r>
          </a:p>
          <a:p>
            <a:pPr rtl="0">
              <a:lnSpc>
                <a:spcPct val="100000"/>
              </a:lnSpc>
              <a:spcBef>
                <a:spcPts val="0"/>
              </a:spcBef>
              <a:spcAft>
                <a:spcPts val="0"/>
              </a:spcAft>
              <a:buNone/>
            </a:pPr>
            <a:endParaRPr sz="1400"/>
          </a:p>
          <a:p>
            <a:pPr rtl="0">
              <a:lnSpc>
                <a:spcPct val="100000"/>
              </a:lnSpc>
              <a:spcBef>
                <a:spcPts val="0"/>
              </a:spcBef>
              <a:spcAft>
                <a:spcPts val="0"/>
              </a:spcAft>
              <a:buNone/>
            </a:pPr>
            <a:endParaRPr u="sng"/>
          </a:p>
          <a:p>
            <a:pPr lvl="0">
              <a:lnSpc>
                <a:spcPct val="100000"/>
              </a:lnSpc>
              <a:spcBef>
                <a:spcPts val="0"/>
              </a:spcBef>
              <a:spcAft>
                <a:spcPts val="0"/>
              </a:spcAft>
              <a:buNone/>
            </a:pPr>
            <a:r>
              <a:rPr lang="en" u="sng"/>
              <a:t>OPINION</a:t>
            </a:r>
            <a:r>
              <a:rPr lang="en"/>
              <a:t> : TRUE</a:t>
            </a:r>
          </a:p>
        </p:txBody>
      </p:sp>
      <p:pic>
        <p:nvPicPr>
          <p:cNvPr id="462" name="Shape 462"/>
          <p:cNvPicPr preferRelativeResize="0"/>
          <p:nvPr/>
        </p:nvPicPr>
        <p:blipFill>
          <a:blip r:embed="rId3">
            <a:alphaModFix/>
          </a:blip>
          <a:stretch>
            <a:fillRect/>
          </a:stretch>
        </p:blipFill>
        <p:spPr>
          <a:xfrm>
            <a:off x="3999200" y="1772025"/>
            <a:ext cx="5026026" cy="24394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Hypothesis - 2 &amp; Priority - 2</a:t>
            </a:r>
          </a:p>
        </p:txBody>
      </p:sp>
      <p:sp>
        <p:nvSpPr>
          <p:cNvPr id="468" name="Shape 468"/>
          <p:cNvSpPr txBox="1">
            <a:spLocks noGrp="1"/>
          </p:cNvSpPr>
          <p:nvPr>
            <p:ph type="body" idx="1"/>
          </p:nvPr>
        </p:nvSpPr>
        <p:spPr>
          <a:xfrm>
            <a:off x="311700" y="1229875"/>
            <a:ext cx="8520599" cy="3339000"/>
          </a:xfrm>
          <a:prstGeom prst="rect">
            <a:avLst/>
          </a:prstGeom>
        </p:spPr>
        <p:txBody>
          <a:bodyPr lIns="91425" tIns="91425" rIns="91425" bIns="91425" anchor="t" anchorCtr="0">
            <a:noAutofit/>
          </a:bodyPr>
          <a:lstStyle/>
          <a:p>
            <a:pPr rtl="0">
              <a:spcBef>
                <a:spcPts val="0"/>
              </a:spcBef>
              <a:buNone/>
            </a:pPr>
            <a:r>
              <a:rPr lang="en"/>
              <a:t>Having condition report helps to sell the car.</a:t>
            </a:r>
          </a:p>
          <a:p>
            <a:pPr lvl="0" rtl="0">
              <a:spcBef>
                <a:spcPts val="0"/>
              </a:spcBef>
              <a:buNone/>
            </a:pPr>
            <a:r>
              <a:rPr lang="en" u="sng"/>
              <a:t>Inference</a:t>
            </a:r>
            <a:r>
              <a:rPr lang="en"/>
              <a:t> :</a:t>
            </a:r>
          </a:p>
          <a:p>
            <a:pPr marL="457200" lvl="0" indent="-317500" rtl="0">
              <a:spcBef>
                <a:spcPts val="0"/>
              </a:spcBef>
              <a:buSzPct val="100000"/>
              <a:buChar char="➢"/>
            </a:pPr>
            <a:r>
              <a:rPr lang="en" sz="1400"/>
              <a:t>Predictors ECR (either Condition report i.e. PreCond or PostCond or Both) and PreCond_B (PreCond is done) together have relative influence of 10.7 %</a:t>
            </a:r>
          </a:p>
          <a:p>
            <a:pPr marL="457200" lvl="0" indent="-317500" rtl="0">
              <a:spcBef>
                <a:spcPts val="0"/>
              </a:spcBef>
              <a:buSzPct val="100000"/>
              <a:buChar char="➢"/>
            </a:pPr>
            <a:r>
              <a:rPr lang="en" sz="1400"/>
              <a:t>Most cars have not put the Condition Report.</a:t>
            </a:r>
          </a:p>
          <a:p>
            <a:pPr marL="457200" lvl="0" indent="-317500" rtl="0">
              <a:spcBef>
                <a:spcPts val="0"/>
              </a:spcBef>
              <a:buSzPct val="100000"/>
              <a:buChar char="➢"/>
            </a:pPr>
            <a:r>
              <a:rPr lang="en" sz="1400"/>
              <a:t>From Treeplot PreCond report directly leads to the SOLD class.</a:t>
            </a:r>
          </a:p>
          <a:p>
            <a:pPr marL="457200" lvl="0" indent="-317500" rtl="0">
              <a:spcBef>
                <a:spcPts val="0"/>
              </a:spcBef>
              <a:buSzPct val="100000"/>
              <a:buChar char="➢"/>
            </a:pPr>
            <a:r>
              <a:rPr lang="en" sz="1400"/>
              <a:t>PostCond is very rarely done.</a:t>
            </a:r>
          </a:p>
          <a:p>
            <a:pPr marL="457200" lvl="0" indent="-317500" rtl="0">
              <a:spcBef>
                <a:spcPts val="0"/>
              </a:spcBef>
              <a:buSzPct val="100000"/>
              <a:buChar char="➢"/>
            </a:pPr>
            <a:r>
              <a:rPr lang="en" sz="1400"/>
              <a:t>PreCond is more effective, when the rating is more than 2.</a:t>
            </a:r>
          </a:p>
          <a:p>
            <a:pPr lvl="0" rtl="0">
              <a:spcBef>
                <a:spcPts val="0"/>
              </a:spcBef>
              <a:buNone/>
            </a:pPr>
            <a:r>
              <a:rPr lang="en" u="sng"/>
              <a:t>OPINION</a:t>
            </a:r>
            <a:r>
              <a:rPr lang="en"/>
              <a:t> : MODERATE TRUE</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598100" y="2152347"/>
            <a:ext cx="8222100" cy="838799"/>
          </a:xfrm>
          <a:prstGeom prst="rect">
            <a:avLst/>
          </a:prstGeom>
        </p:spPr>
        <p:txBody>
          <a:bodyPr lIns="91425" tIns="91425" rIns="91425" bIns="91425" anchor="ctr" anchorCtr="0">
            <a:noAutofit/>
          </a:bodyPr>
          <a:lstStyle/>
          <a:p>
            <a:pPr>
              <a:spcBef>
                <a:spcPts val="0"/>
              </a:spcBef>
              <a:buNone/>
            </a:pPr>
            <a:r>
              <a:rPr lang="en"/>
              <a:t>    Understanding the data set</a:t>
            </a:r>
          </a:p>
        </p:txBody>
      </p:sp>
    </p:spTree>
  </p:cSld>
  <p:clrMapOvr>
    <a:masterClrMapping/>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Hypothesis - 3 &amp; Priority - 3</a:t>
            </a:r>
          </a:p>
        </p:txBody>
      </p:sp>
      <p:sp>
        <p:nvSpPr>
          <p:cNvPr id="474" name="Shape 474"/>
          <p:cNvSpPr txBox="1">
            <a:spLocks noGrp="1"/>
          </p:cNvSpPr>
          <p:nvPr>
            <p:ph type="body" idx="1"/>
          </p:nvPr>
        </p:nvSpPr>
        <p:spPr>
          <a:xfrm>
            <a:off x="311700" y="1229875"/>
            <a:ext cx="8520599" cy="3339000"/>
          </a:xfrm>
          <a:prstGeom prst="rect">
            <a:avLst/>
          </a:prstGeom>
        </p:spPr>
        <p:txBody>
          <a:bodyPr lIns="91425" tIns="91425" rIns="91425" bIns="91425" anchor="t" anchorCtr="0">
            <a:noAutofit/>
          </a:bodyPr>
          <a:lstStyle/>
          <a:p>
            <a:pPr rtl="0">
              <a:spcBef>
                <a:spcPts val="0"/>
              </a:spcBef>
              <a:buNone/>
            </a:pPr>
            <a:r>
              <a:rPr lang="en"/>
              <a:t>To sell your car, you need to get a better run numbers.</a:t>
            </a:r>
          </a:p>
          <a:p>
            <a:pPr rtl="0">
              <a:spcBef>
                <a:spcPts val="0"/>
              </a:spcBef>
              <a:buNone/>
            </a:pPr>
            <a:r>
              <a:rPr lang="en" u="sng"/>
              <a:t>Inference</a:t>
            </a:r>
            <a:r>
              <a:rPr lang="en"/>
              <a:t> :</a:t>
            </a:r>
          </a:p>
          <a:p>
            <a:pPr marL="457200" lvl="0" indent="-317500" rtl="0">
              <a:spcBef>
                <a:spcPts val="0"/>
              </a:spcBef>
              <a:buSzPct val="100000"/>
              <a:buChar char="➢"/>
            </a:pPr>
            <a:r>
              <a:rPr lang="en" sz="1400"/>
              <a:t>Predictor STIMES_H has relative importance of 5.11 %</a:t>
            </a:r>
          </a:p>
          <a:p>
            <a:pPr marL="457200" lvl="0" indent="-317500" rtl="0">
              <a:spcBef>
                <a:spcPts val="0"/>
              </a:spcBef>
              <a:buSzPct val="100000"/>
              <a:buChar char="➢"/>
            </a:pPr>
            <a:r>
              <a:rPr lang="en" sz="1400"/>
              <a:t>From the Tree plot, both for Long and Short period of sale, low Run numbers contribute for SOLD cars.  For Short period sale Run Times less than 15hrs is preferable. For Long period sale Run Times less than 18 hrs is preferable.</a:t>
            </a:r>
          </a:p>
          <a:p>
            <a:pPr marL="457200" lvl="0" indent="-317500" rtl="0">
              <a:spcBef>
                <a:spcPts val="0"/>
              </a:spcBef>
              <a:buSzPct val="100000"/>
              <a:buChar char="➢"/>
            </a:pPr>
            <a:r>
              <a:rPr lang="en" sz="1400"/>
              <a:t>Cars which get SOLD will have fewer runs as they will be sold faster, hence less Run times.</a:t>
            </a:r>
          </a:p>
          <a:p>
            <a:pPr lvl="0">
              <a:spcBef>
                <a:spcPts val="0"/>
              </a:spcBef>
              <a:buNone/>
            </a:pPr>
            <a:r>
              <a:rPr lang="en" u="sng"/>
              <a:t>OPINION</a:t>
            </a:r>
            <a:r>
              <a:rPr lang="en"/>
              <a:t> : FALSE</a:t>
            </a:r>
          </a:p>
        </p:txBody>
      </p:sp>
    </p:spTree>
  </p:cSld>
  <p:clrMapOvr>
    <a:masterClrMapping/>
  </p:clrMapOvr>
  <p:transition spd="slow">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Hypothesis - 4 &amp; Priority - 4</a:t>
            </a:r>
          </a:p>
        </p:txBody>
      </p:sp>
      <p:sp>
        <p:nvSpPr>
          <p:cNvPr id="480" name="Shape 480"/>
          <p:cNvSpPr txBox="1">
            <a:spLocks noGrp="1"/>
          </p:cNvSpPr>
          <p:nvPr>
            <p:ph type="body" idx="1"/>
          </p:nvPr>
        </p:nvSpPr>
        <p:spPr>
          <a:xfrm>
            <a:off x="311700" y="1229875"/>
            <a:ext cx="8520599" cy="3339000"/>
          </a:xfrm>
          <a:prstGeom prst="rect">
            <a:avLst/>
          </a:prstGeom>
        </p:spPr>
        <p:txBody>
          <a:bodyPr lIns="91425" tIns="91425" rIns="91425" bIns="91425" anchor="t" anchorCtr="0">
            <a:noAutofit/>
          </a:bodyPr>
          <a:lstStyle/>
          <a:p>
            <a:pPr rtl="0">
              <a:spcBef>
                <a:spcPts val="0"/>
              </a:spcBef>
              <a:buNone/>
            </a:pPr>
            <a:r>
              <a:rPr lang="en"/>
              <a:t>Bad seller reputation has negative impact to seller’s conversion rate.</a:t>
            </a:r>
          </a:p>
          <a:p>
            <a:pPr rtl="0">
              <a:spcBef>
                <a:spcPts val="0"/>
              </a:spcBef>
              <a:buNone/>
            </a:pPr>
            <a:r>
              <a:rPr lang="en" u="sng"/>
              <a:t>Inference</a:t>
            </a:r>
            <a:r>
              <a:rPr lang="en"/>
              <a:t> :</a:t>
            </a:r>
          </a:p>
          <a:p>
            <a:pPr marL="457200" lvl="0" indent="-317500" rtl="0">
              <a:spcBef>
                <a:spcPts val="0"/>
              </a:spcBef>
              <a:buSzPct val="100000"/>
              <a:buChar char="➢"/>
            </a:pPr>
            <a:r>
              <a:rPr lang="en" sz="1400"/>
              <a:t>Predictor X..Arbitration_P has relative importance of 0.07 %</a:t>
            </a:r>
          </a:p>
          <a:p>
            <a:pPr marL="457200" lvl="0" indent="-317500" rtl="0">
              <a:spcBef>
                <a:spcPts val="0"/>
              </a:spcBef>
              <a:buSzPct val="100000"/>
              <a:buChar char="➢"/>
            </a:pPr>
            <a:r>
              <a:rPr lang="en" sz="1400"/>
              <a:t>Most of the cars SOLD have lower % Arbitration rate.</a:t>
            </a:r>
          </a:p>
          <a:p>
            <a:pPr rtl="0">
              <a:spcBef>
                <a:spcPts val="0"/>
              </a:spcBef>
              <a:buNone/>
            </a:pPr>
            <a:endParaRPr u="sng"/>
          </a:p>
          <a:p>
            <a:pPr lvl="0">
              <a:spcBef>
                <a:spcPts val="0"/>
              </a:spcBef>
              <a:buNone/>
            </a:pPr>
            <a:r>
              <a:rPr lang="en" u="sng"/>
              <a:t>OPINION</a:t>
            </a:r>
            <a:r>
              <a:rPr lang="en"/>
              <a:t> : TRUE</a:t>
            </a:r>
          </a:p>
        </p:txBody>
      </p:sp>
      <p:pic>
        <p:nvPicPr>
          <p:cNvPr id="481" name="Shape 481"/>
          <p:cNvPicPr preferRelativeResize="0"/>
          <p:nvPr/>
        </p:nvPicPr>
        <p:blipFill>
          <a:blip r:embed="rId3">
            <a:alphaModFix/>
          </a:blip>
          <a:stretch>
            <a:fillRect/>
          </a:stretch>
        </p:blipFill>
        <p:spPr>
          <a:xfrm>
            <a:off x="5089174" y="2830674"/>
            <a:ext cx="3743123" cy="18167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Shape 486"/>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Hypothesis - 5 &amp; Priority - 5</a:t>
            </a:r>
          </a:p>
        </p:txBody>
      </p:sp>
      <p:sp>
        <p:nvSpPr>
          <p:cNvPr id="487" name="Shape 487"/>
          <p:cNvSpPr txBox="1">
            <a:spLocks noGrp="1"/>
          </p:cNvSpPr>
          <p:nvPr>
            <p:ph type="body" idx="1"/>
          </p:nvPr>
        </p:nvSpPr>
        <p:spPr>
          <a:xfrm>
            <a:off x="311700" y="1068800"/>
            <a:ext cx="8520599" cy="3706499"/>
          </a:xfrm>
          <a:prstGeom prst="rect">
            <a:avLst/>
          </a:prstGeom>
        </p:spPr>
        <p:txBody>
          <a:bodyPr lIns="91425" tIns="91425" rIns="91425" bIns="91425" anchor="t" anchorCtr="0">
            <a:noAutofit/>
          </a:bodyPr>
          <a:lstStyle/>
          <a:p>
            <a:pPr rtl="0">
              <a:spcBef>
                <a:spcPts val="0"/>
              </a:spcBef>
              <a:buNone/>
            </a:pPr>
            <a:r>
              <a:rPr lang="en"/>
              <a:t>Setting a floor price helps selling a car.</a:t>
            </a:r>
          </a:p>
          <a:p>
            <a:pPr rtl="0">
              <a:spcBef>
                <a:spcPts val="0"/>
              </a:spcBef>
              <a:buNone/>
            </a:pPr>
            <a:r>
              <a:rPr lang="en" u="sng"/>
              <a:t>Inference</a:t>
            </a:r>
            <a:r>
              <a:rPr lang="en"/>
              <a:t> :</a:t>
            </a:r>
          </a:p>
          <a:p>
            <a:pPr marL="457200" lvl="0" indent="-317500" rtl="0">
              <a:spcBef>
                <a:spcPts val="0"/>
              </a:spcBef>
              <a:buSzPct val="100000"/>
              <a:buChar char="➢"/>
            </a:pPr>
            <a:r>
              <a:rPr lang="en" sz="1400"/>
              <a:t>When a seller doesn't provide a floor value then there is almost an equal distribution between SOLD and NOT SOLD classes. Reason might be there is a less friction between the Buyer and Seller transactions.</a:t>
            </a:r>
          </a:p>
          <a:p>
            <a:pPr marL="457200" lvl="0" indent="-317500" rtl="0">
              <a:spcBef>
                <a:spcPts val="0"/>
              </a:spcBef>
              <a:buSzPct val="100000"/>
              <a:buChar char="➢"/>
            </a:pPr>
            <a:r>
              <a:rPr lang="en" sz="1400"/>
              <a:t>When a seller provides a floor value then the distribution between both the classes are not equal.</a:t>
            </a:r>
          </a:p>
          <a:p>
            <a:pPr marL="914400" lvl="1" indent="-228600" rtl="0">
              <a:spcBef>
                <a:spcPts val="0"/>
              </a:spcBef>
              <a:buChar char="○"/>
            </a:pPr>
            <a:r>
              <a:rPr lang="en"/>
              <a:t>When FLOOR &gt; VNMMR, more number of NOT SOLD.</a:t>
            </a:r>
          </a:p>
          <a:p>
            <a:pPr marL="914400" lvl="1" indent="-228600" rtl="0">
              <a:spcBef>
                <a:spcPts val="0"/>
              </a:spcBef>
              <a:buClr>
                <a:srgbClr val="000000"/>
              </a:buClr>
              <a:buFont typeface="Arial"/>
              <a:buChar char="○"/>
            </a:pPr>
            <a:r>
              <a:rPr lang="en"/>
              <a:t>When FLOOR price was not consulted with VNMMR then more NOT SOLD.</a:t>
            </a:r>
          </a:p>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Floor price ...</a:t>
            </a:r>
          </a:p>
        </p:txBody>
      </p:sp>
      <p:sp>
        <p:nvSpPr>
          <p:cNvPr id="493" name="Shape 493"/>
          <p:cNvSpPr txBox="1">
            <a:spLocks noGrp="1"/>
          </p:cNvSpPr>
          <p:nvPr>
            <p:ph type="body" idx="1"/>
          </p:nvPr>
        </p:nvSpPr>
        <p:spPr>
          <a:xfrm>
            <a:off x="311700" y="1229875"/>
            <a:ext cx="8520599" cy="3339000"/>
          </a:xfrm>
          <a:prstGeom prst="rect">
            <a:avLst/>
          </a:prstGeom>
        </p:spPr>
        <p:txBody>
          <a:bodyPr lIns="91425" tIns="91425" rIns="91425" bIns="91425" anchor="t" anchorCtr="0">
            <a:noAutofit/>
          </a:bodyPr>
          <a:lstStyle/>
          <a:p>
            <a:pPr rtl="0">
              <a:spcBef>
                <a:spcPts val="0"/>
              </a:spcBef>
              <a:buNone/>
            </a:pPr>
            <a:r>
              <a:rPr lang="en" u="sng"/>
              <a:t>OPINION</a:t>
            </a:r>
            <a:r>
              <a:rPr lang="en"/>
              <a:t> : CONDITIONAL</a:t>
            </a:r>
          </a:p>
          <a:p>
            <a:pPr marL="457200" lvl="0" indent="-228600" rtl="0">
              <a:spcBef>
                <a:spcPts val="0"/>
              </a:spcBef>
              <a:buAutoNum type="alphaLcPeriod"/>
            </a:pPr>
            <a:r>
              <a:rPr lang="en"/>
              <a:t>Neutral : When Floor Price is not set.</a:t>
            </a:r>
          </a:p>
          <a:p>
            <a:pPr marL="457200" lvl="0" indent="-228600" rtl="0">
              <a:spcBef>
                <a:spcPts val="0"/>
              </a:spcBef>
              <a:buAutoNum type="alphaLcPeriod"/>
            </a:pPr>
            <a:r>
              <a:rPr lang="en"/>
              <a:t>False : If VNMMR price is not consulted or setting Floor Price higher than the VNMMR price.</a:t>
            </a:r>
          </a:p>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Shape 498"/>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Hypothesis - 6 &amp; Priority - 6</a:t>
            </a:r>
          </a:p>
        </p:txBody>
      </p:sp>
      <p:sp>
        <p:nvSpPr>
          <p:cNvPr id="499" name="Shape 499"/>
          <p:cNvSpPr txBox="1">
            <a:spLocks noGrp="1"/>
          </p:cNvSpPr>
          <p:nvPr>
            <p:ph type="body" idx="1"/>
          </p:nvPr>
        </p:nvSpPr>
        <p:spPr>
          <a:xfrm>
            <a:off x="311700" y="1229875"/>
            <a:ext cx="8755499" cy="3579900"/>
          </a:xfrm>
          <a:prstGeom prst="rect">
            <a:avLst/>
          </a:prstGeom>
        </p:spPr>
        <p:txBody>
          <a:bodyPr lIns="91425" tIns="91425" rIns="91425" bIns="91425" anchor="t" anchorCtr="0">
            <a:noAutofit/>
          </a:bodyPr>
          <a:lstStyle/>
          <a:p>
            <a:pPr rtl="0">
              <a:spcBef>
                <a:spcPts val="0"/>
              </a:spcBef>
              <a:buNone/>
            </a:pPr>
            <a:r>
              <a:rPr lang="en"/>
              <a:t>Older model year cars are not selling well than newer model year cars.</a:t>
            </a:r>
          </a:p>
          <a:p>
            <a:pPr rtl="0">
              <a:spcBef>
                <a:spcPts val="0"/>
              </a:spcBef>
              <a:buNone/>
            </a:pPr>
            <a:r>
              <a:rPr lang="en" u="sng"/>
              <a:t>Inference</a:t>
            </a:r>
            <a:r>
              <a:rPr lang="en"/>
              <a:t>:</a:t>
            </a:r>
          </a:p>
          <a:p>
            <a:pPr marL="457200" lvl="0" indent="-317500" rtl="0">
              <a:spcBef>
                <a:spcPts val="0"/>
              </a:spcBef>
              <a:buSzPct val="100000"/>
              <a:buChar char="➢"/>
            </a:pPr>
            <a:r>
              <a:rPr lang="en" sz="1400"/>
              <a:t>Percentage distribution of cars getting SOLD by Model year is very random and inconclusive.</a:t>
            </a:r>
          </a:p>
          <a:p>
            <a:pPr marL="457200" lvl="0" indent="-317500" rtl="0">
              <a:spcBef>
                <a:spcPts val="0"/>
              </a:spcBef>
              <a:buSzPct val="100000"/>
              <a:buChar char="➢"/>
            </a:pPr>
            <a:r>
              <a:rPr lang="en" sz="1400"/>
              <a:t>Binnig it shows that there is no difference based on the Model year of the car.</a:t>
            </a:r>
          </a:p>
          <a:p>
            <a:pPr rtl="0">
              <a:spcBef>
                <a:spcPts val="0"/>
              </a:spcBef>
              <a:buNone/>
            </a:pPr>
            <a:endParaRPr sz="1400"/>
          </a:p>
          <a:p>
            <a:pPr lvl="0">
              <a:spcBef>
                <a:spcPts val="0"/>
              </a:spcBef>
              <a:buNone/>
            </a:pPr>
            <a:r>
              <a:rPr lang="en" u="sng"/>
              <a:t>OPINION</a:t>
            </a:r>
            <a:r>
              <a:rPr lang="en"/>
              <a:t> : FALSE</a:t>
            </a:r>
          </a:p>
        </p:txBody>
      </p:sp>
      <p:pic>
        <p:nvPicPr>
          <p:cNvPr id="500" name="Shape 500"/>
          <p:cNvPicPr preferRelativeResize="0"/>
          <p:nvPr/>
        </p:nvPicPr>
        <p:blipFill>
          <a:blip r:embed="rId3">
            <a:alphaModFix/>
          </a:blip>
          <a:stretch>
            <a:fillRect/>
          </a:stretch>
        </p:blipFill>
        <p:spPr>
          <a:xfrm>
            <a:off x="4777600" y="3003224"/>
            <a:ext cx="3722100" cy="18065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Shape 505"/>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Reference</a:t>
            </a:r>
          </a:p>
        </p:txBody>
      </p:sp>
      <p:sp>
        <p:nvSpPr>
          <p:cNvPr id="506" name="Shape 506"/>
          <p:cNvSpPr txBox="1">
            <a:spLocks noGrp="1"/>
          </p:cNvSpPr>
          <p:nvPr>
            <p:ph type="body" idx="1"/>
          </p:nvPr>
        </p:nvSpPr>
        <p:spPr>
          <a:xfrm>
            <a:off x="311700" y="1229875"/>
            <a:ext cx="8520599" cy="3339000"/>
          </a:xfrm>
          <a:prstGeom prst="rect">
            <a:avLst/>
          </a:prstGeom>
        </p:spPr>
        <p:txBody>
          <a:bodyPr lIns="91425" tIns="91425" rIns="91425" bIns="91425" anchor="t" anchorCtr="0">
            <a:noAutofit/>
          </a:bodyPr>
          <a:lstStyle/>
          <a:p>
            <a:pPr>
              <a:spcBef>
                <a:spcPts val="0"/>
              </a:spcBef>
              <a:buNone/>
            </a:pPr>
            <a:r>
              <a:rPr lang="en"/>
              <a:t>The source code was written in R 3.1.3.</a:t>
            </a:r>
          </a:p>
        </p:txBody>
      </p:sp>
    </p:spTree>
  </p:cSld>
  <p:clrMapOvr>
    <a:masterClrMapping/>
  </p:clrMapOvr>
  <p:transition spd="slow">
    <p:cu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Shape 511"/>
          <p:cNvSpPr txBox="1">
            <a:spLocks noGrp="1"/>
          </p:cNvSpPr>
          <p:nvPr>
            <p:ph type="title"/>
          </p:nvPr>
        </p:nvSpPr>
        <p:spPr>
          <a:xfrm>
            <a:off x="598100" y="2152347"/>
            <a:ext cx="8222100" cy="838799"/>
          </a:xfrm>
          <a:prstGeom prst="rect">
            <a:avLst/>
          </a:prstGeom>
        </p:spPr>
        <p:txBody>
          <a:bodyPr lIns="91425" tIns="91425" rIns="91425" bIns="91425" anchor="ctr" anchorCtr="0">
            <a:noAutofit/>
          </a:bodyPr>
          <a:lstStyle/>
          <a:p>
            <a:pPr>
              <a:spcBef>
                <a:spcPts val="0"/>
              </a:spcBef>
              <a:buNone/>
            </a:pPr>
            <a:r>
              <a:rPr lang="en"/>
              <a:t>                   Thank You</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Data set</a:t>
            </a:r>
          </a:p>
        </p:txBody>
      </p:sp>
      <p:sp>
        <p:nvSpPr>
          <p:cNvPr id="116" name="Shape 116"/>
          <p:cNvSpPr txBox="1">
            <a:spLocks noGrp="1"/>
          </p:cNvSpPr>
          <p:nvPr>
            <p:ph type="body" idx="1"/>
          </p:nvPr>
        </p:nvSpPr>
        <p:spPr>
          <a:xfrm>
            <a:off x="311700" y="1229875"/>
            <a:ext cx="8520599" cy="3339000"/>
          </a:xfrm>
          <a:prstGeom prst="rect">
            <a:avLst/>
          </a:prstGeom>
        </p:spPr>
        <p:txBody>
          <a:bodyPr lIns="91425" tIns="91425" rIns="91425" bIns="91425" anchor="t" anchorCtr="0">
            <a:noAutofit/>
          </a:bodyPr>
          <a:lstStyle/>
          <a:p>
            <a:pPr marL="457200" lvl="0" indent="-228600" rtl="0">
              <a:spcBef>
                <a:spcPts val="0"/>
              </a:spcBef>
              <a:buFont typeface="Arial" pitchFamily="34" charset="0"/>
              <a:buChar char="•"/>
            </a:pPr>
            <a:r>
              <a:rPr lang="en" dirty="0"/>
              <a:t>Every record is a dealer sale registration.</a:t>
            </a:r>
          </a:p>
          <a:p>
            <a:pPr marL="457200" lvl="0" indent="-228600" rtl="0">
              <a:spcBef>
                <a:spcPts val="0"/>
              </a:spcBef>
              <a:buFont typeface="Arial" pitchFamily="34" charset="0"/>
              <a:buChar char="•"/>
            </a:pPr>
            <a:r>
              <a:rPr lang="en" dirty="0"/>
              <a:t>The original data set has 53,836 rows and 28 columns (1 year sales transaction data for a specific location.)</a:t>
            </a:r>
          </a:p>
          <a:p>
            <a:pPr marL="457200" lvl="0" indent="-228600" rtl="0">
              <a:spcBef>
                <a:spcPts val="0"/>
              </a:spcBef>
              <a:buFont typeface="Arial" pitchFamily="34" charset="0"/>
              <a:buChar char="•"/>
            </a:pPr>
            <a:r>
              <a:rPr lang="en" dirty="0"/>
              <a:t>The response variable is DMSOLD which is “Y” when the car is sold, else “N”.</a:t>
            </a:r>
          </a:p>
          <a:p>
            <a:pPr marL="457200" lvl="0" indent="-228600" rtl="0">
              <a:spcBef>
                <a:spcPts val="0"/>
              </a:spcBef>
              <a:buFont typeface="Arial" pitchFamily="34" charset="0"/>
              <a:buChar char="•"/>
            </a:pPr>
            <a:r>
              <a:rPr lang="en" dirty="0"/>
              <a:t>The data set has a mix of Quantitative and Qualitative variables.</a:t>
            </a:r>
          </a:p>
          <a:p>
            <a:pPr marL="457200" lvl="0" indent="-228600">
              <a:spcBef>
                <a:spcPts val="0"/>
              </a:spcBef>
              <a:buFont typeface="Arial" pitchFamily="34" charset="0"/>
              <a:buChar char="•"/>
            </a:pPr>
            <a:r>
              <a:rPr lang="en" dirty="0"/>
              <a:t>The distribution of the response variable (DMSOLD) between the classes “Y” and “N” is evenly distributed.</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253150" y="2152350"/>
            <a:ext cx="8567100" cy="838799"/>
          </a:xfrm>
          <a:prstGeom prst="rect">
            <a:avLst/>
          </a:prstGeom>
        </p:spPr>
        <p:txBody>
          <a:bodyPr lIns="91425" tIns="91425" rIns="91425" bIns="91425" anchor="ctr" anchorCtr="0">
            <a:noAutofit/>
          </a:bodyPr>
          <a:lstStyle/>
          <a:p>
            <a:pPr lvl="0">
              <a:spcBef>
                <a:spcPts val="0"/>
              </a:spcBef>
              <a:buNone/>
            </a:pPr>
            <a:r>
              <a:rPr lang="en"/>
              <a:t>Data Pre-processing, Plotting &amp; Analysis</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10000"/>
            <a:ext cx="8520599" cy="607800"/>
          </a:xfrm>
          <a:prstGeom prst="rect">
            <a:avLst/>
          </a:prstGeom>
        </p:spPr>
        <p:txBody>
          <a:bodyPr lIns="91425" tIns="91425" rIns="91425" bIns="91425" anchor="t" anchorCtr="0">
            <a:noAutofit/>
          </a:bodyPr>
          <a:lstStyle/>
          <a:p>
            <a:pPr>
              <a:spcBef>
                <a:spcPts val="0"/>
              </a:spcBef>
              <a:buNone/>
            </a:pPr>
            <a:r>
              <a:rPr lang="en"/>
              <a:t>DMSTDESL</a:t>
            </a:r>
          </a:p>
        </p:txBody>
      </p:sp>
      <p:graphicFrame>
        <p:nvGraphicFramePr>
          <p:cNvPr id="127" name="Shape 127"/>
          <p:cNvGraphicFramePr/>
          <p:nvPr/>
        </p:nvGraphicFramePr>
        <p:xfrm>
          <a:off x="894950" y="1516975"/>
          <a:ext cx="7239000" cy="2194410"/>
        </p:xfrm>
        <a:graphic>
          <a:graphicData uri="http://schemas.openxmlformats.org/drawingml/2006/table">
            <a:tbl>
              <a:tblPr>
                <a:noFill/>
                <a:tableStyleId>{247105F9-55A4-4F9F-9C63-1E41019FDBA1}</a:tableStyleId>
              </a:tblPr>
              <a:tblGrid>
                <a:gridCol w="2744975"/>
                <a:gridCol w="4494025"/>
              </a:tblGrid>
              <a:tr h="381000">
                <a:tc>
                  <a:txBody>
                    <a:bodyPr/>
                    <a:lstStyle/>
                    <a:p>
                      <a:pPr>
                        <a:spcBef>
                          <a:spcPts val="0"/>
                        </a:spcBef>
                        <a:buNone/>
                      </a:pPr>
                      <a:r>
                        <a:rPr lang="en"/>
                        <a:t>Description</a:t>
                      </a:r>
                    </a:p>
                  </a:txBody>
                  <a:tcPr marL="91425" marR="91425" marT="91425" marB="91425"/>
                </a:tc>
                <a:tc>
                  <a:txBody>
                    <a:bodyPr/>
                    <a:lstStyle/>
                    <a:p>
                      <a:pPr>
                        <a:spcBef>
                          <a:spcPts val="0"/>
                        </a:spcBef>
                        <a:buNone/>
                      </a:pPr>
                      <a:r>
                        <a:rPr lang="en"/>
                        <a:t>Sale Date</a:t>
                      </a:r>
                    </a:p>
                  </a:txBody>
                  <a:tcPr marL="91425" marR="91425" marT="91425" marB="91425"/>
                </a:tc>
              </a:tr>
              <a:tr h="381000">
                <a:tc>
                  <a:txBody>
                    <a:bodyPr/>
                    <a:lstStyle/>
                    <a:p>
                      <a:pPr>
                        <a:spcBef>
                          <a:spcPts val="0"/>
                        </a:spcBef>
                        <a:buNone/>
                      </a:pPr>
                      <a:r>
                        <a:rPr lang="en"/>
                        <a:t>Original Data Type</a:t>
                      </a:r>
                    </a:p>
                  </a:txBody>
                  <a:tcPr marL="91425" marR="91425" marT="91425" marB="91425"/>
                </a:tc>
                <a:tc>
                  <a:txBody>
                    <a:bodyPr/>
                    <a:lstStyle/>
                    <a:p>
                      <a:pPr>
                        <a:spcBef>
                          <a:spcPts val="0"/>
                        </a:spcBef>
                        <a:buNone/>
                      </a:pPr>
                      <a:r>
                        <a:rPr lang="en"/>
                        <a:t>Integer</a:t>
                      </a:r>
                    </a:p>
                  </a:txBody>
                  <a:tcPr marL="91425" marR="91425" marT="91425" marB="91425"/>
                </a:tc>
              </a:tr>
              <a:tr h="381000">
                <a:tc>
                  <a:txBody>
                    <a:bodyPr/>
                    <a:lstStyle/>
                    <a:p>
                      <a:pPr>
                        <a:spcBef>
                          <a:spcPts val="0"/>
                        </a:spcBef>
                        <a:buNone/>
                      </a:pPr>
                      <a:r>
                        <a:rPr lang="en"/>
                        <a:t>Converted Data Type</a:t>
                      </a:r>
                    </a:p>
                  </a:txBody>
                  <a:tcPr marL="91425" marR="91425" marT="91425" marB="91425"/>
                </a:tc>
                <a:tc>
                  <a:txBody>
                    <a:bodyPr/>
                    <a:lstStyle/>
                    <a:p>
                      <a:pPr>
                        <a:spcBef>
                          <a:spcPts val="0"/>
                        </a:spcBef>
                        <a:buNone/>
                      </a:pPr>
                      <a:r>
                        <a:rPr lang="en"/>
                        <a:t>Date (POSIXct)</a:t>
                      </a:r>
                    </a:p>
                  </a:txBody>
                  <a:tcPr marL="91425" marR="91425" marT="91425" marB="91425"/>
                </a:tc>
              </a:tr>
              <a:tr h="381000">
                <a:tc>
                  <a:txBody>
                    <a:bodyPr/>
                    <a:lstStyle/>
                    <a:p>
                      <a:pPr rtl="0">
                        <a:spcBef>
                          <a:spcPts val="0"/>
                        </a:spcBef>
                        <a:buNone/>
                      </a:pPr>
                      <a:r>
                        <a:rPr lang="en"/>
                        <a:t>Range</a:t>
                      </a:r>
                    </a:p>
                  </a:txBody>
                  <a:tcPr marL="91425" marR="91425" marT="91425" marB="91425"/>
                </a:tc>
                <a:tc>
                  <a:txBody>
                    <a:bodyPr/>
                    <a:lstStyle/>
                    <a:p>
                      <a:pPr rtl="0">
                        <a:spcBef>
                          <a:spcPts val="0"/>
                        </a:spcBef>
                        <a:buNone/>
                      </a:pPr>
                      <a:r>
                        <a:rPr lang="en"/>
                        <a:t>Min : 2013-01-02</a:t>
                      </a:r>
                    </a:p>
                    <a:p>
                      <a:pPr rtl="0">
                        <a:spcBef>
                          <a:spcPts val="0"/>
                        </a:spcBef>
                        <a:buNone/>
                      </a:pPr>
                      <a:r>
                        <a:rPr lang="en"/>
                        <a:t>Max : 2013-12-18</a:t>
                      </a:r>
                    </a:p>
                  </a:txBody>
                  <a:tcPr marL="91425" marR="91425" marT="91425" marB="91425"/>
                </a:tc>
              </a:tr>
              <a:tr h="381000">
                <a:tc>
                  <a:txBody>
                    <a:bodyPr/>
                    <a:lstStyle/>
                    <a:p>
                      <a:pPr rtl="0">
                        <a:spcBef>
                          <a:spcPts val="0"/>
                        </a:spcBef>
                        <a:buNone/>
                      </a:pPr>
                      <a:r>
                        <a:rPr lang="en"/>
                        <a:t>“NA” values</a:t>
                      </a:r>
                    </a:p>
                  </a:txBody>
                  <a:tcPr marL="91425" marR="91425" marT="91425" marB="91425"/>
                </a:tc>
                <a:tc>
                  <a:txBody>
                    <a:bodyPr/>
                    <a:lstStyle/>
                    <a:p>
                      <a:pPr rtl="0">
                        <a:spcBef>
                          <a:spcPts val="0"/>
                        </a:spcBef>
                        <a:buNone/>
                      </a:pPr>
                      <a:r>
                        <a:rPr lang="en"/>
                        <a:t>No</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2693</Words>
  <Application>Microsoft Office PowerPoint</Application>
  <PresentationFormat>On-screen Show (16:9)</PresentationFormat>
  <Paragraphs>495</Paragraphs>
  <Slides>66</Slides>
  <Notes>66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66</vt:i4>
      </vt:variant>
    </vt:vector>
  </HeadingPairs>
  <TitlesOfParts>
    <vt:vector size="69" baseType="lpstr">
      <vt:lpstr>Arial</vt:lpstr>
      <vt:lpstr>Roboto</vt:lpstr>
      <vt:lpstr>geometric</vt:lpstr>
      <vt:lpstr>            Data Scientist - Case Study</vt:lpstr>
      <vt:lpstr>Topics Covered</vt:lpstr>
      <vt:lpstr>          Problem Statement</vt:lpstr>
      <vt:lpstr>Problem Statement</vt:lpstr>
      <vt:lpstr>Questions</vt:lpstr>
      <vt:lpstr>    Understanding the data set</vt:lpstr>
      <vt:lpstr>Data set</vt:lpstr>
      <vt:lpstr>Data Pre-processing, Plotting &amp; Analysis</vt:lpstr>
      <vt:lpstr>DMSTDESL</vt:lpstr>
      <vt:lpstr>DMMONTH , DMSALWK</vt:lpstr>
      <vt:lpstr>SSALE_ , SLANE_</vt:lpstr>
      <vt:lpstr>SRUN_ </vt:lpstr>
      <vt:lpstr>STIMES</vt:lpstr>
      <vt:lpstr>Relation b/w Run Time &amp; Run Numbers </vt:lpstr>
      <vt:lpstr>STIMES (cleaning for 0 values)</vt:lpstr>
      <vt:lpstr>DMTRANTYPE</vt:lpstr>
      <vt:lpstr>DMSOLD, DMOPCSUID, DMSELLRNM</vt:lpstr>
      <vt:lpstr>DMOPCSUID, DMSELLRNM</vt:lpstr>
      <vt:lpstr>SFLOOR</vt:lpstr>
      <vt:lpstr>Plotting the distribution</vt:lpstr>
      <vt:lpstr>Conditional distribution (by Floor)</vt:lpstr>
      <vt:lpstr>Conditional distribution (by Floor)</vt:lpstr>
      <vt:lpstr>VNMMR</vt:lpstr>
      <vt:lpstr>A new variable created</vt:lpstr>
      <vt:lpstr>Conditional distribution of Floor_VNMMR</vt:lpstr>
      <vt:lpstr>DMMODELYR</vt:lpstr>
      <vt:lpstr>Conditional distribution (Actual values)</vt:lpstr>
      <vt:lpstr>Conditional Distribution (Percentage values)</vt:lpstr>
      <vt:lpstr>Creating a new variable ModelYear_P</vt:lpstr>
      <vt:lpstr>DMMAKE, DMMODEL</vt:lpstr>
      <vt:lpstr>DMBODY, SSER17, SSLEPR</vt:lpstr>
      <vt:lpstr>SMILES</vt:lpstr>
      <vt:lpstr>DMJDCAT , AGEDDAYS</vt:lpstr>
      <vt:lpstr>Plot car sold &amp; not-sold by days</vt:lpstr>
      <vt:lpstr>DMPRECOND</vt:lpstr>
      <vt:lpstr>DMPOSTCOND</vt:lpstr>
      <vt:lpstr>DMECRDATE</vt:lpstr>
      <vt:lpstr>Conditional Distribution</vt:lpstr>
      <vt:lpstr>SOLD cars by Cond report</vt:lpstr>
      <vt:lpstr>Plotting few more distributions</vt:lpstr>
      <vt:lpstr>Pattern in the SOLD  class</vt:lpstr>
      <vt:lpstr>Three new variables created</vt:lpstr>
      <vt:lpstr>DMDETFEE, DMRECONFEE</vt:lpstr>
      <vt:lpstr>Distribution</vt:lpstr>
      <vt:lpstr>X..Arbitration</vt:lpstr>
      <vt:lpstr>Plotting</vt:lpstr>
      <vt:lpstr>    Fitting Statistical Models</vt:lpstr>
      <vt:lpstr>Final Data Frame used</vt:lpstr>
      <vt:lpstr>Algorithm 1 : Classification Tree</vt:lpstr>
      <vt:lpstr>Classification Tree plot</vt:lpstr>
      <vt:lpstr>Algorithm 2 : Bagging</vt:lpstr>
      <vt:lpstr>Importance plot (Bagging)</vt:lpstr>
      <vt:lpstr>Algorithm 3 : Random Forest </vt:lpstr>
      <vt:lpstr>Importance plot (Random Forest)</vt:lpstr>
      <vt:lpstr>Algorithm 3 : Gradient Boosting</vt:lpstr>
      <vt:lpstr>Relative Importance Plot</vt:lpstr>
      <vt:lpstr>                  Conclusion</vt:lpstr>
      <vt:lpstr>Hypothesis - 1 &amp; Priority - 1</vt:lpstr>
      <vt:lpstr>Hypothesis - 2 &amp; Priority - 2</vt:lpstr>
      <vt:lpstr>Hypothesis - 3 &amp; Priority - 3</vt:lpstr>
      <vt:lpstr>Hypothesis - 4 &amp; Priority - 4</vt:lpstr>
      <vt:lpstr>Hypothesis - 5 &amp; Priority - 5</vt:lpstr>
      <vt:lpstr>Floor price ...</vt:lpstr>
      <vt:lpstr>Hypothesis - 6 &amp; Priority - 6</vt:lpstr>
      <vt:lpstr>Reference</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Scientist - Case Study</dc:title>
  <cp:lastModifiedBy>Bhaswar</cp:lastModifiedBy>
  <cp:revision>5</cp:revision>
  <dcterms:modified xsi:type="dcterms:W3CDTF">2015-09-08T08:35:46Z</dcterms:modified>
</cp:coreProperties>
</file>