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5" autoAdjust="0"/>
    <p:restoredTop sz="94660"/>
  </p:normalViewPr>
  <p:slideViewPr>
    <p:cSldViewPr snapToGrid="0">
      <p:cViewPr>
        <p:scale>
          <a:sx n="75" d="100"/>
          <a:sy n="75" d="100"/>
        </p:scale>
        <p:origin x="-45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50" name=""/>
        <p:cNvGrpSpPr/>
        <p:nvPr/>
      </p:nvGrpSpPr>
      <p:grpSpPr>
        <a:xfrm>
          <a:off x="0" y="0"/>
          <a:ext cx="0" cy="0"/>
          <a:chOff x="0" y="0"/>
          <a:chExt cx="0" cy="0"/>
        </a:xfrm>
      </p:grpSpPr>
      <p:sp>
        <p:nvSpPr>
          <p:cNvPr id="1048614" name="Title 8"/>
          <p:cNvSpPr>
            <a:spLocks noGrp="1"/>
          </p:cNvSpPr>
          <p:nvPr>
            <p:ph type="ctrTitle"/>
          </p:nvPr>
        </p:nvSpPr>
        <p:spPr>
          <a:xfrm>
            <a:off x="711200" y="1371600"/>
            <a:ext cx="10468864"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15" name="Subtitle 16"/>
          <p:cNvSpPr>
            <a:spLocks noGrp="1"/>
          </p:cNvSpPr>
          <p:nvPr>
            <p:ph type="subTitle" idx="1"/>
          </p:nvPr>
        </p:nvSpPr>
        <p:spPr>
          <a:xfrm>
            <a:off x="711200" y="3228536"/>
            <a:ext cx="10472928"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6" name="Date Placeholder 29"/>
          <p:cNvSpPr>
            <a:spLocks noGrp="1"/>
          </p:cNvSpPr>
          <p:nvPr>
            <p:ph type="dt" sz="half" idx="10"/>
          </p:nvPr>
        </p:nvSpPr>
        <p:spPr/>
        <p:txBody>
          <a:bodyPr/>
          <a:p>
            <a:fld id="{34FB8746-3D64-4136-B8E2-26885B20A3FB}" type="datetimeFigureOut">
              <a:rPr lang="en-US" smtClean="0"/>
              <a:t>4/4/2024</a:t>
            </a:fld>
            <a:endParaRPr lang="en-US"/>
          </a:p>
        </p:txBody>
      </p:sp>
      <p:sp>
        <p:nvSpPr>
          <p:cNvPr id="1048617" name="Footer Placeholder 18"/>
          <p:cNvSpPr>
            <a:spLocks noGrp="1"/>
          </p:cNvSpPr>
          <p:nvPr>
            <p:ph type="ftr" sz="quarter" idx="11"/>
          </p:nvPr>
        </p:nvSpPr>
        <p:spPr/>
        <p:txBody>
          <a:bodyPr/>
          <a:p>
            <a:endParaRPr lang="en-US"/>
          </a:p>
        </p:txBody>
      </p:sp>
      <p:sp>
        <p:nvSpPr>
          <p:cNvPr id="1048618" name="Slide Number Placeholder 26"/>
          <p:cNvSpPr>
            <a:spLocks noGrp="1"/>
          </p:cNvSpPr>
          <p:nvPr>
            <p:ph type="sldNum" sz="quarter" idx="12"/>
          </p:nvPr>
        </p:nvSpPr>
        <p:spPr/>
        <p:txBody>
          <a:bodyPr/>
          <a:p>
            <a:fld id="{1A42E06F-92D8-46ED-9DC6-C6B2B9E5A962}"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38" name="Title 1"/>
          <p:cNvSpPr>
            <a:spLocks noGrp="1"/>
          </p:cNvSpPr>
          <p:nvPr>
            <p:ph type="title"/>
          </p:nvPr>
        </p:nvSpPr>
        <p:spPr/>
        <p:txBody>
          <a:bodyPr/>
          <a:p>
            <a:r>
              <a:rPr kumimoji="0" lang="en-US" smtClean="0"/>
              <a:t>Click to edit Master title style</a:t>
            </a:r>
            <a:endParaRPr kumimoji="0" lang="en-US"/>
          </a:p>
        </p:txBody>
      </p:sp>
      <p:sp>
        <p:nvSpPr>
          <p:cNvPr id="104863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0" name="Date Placeholder 3"/>
          <p:cNvSpPr>
            <a:spLocks noGrp="1"/>
          </p:cNvSpPr>
          <p:nvPr>
            <p:ph type="dt" sz="half" idx="10"/>
          </p:nvPr>
        </p:nvSpPr>
        <p:spPr/>
        <p:txBody>
          <a:bodyPr/>
          <a:p>
            <a:fld id="{34FB8746-3D64-4136-B8E2-26885B20A3FB}" type="datetimeFigureOut">
              <a:rPr lang="en-US" smtClean="0"/>
              <a:t>4/4/2024</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23" name="Vertical Title 1"/>
          <p:cNvSpPr>
            <a:spLocks noGrp="1"/>
          </p:cNvSpPr>
          <p:nvPr>
            <p:ph type="title" orient="vert"/>
          </p:nvPr>
        </p:nvSpPr>
        <p:spPr>
          <a:xfrm>
            <a:off x="8839200" y="914402"/>
            <a:ext cx="2743200" cy="5211763"/>
          </a:xfrm>
        </p:spPr>
        <p:txBody>
          <a:bodyPr vert="eaVert"/>
          <a:p>
            <a:r>
              <a:rPr kumimoji="0" lang="en-US" smtClean="0"/>
              <a:t>Click to edit Master title style</a:t>
            </a:r>
            <a:endParaRPr kumimoji="0" lang="en-US"/>
          </a:p>
        </p:txBody>
      </p:sp>
      <p:sp>
        <p:nvSpPr>
          <p:cNvPr id="1048624" name="Vertical Text Placeholder 2"/>
          <p:cNvSpPr>
            <a:spLocks noGrp="1"/>
          </p:cNvSpPr>
          <p:nvPr>
            <p:ph type="body" orient="vert" idx="1"/>
          </p:nvPr>
        </p:nvSpPr>
        <p:spPr>
          <a:xfrm>
            <a:off x="609600" y="914402"/>
            <a:ext cx="80264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5" name="Date Placeholder 3"/>
          <p:cNvSpPr>
            <a:spLocks noGrp="1"/>
          </p:cNvSpPr>
          <p:nvPr>
            <p:ph type="dt" sz="half" idx="10"/>
          </p:nvPr>
        </p:nvSpPr>
        <p:spPr/>
        <p:txBody>
          <a:bodyPr/>
          <a:p>
            <a:fld id="{34FB8746-3D64-4136-B8E2-26885B20A3FB}" type="datetimeFigureOut">
              <a:rPr lang="en-US" smtClean="0"/>
              <a:t>4/4/2024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5" name="Title 1"/>
          <p:cNvSpPr>
            <a:spLocks noGrp="1"/>
          </p:cNvSpPr>
          <p:nvPr>
            <p:ph type="title"/>
          </p:nvPr>
        </p:nvSpPr>
        <p:spPr/>
        <p:txBody>
          <a:bodyPr/>
          <a:p>
            <a:r>
              <a:rPr kumimoji="0" lang="en-US" smtClean="0"/>
              <a:t>Click to edit Master title style</a:t>
            </a:r>
            <a:endParaRPr kumimoji="0" lang="en-US"/>
          </a:p>
        </p:txBody>
      </p:sp>
      <p:sp>
        <p:nvSpPr>
          <p:cNvPr id="104858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7" name="Date Placeholder 3"/>
          <p:cNvSpPr>
            <a:spLocks noGrp="1"/>
          </p:cNvSpPr>
          <p:nvPr>
            <p:ph type="dt" sz="half" idx="10"/>
          </p:nvPr>
        </p:nvSpPr>
        <p:spPr/>
        <p:txBody>
          <a:bodyPr/>
          <a:p>
            <a:fld id="{34FB8746-3D64-4136-B8E2-26885B20A3FB}" type="datetimeFigureOut">
              <a:rPr lang="en-US" smtClean="0"/>
              <a:t>4/4/2024</a:t>
            </a:fld>
            <a:endParaRPr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55" name=""/>
        <p:cNvGrpSpPr/>
        <p:nvPr/>
      </p:nvGrpSpPr>
      <p:grpSpPr>
        <a:xfrm>
          <a:off x="0" y="0"/>
          <a:ext cx="0" cy="0"/>
          <a:chOff x="0" y="0"/>
          <a:chExt cx="0" cy="0"/>
        </a:xfrm>
      </p:grpSpPr>
      <p:sp>
        <p:nvSpPr>
          <p:cNvPr id="1048643" name="Title 1"/>
          <p:cNvSpPr>
            <a:spLocks noGrp="1"/>
          </p:cNvSpPr>
          <p:nvPr>
            <p:ph type="title"/>
          </p:nvPr>
        </p:nvSpPr>
        <p:spPr>
          <a:xfrm>
            <a:off x="707136" y="1316736"/>
            <a:ext cx="103632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44" name="Text Placeholder 2"/>
          <p:cNvSpPr>
            <a:spLocks noGrp="1"/>
          </p:cNvSpPr>
          <p:nvPr>
            <p:ph type="body" idx="1"/>
          </p:nvPr>
        </p:nvSpPr>
        <p:spPr>
          <a:xfrm>
            <a:off x="707136" y="2704664"/>
            <a:ext cx="103632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5" name="Date Placeholder 3"/>
          <p:cNvSpPr>
            <a:spLocks noGrp="1"/>
          </p:cNvSpPr>
          <p:nvPr>
            <p:ph type="dt" sz="half" idx="10"/>
          </p:nvPr>
        </p:nvSpPr>
        <p:spPr/>
        <p:txBody>
          <a:bodyPr/>
          <a:p>
            <a:fld id="{34FB8746-3D64-4136-B8E2-26885B20A3FB}" type="datetimeFigureOut">
              <a:rPr lang="en-US" smtClean="0"/>
              <a:t>4/4/2024</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1A42E06F-92D8-46ED-9DC6-C6B2B9E5A962}"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48" name="Title 1"/>
          <p:cNvSpPr>
            <a:spLocks noGrp="1"/>
          </p:cNvSpPr>
          <p:nvPr>
            <p:ph type="title"/>
          </p:nvPr>
        </p:nvSpPr>
        <p:spPr>
          <a:xfrm>
            <a:off x="609600" y="704088"/>
            <a:ext cx="10972800" cy="1143000"/>
          </a:xfrm>
        </p:spPr>
        <p:txBody>
          <a:bodyPr/>
          <a:p>
            <a:r>
              <a:rPr kumimoji="0" lang="en-US" smtClean="0"/>
              <a:t>Click to edit Master title style</a:t>
            </a:r>
            <a:endParaRPr kumimoji="0" lang="en-US"/>
          </a:p>
        </p:txBody>
      </p:sp>
      <p:sp>
        <p:nvSpPr>
          <p:cNvPr id="1048649"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0"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Date Placeholder 4"/>
          <p:cNvSpPr>
            <a:spLocks noGrp="1"/>
          </p:cNvSpPr>
          <p:nvPr>
            <p:ph type="dt" sz="half" idx="10"/>
          </p:nvPr>
        </p:nvSpPr>
        <p:spPr/>
        <p:txBody>
          <a:bodyPr/>
          <a:p>
            <a:fld id="{34FB8746-3D64-4136-B8E2-26885B20A3FB}" type="datetimeFigureOut">
              <a:rPr lang="en-US" smtClean="0"/>
              <a:t>4/4/2024</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54" name="Title 1"/>
          <p:cNvSpPr>
            <a:spLocks noGrp="1"/>
          </p:cNvSpPr>
          <p:nvPr>
            <p:ph type="title"/>
          </p:nvPr>
        </p:nvSpPr>
        <p:spPr>
          <a:xfrm>
            <a:off x="609600" y="704088"/>
            <a:ext cx="10972800" cy="1143000"/>
          </a:xfrm>
        </p:spPr>
        <p:txBody>
          <a:bodyPr anchor="b" tIns="45720"/>
          <a:p>
            <a:r>
              <a:rPr kumimoji="0" lang="en-US" smtClean="0"/>
              <a:t>Click to edit Master title style</a:t>
            </a:r>
            <a:endParaRPr kumimoji="0" lang="en-US"/>
          </a:p>
        </p:txBody>
      </p:sp>
      <p:sp>
        <p:nvSpPr>
          <p:cNvPr id="1048655" name="Text Placeholder 2"/>
          <p:cNvSpPr>
            <a:spLocks noGrp="1"/>
          </p:cNvSpPr>
          <p:nvPr>
            <p:ph type="body" idx="1"/>
          </p:nvPr>
        </p:nvSpPr>
        <p:spPr>
          <a:xfrm>
            <a:off x="609600" y="1855248"/>
            <a:ext cx="5386917"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6" name="Text Placeholder 3"/>
          <p:cNvSpPr>
            <a:spLocks noGrp="1"/>
          </p:cNvSpPr>
          <p:nvPr>
            <p:ph type="body" sz="half" idx="3"/>
          </p:nvPr>
        </p:nvSpPr>
        <p:spPr>
          <a:xfrm>
            <a:off x="6193368" y="1859758"/>
            <a:ext cx="5389033"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7"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Date Placeholder 6"/>
          <p:cNvSpPr>
            <a:spLocks noGrp="1"/>
          </p:cNvSpPr>
          <p:nvPr>
            <p:ph type="dt" sz="half" idx="10"/>
          </p:nvPr>
        </p:nvSpPr>
        <p:spPr/>
        <p:txBody>
          <a:bodyPr/>
          <a:p>
            <a:fld id="{34FB8746-3D64-4136-B8E2-26885B20A3FB}" type="datetimeFigureOut">
              <a:rPr lang="en-US" smtClean="0"/>
              <a:t>4/4/2024</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19" name="Title 1"/>
          <p:cNvSpPr>
            <a:spLocks noGrp="1"/>
          </p:cNvSpPr>
          <p:nvPr>
            <p:ph type="title"/>
          </p:nvPr>
        </p:nvSpPr>
        <p:spPr>
          <a:xfrm>
            <a:off x="609600" y="704088"/>
            <a:ext cx="110744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0" name="Date Placeholder 2"/>
          <p:cNvSpPr>
            <a:spLocks noGrp="1"/>
          </p:cNvSpPr>
          <p:nvPr>
            <p:ph type="dt" sz="half" idx="10"/>
          </p:nvPr>
        </p:nvSpPr>
        <p:spPr/>
        <p:txBody>
          <a:bodyPr/>
          <a:p>
            <a:fld id="{34FB8746-3D64-4136-B8E2-26885B20A3FB}" type="datetimeFigureOut">
              <a:rPr lang="en-US" smtClean="0"/>
              <a:t>4/4/2024</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62" name="Date Placeholder 1"/>
          <p:cNvSpPr>
            <a:spLocks noGrp="1"/>
          </p:cNvSpPr>
          <p:nvPr>
            <p:ph type="dt" sz="half" idx="10"/>
          </p:nvPr>
        </p:nvSpPr>
        <p:spPr/>
        <p:txBody>
          <a:bodyPr/>
          <a:p>
            <a:fld id="{34FB8746-3D64-4136-B8E2-26885B20A3FB}" type="datetimeFigureOut">
              <a:rPr lang="en-US" smtClean="0"/>
              <a:t>4/4/2024</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65" name="Title 1"/>
          <p:cNvSpPr>
            <a:spLocks noGrp="1"/>
          </p:cNvSpPr>
          <p:nvPr>
            <p:ph type="title"/>
          </p:nvPr>
        </p:nvSpPr>
        <p:spPr>
          <a:xfrm>
            <a:off x="914400" y="514352"/>
            <a:ext cx="36576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66" name="Text Placeholder 2"/>
          <p:cNvSpPr>
            <a:spLocks noGrp="1"/>
          </p:cNvSpPr>
          <p:nvPr>
            <p:ph type="body" idx="2"/>
          </p:nvPr>
        </p:nvSpPr>
        <p:spPr>
          <a:xfrm>
            <a:off x="914400" y="1676400"/>
            <a:ext cx="36576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67"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8" name="Date Placeholder 4"/>
          <p:cNvSpPr>
            <a:spLocks noGrp="1"/>
          </p:cNvSpPr>
          <p:nvPr>
            <p:ph type="dt" sz="half" idx="10"/>
          </p:nvPr>
        </p:nvSpPr>
        <p:spPr/>
        <p:txBody>
          <a:bodyPr/>
          <a:p>
            <a:fld id="{34FB8746-3D64-4136-B8E2-26885B20A3FB}" type="datetimeFigureOut">
              <a:rPr lang="en-US" smtClean="0"/>
              <a:t>4/4/2024</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1A42E06F-92D8-46ED-9DC6-C6B2B9E5A9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628"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9" name="Right Triangle 11"/>
          <p:cNvSpPr/>
          <p:nvPr/>
        </p:nvSpPr>
        <p:spPr>
          <a:xfrm rot="420000" flipV="1">
            <a:off x="10672179" y="5359769"/>
            <a:ext cx="207264"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0" name="Title 1"/>
          <p:cNvSpPr>
            <a:spLocks noGrp="1"/>
          </p:cNvSpPr>
          <p:nvPr>
            <p:ph type="title"/>
          </p:nvPr>
        </p:nvSpPr>
        <p:spPr>
          <a:xfrm>
            <a:off x="812800" y="1176997"/>
            <a:ext cx="2950464"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1" name="Text Placeholder 3"/>
          <p:cNvSpPr>
            <a:spLocks noGrp="1"/>
          </p:cNvSpPr>
          <p:nvPr>
            <p:ph type="body" sz="half" idx="2"/>
          </p:nvPr>
        </p:nvSpPr>
        <p:spPr>
          <a:xfrm>
            <a:off x="812800" y="2828785"/>
            <a:ext cx="29464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Date Placeholder 4"/>
          <p:cNvSpPr>
            <a:spLocks noGrp="1"/>
          </p:cNvSpPr>
          <p:nvPr>
            <p:ph type="dt" sz="half" idx="10"/>
          </p:nvPr>
        </p:nvSpPr>
        <p:spPr/>
        <p:txBody>
          <a:bodyPr/>
          <a:p>
            <a:fld id="{34FB8746-3D64-4136-B8E2-26885B20A3FB}" type="datetimeFigureOut">
              <a:rPr lang="en-US" smtClean="0"/>
              <a:t>4/4/2024</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a:xfrm>
            <a:off x="10769600" y="6356351"/>
            <a:ext cx="812800" cy="365125"/>
          </a:xfrm>
        </p:spPr>
        <p:txBody>
          <a:bodyPr/>
          <a:p>
            <a:fld id="{1A42E06F-92D8-46ED-9DC6-C6B2B9E5A962}" type="slidenum">
              <a:rPr lang="en-US" smtClean="0"/>
              <a:t>‹#›</a:t>
            </a:fld>
            <a:endParaRPr lang="en-US"/>
          </a:p>
        </p:txBody>
      </p:sp>
      <p:sp>
        <p:nvSpPr>
          <p:cNvPr id="1048635" name="Picture Placeholder 2"/>
          <p:cNvSpPr>
            <a:spLocks noGrp="1"/>
          </p:cNvSpPr>
          <p:nvPr>
            <p:ph type="pic" idx="1"/>
          </p:nvPr>
        </p:nvSpPr>
        <p:spPr>
          <a:xfrm rot="420000">
            <a:off x="4647724" y="1199517"/>
            <a:ext cx="615696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36"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37"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600" y="1935480"/>
            <a:ext cx="109728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600" y="6356351"/>
            <a:ext cx="2844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34FB8746-3D64-4136-B8E2-26885B20A3FB}" type="datetimeFigureOut">
              <a:rPr lang="en-US" smtClean="0"/>
              <a:t>4/4/2024</a:t>
            </a:fld>
            <a:endParaRPr lang="en-US"/>
          </a:p>
        </p:txBody>
      </p:sp>
      <p:sp>
        <p:nvSpPr>
          <p:cNvPr id="1048581" name="Footer Placeholder 21"/>
          <p:cNvSpPr>
            <a:spLocks noGrp="1"/>
          </p:cNvSpPr>
          <p:nvPr>
            <p:ph type="ftr" sz="quarter" idx="3"/>
          </p:nvPr>
        </p:nvSpPr>
        <p:spPr>
          <a:xfrm>
            <a:off x="3556000" y="6356351"/>
            <a:ext cx="44704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6400" y="6356351"/>
            <a:ext cx="1016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1A42E06F-92D8-46ED-9DC6-C6B2B9E5A962}" type="slidenum">
              <a:rPr lang="en-US" smtClean="0"/>
              <a:t>‹#›</a:t>
            </a:fld>
            <a:endParaRPr lang="en-US"/>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Rectangle 8"/>
          <p:cNvSpPr/>
          <p:nvPr/>
        </p:nvSpPr>
        <p:spPr>
          <a:xfrm>
            <a:off x="922859" y="950924"/>
            <a:ext cx="10750371" cy="3749040"/>
          </a:xfrm>
          <a:prstGeom prst="rect"/>
          <a:noFill/>
        </p:spPr>
        <p:txBody>
          <a:bodyPr bIns="45720" lIns="91440" rIns="91440" tIns="45720" wrap="none">
            <a:spAutoFit/>
          </a:bodyPr>
          <a:p>
            <a:pPr algn="ct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S</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P</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O</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O</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F</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I</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N</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G</a:t>
            </a:r>
            <a:r>
              <a:rPr altLang="en-GB" b="1" dirty="0" sz="5400" lang="en-US" smtClean="0">
                <a:ln w="9525">
                  <a:solidFill>
                    <a:schemeClr val="bg1"/>
                  </a:solidFill>
                  <a:prstDash val="solid"/>
                </a:ln>
                <a:effectLst>
                  <a:outerShdw algn="tl" blurRad="12700" dir="2700000" dist="38100" rotWithShape="0">
                    <a:schemeClr val="bg1">
                      <a:lumMod val="50000"/>
                    </a:schemeClr>
                  </a:outerShdw>
                </a:effectLst>
              </a:rPr>
              <a:t> </a:t>
            </a:r>
            <a:r>
              <a:rPr b="1" dirty="0" sz="5400" lang="en-US" smtClean="0">
                <a:ln w="9525">
                  <a:solidFill>
                    <a:schemeClr val="bg1"/>
                  </a:solidFill>
                  <a:prstDash val="solid"/>
                </a:ln>
                <a:effectLst>
                  <a:outerShdw algn="tl" blurRad="12700" dir="2700000" dist="38100" rotWithShape="0">
                    <a:schemeClr val="bg1">
                      <a:lumMod val="50000"/>
                    </a:schemeClr>
                  </a:outerShdw>
                </a:effectLst>
              </a:rPr>
              <a:t> WEBSITE DETECTION </a:t>
            </a:r>
            <a:endParaRPr altLang="en-US" lang="zh-CN"/>
          </a:p>
          <a:p>
            <a:pPr algn="ctr"/>
            <a:r>
              <a:rPr b="1" cap="none" dirty="0" sz="5400" lang="en-US" spc="0" smtClean="0">
                <a:ln w="9525">
                  <a:solidFill>
                    <a:schemeClr val="bg1"/>
                  </a:solidFill>
                  <a:prstDash val="solid"/>
                </a:ln>
                <a:solidFill>
                  <a:schemeClr val="tx1"/>
                </a:solidFill>
                <a:effectLst>
                  <a:outerShdw algn="tl" blurRad="12700" dir="2700000" dist="38100" rotWithShape="0">
                    <a:schemeClr val="bg1">
                      <a:lumMod val="50000"/>
                    </a:schemeClr>
                  </a:outerShdw>
                </a:effectLst>
              </a:rPr>
              <a:t>By</a:t>
            </a:r>
          </a:p>
          <a:p>
            <a:pPr algn="ctr"/>
            <a:r>
              <a:rPr b="1" dirty="0" sz="5400" lang="en-US" smtClean="0">
                <a:ln w="9525">
                  <a:solidFill>
                    <a:schemeClr val="bg1"/>
                  </a:solidFill>
                  <a:prstDash val="solid"/>
                </a:ln>
                <a:effectLst>
                  <a:outerShdw algn="tl" blurRad="12700" dir="2700000" dist="38100" rotWithShape="0">
                    <a:schemeClr val="bg1">
                      <a:lumMod val="50000"/>
                    </a:schemeClr>
                  </a:outerShdw>
                </a:effectLst>
              </a:rPr>
              <a:t>MACHNE LEARNING TECHNIQUES</a:t>
            </a:r>
          </a:p>
          <a:p>
            <a:pPr algn="ctr"/>
            <a:endParaRPr b="1" cap="none" dirty="0" sz="5400" lang="en-US" spc="0">
              <a:ln w="9525">
                <a:solidFill>
                  <a:schemeClr val="bg1"/>
                </a:solidFill>
                <a:prstDash val="solid"/>
              </a:ln>
              <a:solidFill>
                <a:schemeClr val="tx1"/>
              </a:solidFill>
              <a:effectLst>
                <a:outerShdw algn="tl" blurRad="12700" dir="2700000" dist="38100" rotWithShape="0">
                  <a:schemeClr val="bg1">
                    <a:lumMod val="50000"/>
                  </a:schemeClr>
                </a:outerShdw>
              </a:effectLst>
            </a:endParaRPr>
          </a:p>
        </p:txBody>
      </p:sp>
      <p:sp>
        <p:nvSpPr>
          <p:cNvPr id="1048591" name=""/>
          <p:cNvSpPr txBox="1"/>
          <p:nvPr/>
        </p:nvSpPr>
        <p:spPr>
          <a:xfrm>
            <a:off x="6096000" y="4320917"/>
            <a:ext cx="6231105" cy="1971041"/>
          </a:xfrm>
          <a:prstGeom prst="rect"/>
        </p:spPr>
        <p:txBody>
          <a:bodyPr rtlCol="0" wrap="square">
            <a:spAutoFit/>
          </a:bodyPr>
          <a:p>
            <a:r>
              <a:rPr b="1" dirty="0" sz="2800" lang="en-US" smtClean="0"/>
              <a:t>Presented By:-</a:t>
            </a:r>
            <a:endParaRPr sz="2800"/>
          </a:p>
          <a:p>
            <a:r>
              <a:rPr altLang="en-GB" dirty="0" sz="2800" lang="en-US"/>
              <a:t>V</a:t>
            </a:r>
            <a:r>
              <a:rPr altLang="en-GB" dirty="0" sz="2800" lang="en-US"/>
              <a:t>a</a:t>
            </a:r>
            <a:r>
              <a:rPr altLang="en-GB" dirty="0" sz="2800" lang="en-US"/>
              <a:t>l</a:t>
            </a:r>
            <a:r>
              <a:rPr altLang="en-GB" dirty="0" sz="2800" lang="en-US"/>
              <a:t>l</a:t>
            </a:r>
            <a:r>
              <a:rPr altLang="en-GB" dirty="0" sz="2800" lang="en-US"/>
              <a:t>e</a:t>
            </a:r>
            <a:r>
              <a:rPr altLang="en-GB" dirty="0" sz="2800" lang="en-US"/>
              <a:t>m</a:t>
            </a:r>
            <a:r>
              <a:rPr altLang="en-GB" dirty="0" sz="2800" lang="en-US"/>
              <a:t> </a:t>
            </a:r>
            <a:r>
              <a:rPr altLang="en-GB" dirty="0" sz="2800" lang="en-US"/>
              <a:t>V</a:t>
            </a:r>
            <a:r>
              <a:rPr altLang="en-GB" dirty="0" sz="2800" lang="en-US"/>
              <a:t>i</a:t>
            </a:r>
            <a:r>
              <a:rPr altLang="en-GB" dirty="0" sz="2800" lang="en-US"/>
              <a:t>j</a:t>
            </a:r>
            <a:r>
              <a:rPr altLang="en-GB" dirty="0" sz="2800" lang="en-US"/>
              <a:t>a</a:t>
            </a:r>
            <a:r>
              <a:rPr altLang="en-GB" dirty="0" sz="2800" lang="en-US"/>
              <a:t>y</a:t>
            </a:r>
            <a:r>
              <a:rPr altLang="en-GB" dirty="0" sz="2800" lang="en-US"/>
              <a:t> </a:t>
            </a:r>
            <a:r>
              <a:rPr altLang="en-GB" dirty="0" sz="2800" lang="en-US"/>
              <a:t>Kumar </a:t>
            </a:r>
            <a:r>
              <a:rPr altLang="en-GB" dirty="0" sz="2800" lang="en-US"/>
              <a:t>-</a:t>
            </a:r>
            <a:r>
              <a:rPr altLang="en-GB" dirty="0" sz="2800" lang="en-US"/>
              <a:t> </a:t>
            </a:r>
            <a:r>
              <a:rPr altLang="en-GB" dirty="0" sz="2800" lang="en-US"/>
              <a:t>S</a:t>
            </a:r>
            <a:r>
              <a:rPr altLang="en-GB" dirty="0" sz="2800" lang="en-US"/>
              <a:t>1</a:t>
            </a:r>
            <a:r>
              <a:rPr altLang="en-GB" dirty="0" sz="2800" lang="en-US"/>
              <a:t>9</a:t>
            </a:r>
            <a:r>
              <a:rPr altLang="en-GB" dirty="0" sz="2800" lang="en-US"/>
              <a:t>0</a:t>
            </a:r>
            <a:r>
              <a:rPr altLang="en-GB" dirty="0" sz="2800" lang="en-US"/>
              <a:t>2</a:t>
            </a:r>
            <a:r>
              <a:rPr altLang="en-GB" dirty="0" sz="2800" lang="en-US"/>
              <a:t>0</a:t>
            </a:r>
            <a:r>
              <a:rPr altLang="en-GB" dirty="0" sz="2800" lang="en-US"/>
              <a:t>5</a:t>
            </a:r>
            <a:endParaRPr dirty="0" sz="2800" lang="en-US"/>
          </a:p>
          <a:p>
            <a:r>
              <a:rPr altLang="en-GB" dirty="0" sz="2800" lang="en-US"/>
              <a:t>M</a:t>
            </a:r>
            <a:r>
              <a:rPr altLang="en-GB" dirty="0" sz="2800" lang="en-US"/>
              <a:t>o</a:t>
            </a:r>
            <a:r>
              <a:rPr altLang="en-GB" dirty="0" sz="2800" lang="en-US"/>
              <a:t>h</a:t>
            </a:r>
            <a:r>
              <a:rPr altLang="en-GB" dirty="0" sz="2800" lang="en-US"/>
              <a:t>a</a:t>
            </a:r>
            <a:r>
              <a:rPr altLang="en-GB" dirty="0" sz="2800" lang="en-US"/>
              <a:t>m</a:t>
            </a:r>
            <a:r>
              <a:rPr altLang="en-GB" dirty="0" sz="2800" lang="en-US"/>
              <a:t>m</a:t>
            </a:r>
            <a:r>
              <a:rPr altLang="en-GB" dirty="0" sz="2800" lang="en-US"/>
              <a:t>a</a:t>
            </a:r>
            <a:r>
              <a:rPr altLang="en-GB" dirty="0" sz="2800" lang="en-US"/>
              <a:t>d</a:t>
            </a:r>
            <a:r>
              <a:rPr altLang="en-GB" dirty="0" sz="2800" lang="en-US"/>
              <a:t> </a:t>
            </a:r>
            <a:r>
              <a:rPr altLang="en-GB" dirty="0" sz="2800" lang="en-US"/>
              <a:t>K</a:t>
            </a:r>
            <a:r>
              <a:rPr altLang="en-GB" dirty="0" sz="2800" lang="en-US"/>
              <a:t>a</a:t>
            </a:r>
            <a:r>
              <a:rPr altLang="en-GB" dirty="0" sz="2800" lang="en-US"/>
              <a:t>r</a:t>
            </a:r>
            <a:r>
              <a:rPr altLang="en-GB" dirty="0" sz="2800" lang="en-US"/>
              <a:t>i</a:t>
            </a:r>
            <a:r>
              <a:rPr altLang="en-GB" dirty="0" sz="2800" lang="en-US"/>
              <a:t>m</a:t>
            </a:r>
            <a:r>
              <a:rPr altLang="en-GB" dirty="0" sz="2800" lang="en-US"/>
              <a:t>u</a:t>
            </a:r>
            <a:r>
              <a:rPr altLang="en-GB" dirty="0" sz="2800" lang="en-US"/>
              <a:t>l</a:t>
            </a:r>
            <a:r>
              <a:rPr altLang="en-GB" dirty="0" sz="2800" lang="en-US"/>
              <a:t>l</a:t>
            </a:r>
            <a:r>
              <a:rPr altLang="en-GB" dirty="0" sz="2800" lang="en-US"/>
              <a:t>a</a:t>
            </a:r>
            <a:r>
              <a:rPr altLang="en-GB" dirty="0" sz="2800" lang="en-US"/>
              <a:t>h</a:t>
            </a:r>
            <a:r>
              <a:rPr altLang="en-GB" dirty="0" sz="2800" lang="en-US"/>
              <a:t> </a:t>
            </a:r>
            <a:r>
              <a:rPr altLang="en-GB" dirty="0" sz="2800" lang="en-US"/>
              <a:t>-</a:t>
            </a:r>
            <a:r>
              <a:rPr altLang="en-GB" dirty="0" sz="2800" lang="en-US"/>
              <a:t>S</a:t>
            </a:r>
            <a:r>
              <a:rPr altLang="en-GB" dirty="0" sz="2800" lang="en-US"/>
              <a:t>1</a:t>
            </a:r>
            <a:r>
              <a:rPr altLang="en-GB" dirty="0" sz="2800" lang="en-US"/>
              <a:t>9</a:t>
            </a:r>
            <a:r>
              <a:rPr altLang="en-GB" dirty="0" sz="2800" lang="en-US"/>
              <a:t>0</a:t>
            </a:r>
            <a:r>
              <a:rPr altLang="en-GB" dirty="0" sz="2800" lang="en-US"/>
              <a:t>4</a:t>
            </a:r>
            <a:r>
              <a:rPr altLang="en-GB" dirty="0" sz="2800" lang="en-US"/>
              <a:t>8</a:t>
            </a:r>
            <a:r>
              <a:rPr altLang="en-GB" dirty="0" sz="2800" lang="en-US"/>
              <a:t>9</a:t>
            </a:r>
            <a:endParaRPr dirty="0" sz="2800" lang="en-US"/>
          </a:p>
          <a:p>
            <a:r>
              <a:rPr altLang="en-GB" dirty="0" sz="2800" lang="en-US"/>
              <a:t>S</a:t>
            </a:r>
            <a:r>
              <a:rPr altLang="en-GB" dirty="0" sz="2800" lang="en-US"/>
              <a:t>h</a:t>
            </a:r>
            <a:r>
              <a:rPr altLang="en-GB" dirty="0" sz="2800" lang="en-US"/>
              <a:t>a</a:t>
            </a:r>
            <a:r>
              <a:rPr altLang="en-GB" dirty="0" sz="2800" lang="en-US"/>
              <a:t>i</a:t>
            </a:r>
            <a:r>
              <a:rPr altLang="en-GB" dirty="0" sz="2800" lang="en-US"/>
              <a:t>k</a:t>
            </a:r>
            <a:r>
              <a:rPr altLang="en-GB" dirty="0" sz="2800" lang="en-US"/>
              <a:t> </a:t>
            </a:r>
            <a:r>
              <a:rPr altLang="en-GB" dirty="0" sz="2800" lang="en-US"/>
              <a:t>L</a:t>
            </a:r>
            <a:r>
              <a:rPr altLang="en-GB" dirty="0" sz="2800" lang="en-US"/>
              <a:t>a</a:t>
            </a:r>
            <a:r>
              <a:rPr altLang="en-GB" dirty="0" sz="2800" lang="en-US"/>
              <a:t>l</a:t>
            </a:r>
            <a:r>
              <a:rPr altLang="en-GB" dirty="0" sz="2800" lang="en-US"/>
              <a:t> </a:t>
            </a:r>
            <a:r>
              <a:rPr altLang="en-GB" dirty="0" sz="2800" lang="en-US"/>
              <a:t>b</a:t>
            </a:r>
            <a:r>
              <a:rPr altLang="en-GB" dirty="0" sz="2800" lang="en-US"/>
              <a:t>a</a:t>
            </a:r>
            <a:r>
              <a:rPr altLang="en-GB" dirty="0" sz="2800" lang="en-US"/>
              <a:t>s</a:t>
            </a:r>
            <a:r>
              <a:rPr altLang="en-GB" dirty="0" sz="2800" lang="en-US"/>
              <a:t>h</a:t>
            </a:r>
            <a:r>
              <a:rPr altLang="en-GB" dirty="0" sz="2800" lang="en-US"/>
              <a:t>a</a:t>
            </a:r>
            <a:r>
              <a:rPr altLang="en-GB" dirty="0" sz="2800" lang="en-US"/>
              <a:t> </a:t>
            </a:r>
            <a:r>
              <a:rPr altLang="en-GB" dirty="0" sz="2800" lang="en-US"/>
              <a:t>-</a:t>
            </a:r>
            <a:r>
              <a:rPr altLang="en-GB" dirty="0" sz="2800" lang="en-US"/>
              <a:t>S</a:t>
            </a:r>
            <a:r>
              <a:rPr altLang="en-GB" dirty="0" sz="2800" lang="en-US"/>
              <a:t>1</a:t>
            </a:r>
            <a:r>
              <a:rPr altLang="en-GB" dirty="0" sz="2800" lang="en-US"/>
              <a:t>9</a:t>
            </a:r>
            <a:r>
              <a:rPr altLang="en-GB" dirty="0" sz="2800" lang="en-US"/>
              <a:t>0</a:t>
            </a:r>
            <a:r>
              <a:rPr altLang="en-GB" dirty="0" sz="2800" lang="en-US"/>
              <a:t>4</a:t>
            </a:r>
            <a:r>
              <a:rPr altLang="en-GB" dirty="0" sz="2800" lang="en-US"/>
              <a:t>9</a:t>
            </a:r>
            <a:r>
              <a:rPr altLang="en-GB" dirty="0" sz="2800" lang="en-US"/>
              <a:t>0</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1"/>
          <p:cNvSpPr>
            <a:spLocks noGrp="1"/>
          </p:cNvSpPr>
          <p:nvPr>
            <p:ph type="title"/>
          </p:nvPr>
        </p:nvSpPr>
        <p:spPr>
          <a:xfrm>
            <a:off x="457200" y="203200"/>
            <a:ext cx="11125200" cy="927100"/>
          </a:xfrm>
        </p:spPr>
        <p:txBody>
          <a:bodyPr/>
          <a:p>
            <a:r>
              <a:rPr dirty="0" lang="en-IN" err="1" smtClean="0"/>
              <a:t>Labeling</a:t>
            </a:r>
            <a:endParaRPr dirty="0" lang="en-IN"/>
          </a:p>
        </p:txBody>
      </p:sp>
      <p:sp>
        <p:nvSpPr>
          <p:cNvPr id="1048604" name="Content Placeholder 2"/>
          <p:cNvSpPr>
            <a:spLocks noGrp="1"/>
          </p:cNvSpPr>
          <p:nvPr>
            <p:ph idx="1"/>
          </p:nvPr>
        </p:nvSpPr>
        <p:spPr>
          <a:xfrm>
            <a:off x="190500" y="1219200"/>
            <a:ext cx="11747500" cy="5448300"/>
          </a:xfrm>
        </p:spPr>
        <p:txBody>
          <a:bodyPr/>
          <a:p>
            <a:endParaRPr dirty="0" lang="en-IN" smtClean="0"/>
          </a:p>
          <a:p>
            <a:r>
              <a:rPr dirty="0" sz="2400" lang="en-IN" err="1" smtClean="0"/>
              <a:t>Labeling</a:t>
            </a:r>
            <a:r>
              <a:rPr dirty="0" sz="2400" lang="en-IN" smtClean="0"/>
              <a:t> </a:t>
            </a:r>
            <a:r>
              <a:rPr dirty="0" sz="2400" lang="en-IN"/>
              <a:t>systems are also a way of identifying websites where it's clear that the organization does not place a heavy emphasis on the needs of its </a:t>
            </a:r>
            <a:r>
              <a:rPr dirty="0" sz="2400" lang="en-IN" smtClean="0"/>
              <a:t>users</a:t>
            </a:r>
          </a:p>
          <a:p>
            <a:endParaRPr dirty="0" sz="2400" lang="en-IN" smtClean="0"/>
          </a:p>
          <a:p>
            <a:r>
              <a:rPr dirty="0" sz="2400" lang="en-IN"/>
              <a:t>Label each data point in the dataset as either legitimate or </a:t>
            </a:r>
            <a:r>
              <a:rPr altLang="en-GB" dirty="0" sz="2400" lang="en-US"/>
              <a:t>s</a:t>
            </a:r>
            <a:r>
              <a:rPr altLang="en-GB" dirty="0" sz="2400" lang="en-US"/>
              <a:t>p</a:t>
            </a:r>
            <a:r>
              <a:rPr altLang="en-GB" dirty="0" sz="2400" lang="en-US"/>
              <a:t>o</a:t>
            </a:r>
            <a:r>
              <a:rPr altLang="en-GB" dirty="0" sz="2400" lang="en-US"/>
              <a:t>o</a:t>
            </a:r>
            <a:r>
              <a:rPr altLang="en-GB" dirty="0" sz="2400" lang="en-US"/>
              <a:t>f</a:t>
            </a:r>
            <a:r>
              <a:rPr altLang="en-GB" dirty="0" sz="2400" lang="en-US"/>
              <a:t>ing</a:t>
            </a:r>
            <a:r>
              <a:rPr dirty="0" sz="2400" lang="en-IN"/>
              <a:t>. This step is crucial for the supervised learning approach, where the model learns from </a:t>
            </a:r>
            <a:r>
              <a:rPr dirty="0" sz="2400" lang="en-IN" err="1"/>
              <a:t>labeled</a:t>
            </a:r>
            <a:r>
              <a:rPr dirty="0" sz="2400" lang="en-IN"/>
              <a:t> examples to make predictions on new, unseen data.</a:t>
            </a:r>
            <a:endParaRPr altLang="en-US" lang="zh-CN"/>
          </a:p>
          <a:p>
            <a:endParaRPr dirty="0" sz="2400" lang="en-IN" smtClean="0"/>
          </a:p>
        </p:txBody>
      </p:sp>
      <p:pic>
        <p:nvPicPr>
          <p:cNvPr id="2097158" name="Picture 3"/>
          <p:cNvPicPr>
            <a:picLocks noChangeAspect="1"/>
          </p:cNvPicPr>
          <p:nvPr/>
        </p:nvPicPr>
        <p:blipFill>
          <a:blip xmlns:r="http://schemas.openxmlformats.org/officeDocument/2006/relationships" r:embed="rId1" cstate="print"/>
          <a:stretch>
            <a:fillRect/>
          </a:stretch>
        </p:blipFill>
        <p:spPr>
          <a:xfrm>
            <a:off x="7620000" y="4446058"/>
            <a:ext cx="3632200" cy="196744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a:xfrm>
            <a:off x="508000" y="533400"/>
            <a:ext cx="11201400" cy="1580388"/>
          </a:xfrm>
        </p:spPr>
        <p:txBody>
          <a:bodyPr>
            <a:normAutofit fontScale="92000"/>
          </a:bodyPr>
          <a:p>
            <a:r>
              <a:rPr b="1" dirty="0" lang="en-IN"/>
              <a:t>Models &amp; Training</a:t>
            </a:r>
            <a:br>
              <a:rPr b="1" dirty="0" lang="en-IN"/>
            </a:br>
            <a:endParaRPr dirty="0" lang="en-IN"/>
          </a:p>
        </p:txBody>
      </p:sp>
      <p:sp>
        <p:nvSpPr>
          <p:cNvPr id="1048606" name="Content Placeholder 2"/>
          <p:cNvSpPr>
            <a:spLocks noGrp="1"/>
          </p:cNvSpPr>
          <p:nvPr>
            <p:ph idx="1"/>
          </p:nvPr>
        </p:nvSpPr>
        <p:spPr>
          <a:xfrm>
            <a:off x="431800" y="1981200"/>
            <a:ext cx="11150600" cy="4343400"/>
          </a:xfrm>
        </p:spPr>
        <p:txBody>
          <a:bodyPr>
            <a:normAutofit/>
          </a:bodyPr>
          <a:p>
            <a:r>
              <a:rPr dirty="0" lang="en-IN"/>
              <a:t>Decision Tree</a:t>
            </a:r>
          </a:p>
          <a:p>
            <a:r>
              <a:rPr dirty="0" lang="en-IN"/>
              <a:t>Random Forest</a:t>
            </a:r>
          </a:p>
          <a:p>
            <a:r>
              <a:rPr dirty="0" lang="en-IN"/>
              <a:t>Multilayer </a:t>
            </a:r>
            <a:r>
              <a:rPr dirty="0" lang="en-IN" err="1"/>
              <a:t>Perceptrons</a:t>
            </a:r>
            <a:endParaRPr dirty="0" lang="en-IN"/>
          </a:p>
          <a:p>
            <a:r>
              <a:rPr dirty="0" lang="en-IN" err="1" smtClean="0"/>
              <a:t>XGBoost</a:t>
            </a:r>
            <a:endParaRPr dirty="0" lang="en-IN"/>
          </a:p>
          <a:p>
            <a:r>
              <a:rPr dirty="0" lang="en-IN"/>
              <a:t>Support Vector </a:t>
            </a:r>
            <a:r>
              <a:rPr dirty="0" lang="en-IN" smtClean="0"/>
              <a:t>Machines</a:t>
            </a:r>
          </a:p>
          <a:p>
            <a:r>
              <a:rPr dirty="0" lang="en-IN" smtClean="0"/>
              <a:t>Logistic Regression</a:t>
            </a:r>
          </a:p>
          <a:p>
            <a:r>
              <a:rPr dirty="0" lang="en-IN" smtClean="0"/>
              <a:t>K-Nearest </a:t>
            </a:r>
            <a:r>
              <a:rPr dirty="0" lang="en-IN" err="1" smtClean="0"/>
              <a:t>Neighbors</a:t>
            </a:r>
            <a:endParaRPr dirty="0" lang="en-IN" smtClean="0"/>
          </a:p>
          <a:p>
            <a:r>
              <a:rPr dirty="0" lang="en-IN" smtClean="0"/>
              <a:t>Naïve Bayes </a:t>
            </a:r>
          </a:p>
          <a:p>
            <a:r>
              <a:rPr dirty="0" lang="en-IN" smtClean="0"/>
              <a:t>Gradient Boosting </a:t>
            </a:r>
          </a:p>
          <a:p>
            <a:r>
              <a:rPr dirty="0" lang="en-IN" smtClean="0"/>
              <a:t>Cat Boost </a:t>
            </a:r>
          </a:p>
          <a:p>
            <a:pPr indent="0" marL="0">
              <a:buNone/>
            </a:pPr>
            <a:endParaRPr dirty="0" lang="en-IN"/>
          </a:p>
          <a:p>
            <a:pPr indent="0" marL="0">
              <a:buNone/>
            </a:pPr>
            <a:endParaRPr dirty="0" lang="en-I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p>
            <a:r>
              <a:rPr b="1" dirty="0" lang="en-IN"/>
              <a:t>Evaluation:</a:t>
            </a:r>
            <a:endParaRPr dirty="0" lang="en-IN"/>
          </a:p>
        </p:txBody>
      </p:sp>
      <p:sp>
        <p:nvSpPr>
          <p:cNvPr id="1048608" name="Content Placeholder 2"/>
          <p:cNvSpPr>
            <a:spLocks noGrp="1"/>
          </p:cNvSpPr>
          <p:nvPr>
            <p:ph idx="1"/>
          </p:nvPr>
        </p:nvSpPr>
        <p:spPr/>
        <p:txBody>
          <a:bodyPr/>
          <a:p>
            <a:r>
              <a:rPr dirty="0" lang="en-IN"/>
              <a:t>Assess the performance of the trained model using a separate set of data that it has not seen before (testing dataset). This evaluation helps determine the model's accuracy, precision, recall, and other relevant metrics.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p>
            <a:r>
              <a:rPr dirty="0" lang="en-IN" smtClean="0"/>
              <a:t>Existing Method</a:t>
            </a:r>
            <a:endParaRPr dirty="0" lang="en-IN"/>
          </a:p>
        </p:txBody>
      </p:sp>
      <p:sp>
        <p:nvSpPr>
          <p:cNvPr id="1048610" name="Content Placeholder 2"/>
          <p:cNvSpPr>
            <a:spLocks noGrp="1"/>
          </p:cNvSpPr>
          <p:nvPr>
            <p:ph idx="1"/>
          </p:nvPr>
        </p:nvSpPr>
        <p:spPr/>
        <p:txBody>
          <a:bodyPr>
            <a:normAutofit/>
          </a:bodyPr>
          <a:p>
            <a:r>
              <a:rPr dirty="0" lang="en-IN" smtClean="0"/>
              <a:t>Several existing methods and techniques are employed for </a:t>
            </a:r>
            <a:r>
              <a:rPr altLang="en-GB" dirty="0" lang="en-US" smtClean="0"/>
              <a:t>s</a:t>
            </a:r>
            <a:r>
              <a:rPr altLang="en-GB" dirty="0" lang="en-US" smtClean="0"/>
              <a:t>p</a:t>
            </a:r>
            <a:r>
              <a:rPr altLang="en-GB" dirty="0" lang="en-US" smtClean="0"/>
              <a:t>oofi</a:t>
            </a:r>
            <a:r>
              <a:rPr dirty="0" lang="en-IN" smtClean="0"/>
              <a:t>ng website detection, both traditional and machine-learning-based.</a:t>
            </a:r>
            <a:endParaRPr altLang="en-US" lang="zh-CN"/>
          </a:p>
          <a:p>
            <a:r>
              <a:rPr dirty="0" lang="en-IN"/>
              <a:t>Maintain a list of known </a:t>
            </a:r>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websites and block access to or flag them when identified. However, this method is reactive and may not catch newly </a:t>
            </a:r>
            <a:r>
              <a:rPr dirty="0" lang="en-IN" smtClean="0"/>
              <a:t>created </a:t>
            </a:r>
            <a:r>
              <a:rPr dirty="0" lang="en-IN"/>
              <a:t>phishing sites</a:t>
            </a:r>
            <a:r>
              <a:rPr dirty="0" lang="en-IN" smtClean="0"/>
              <a:t>.</a:t>
            </a:r>
            <a:endParaRPr altLang="en-US" lang="zh-CN"/>
          </a:p>
          <a:p>
            <a:r>
              <a:rPr dirty="0" lang="en-IN"/>
              <a:t>Monitor the </a:t>
            </a:r>
            <a:r>
              <a:rPr dirty="0" lang="en-IN" err="1"/>
              <a:t>behavior</a:t>
            </a:r>
            <a:r>
              <a:rPr dirty="0" lang="en-IN"/>
              <a:t> of websites and users to detect anomalies or suspicious patterns. Unusual user interactions, unexpected redirects, or rapid changes in content may signal a </a:t>
            </a:r>
            <a:r>
              <a:rPr altLang="en-GB" dirty="0" lang="en-US"/>
              <a:t>s</a:t>
            </a:r>
            <a:r>
              <a:rPr altLang="en-GB" dirty="0" lang="en-US"/>
              <a:t>p</a:t>
            </a:r>
            <a:r>
              <a:rPr altLang="en-GB" dirty="0" lang="en-US"/>
              <a:t>o</a:t>
            </a:r>
            <a:r>
              <a:rPr altLang="en-GB" dirty="0" lang="en-US"/>
              <a:t>o</a:t>
            </a:r>
            <a:r>
              <a:rPr altLang="en-GB" dirty="0" lang="en-US"/>
              <a:t>f</a:t>
            </a:r>
            <a:r>
              <a:rPr dirty="0" lang="en-IN"/>
              <a:t>ing attempt.</a:t>
            </a:r>
            <a:endParaRPr altLang="en-US"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a:xfrm>
            <a:off x="571500" y="704088"/>
            <a:ext cx="10972800" cy="1143000"/>
          </a:xfrm>
        </p:spPr>
        <p:txBody>
          <a:bodyPr/>
          <a:p>
            <a:r>
              <a:rPr dirty="0" lang="en-IN" smtClean="0"/>
              <a:t>Proposed method:</a:t>
            </a:r>
            <a:endParaRPr dirty="0" lang="en-IN"/>
          </a:p>
        </p:txBody>
      </p:sp>
      <p:pic>
        <p:nvPicPr>
          <p:cNvPr id="2097159"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1257300" y="2108200"/>
            <a:ext cx="9258300" cy="4114800"/>
          </a:xfrm>
          <a:prstGeom prst="rect"/>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p:txBody>
          <a:bodyPr/>
          <a:p>
            <a:r>
              <a:rPr dirty="0" lang="en-IN" smtClean="0"/>
              <a:t>Result:</a:t>
            </a:r>
            <a:endParaRPr dirty="0" lang="en-IN"/>
          </a:p>
        </p:txBody>
      </p:sp>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1028700" y="1930400"/>
            <a:ext cx="10134600" cy="4686299"/>
          </a:xfrm>
          <a:prstGeom prst="rect"/>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1" name="Content Placeholder 3"/>
          <p:cNvPicPr>
            <a:picLocks noChangeAspect="1" noGrp="1"/>
          </p:cNvPicPr>
          <p:nvPr>
            <p:ph idx="1"/>
          </p:nvPr>
        </p:nvPicPr>
        <p:blipFill>
          <a:blip xmlns:r="http://schemas.openxmlformats.org/officeDocument/2006/relationships" r:embed="rId1"/>
          <a:stretch>
            <a:fillRect/>
          </a:stretch>
        </p:blipFill>
        <p:spPr>
          <a:xfrm>
            <a:off x="914401" y="1193801"/>
            <a:ext cx="10236200" cy="5130800"/>
          </a:xfrm>
          <a:prstGeom prst="rect"/>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Rectangle 4"/>
          <p:cNvSpPr/>
          <p:nvPr/>
        </p:nvSpPr>
        <p:spPr>
          <a:xfrm>
            <a:off x="3171486" y="2967337"/>
            <a:ext cx="5451248" cy="1297939"/>
          </a:xfrm>
          <a:prstGeom prst="rect"/>
          <a:noFill/>
        </p:spPr>
        <p:txBody>
          <a:bodyPr bIns="45720" lIns="91440" rIns="91440" tIns="45720" wrap="none">
            <a:spAutoFit/>
          </a:bodyPr>
          <a:p>
            <a:pPr algn="ctr"/>
            <a:r>
              <a:rPr b="1" cap="none" dirty="0" sz="7200" lang="en-US" spc="0" smtClean="0">
                <a:ln w="9525">
                  <a:solidFill>
                    <a:schemeClr val="bg1"/>
                  </a:solidFill>
                  <a:prstDash val="solid"/>
                </a:ln>
                <a:solidFill>
                  <a:schemeClr val="tx1"/>
                </a:solidFill>
                <a:effectLst>
                  <a:outerShdw algn="tl" blurRad="12700" dir="2700000" dist="38100" rotWithShape="0">
                    <a:schemeClr val="bg1">
                      <a:lumMod val="50000"/>
                    </a:schemeClr>
                  </a:outerShdw>
                </a:effectLst>
              </a:rPr>
              <a:t>THANK YOU</a:t>
            </a:r>
            <a:r>
              <a:rPr b="1" cap="none" dirty="0" sz="5400" lang="en-US" spc="0" smtClean="0">
                <a:ln w="9525">
                  <a:solidFill>
                    <a:schemeClr val="bg1"/>
                  </a:solidFill>
                  <a:prstDash val="solid"/>
                </a:ln>
                <a:solidFill>
                  <a:schemeClr val="tx1"/>
                </a:solidFill>
                <a:effectLst>
                  <a:outerShdw algn="tl" blurRad="12700" dir="2700000" dist="38100" rotWithShape="0">
                    <a:schemeClr val="bg1">
                      <a:lumMod val="50000"/>
                    </a:schemeClr>
                  </a:outerShdw>
                </a:effectLst>
              </a:rPr>
              <a:t> </a:t>
            </a:r>
            <a:endParaRPr b="1" cap="none" dirty="0" sz="5400" lang="en-US" spc="0">
              <a:ln w="9525">
                <a:solidFill>
                  <a:schemeClr val="bg1"/>
                </a:solidFill>
                <a:prstDash val="solid"/>
              </a:ln>
              <a:solidFill>
                <a:schemeClr val="tx1"/>
              </a:solidFill>
              <a:effectLst>
                <a:outerShdw algn="tl" blurRad="12700" dir="2700000" dist="38100"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2" name="Content Placeholder 2"/>
          <p:cNvSpPr>
            <a:spLocks noGrp="1"/>
          </p:cNvSpPr>
          <p:nvPr>
            <p:ph idx="1"/>
          </p:nvPr>
        </p:nvSpPr>
        <p:spPr>
          <a:xfrm>
            <a:off x="2205391" y="1027289"/>
            <a:ext cx="8915400" cy="3777622"/>
          </a:xfrm>
        </p:spPr>
        <p:txBody>
          <a:bodyPr>
            <a:normAutofit/>
          </a:bodyPr>
          <a:p>
            <a:pPr indent="0" marL="0">
              <a:buNone/>
            </a:pPr>
            <a:r>
              <a:rPr b="1" dirty="0" sz="2400" lang="en-US" u="sng" smtClean="0"/>
              <a:t>CONTENTS</a:t>
            </a:r>
            <a:r>
              <a:rPr dirty="0" lang="en-US" smtClean="0"/>
              <a:t>:-</a:t>
            </a:r>
          </a:p>
          <a:p>
            <a:r>
              <a:rPr dirty="0" lang="en-US" smtClean="0"/>
              <a:t>Abstract</a:t>
            </a:r>
          </a:p>
          <a:p>
            <a:r>
              <a:rPr dirty="0" lang="en-US" smtClean="0"/>
              <a:t>Introduction</a:t>
            </a:r>
          </a:p>
          <a:p>
            <a:r>
              <a:rPr dirty="0" lang="en-US" smtClean="0"/>
              <a:t>Why this project?</a:t>
            </a:r>
          </a:p>
          <a:p>
            <a:r>
              <a:rPr dirty="0" lang="en-US" smtClean="0"/>
              <a:t>How it works?</a:t>
            </a:r>
          </a:p>
          <a:p>
            <a:r>
              <a:rPr dirty="0" lang="en-US" smtClean="0"/>
              <a:t>Existing Method</a:t>
            </a:r>
          </a:p>
          <a:p>
            <a:r>
              <a:rPr dirty="0" lang="en-US" smtClean="0"/>
              <a:t>References</a:t>
            </a:r>
          </a:p>
        </p:txBody>
      </p:sp>
      <p:pic>
        <p:nvPicPr>
          <p:cNvPr id="2097152" name="Picture 1"/>
          <p:cNvPicPr>
            <a:picLocks noChangeAspect="1"/>
          </p:cNvPicPr>
          <p:nvPr/>
        </p:nvPicPr>
        <p:blipFill>
          <a:blip xmlns:r="http://schemas.openxmlformats.org/officeDocument/2006/relationships" r:embed="rId1"/>
          <a:stretch>
            <a:fillRect/>
          </a:stretch>
        </p:blipFill>
        <p:spPr>
          <a:xfrm>
            <a:off x="6019800" y="1685924"/>
            <a:ext cx="5461000" cy="297497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Content Placeholder 2"/>
          <p:cNvSpPr>
            <a:spLocks noGrp="1"/>
          </p:cNvSpPr>
          <p:nvPr>
            <p:ph idx="1"/>
          </p:nvPr>
        </p:nvSpPr>
        <p:spPr>
          <a:xfrm>
            <a:off x="750277" y="879232"/>
            <a:ext cx="11441723" cy="5978769"/>
          </a:xfrm>
        </p:spPr>
        <p:txBody>
          <a:bodyPr>
            <a:normAutofit/>
          </a:bodyPr>
          <a:p>
            <a:pPr algn="l" indent="0" marL="0">
              <a:buNone/>
            </a:pP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 </a:t>
            </a:r>
            <a:r>
              <a:rPr altLang="en-GB" b="1" dirty="0" sz="2400" lang="en-US" u="none" smtClean="0">
                <a:latin typeface="Calibri Light" pitchFamily="34" charset="0"/>
                <a:cs typeface="Calibri Light" pitchFamily="34" charset="0"/>
              </a:rPr>
              <a:t>A</a:t>
            </a:r>
            <a:r>
              <a:rPr altLang="en-GB" b="1" dirty="0" sz="2400" lang="en-US" u="none" smtClean="0">
                <a:latin typeface="Calibri Light" pitchFamily="34" charset="0"/>
                <a:cs typeface="Calibri Light" pitchFamily="34" charset="0"/>
              </a:rPr>
              <a:t>B</a:t>
            </a:r>
            <a:r>
              <a:rPr altLang="en-GB" b="1" dirty="0" sz="2400" lang="en-US" u="none" smtClean="0">
                <a:latin typeface="Calibri Light" pitchFamily="34" charset="0"/>
                <a:cs typeface="Calibri Light" pitchFamily="34" charset="0"/>
              </a:rPr>
              <a:t>S</a:t>
            </a:r>
            <a:r>
              <a:rPr altLang="en-GB" b="1" dirty="0" sz="2400" lang="en-US" u="none" smtClean="0">
                <a:latin typeface="Calibri Light" pitchFamily="34" charset="0"/>
                <a:cs typeface="Calibri Light" pitchFamily="34" charset="0"/>
              </a:rPr>
              <a:t>T</a:t>
            </a:r>
            <a:r>
              <a:rPr altLang="en-GB" b="1" dirty="0" sz="2400" lang="en-US" u="none" smtClean="0">
                <a:latin typeface="Calibri Light" pitchFamily="34" charset="0"/>
                <a:cs typeface="Calibri Light" pitchFamily="34" charset="0"/>
              </a:rPr>
              <a:t>R</a:t>
            </a:r>
            <a:r>
              <a:rPr altLang="en-GB" b="1" dirty="0" sz="2400" lang="en-US" u="none" smtClean="0">
                <a:latin typeface="Calibri Light" pitchFamily="34" charset="0"/>
                <a:cs typeface="Calibri Light" pitchFamily="34" charset="0"/>
              </a:rPr>
              <a:t>A</a:t>
            </a:r>
            <a:r>
              <a:rPr altLang="en-GB" b="1" dirty="0" sz="2400" lang="en-US" u="none" smtClean="0">
                <a:latin typeface="Calibri Light" pitchFamily="34" charset="0"/>
                <a:cs typeface="Calibri Light" pitchFamily="34" charset="0"/>
              </a:rPr>
              <a:t>C</a:t>
            </a:r>
            <a:r>
              <a:rPr altLang="en-GB" b="1" dirty="0" sz="2400" lang="en-US" u="none" smtClean="0">
                <a:latin typeface="Calibri Light" pitchFamily="34" charset="0"/>
                <a:cs typeface="Calibri Light" pitchFamily="34" charset="0"/>
              </a:rPr>
              <a:t>T</a:t>
            </a:r>
            <a:endParaRPr dirty="0" sz="2200" lang="en-US" u="none" smtClean="0">
              <a:latin typeface="Calibri Light" pitchFamily="34" charset="0"/>
              <a:cs typeface="Calibri Light" pitchFamily="34" charset="0"/>
            </a:endParaRPr>
          </a:p>
          <a:p>
            <a:pPr indent="0" marL="0">
              <a:buNone/>
            </a:pPr>
            <a:r>
              <a:rPr dirty="0" lang="en-IN">
                <a:latin typeface="Calibri Light" pitchFamily="34" charset="0"/>
                <a:cs typeface="Calibri Light" pitchFamily="34" charset="0"/>
              </a:rPr>
              <a:t> </a:t>
            </a:r>
            <a:r>
              <a:rPr altLang="en-GB" dirty="0" sz="2200" lang="en-US">
                <a:latin typeface="Calibri Light" pitchFamily="34" charset="0"/>
                <a:cs typeface="Calibri Light" pitchFamily="34" charset="0"/>
              </a:rPr>
              <a:t>s</a:t>
            </a:r>
            <a:r>
              <a:rPr altLang="en-GB" dirty="0" sz="2200" lang="en-US">
                <a:latin typeface="Calibri Light" pitchFamily="34" charset="0"/>
                <a:cs typeface="Calibri Light" pitchFamily="34" charset="0"/>
              </a:rPr>
              <a:t>p</a:t>
            </a:r>
            <a:r>
              <a:rPr altLang="en-GB" dirty="0" sz="2200" lang="en-US">
                <a:latin typeface="Calibri Light" pitchFamily="34" charset="0"/>
                <a:cs typeface="Calibri Light" pitchFamily="34" charset="0"/>
              </a:rPr>
              <a:t>o</a:t>
            </a:r>
            <a:r>
              <a:rPr altLang="en-GB" dirty="0" sz="2200" lang="en-US">
                <a:latin typeface="Calibri Light" pitchFamily="34" charset="0"/>
                <a:cs typeface="Calibri Light" pitchFamily="34" charset="0"/>
              </a:rPr>
              <a:t>o</a:t>
            </a:r>
            <a:r>
              <a:rPr altLang="en-GB" dirty="0" sz="2200" lang="en-US">
                <a:latin typeface="Calibri Light" pitchFamily="34" charset="0"/>
                <a:cs typeface="Calibri Light" pitchFamily="34" charset="0"/>
              </a:rPr>
              <a:t>f</a:t>
            </a:r>
            <a:r>
              <a:rPr altLang="en-GB" dirty="0" sz="2200" lang="en-US">
                <a:latin typeface="Calibri Light" pitchFamily="34" charset="0"/>
                <a:cs typeface="Calibri Light" pitchFamily="34" charset="0"/>
              </a:rPr>
              <a:t>i</a:t>
            </a:r>
            <a:r>
              <a:rPr altLang="en-GB" dirty="0" sz="2200" lang="en-US">
                <a:latin typeface="Calibri Light" pitchFamily="34" charset="0"/>
                <a:cs typeface="Calibri Light" pitchFamily="34" charset="0"/>
              </a:rPr>
              <a:t>n</a:t>
            </a:r>
            <a:r>
              <a:rPr altLang="en-GB" dirty="0" sz="2200" lang="en-US">
                <a:latin typeface="Calibri Light" pitchFamily="34" charset="0"/>
                <a:cs typeface="Calibri Light" pitchFamily="34" charset="0"/>
              </a:rPr>
              <a:t>g</a:t>
            </a:r>
            <a:r>
              <a:rPr altLang="en-GB" dirty="0" sz="2200" lang="en-US">
                <a:latin typeface="Calibri Light" pitchFamily="34" charset="0"/>
                <a:cs typeface="Calibri Light" pitchFamily="34" charset="0"/>
              </a:rPr>
              <a:t> </a:t>
            </a:r>
            <a:r>
              <a:rPr dirty="0" sz="2200" lang="en-IN">
                <a:latin typeface="Calibri Light" pitchFamily="34" charset="0"/>
                <a:cs typeface="Calibri Light" pitchFamily="34" charset="0"/>
              </a:rPr>
              <a:t> is an internet scam in which an attacker sends out fake messages that look to come from a trusted source. A URL or file will be included in the mail, which when clicked will steal personal information or infect a computer with a virus. Traditionally, phishing attempts were carried out through wide-scale spam campaigns that targeted broad groups of people indiscriminately. The goal was to get as many people to click on a link or open an infected file as possible.</a:t>
            </a:r>
            <a:endParaRPr dirty="0" sz="2200" lang="en-US" u="sng" smtClean="0">
              <a:latin typeface="Calibri Light" pitchFamily="34" charset="0"/>
              <a:cs typeface="Calibri Light" pitchFamily="34" charset="0"/>
            </a:endParaRPr>
          </a:p>
          <a:p>
            <a:pPr indent="0" marL="0">
              <a:buNone/>
            </a:pPr>
            <a:endParaRPr dirty="0" sz="2200" lang="en-US" u="sng" smtClean="0">
              <a:latin typeface="Calibri Light" pitchFamily="34" charset="0"/>
              <a:cs typeface="Calibri Light" pitchFamily="34" charset="0"/>
            </a:endParaRPr>
          </a:p>
          <a:p>
            <a:pPr indent="0" marL="0">
              <a:buNone/>
            </a:pPr>
            <a:r>
              <a:rPr dirty="0" sz="2200" lang="en-IN">
                <a:latin typeface="Calibri Light" pitchFamily="34" charset="0"/>
                <a:cs typeface="Calibri Light" pitchFamily="34" charset="0"/>
              </a:rPr>
              <a:t> There are various approaches to detect this type of attack. One of the approaches is machine learning. The URL’s received by the user will be given input to the machine learning model then the algorithm will process the input and display the output whether it is phishing or legitimate. There are various ML algorithms like SVM, Neural Networks, Random Forest, Decision Tree, XG boost etc. that can be used to classify these URLs. The proposed approach deals with the Random Forest, Decision Tree classifiers. The proposed approach effectively classified the Phishing and Legitimate URLs with an accuracy of 87.0% and 82.4% for Random Forest and decision tree classifiers respectively.</a:t>
            </a:r>
            <a:endParaRPr dirty="0" sz="2200" lang="en-US" u="sng" smtClean="0">
              <a:latin typeface="Calibri Light" pitchFamily="34" charset="0"/>
              <a:cs typeface="Calibri Light" pitchFamily="34" charset="0"/>
            </a:endParaRPr>
          </a:p>
          <a:p>
            <a:pPr indent="0" marL="0">
              <a:buNone/>
            </a:pPr>
            <a:endParaRPr b="1" dirty="0" sz="2200" lang="en-US" u="sng"/>
          </a:p>
          <a:p>
            <a:pPr indent="0" marL="0">
              <a:buNone/>
            </a:pPr>
            <a:endParaRPr b="1" dirty="0" sz="2200" lang="en-US" u="sng" smtClean="0"/>
          </a:p>
          <a:p>
            <a:r>
              <a:rPr b="1" dirty="0" lang="en-US" u="sng" smtClean="0"/>
              <a:t>Keywords</a:t>
            </a:r>
            <a:r>
              <a:rPr dirty="0" lang="en-US" u="sng"/>
              <a:t>: </a:t>
            </a:r>
            <a:r>
              <a:rPr dirty="0" lang="en-US" smtClean="0"/>
              <a:t>Random forest, </a:t>
            </a:r>
            <a:r>
              <a:rPr dirty="0" lang="en-US" err="1" smtClean="0"/>
              <a:t>SVM,Decision</a:t>
            </a:r>
            <a:r>
              <a:rPr dirty="0" lang="en-US" smtClean="0"/>
              <a:t> tree</a:t>
            </a:r>
            <a:endParaRPr dirty="0" lang="en-US"/>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itle 1"/>
          <p:cNvSpPr>
            <a:spLocks noGrp="1"/>
          </p:cNvSpPr>
          <p:nvPr>
            <p:ph type="title"/>
          </p:nvPr>
        </p:nvSpPr>
        <p:spPr>
          <a:xfrm>
            <a:off x="457200" y="215900"/>
            <a:ext cx="11163300" cy="1016000"/>
          </a:xfrm>
        </p:spPr>
        <p:txBody>
          <a:bodyPr/>
          <a:p>
            <a:r>
              <a:rPr dirty="0" lang="en-IN" smtClean="0"/>
              <a:t>INTRODUCTION</a:t>
            </a:r>
            <a:endParaRPr dirty="0" lang="en-IN"/>
          </a:p>
        </p:txBody>
      </p:sp>
      <p:sp>
        <p:nvSpPr>
          <p:cNvPr id="1048595" name="Content Placeholder 2"/>
          <p:cNvSpPr>
            <a:spLocks noGrp="1"/>
          </p:cNvSpPr>
          <p:nvPr>
            <p:ph idx="1"/>
          </p:nvPr>
        </p:nvSpPr>
        <p:spPr>
          <a:xfrm>
            <a:off x="254000" y="1346200"/>
            <a:ext cx="11379200" cy="5143500"/>
          </a:xfrm>
        </p:spPr>
        <p:txBody>
          <a:bodyPr/>
          <a:p>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is first and foremost a cybercrime. In a phishing scam, a target is contacted by email, telephone or text message by someone posing as a close personal contact or on behalf of a legitimate institution</a:t>
            </a:r>
            <a:r>
              <a:rPr dirty="0" lang="en-IN" smtClean="0"/>
              <a:t>.</a:t>
            </a:r>
            <a:endParaRPr altLang="en-US" lang="zh-CN"/>
          </a:p>
          <a:p>
            <a:endParaRPr dirty="0" lang="en-IN"/>
          </a:p>
          <a:p>
            <a:r>
              <a:rPr dirty="0" lang="en-IN" smtClean="0"/>
              <a:t>The </a:t>
            </a:r>
            <a:r>
              <a:rPr dirty="0" lang="en-IN"/>
              <a:t>objective is to get people to reveal sensitive data such as their account numbers, home address, banking/credit card details and usernames/passwords. </a:t>
            </a:r>
          </a:p>
        </p:txBody>
      </p:sp>
      <p:pic>
        <p:nvPicPr>
          <p:cNvPr id="2097153" name="Picture 3"/>
          <p:cNvPicPr>
            <a:picLocks noChangeAspect="1"/>
          </p:cNvPicPr>
          <p:nvPr/>
        </p:nvPicPr>
        <p:blipFill>
          <a:blip xmlns:r="http://schemas.openxmlformats.org/officeDocument/2006/relationships" r:embed="rId1"/>
          <a:stretch>
            <a:fillRect/>
          </a:stretch>
        </p:blipFill>
        <p:spPr>
          <a:xfrm>
            <a:off x="3771900" y="4437062"/>
            <a:ext cx="5283200" cy="15144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6" name="Content Placeholder 2"/>
          <p:cNvSpPr>
            <a:spLocks noGrp="1"/>
          </p:cNvSpPr>
          <p:nvPr>
            <p:ph idx="1"/>
          </p:nvPr>
        </p:nvSpPr>
        <p:spPr>
          <a:xfrm>
            <a:off x="508000" y="995680"/>
            <a:ext cx="10972800" cy="4389120"/>
          </a:xfrm>
        </p:spPr>
        <p:txBody>
          <a:bodyPr>
            <a:normAutofit fontScale="100000" lnSpcReduction="20000"/>
          </a:bodyPr>
          <a:p>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is still one of the best and most successful ways for hackers to cheat us out of our money and steal our personal and financial information</a:t>
            </a:r>
            <a:r>
              <a:rPr dirty="0" lang="en-IN" smtClean="0"/>
              <a:t>.</a:t>
            </a:r>
            <a:endParaRPr altLang="en-US" lang="zh-CN"/>
          </a:p>
          <a:p>
            <a:endParaRPr dirty="0" lang="en-IN" smtClean="0"/>
          </a:p>
          <a:p>
            <a:r>
              <a:rPr dirty="0" lang="en-IN"/>
              <a:t>Machine learning can be a powerful tool in detecting </a:t>
            </a:r>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websites. By training machine learning algorithms on a large dataset of both legitimate and fraudulent websites, the algorithms can learn to distinguish between the two. This can lead to the development of effective </a:t>
            </a:r>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detection systems that can automatically identify and warn users about potentially dangerous websites</a:t>
            </a:r>
            <a:r>
              <a:rPr dirty="0" lang="en-IN" smtClean="0"/>
              <a: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711200" y="919163"/>
            <a:ext cx="10579099" cy="52022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dirty="0" lang="en-IN" smtClean="0"/>
              <a:t>Why this project?</a:t>
            </a:r>
            <a:endParaRPr dirty="0" lang="en-IN"/>
          </a:p>
        </p:txBody>
      </p:sp>
      <p:sp>
        <p:nvSpPr>
          <p:cNvPr id="1048598" name="Content Placeholder 2"/>
          <p:cNvSpPr>
            <a:spLocks noGrp="1"/>
          </p:cNvSpPr>
          <p:nvPr>
            <p:ph idx="1"/>
          </p:nvPr>
        </p:nvSpPr>
        <p:spPr/>
        <p:txBody>
          <a:bodyPr/>
          <a:p>
            <a:r>
              <a:rPr b="1" dirty="0" lang="en-IN"/>
              <a:t>Cybersecurity </a:t>
            </a:r>
            <a:r>
              <a:rPr b="1" dirty="0" lang="en-IN" smtClean="0"/>
              <a:t>Concerns</a:t>
            </a:r>
            <a:endParaRPr b="1" dirty="0" lang="en-IN"/>
          </a:p>
          <a:p>
            <a:r>
              <a:rPr b="1" dirty="0" lang="en-IN"/>
              <a:t>Protection of Sensitive </a:t>
            </a:r>
            <a:r>
              <a:rPr b="1" dirty="0" lang="en-IN" smtClean="0"/>
              <a:t>Information</a:t>
            </a:r>
          </a:p>
          <a:p>
            <a:r>
              <a:rPr b="1" dirty="0" lang="en-IN"/>
              <a:t>Financial </a:t>
            </a:r>
            <a:r>
              <a:rPr b="1" dirty="0" lang="en-IN" smtClean="0"/>
              <a:t>Impact</a:t>
            </a:r>
          </a:p>
          <a:p>
            <a:r>
              <a:rPr b="1" dirty="0" lang="en-IN"/>
              <a:t>User Trust and </a:t>
            </a:r>
            <a:r>
              <a:rPr b="1" dirty="0" lang="en-IN" smtClean="0"/>
              <a:t>Confidence</a:t>
            </a:r>
          </a:p>
          <a:p>
            <a:r>
              <a:rPr b="1" dirty="0" lang="en-IN"/>
              <a:t>Educational Value</a:t>
            </a:r>
            <a:endParaRPr dirty="0" lang="en-IN"/>
          </a:p>
        </p:txBody>
      </p:sp>
      <p:pic>
        <p:nvPicPr>
          <p:cNvPr id="2097155" name="Picture 3"/>
          <p:cNvPicPr>
            <a:picLocks noChangeAspect="1"/>
          </p:cNvPicPr>
          <p:nvPr/>
        </p:nvPicPr>
        <p:blipFill>
          <a:blip xmlns:r="http://schemas.openxmlformats.org/officeDocument/2006/relationships" r:embed="rId1"/>
          <a:stretch>
            <a:fillRect/>
          </a:stretch>
        </p:blipFill>
        <p:spPr>
          <a:xfrm>
            <a:off x="6934200" y="2160088"/>
            <a:ext cx="4387850" cy="300881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p>
            <a:r>
              <a:rPr dirty="0" lang="en-IN" smtClean="0"/>
              <a:t>HOW IT WORKS</a:t>
            </a:r>
            <a:br>
              <a:rPr dirty="0" lang="en-IN" smtClean="0"/>
            </a:br>
            <a:endParaRPr dirty="0" lang="en-IN"/>
          </a:p>
        </p:txBody>
      </p:sp>
      <p:sp>
        <p:nvSpPr>
          <p:cNvPr id="1048600" name="Content Placeholder 2"/>
          <p:cNvSpPr>
            <a:spLocks noGrp="1"/>
          </p:cNvSpPr>
          <p:nvPr>
            <p:ph idx="1"/>
          </p:nvPr>
        </p:nvSpPr>
        <p:spPr>
          <a:xfrm>
            <a:off x="419100" y="1382668"/>
            <a:ext cx="10972800" cy="5328920"/>
          </a:xfrm>
        </p:spPr>
        <p:txBody>
          <a:bodyPr/>
          <a:p>
            <a:pPr indent="0" marL="0">
              <a:buNone/>
            </a:pPr>
            <a:r>
              <a:rPr dirty="0" lang="en-IN" smtClean="0">
                <a:solidFill>
                  <a:srgbClr val="FF0000"/>
                </a:solidFill>
              </a:rPr>
              <a:t>Data Collection:</a:t>
            </a:r>
          </a:p>
          <a:p>
            <a:endParaRPr dirty="0" lang="en-IN"/>
          </a:p>
          <a:p>
            <a:pPr indent="0" marL="0">
              <a:buNone/>
            </a:pPr>
            <a:r>
              <a:rPr dirty="0" lang="en-IN"/>
              <a:t>The </a:t>
            </a:r>
            <a:r>
              <a:rPr altLang="en-GB" dirty="0" lang="en-US"/>
              <a:t>s</a:t>
            </a:r>
            <a:r>
              <a:rPr altLang="en-GB" dirty="0" lang="en-US"/>
              <a:t>p</a:t>
            </a:r>
            <a:r>
              <a:rPr altLang="en-GB" dirty="0" lang="en-US"/>
              <a:t>o</a:t>
            </a:r>
            <a:r>
              <a:rPr altLang="en-GB" dirty="0" lang="en-US"/>
              <a:t>o</a:t>
            </a:r>
            <a:r>
              <a:rPr altLang="en-GB" dirty="0" lang="en-US"/>
              <a:t>f</a:t>
            </a:r>
            <a:r>
              <a:rPr altLang="en-GB" dirty="0" lang="en-US"/>
              <a:t>ing </a:t>
            </a:r>
            <a:r>
              <a:rPr dirty="0" lang="en-IN"/>
              <a:t>URLs were gathered using the open source tool </a:t>
            </a:r>
            <a:r>
              <a:rPr altLang="en-GB" dirty="0" lang="en-US"/>
              <a:t>s</a:t>
            </a:r>
            <a:r>
              <a:rPr altLang="en-GB" dirty="0" lang="en-US"/>
              <a:t>p</a:t>
            </a:r>
            <a:r>
              <a:rPr altLang="en-GB" dirty="0" lang="en-US"/>
              <a:t>o</a:t>
            </a:r>
            <a:r>
              <a:rPr altLang="en-GB" dirty="0" lang="en-US"/>
              <a:t>o</a:t>
            </a:r>
            <a:r>
              <a:rPr altLang="en-GB" dirty="0" lang="en-US"/>
              <a:t>fing </a:t>
            </a:r>
            <a:r>
              <a:rPr dirty="0" lang="en-IN"/>
              <a:t>Tank</a:t>
            </a:r>
            <a:r>
              <a:rPr dirty="0" lang="en-IN" smtClean="0"/>
              <a:t>.</a:t>
            </a:r>
            <a:endParaRPr altLang="en-US" lang="zh-CN"/>
          </a:p>
          <a:p>
            <a:pPr indent="0" marL="0">
              <a:buNone/>
            </a:pPr>
            <a:endParaRPr dirty="0" lang="en-IN"/>
          </a:p>
          <a:p>
            <a:pPr indent="0" marL="0">
              <a:buNone/>
            </a:pPr>
            <a:r>
              <a:rPr dirty="0" lang="en-IN" smtClean="0"/>
              <a:t> This </a:t>
            </a:r>
            <a:r>
              <a:rPr dirty="0" lang="en-IN"/>
              <a:t>site provides a set of phishing URLs in a variety of forms, including </a:t>
            </a:r>
            <a:r>
              <a:rPr dirty="0" lang="en-IN" err="1"/>
              <a:t>csv</a:t>
            </a:r>
            <a:r>
              <a:rPr dirty="0" lang="en-IN"/>
              <a:t>, </a:t>
            </a:r>
            <a:r>
              <a:rPr dirty="0" lang="en-IN" err="1"/>
              <a:t>json</a:t>
            </a:r>
            <a:r>
              <a:rPr dirty="0" lang="en-IN"/>
              <a:t>, and others, which are updated hourly. </a:t>
            </a:r>
            <a:endParaRPr dirty="0" lang="en-IN" smtClean="0"/>
          </a:p>
          <a:p>
            <a:pPr indent="0" marL="0">
              <a:buNone/>
            </a:pPr>
            <a:endParaRPr dirty="0" lang="en-IN" smtClean="0"/>
          </a:p>
          <a:p>
            <a:pPr indent="0" marL="0">
              <a:buNone/>
            </a:pPr>
            <a:r>
              <a:rPr dirty="0" lang="en-IN" smtClean="0"/>
              <a:t>This </a:t>
            </a:r>
            <a:r>
              <a:rPr dirty="0" lang="en-IN"/>
              <a:t>dataset is used to train machine learning models with 5000 random phishing URLs</a:t>
            </a:r>
          </a:p>
        </p:txBody>
      </p:sp>
      <p:pic>
        <p:nvPicPr>
          <p:cNvPr id="2097156" name="Picture 3"/>
          <p:cNvPicPr>
            <a:picLocks noChangeAspect="1"/>
          </p:cNvPicPr>
          <p:nvPr/>
        </p:nvPicPr>
        <p:blipFill>
          <a:blip xmlns:r="http://schemas.openxmlformats.org/officeDocument/2006/relationships" r:embed="rId1"/>
          <a:stretch>
            <a:fillRect/>
          </a:stretch>
        </p:blipFill>
        <p:spPr>
          <a:xfrm>
            <a:off x="5219700" y="707936"/>
            <a:ext cx="1816100" cy="134946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title"/>
          </p:nvPr>
        </p:nvSpPr>
        <p:spPr>
          <a:xfrm>
            <a:off x="342900" y="114300"/>
            <a:ext cx="11239500" cy="1244600"/>
          </a:xfrm>
        </p:spPr>
        <p:txBody>
          <a:bodyPr/>
          <a:p>
            <a:r>
              <a:rPr dirty="0" lang="en-IN" smtClean="0"/>
              <a:t>Feature Extraction</a:t>
            </a:r>
            <a:endParaRPr dirty="0" lang="en-IN"/>
          </a:p>
        </p:txBody>
      </p:sp>
      <p:sp>
        <p:nvSpPr>
          <p:cNvPr id="1048602" name="Content Placeholder 2"/>
          <p:cNvSpPr>
            <a:spLocks noGrp="1"/>
          </p:cNvSpPr>
          <p:nvPr>
            <p:ph idx="1"/>
          </p:nvPr>
        </p:nvSpPr>
        <p:spPr>
          <a:xfrm>
            <a:off x="393700" y="1574800"/>
            <a:ext cx="11188700" cy="4749800"/>
          </a:xfrm>
        </p:spPr>
        <p:txBody>
          <a:bodyPr/>
          <a:p>
            <a:pPr indent="0" marL="0">
              <a:buNone/>
            </a:pPr>
            <a:r>
              <a:rPr dirty="0" lang="en-IN">
                <a:solidFill>
                  <a:srgbClr val="C00000"/>
                </a:solidFill>
              </a:rPr>
              <a:t>The below mentioned category of features are extracted from the URL data</a:t>
            </a:r>
            <a:r>
              <a:rPr dirty="0" lang="en-IN" smtClean="0">
                <a:solidFill>
                  <a:srgbClr val="C00000"/>
                </a:solidFill>
              </a:rPr>
              <a:t>:</a:t>
            </a:r>
          </a:p>
          <a:p>
            <a:pPr indent="0" marL="0">
              <a:buNone/>
            </a:pPr>
            <a:endParaRPr dirty="0" lang="en-IN" smtClean="0"/>
          </a:p>
          <a:p>
            <a:r>
              <a:rPr dirty="0" lang="en-IN"/>
              <a:t>Address Bar based Features</a:t>
            </a:r>
            <a:br>
              <a:rPr dirty="0" lang="en-IN"/>
            </a:br>
            <a:r>
              <a:rPr dirty="0" lang="en-IN"/>
              <a:t>          In this category 9 features are extracted.</a:t>
            </a:r>
          </a:p>
          <a:p>
            <a:r>
              <a:rPr dirty="0" lang="en-IN"/>
              <a:t>Domain based Features</a:t>
            </a:r>
            <a:br>
              <a:rPr dirty="0" lang="en-IN"/>
            </a:br>
            <a:r>
              <a:rPr dirty="0" lang="en-IN"/>
              <a:t>          In this category 4 features are extracted.</a:t>
            </a:r>
          </a:p>
          <a:p>
            <a:r>
              <a:rPr dirty="0" lang="en-IN"/>
              <a:t>HTML &amp; </a:t>
            </a:r>
            <a:r>
              <a:rPr dirty="0" lang="en-IN" err="1"/>
              <a:t>Javascript</a:t>
            </a:r>
            <a:r>
              <a:rPr dirty="0" lang="en-IN"/>
              <a:t> based Features</a:t>
            </a:r>
            <a:br>
              <a:rPr dirty="0" lang="en-IN"/>
            </a:br>
            <a:r>
              <a:rPr dirty="0" lang="en-IN"/>
              <a:t>          In this category 4 features are extracted.</a:t>
            </a:r>
          </a:p>
          <a:p>
            <a:endParaRPr dirty="0" lang="en-IN"/>
          </a:p>
        </p:txBody>
      </p:sp>
      <p:pic>
        <p:nvPicPr>
          <p:cNvPr id="2097157" name="Picture 3"/>
          <p:cNvPicPr>
            <a:picLocks noChangeAspect="1"/>
          </p:cNvPicPr>
          <p:nvPr/>
        </p:nvPicPr>
        <p:blipFill>
          <a:blip xmlns:r="http://schemas.openxmlformats.org/officeDocument/2006/relationships" r:embed="rId1" cstate="print"/>
          <a:stretch>
            <a:fillRect/>
          </a:stretch>
        </p:blipFill>
        <p:spPr>
          <a:xfrm>
            <a:off x="7642578" y="2730500"/>
            <a:ext cx="3914422" cy="2201862"/>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Rajiv Gandhi University of Knowledge of Technologies                                        Srikakulam  Department of Electronics and Communication Engineering</dc:title>
  <dc:creator>Windows User</dc:creator>
  <cp:lastModifiedBy>Windows User</cp:lastModifiedBy>
  <dcterms:created xsi:type="dcterms:W3CDTF">2023-05-04T20:17:21Z</dcterms:created>
  <dcterms:modified xsi:type="dcterms:W3CDTF">2024-06-19T05:47:08Z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28418035f5234b048d4b03ed1b8a842b</vt:lpwstr>
  </property>
</Properties>
</file>