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C1B9-3335-71C0-8487-E455D817B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67AF2-AF67-B862-2176-023BD8016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DAD0-4D9D-7A45-C9A8-C2E57698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0867-2DA2-491C-99F5-79444317567C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E3E9B-9C36-CDEC-EEBC-766131FA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05F4-D354-C8CB-5D57-45023C25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96C3-77EA-4373-A194-131B04D516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65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0192-9E63-096F-76B7-D62411E1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61328-F4BC-EAA8-1B4C-51EB8FA35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EA405-496B-676E-52CF-3B6510D0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0867-2DA2-491C-99F5-79444317567C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A0F55-496A-CE97-01C0-D5D57DEC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7156C-7E41-DFFF-7F13-FEF06C13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96C3-77EA-4373-A194-131B04D516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777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0C979-58B0-7EA0-2E46-A1637819D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2D21B-029B-CC0B-DEB7-CB0EB81C4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9F2F-EDF3-DFCF-0CFE-6191A700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0867-2DA2-491C-99F5-79444317567C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1FBB3-9DCB-E3AC-81E7-27C28BE7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7E83-67AC-F8BB-F876-67631AB6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96C3-77EA-4373-A194-131B04D516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830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441E-CD18-7ABD-36D4-2A6FB806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370A-7A33-345E-3498-DFC82415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2AD12-B50A-FB3A-1F76-A20F8B2C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0867-2DA2-491C-99F5-79444317567C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CD060-A430-7140-A5FE-5144ED95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E218F-8F81-6A21-408B-2AA266A1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96C3-77EA-4373-A194-131B04D516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098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867C-D5C0-3F3E-8F43-5FB2D1FB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B9B54-9C5C-657A-86D8-FFEBC55B0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7C080-1C77-2F92-B598-8549C3C9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0867-2DA2-491C-99F5-79444317567C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E73F2-0498-C0C9-97DC-0BAFD1E3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4B233-0B13-817D-E67D-6AFB52BA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96C3-77EA-4373-A194-131B04D516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474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C19D-21B3-CCE1-D22C-717C4D08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BA183-FC07-2315-8BD6-ADE87B535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E7AB2-01CE-C2C5-21D1-B345581BA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B368B-C0D5-702D-E5B0-E62D3B84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0867-2DA2-491C-99F5-79444317567C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B4AEF-286A-9D9F-1F93-0E390DAF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582B3-36BC-5218-42EE-F9C94928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96C3-77EA-4373-A194-131B04D516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55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D868-CA98-4399-52FD-6D5CB948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E5DE5-9483-8BFB-E9CA-AC00DC9D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0EAD7-9D7D-926E-2EBD-612DDE422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DC4B5-08AC-11AE-1143-5F5F57FD2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1456A-B768-B54C-6B54-E3C54D791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A038E-ED8C-F5F6-CB17-0A4FF6A4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0867-2DA2-491C-99F5-79444317567C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A7440-191E-6DC7-85C1-02B82823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B1A98-F264-7677-8A12-0721F6BB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96C3-77EA-4373-A194-131B04D516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69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A607-0264-E50B-9F10-5CA85A0C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24F70-D84D-D56A-88C9-D9BE81D8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0867-2DA2-491C-99F5-79444317567C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5A36E-A959-55D6-AAB7-C3946173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2CC91-315A-5354-73A2-0081A7A2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96C3-77EA-4373-A194-131B04D516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104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3B5C5-0CE9-33B3-9F4B-074B9DDD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0867-2DA2-491C-99F5-79444317567C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7C9DD-98CB-92EE-3E70-7BB7F955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D48A2-3664-29EA-3247-FF64C471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96C3-77EA-4373-A194-131B04D516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702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B119-2AAB-0455-EAD3-6A2FE50F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96504-36E5-34E6-494B-235216FA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B5222-A1ED-D69B-2476-0F4EF2EE1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2453A-362D-9336-3484-AECB372E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0867-2DA2-491C-99F5-79444317567C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6BAF0-F994-421F-40C4-AC4A802D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0C6ED-7AE9-A286-0DAF-96A98A89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96C3-77EA-4373-A194-131B04D516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134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4E22-E25D-1241-BC6A-95ED1D6A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7429A-FAC1-CEDC-453B-07C26F5BA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C24F9-C331-970A-5529-25F0A250E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E9434-4CAC-5741-F66F-1F380B47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0867-2DA2-491C-99F5-79444317567C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DC849-A14F-069A-2575-0337F623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98264-3859-17E2-9A47-A998A452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96C3-77EA-4373-A194-131B04D516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319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C47C3-5EEA-A0D6-E625-A31F1982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C96FB-C8A3-AF4A-320C-12625F93D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694CA-E865-81A1-C8DA-95C1851D9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70867-2DA2-491C-99F5-79444317567C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7FA08-C051-67ED-112F-B713C4693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684D7-2980-2494-5F65-B024EEE4C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796C3-77EA-4373-A194-131B04D516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3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C529-96AC-F3CE-3893-B0FFF4DC5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Komunikasi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EEBE7-D774-0A3E-51DF-0545556EF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074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978E-0C0B-DC6C-1B15-A92FA9EE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effectLst/>
                <a:latin typeface="Söhne"/>
              </a:rPr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59F56-EFF4-F0A7-F58C-27819314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Söhne"/>
              </a:rPr>
              <a:t>Pengiriman</a:t>
            </a:r>
            <a:r>
              <a:rPr lang="en-ID" b="0" i="0" dirty="0">
                <a:effectLst/>
                <a:latin typeface="Söhne"/>
              </a:rPr>
              <a:t> data </a:t>
            </a:r>
            <a:r>
              <a:rPr lang="en-ID" b="0" i="0" dirty="0" err="1">
                <a:effectLst/>
                <a:latin typeface="Söhne"/>
              </a:rPr>
              <a:t>melalui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komunikasi</a:t>
            </a:r>
            <a:r>
              <a:rPr lang="en-ID" b="0" i="0" dirty="0">
                <a:effectLst/>
                <a:latin typeface="Söhne"/>
              </a:rPr>
              <a:t> data </a:t>
            </a:r>
            <a:r>
              <a:rPr lang="en-ID" b="0" i="0" dirty="0" err="1">
                <a:effectLst/>
                <a:latin typeface="Söhne"/>
              </a:rPr>
              <a:t>memerlukan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kontrol</a:t>
            </a:r>
            <a:r>
              <a:rPr lang="en-ID" b="0" i="0" dirty="0">
                <a:effectLst/>
                <a:latin typeface="Söhne"/>
              </a:rPr>
              <a:t> layer yang </a:t>
            </a:r>
            <a:r>
              <a:rPr lang="en-ID" b="0" i="0" dirty="0" err="1">
                <a:effectLst/>
                <a:latin typeface="Söhne"/>
              </a:rPr>
              <a:t>disebut</a:t>
            </a:r>
            <a:r>
              <a:rPr lang="en-ID" b="0" i="0" dirty="0">
                <a:effectLst/>
                <a:latin typeface="Söhne"/>
              </a:rPr>
              <a:t> Data Link Control (DLC).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Söhne"/>
              </a:rPr>
              <a:t>Data Link </a:t>
            </a:r>
            <a:r>
              <a:rPr lang="en-ID" b="0" i="0" dirty="0" err="1">
                <a:effectLst/>
                <a:latin typeface="Söhne"/>
              </a:rPr>
              <a:t>adalah</a:t>
            </a:r>
            <a:r>
              <a:rPr lang="en-ID" b="0" i="0" dirty="0">
                <a:effectLst/>
                <a:latin typeface="Söhne"/>
              </a:rPr>
              <a:t> medium </a:t>
            </a:r>
            <a:r>
              <a:rPr lang="en-ID" b="0" i="0" dirty="0" err="1">
                <a:effectLst/>
                <a:latin typeface="Söhne"/>
              </a:rPr>
              <a:t>transmisi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antara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stasiun-stasiun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dalam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komunikasi</a:t>
            </a:r>
            <a:r>
              <a:rPr lang="en-ID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Söhne"/>
              </a:rPr>
              <a:t>Komunikasi</a:t>
            </a:r>
            <a:r>
              <a:rPr lang="en-ID" b="0" i="0" dirty="0">
                <a:effectLst/>
                <a:latin typeface="Söhne"/>
              </a:rPr>
              <a:t> data </a:t>
            </a:r>
            <a:r>
              <a:rPr lang="en-ID" b="0" i="0" dirty="0" err="1">
                <a:effectLst/>
                <a:latin typeface="Söhne"/>
              </a:rPr>
              <a:t>efektif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memerlukan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kontrol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dalam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hal</a:t>
            </a:r>
            <a:r>
              <a:rPr lang="en-ID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Söhne"/>
              </a:rPr>
              <a:t>Frame synchronization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Söhne"/>
              </a:rPr>
              <a:t>Flow control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Söhne"/>
              </a:rPr>
              <a:t>Error control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Söhne"/>
              </a:rPr>
              <a:t>Addressing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Söhne"/>
              </a:rPr>
              <a:t>Kontrol</a:t>
            </a:r>
            <a:r>
              <a:rPr lang="en-ID" b="0" i="0" dirty="0">
                <a:effectLst/>
                <a:latin typeface="Söhne"/>
              </a:rPr>
              <a:t> data pada link yang </a:t>
            </a:r>
            <a:r>
              <a:rPr lang="en-ID" b="0" i="0" dirty="0" err="1">
                <a:effectLst/>
                <a:latin typeface="Söhne"/>
              </a:rPr>
              <a:t>sama</a:t>
            </a:r>
            <a:endParaRPr lang="en-ID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Söhne"/>
              </a:rPr>
              <a:t>Manajemen</a:t>
            </a:r>
            <a:r>
              <a:rPr lang="en-ID" b="0" i="0" dirty="0">
                <a:effectLst/>
                <a:latin typeface="Söhne"/>
              </a:rPr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96664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90A5-78A9-669D-9B1A-237492F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effectLst/>
                <a:latin typeface="Söhne"/>
              </a:rPr>
              <a:t>Konfigurasi-Konfigurasi</a:t>
            </a:r>
            <a:r>
              <a:rPr lang="en-ID" b="1" i="0" dirty="0">
                <a:effectLst/>
                <a:latin typeface="Söhne"/>
              </a:rPr>
              <a:t> Line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3B57-7E66-6DC0-1DEE-B0FBF683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Söhne"/>
              </a:rPr>
              <a:t>Konfigurasi</a:t>
            </a:r>
            <a:r>
              <a:rPr lang="en-ID" b="0" i="0" dirty="0">
                <a:effectLst/>
                <a:latin typeface="Söhne"/>
              </a:rPr>
              <a:t> data link </a:t>
            </a:r>
            <a:r>
              <a:rPr lang="en-ID" b="0" i="0" dirty="0" err="1">
                <a:effectLst/>
                <a:latin typeface="Söhne"/>
              </a:rPr>
              <a:t>berbeda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dalam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hal</a:t>
            </a:r>
            <a:r>
              <a:rPr lang="en-ID" b="0" i="0" dirty="0">
                <a:effectLst/>
                <a:latin typeface="Söhne"/>
              </a:rPr>
              <a:t> topology, duplexity, dan line discipline.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Söhne"/>
              </a:rPr>
              <a:t>Topologi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mencakup</a:t>
            </a:r>
            <a:r>
              <a:rPr lang="en-ID" b="0" i="0" dirty="0">
                <a:effectLst/>
                <a:latin typeface="Söhne"/>
              </a:rPr>
              <a:t> Point-to-Point (dua </a:t>
            </a:r>
            <a:r>
              <a:rPr lang="en-ID" b="0" i="0" dirty="0" err="1">
                <a:effectLst/>
                <a:latin typeface="Söhne"/>
              </a:rPr>
              <a:t>stasiun</a:t>
            </a:r>
            <a:r>
              <a:rPr lang="en-ID" b="0" i="0" dirty="0">
                <a:effectLst/>
                <a:latin typeface="Söhne"/>
              </a:rPr>
              <a:t>) dan Multipoint (</a:t>
            </a:r>
            <a:r>
              <a:rPr lang="en-ID" b="0" i="0" dirty="0" err="1">
                <a:effectLst/>
                <a:latin typeface="Söhne"/>
              </a:rPr>
              <a:t>lebih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dari</a:t>
            </a:r>
            <a:r>
              <a:rPr lang="en-ID" b="0" i="0" dirty="0">
                <a:effectLst/>
                <a:latin typeface="Söhne"/>
              </a:rPr>
              <a:t> dua </a:t>
            </a:r>
            <a:r>
              <a:rPr lang="en-ID" b="0" i="0" dirty="0" err="1">
                <a:effectLst/>
                <a:latin typeface="Söhne"/>
              </a:rPr>
              <a:t>stasiun</a:t>
            </a:r>
            <a:r>
              <a:rPr lang="en-ID" b="0" i="0" dirty="0">
                <a:effectLst/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Söhne"/>
              </a:rPr>
              <a:t>Duplexity </a:t>
            </a:r>
            <a:r>
              <a:rPr lang="en-ID" b="0" i="0" dirty="0" err="1">
                <a:effectLst/>
                <a:latin typeface="Söhne"/>
              </a:rPr>
              <a:t>mencakup</a:t>
            </a:r>
            <a:r>
              <a:rPr lang="en-ID" b="0" i="0" dirty="0">
                <a:effectLst/>
                <a:latin typeface="Söhne"/>
              </a:rPr>
              <a:t> Simplex, Half-duplex, dan Full-duplex.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Söhne"/>
              </a:rPr>
              <a:t>Line Discipline </a:t>
            </a:r>
            <a:r>
              <a:rPr lang="en-ID" b="0" i="0" dirty="0" err="1">
                <a:effectLst/>
                <a:latin typeface="Söhne"/>
              </a:rPr>
              <a:t>mencakup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teknik</a:t>
            </a:r>
            <a:r>
              <a:rPr lang="en-ID" b="0" i="0" dirty="0">
                <a:effectLst/>
                <a:latin typeface="Söhne"/>
              </a:rPr>
              <a:t> polling, selecting, dan contentions.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0177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3213-6A2B-D2C2-5464-3BC0589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effectLst/>
                <a:latin typeface="Söhne"/>
              </a:rPr>
              <a:t>Flow </a:t>
            </a:r>
            <a:r>
              <a:rPr lang="en-ID" b="1" i="0" dirty="0" err="1">
                <a:effectLst/>
                <a:latin typeface="Söhne"/>
              </a:rPr>
              <a:t>Kontrol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2401-CE59-FDCB-2E97-89C6A3F1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Söhne"/>
              </a:rPr>
              <a:t>Flow </a:t>
            </a:r>
            <a:r>
              <a:rPr lang="en-ID" b="0" i="0" dirty="0" err="1">
                <a:effectLst/>
                <a:latin typeface="Söhne"/>
              </a:rPr>
              <a:t>kontrol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adalah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teknik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untuk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memastikan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stasiun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pengirim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tidak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mengirimkan</a:t>
            </a:r>
            <a:r>
              <a:rPr lang="en-ID" b="0" i="0" dirty="0">
                <a:effectLst/>
                <a:latin typeface="Söhne"/>
              </a:rPr>
              <a:t> data </a:t>
            </a:r>
            <a:r>
              <a:rPr lang="en-ID" b="0" i="0" dirty="0" err="1">
                <a:effectLst/>
                <a:latin typeface="Söhne"/>
              </a:rPr>
              <a:t>terlalu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cepat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bagi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stasiun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penerima</a:t>
            </a:r>
            <a:r>
              <a:rPr lang="en-ID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Söhne"/>
              </a:rPr>
              <a:t>Flow control </a:t>
            </a:r>
            <a:r>
              <a:rPr lang="en-ID" b="0" i="0" dirty="0" err="1">
                <a:effectLst/>
                <a:latin typeface="Söhne"/>
              </a:rPr>
              <a:t>penting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untuk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mencegah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penumpukan</a:t>
            </a:r>
            <a:r>
              <a:rPr lang="en-ID" b="0" i="0" dirty="0">
                <a:effectLst/>
                <a:latin typeface="Söhne"/>
              </a:rPr>
              <a:t> data di </a:t>
            </a:r>
            <a:r>
              <a:rPr lang="en-ID" b="0" i="0" dirty="0" err="1">
                <a:effectLst/>
                <a:latin typeface="Söhne"/>
              </a:rPr>
              <a:t>penerima</a:t>
            </a:r>
            <a:r>
              <a:rPr lang="en-ID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Söhne"/>
              </a:rPr>
              <a:t>Stop-and-wait flow control </a:t>
            </a:r>
            <a:r>
              <a:rPr lang="en-ID" b="0" i="0" dirty="0" err="1">
                <a:effectLst/>
                <a:latin typeface="Söhne"/>
              </a:rPr>
              <a:t>adalah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metode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sederhana</a:t>
            </a:r>
            <a:r>
              <a:rPr lang="en-ID" b="0" i="0" dirty="0">
                <a:effectLst/>
                <a:latin typeface="Söhne"/>
              </a:rPr>
              <a:t> yang </a:t>
            </a:r>
            <a:r>
              <a:rPr lang="en-ID" b="0" i="0" dirty="0" err="1">
                <a:effectLst/>
                <a:latin typeface="Söhne"/>
              </a:rPr>
              <a:t>meminta</a:t>
            </a:r>
            <a:r>
              <a:rPr lang="en-ID" b="0" i="0" dirty="0">
                <a:effectLst/>
                <a:latin typeface="Söhne"/>
              </a:rPr>
              <a:t> acknowledgment </a:t>
            </a:r>
            <a:r>
              <a:rPr lang="en-ID" b="0" i="0" dirty="0" err="1">
                <a:effectLst/>
                <a:latin typeface="Söhne"/>
              </a:rPr>
              <a:t>sebelum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pengiriman</a:t>
            </a:r>
            <a:r>
              <a:rPr lang="en-ID" b="0" i="0" dirty="0">
                <a:effectLst/>
                <a:latin typeface="Söhne"/>
              </a:rPr>
              <a:t> frame </a:t>
            </a:r>
            <a:r>
              <a:rPr lang="en-ID" b="0" i="0" dirty="0" err="1">
                <a:effectLst/>
                <a:latin typeface="Söhne"/>
              </a:rPr>
              <a:t>berikutnya</a:t>
            </a:r>
            <a:r>
              <a:rPr lang="en-ID" b="0" i="0" dirty="0">
                <a:effectLst/>
                <a:latin typeface="Söhne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125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5150-C59A-CE79-BC7A-49DEE14D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effectLst/>
                <a:latin typeface="Söhne"/>
              </a:rPr>
              <a:t>Contoh</a:t>
            </a:r>
            <a:r>
              <a:rPr lang="en-ID" b="1" i="0" dirty="0">
                <a:effectLst/>
                <a:latin typeface="Söhne"/>
              </a:rPr>
              <a:t> </a:t>
            </a:r>
            <a:r>
              <a:rPr lang="en-ID" b="1" i="0" dirty="0" err="1">
                <a:effectLst/>
                <a:latin typeface="Söhne"/>
              </a:rPr>
              <a:t>Efek</a:t>
            </a:r>
            <a:r>
              <a:rPr lang="en-ID" b="1" i="0" dirty="0">
                <a:effectLst/>
                <a:latin typeface="Söhne"/>
              </a:rPr>
              <a:t> Delay dan </a:t>
            </a:r>
            <a:r>
              <a:rPr lang="en-ID" b="1" i="0" dirty="0" err="1">
                <a:effectLst/>
                <a:latin typeface="Söhne"/>
              </a:rPr>
              <a:t>Kecepatan</a:t>
            </a:r>
            <a:r>
              <a:rPr lang="en-ID" b="1" i="0" dirty="0">
                <a:effectLst/>
                <a:latin typeface="Söhne"/>
              </a:rPr>
              <a:t> </a:t>
            </a:r>
            <a:r>
              <a:rPr lang="en-ID" b="1" i="0" dirty="0" err="1">
                <a:effectLst/>
                <a:latin typeface="Söhne"/>
              </a:rPr>
              <a:t>Transmisi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3D40C-6269-0F28-DB45-9E692DC2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Söhne"/>
              </a:rPr>
              <a:t>Efek</a:t>
            </a:r>
            <a:r>
              <a:rPr lang="en-ID" b="0" i="0" dirty="0">
                <a:effectLst/>
                <a:latin typeface="Söhne"/>
              </a:rPr>
              <a:t> delay dan </a:t>
            </a:r>
            <a:r>
              <a:rPr lang="en-ID" b="0" i="0" dirty="0" err="1">
                <a:effectLst/>
                <a:latin typeface="Söhne"/>
              </a:rPr>
              <a:t>kecepatan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transmisi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terhadap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efisiensi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transmisi</a:t>
            </a:r>
            <a:r>
              <a:rPr lang="en-ID" b="0" i="0" dirty="0">
                <a:effectLst/>
                <a:latin typeface="Söhne"/>
              </a:rPr>
              <a:t>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Söhne"/>
              </a:rPr>
              <a:t>Efisiensi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transmisi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dapat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dihitung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dengan</a:t>
            </a:r>
            <a:r>
              <a:rPr lang="en-ID" b="0" i="0" dirty="0">
                <a:effectLst/>
                <a:latin typeface="Söhne"/>
              </a:rPr>
              <a:t> formula U = 1 / (1 + 2a).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Söhne"/>
              </a:rPr>
              <a:t>Contoh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penggunaan</a:t>
            </a:r>
            <a:r>
              <a:rPr lang="en-ID" b="0" i="0" dirty="0">
                <a:effectLst/>
                <a:latin typeface="Söhne"/>
              </a:rPr>
              <a:t> formula </a:t>
            </a:r>
            <a:r>
              <a:rPr lang="en-ID" b="0" i="0" dirty="0" err="1">
                <a:effectLst/>
                <a:latin typeface="Söhne"/>
              </a:rPr>
              <a:t>dengan</a:t>
            </a:r>
            <a:r>
              <a:rPr lang="en-ID" b="0" i="0" dirty="0">
                <a:effectLst/>
                <a:latin typeface="Söhne"/>
              </a:rPr>
              <a:t> parameter </a:t>
            </a:r>
            <a:r>
              <a:rPr lang="en-ID" b="0" i="0" dirty="0" err="1">
                <a:effectLst/>
                <a:latin typeface="Söhne"/>
              </a:rPr>
              <a:t>jarak</a:t>
            </a:r>
            <a:r>
              <a:rPr lang="en-ID" b="0" i="0" dirty="0">
                <a:effectLst/>
                <a:latin typeface="Söhne"/>
              </a:rPr>
              <a:t>, </a:t>
            </a:r>
            <a:r>
              <a:rPr lang="en-ID" b="0" i="0" dirty="0" err="1">
                <a:effectLst/>
                <a:latin typeface="Söhne"/>
              </a:rPr>
              <a:t>kecepatan</a:t>
            </a:r>
            <a:r>
              <a:rPr lang="en-ID" b="0" i="0" dirty="0">
                <a:effectLst/>
                <a:latin typeface="Söhne"/>
              </a:rPr>
              <a:t>, dan </a:t>
            </a:r>
            <a:r>
              <a:rPr lang="en-ID" b="0" i="0" dirty="0" err="1">
                <a:effectLst/>
                <a:latin typeface="Söhne"/>
              </a:rPr>
              <a:t>ukuran</a:t>
            </a:r>
            <a:r>
              <a:rPr lang="en-ID" b="0" i="0" dirty="0">
                <a:effectLst/>
                <a:latin typeface="Söhne"/>
              </a:rPr>
              <a:t> frame.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678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34F3-E772-E7BE-5EB7-F7DB2805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effectLst/>
                <a:latin typeface="Söhne"/>
              </a:rPr>
              <a:t>Sliding-Window Flow Control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F3BE-FD58-57F6-884A-40488BF3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Söhne"/>
              </a:rPr>
              <a:t>Sliding-window flow control </a:t>
            </a:r>
            <a:r>
              <a:rPr lang="en-ID" b="0" i="0" dirty="0" err="1">
                <a:effectLst/>
                <a:latin typeface="Söhne"/>
              </a:rPr>
              <a:t>memungkinkan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pengiriman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beberapa</a:t>
            </a:r>
            <a:r>
              <a:rPr lang="en-ID" b="0" i="0" dirty="0">
                <a:effectLst/>
                <a:latin typeface="Söhne"/>
              </a:rPr>
              <a:t> frame </a:t>
            </a:r>
            <a:r>
              <a:rPr lang="en-ID" b="0" i="0" dirty="0" err="1">
                <a:effectLst/>
                <a:latin typeface="Söhne"/>
              </a:rPr>
              <a:t>sebelum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menerima</a:t>
            </a:r>
            <a:r>
              <a:rPr lang="en-ID" b="0" i="0" dirty="0">
                <a:effectLst/>
                <a:latin typeface="Söhne"/>
              </a:rPr>
              <a:t> acknowledgment.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Söhne"/>
              </a:rPr>
              <a:t>Frame </a:t>
            </a:r>
            <a:r>
              <a:rPr lang="en-ID" b="0" i="0" dirty="0" err="1">
                <a:effectLst/>
                <a:latin typeface="Söhne"/>
              </a:rPr>
              <a:t>diberi</a:t>
            </a:r>
            <a:r>
              <a:rPr lang="en-ID" b="0" i="0" dirty="0">
                <a:effectLst/>
                <a:latin typeface="Söhne"/>
              </a:rPr>
              <a:t> label </a:t>
            </a:r>
            <a:r>
              <a:rPr lang="en-ID" b="0" i="0" dirty="0" err="1">
                <a:effectLst/>
                <a:latin typeface="Söhne"/>
              </a:rPr>
              <a:t>nomor</a:t>
            </a:r>
            <a:r>
              <a:rPr lang="en-ID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Söhne"/>
              </a:rPr>
              <a:t>Contoh</a:t>
            </a:r>
            <a:r>
              <a:rPr lang="en-ID" b="0" i="0" dirty="0">
                <a:effectLst/>
                <a:latin typeface="Söhne"/>
              </a:rPr>
              <a:t> proses sliding-window </a:t>
            </a:r>
            <a:r>
              <a:rPr lang="en-ID" b="0" i="0" dirty="0" err="1">
                <a:effectLst/>
                <a:latin typeface="Söhne"/>
              </a:rPr>
              <a:t>dengan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penggunaan</a:t>
            </a:r>
            <a:r>
              <a:rPr lang="en-ID" b="0" i="0" dirty="0">
                <a:effectLst/>
                <a:latin typeface="Söhne"/>
              </a:rPr>
              <a:t> window </a:t>
            </a:r>
            <a:r>
              <a:rPr lang="en-ID" b="0" i="0" dirty="0" err="1">
                <a:effectLst/>
                <a:latin typeface="Söhne"/>
              </a:rPr>
              <a:t>maksimum</a:t>
            </a:r>
            <a:r>
              <a:rPr lang="en-ID" b="0" i="0" dirty="0">
                <a:effectLst/>
                <a:latin typeface="Söhne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2486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45CD-3CFB-1A05-798C-0EE3AF14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effectLst/>
                <a:latin typeface="Söhne"/>
              </a:rPr>
              <a:t>Contoh</a:t>
            </a:r>
            <a:r>
              <a:rPr lang="en-ID" b="1" i="0" dirty="0">
                <a:effectLst/>
                <a:latin typeface="Söhne"/>
              </a:rPr>
              <a:t> </a:t>
            </a:r>
            <a:r>
              <a:rPr lang="en-ID" b="1" i="0" dirty="0" err="1">
                <a:effectLst/>
                <a:latin typeface="Söhne"/>
              </a:rPr>
              <a:t>Protokol</a:t>
            </a:r>
            <a:r>
              <a:rPr lang="en-ID" b="1" i="0" dirty="0">
                <a:effectLst/>
                <a:latin typeface="Söhne"/>
              </a:rPr>
              <a:t> Sliding-Window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015D0-042A-23E1-200F-0B792F35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Söhne"/>
              </a:rPr>
              <a:t>Contoh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konkretnya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dari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protokol</a:t>
            </a:r>
            <a:r>
              <a:rPr lang="en-ID" b="0" i="0" dirty="0">
                <a:effectLst/>
                <a:latin typeface="Söhne"/>
              </a:rPr>
              <a:t> sliding-window </a:t>
            </a:r>
            <a:r>
              <a:rPr lang="en-ID" b="0" i="0" dirty="0" err="1">
                <a:effectLst/>
                <a:latin typeface="Söhne"/>
              </a:rPr>
              <a:t>dengan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penomoran</a:t>
            </a:r>
            <a:r>
              <a:rPr lang="en-ID" b="0" i="0" dirty="0">
                <a:effectLst/>
                <a:latin typeface="Söhne"/>
              </a:rPr>
              <a:t> 3 bit dan </a:t>
            </a:r>
            <a:r>
              <a:rPr lang="en-ID" b="0" i="0" dirty="0" err="1">
                <a:effectLst/>
                <a:latin typeface="Söhne"/>
              </a:rPr>
              <a:t>ukuran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maksimum</a:t>
            </a:r>
            <a:r>
              <a:rPr lang="en-ID" b="0" i="0" dirty="0">
                <a:effectLst/>
                <a:latin typeface="Söhne"/>
              </a:rPr>
              <a:t> window 7.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Söhne"/>
              </a:rPr>
              <a:t>Penjelasan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tentang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bagaimana</a:t>
            </a:r>
            <a:r>
              <a:rPr lang="en-ID" b="0" i="0" dirty="0">
                <a:effectLst/>
                <a:latin typeface="Söhne"/>
              </a:rPr>
              <a:t> sliding-window </a:t>
            </a:r>
            <a:r>
              <a:rPr lang="en-ID" b="0" i="0" dirty="0" err="1">
                <a:effectLst/>
                <a:latin typeface="Söhne"/>
              </a:rPr>
              <a:t>berfungsi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dalam</a:t>
            </a:r>
            <a:r>
              <a:rPr lang="en-ID" b="0" i="0" dirty="0">
                <a:effectLst/>
                <a:latin typeface="Söhne"/>
              </a:rPr>
              <a:t> dua </a:t>
            </a:r>
            <a:r>
              <a:rPr lang="en-ID" b="0" i="0" dirty="0" err="1">
                <a:effectLst/>
                <a:latin typeface="Söhne"/>
              </a:rPr>
              <a:t>arah</a:t>
            </a:r>
            <a:r>
              <a:rPr lang="en-ID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Söhne"/>
              </a:rPr>
              <a:t>Penjelasan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tentang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penggunaan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teknik</a:t>
            </a:r>
            <a:r>
              <a:rPr lang="en-ID" b="0" i="0" dirty="0">
                <a:effectLst/>
                <a:latin typeface="Söhne"/>
              </a:rPr>
              <a:t> piggybacking </a:t>
            </a:r>
            <a:r>
              <a:rPr lang="en-ID" b="0" i="0" dirty="0" err="1">
                <a:effectLst/>
                <a:latin typeface="Söhne"/>
              </a:rPr>
              <a:t>dalam</a:t>
            </a:r>
            <a:r>
              <a:rPr lang="en-ID" b="0" i="0" dirty="0">
                <a:effectLst/>
                <a:latin typeface="Söhne"/>
              </a:rPr>
              <a:t> multipoint link.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983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DE28-0E7F-B941-D131-003A97F4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effectLst/>
                <a:latin typeface="Söhne"/>
              </a:rPr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6313-F3FF-59CA-7C45-075B738C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Söhne"/>
              </a:rPr>
              <a:t>Komunikasi</a:t>
            </a:r>
            <a:r>
              <a:rPr lang="en-ID" b="0" i="0" dirty="0">
                <a:effectLst/>
                <a:latin typeface="Söhne"/>
              </a:rPr>
              <a:t> data digital </a:t>
            </a:r>
            <a:r>
              <a:rPr lang="en-ID" b="0" i="0" dirty="0" err="1">
                <a:effectLst/>
                <a:latin typeface="Söhne"/>
              </a:rPr>
              <a:t>melibatkan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banyak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aspek</a:t>
            </a:r>
            <a:r>
              <a:rPr lang="en-ID" b="0" i="0" dirty="0">
                <a:effectLst/>
                <a:latin typeface="Söhne"/>
              </a:rPr>
              <a:t>, </a:t>
            </a:r>
            <a:r>
              <a:rPr lang="en-ID" b="0" i="0" dirty="0" err="1">
                <a:effectLst/>
                <a:latin typeface="Söhne"/>
              </a:rPr>
              <a:t>termasuk</a:t>
            </a:r>
            <a:r>
              <a:rPr lang="en-ID" b="0" i="0" dirty="0">
                <a:effectLst/>
                <a:latin typeface="Söhne"/>
              </a:rPr>
              <a:t> flow control, error control, dan </a:t>
            </a:r>
            <a:r>
              <a:rPr lang="en-ID" b="0" i="0" dirty="0" err="1">
                <a:effectLst/>
                <a:latin typeface="Söhne"/>
              </a:rPr>
              <a:t>manajemen</a:t>
            </a:r>
            <a:r>
              <a:rPr lang="en-ID" b="0" i="0" dirty="0">
                <a:effectLst/>
                <a:latin typeface="Söhne"/>
              </a:rPr>
              <a:t> link.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Söhne"/>
              </a:rPr>
              <a:t>Pemahaman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konfigurasi</a:t>
            </a:r>
            <a:r>
              <a:rPr lang="en-ID" b="0" i="0" dirty="0">
                <a:effectLst/>
                <a:latin typeface="Söhne"/>
              </a:rPr>
              <a:t> data link dan </a:t>
            </a:r>
            <a:r>
              <a:rPr lang="en-ID" b="0" i="0" dirty="0" err="1">
                <a:effectLst/>
                <a:latin typeface="Söhne"/>
              </a:rPr>
              <a:t>penggunaan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teknik</a:t>
            </a:r>
            <a:r>
              <a:rPr lang="en-ID" b="0" i="0" dirty="0">
                <a:effectLst/>
                <a:latin typeface="Söhne"/>
              </a:rPr>
              <a:t> flow control </a:t>
            </a:r>
            <a:r>
              <a:rPr lang="en-ID" b="0" i="0" dirty="0" err="1">
                <a:effectLst/>
                <a:latin typeface="Söhne"/>
              </a:rPr>
              <a:t>penting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untuk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mengoptimalkan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komunikasi</a:t>
            </a:r>
            <a:r>
              <a:rPr lang="en-ID" b="0" i="0" dirty="0">
                <a:effectLst/>
                <a:latin typeface="Söhne"/>
              </a:rPr>
              <a:t> data.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5577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Komunikasi Data</vt:lpstr>
      <vt:lpstr>Pendahuluan</vt:lpstr>
      <vt:lpstr>Konfigurasi-Konfigurasi Line</vt:lpstr>
      <vt:lpstr>Flow Kontrol</vt:lpstr>
      <vt:lpstr>Contoh Efek Delay dan Kecepatan Transmisi</vt:lpstr>
      <vt:lpstr>Sliding-Window Flow Control</vt:lpstr>
      <vt:lpstr>Contoh Protokol Sliding-Window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Komunikasi Data</dc:title>
  <dc:creator>Arif Suwadji</dc:creator>
  <cp:lastModifiedBy>Arif Suwadji</cp:lastModifiedBy>
  <cp:revision>1</cp:revision>
  <dcterms:created xsi:type="dcterms:W3CDTF">2023-10-05T03:30:28Z</dcterms:created>
  <dcterms:modified xsi:type="dcterms:W3CDTF">2023-10-05T03:30:57Z</dcterms:modified>
</cp:coreProperties>
</file>