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5" r:id="rId12"/>
    <p:sldId id="276" r:id="rId13"/>
  </p:sldIdLst>
  <p:sldSz cx="18288000" cy="10287000"/>
  <p:notesSz cx="6858000" cy="9144000"/>
  <p:embeddedFontLs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ora Bold" panose="020B0604020202020204" charset="0"/>
      <p:regular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>
            <a:off x="-396394" y="2850805"/>
            <a:ext cx="12484438" cy="6232021"/>
            <a:chOff x="0" y="0"/>
            <a:chExt cx="3288083" cy="1641355"/>
          </a:xfrm>
        </p:grpSpPr>
        <p:sp>
          <p:nvSpPr>
            <p:cNvPr id="1048584" name="Freeform 3"/>
            <p:cNvSpPr/>
            <p:nvPr/>
          </p:nvSpPr>
          <p:spPr>
            <a:xfrm>
              <a:off x="0" y="0"/>
              <a:ext cx="3288083" cy="1641355"/>
            </a:xfrm>
            <a:custGeom>
              <a:avLst/>
              <a:gdLst/>
              <a:ahLst/>
              <a:cxnLst/>
              <a:rect l="l" t="t" r="r" b="b"/>
              <a:pathLst>
                <a:path w="3288083" h="1641355">
                  <a:moveTo>
                    <a:pt x="0" y="0"/>
                  </a:moveTo>
                  <a:lnTo>
                    <a:pt x="3288083" y="0"/>
                  </a:lnTo>
                  <a:lnTo>
                    <a:pt x="3288083" y="1641355"/>
                  </a:lnTo>
                  <a:lnTo>
                    <a:pt x="0" y="1641355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585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>
          <a:xfrm>
            <a:off x="12555423" y="1379649"/>
            <a:ext cx="5500874" cy="7878651"/>
            <a:chOff x="0" y="0"/>
            <a:chExt cx="4433570" cy="6350000"/>
          </a:xfrm>
        </p:grpSpPr>
        <p:sp>
          <p:nvSpPr>
            <p:cNvPr id="1048586" name="Freeform 6"/>
            <p:cNvSpPr/>
            <p:nvPr/>
          </p:nvSpPr>
          <p:spPr>
            <a:xfrm>
              <a:off x="0" y="0"/>
              <a:ext cx="4433570" cy="6350000"/>
            </a:xfrm>
            <a:custGeom>
              <a:avLst/>
              <a:gdLst/>
              <a:ahLst/>
              <a:cxnLst/>
              <a:rect l="l" t="t" r="r" b="b"/>
              <a:pathLst>
                <a:path w="4433570" h="6350000">
                  <a:moveTo>
                    <a:pt x="2217420" y="0"/>
                  </a:moveTo>
                  <a:lnTo>
                    <a:pt x="2217420" y="0"/>
                  </a:lnTo>
                  <a:cubicBezTo>
                    <a:pt x="3441700" y="0"/>
                    <a:pt x="4433570" y="993140"/>
                    <a:pt x="4433570" y="2217420"/>
                  </a:cubicBezTo>
                  <a:lnTo>
                    <a:pt x="4433570" y="6350000"/>
                  </a:lnTo>
                  <a:lnTo>
                    <a:pt x="4433570" y="6350000"/>
                  </a:lnTo>
                  <a:lnTo>
                    <a:pt x="0" y="6350000"/>
                  </a:lnTo>
                  <a:lnTo>
                    <a:pt x="0" y="6350000"/>
                  </a:lnTo>
                  <a:lnTo>
                    <a:pt x="0" y="2217420"/>
                  </a:lnTo>
                  <a:cubicBezTo>
                    <a:pt x="0" y="993140"/>
                    <a:pt x="993140" y="0"/>
                    <a:pt x="2217420" y="0"/>
                  </a:cubicBezTo>
                  <a:close/>
                </a:path>
              </a:pathLst>
            </a:custGeom>
            <a:blipFill>
              <a:blip r:embed="rId2"/>
              <a:stretch>
                <a:fillRect l="-21612" r="-21612"/>
              </a:stretch>
            </a:blipFill>
          </p:spPr>
        </p:sp>
      </p:grpSp>
      <p:sp>
        <p:nvSpPr>
          <p:cNvPr id="1048587" name="Freeform 7"/>
          <p:cNvSpPr/>
          <p:nvPr/>
        </p:nvSpPr>
        <p:spPr>
          <a:xfrm>
            <a:off x="-1412122" y="747503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7" name="Group 8"/>
          <p:cNvGrpSpPr/>
          <p:nvPr/>
        </p:nvGrpSpPr>
        <p:grpSpPr>
          <a:xfrm rot="2700000">
            <a:off x="14498539" y="-1923800"/>
            <a:ext cx="6730956" cy="3082277"/>
            <a:chOff x="0" y="0"/>
            <a:chExt cx="1772762" cy="811793"/>
          </a:xfrm>
        </p:grpSpPr>
        <p:sp>
          <p:nvSpPr>
            <p:cNvPr id="1048588" name="Freeform 9"/>
            <p:cNvSpPr/>
            <p:nvPr/>
          </p:nvSpPr>
          <p:spPr>
            <a:xfrm>
              <a:off x="0" y="0"/>
              <a:ext cx="1772762" cy="811793"/>
            </a:xfrm>
            <a:custGeom>
              <a:avLst/>
              <a:gdLst/>
              <a:ahLst/>
              <a:cxnLst/>
              <a:rect l="l" t="t" r="r" b="b"/>
              <a:pathLst>
                <a:path w="1772762" h="811793">
                  <a:moveTo>
                    <a:pt x="0" y="0"/>
                  </a:moveTo>
                  <a:lnTo>
                    <a:pt x="1772762" y="0"/>
                  </a:lnTo>
                  <a:lnTo>
                    <a:pt x="1772762" y="811793"/>
                  </a:lnTo>
                  <a:lnTo>
                    <a:pt x="0" y="811793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589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590" name="TextBox 11"/>
          <p:cNvSpPr txBox="1"/>
          <p:nvPr/>
        </p:nvSpPr>
        <p:spPr>
          <a:xfrm>
            <a:off x="428963" y="851843"/>
            <a:ext cx="13965553" cy="154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KOMUNIKASI DATA DIGITAL DAN DATA LINK CONTROL (DLC)</a:t>
            </a:r>
          </a:p>
        </p:txBody>
      </p:sp>
      <p:sp>
        <p:nvSpPr>
          <p:cNvPr id="1048591" name="TextBox 12"/>
          <p:cNvSpPr txBox="1"/>
          <p:nvPr/>
        </p:nvSpPr>
        <p:spPr>
          <a:xfrm>
            <a:off x="428963" y="3375434"/>
            <a:ext cx="12448571" cy="277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0"/>
              </a:lnSpc>
            </a:pPr>
            <a:r>
              <a:rPr lang="en-US" sz="4500" dirty="0">
                <a:solidFill>
                  <a:srgbClr val="FFFFFF"/>
                </a:solidFill>
                <a:latin typeface="Montserrat Classic Bold"/>
              </a:rPr>
              <a:t>KELOMPOK 4</a:t>
            </a:r>
          </a:p>
          <a:p>
            <a:pPr>
              <a:lnSpc>
                <a:spcPts val="5490"/>
              </a:lnSpc>
            </a:pPr>
            <a:r>
              <a:rPr lang="en-US" sz="4500" dirty="0">
                <a:solidFill>
                  <a:srgbClr val="FFFFFF"/>
                </a:solidFill>
                <a:latin typeface="Montserrat Classic Bold"/>
              </a:rPr>
              <a:t>LENY DELLA ATIKA             : 221011700470</a:t>
            </a:r>
            <a:endParaRPr lang="zh-CN" altLang="en-US" dirty="0"/>
          </a:p>
          <a:p>
            <a:pPr>
              <a:lnSpc>
                <a:spcPts val="5490"/>
              </a:lnSpc>
            </a:pPr>
            <a:r>
              <a:rPr lang="en-US" sz="4500" dirty="0">
                <a:solidFill>
                  <a:srgbClr val="FFFFFF"/>
                </a:solidFill>
                <a:latin typeface="Montserrat Classic Bold"/>
              </a:rPr>
              <a:t>TERGAR HARTADY              : 221011700474</a:t>
            </a:r>
            <a:endParaRPr lang="zh-CN" altLang="en-US" dirty="0"/>
          </a:p>
          <a:p>
            <a:pPr>
              <a:lnSpc>
                <a:spcPts val="5490"/>
              </a:lnSpc>
            </a:pPr>
            <a:r>
              <a:rPr lang="en-US" sz="4500" dirty="0">
                <a:solidFill>
                  <a:srgbClr val="FFFFFF"/>
                </a:solidFill>
                <a:latin typeface="Montserrat Classic Bold"/>
              </a:rPr>
              <a:t>ARIF FRIMA ARI SUWADJI : 221011700443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2"/>
          <p:cNvSpPr txBox="1"/>
          <p:nvPr/>
        </p:nvSpPr>
        <p:spPr>
          <a:xfrm>
            <a:off x="375395" y="3485206"/>
            <a:ext cx="17033271" cy="405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Mekanisme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ini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dinyatakan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sebagai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800" i="1" dirty="0">
                <a:solidFill>
                  <a:srgbClr val="33261A"/>
                </a:solidFill>
                <a:latin typeface="Montserrat Classic"/>
              </a:rPr>
              <a:t>Automatic Repeat Request (ARQ)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 yang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terdiri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dari</a:t>
            </a: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 3 </a:t>
            </a:r>
            <a:r>
              <a:rPr lang="en-US" sz="3800" dirty="0" err="1">
                <a:solidFill>
                  <a:srgbClr val="33261A"/>
                </a:solidFill>
                <a:latin typeface="Montserrat Classic"/>
              </a:rPr>
              <a:t>versi</a:t>
            </a:r>
            <a:endParaRPr lang="en-US" sz="3800" dirty="0">
              <a:solidFill>
                <a:srgbClr val="33261A"/>
              </a:solidFill>
              <a:latin typeface="Montserrat Classic"/>
            </a:endParaRPr>
          </a:p>
          <a:p>
            <a:pPr marL="1277621" lvl="2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Stop and Wait ARQ</a:t>
            </a:r>
          </a:p>
          <a:p>
            <a:pPr marL="1277621" lvl="2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Go-back-N ARQ</a:t>
            </a:r>
          </a:p>
          <a:p>
            <a:pPr marL="1277621" lvl="2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 dirty="0">
                <a:solidFill>
                  <a:srgbClr val="33261A"/>
                </a:solidFill>
                <a:latin typeface="Montserrat Classic"/>
              </a:rPr>
              <a:t>Selective-reject ARQ</a:t>
            </a:r>
          </a:p>
        </p:txBody>
      </p:sp>
      <p:sp>
        <p:nvSpPr>
          <p:cNvPr id="1048634" name="TextBox 3"/>
          <p:cNvSpPr txBox="1"/>
          <p:nvPr/>
        </p:nvSpPr>
        <p:spPr>
          <a:xfrm>
            <a:off x="769837" y="1371241"/>
            <a:ext cx="152786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dirty="0" err="1">
                <a:solidFill>
                  <a:srgbClr val="000000"/>
                </a:solidFill>
                <a:latin typeface="Montserrat Classic Bold"/>
              </a:rPr>
              <a:t>Mekanisme</a:t>
            </a:r>
            <a:r>
              <a:rPr lang="en-US" sz="6000" dirty="0">
                <a:solidFill>
                  <a:srgbClr val="000000"/>
                </a:solidFill>
                <a:latin typeface="Montserrat Classic Bold"/>
              </a:rPr>
              <a:t> Error Control </a:t>
            </a:r>
          </a:p>
        </p:txBody>
      </p:sp>
      <p:sp>
        <p:nvSpPr>
          <p:cNvPr id="1048635" name="Freeform 4"/>
          <p:cNvSpPr/>
          <p:nvPr/>
        </p:nvSpPr>
        <p:spPr>
          <a:xfrm>
            <a:off x="-708426" y="8467701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1" y="0"/>
                </a:lnTo>
                <a:lnTo>
                  <a:pt x="2689081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36" name="Freeform 5"/>
          <p:cNvSpPr/>
          <p:nvPr/>
        </p:nvSpPr>
        <p:spPr>
          <a:xfrm>
            <a:off x="15914760" y="-703257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0" y="0"/>
                </a:lnTo>
                <a:lnTo>
                  <a:pt x="2689080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595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>
            <a:grpSpLocks noChangeAspect="1"/>
          </p:cNvGrpSpPr>
          <p:nvPr/>
        </p:nvGrpSpPr>
        <p:grpSpPr>
          <a:xfrm>
            <a:off x="4015178" y="314658"/>
            <a:ext cx="8229600" cy="4114800"/>
            <a:chOff x="0" y="0"/>
            <a:chExt cx="6350000" cy="3175000"/>
          </a:xfrm>
        </p:grpSpPr>
        <p:sp>
          <p:nvSpPr>
            <p:cNvPr id="1048637" name="Freeform 3"/>
            <p:cNvSpPr/>
            <p:nvPr/>
          </p:nvSpPr>
          <p:spPr>
            <a:xfrm>
              <a:off x="0" y="0"/>
              <a:ext cx="6350000" cy="3175000"/>
            </a:xfrm>
            <a:custGeom>
              <a:avLst/>
              <a:gdLst/>
              <a:ahLst/>
              <a:cxnLst/>
              <a:rect l="l" t="t" r="r" b="b"/>
              <a:pathLst>
                <a:path w="6350000" h="3175000">
                  <a:moveTo>
                    <a:pt x="6350000" y="3175000"/>
                  </a:moveTo>
                  <a:lnTo>
                    <a:pt x="0" y="3175000"/>
                  </a:lnTo>
                  <a:lnTo>
                    <a:pt x="0" y="1574800"/>
                  </a:lnTo>
                  <a:cubicBezTo>
                    <a:pt x="0" y="704850"/>
                    <a:pt x="704850" y="0"/>
                    <a:pt x="1574800" y="0"/>
                  </a:cubicBezTo>
                  <a:lnTo>
                    <a:pt x="4775200" y="0"/>
                  </a:lnTo>
                  <a:cubicBezTo>
                    <a:pt x="5645150" y="0"/>
                    <a:pt x="6350000" y="704850"/>
                    <a:pt x="6350000" y="1574800"/>
                  </a:cubicBezTo>
                  <a:lnTo>
                    <a:pt x="6350000" y="3175000"/>
                  </a:lnTo>
                  <a:close/>
                </a:path>
              </a:pathLst>
            </a:custGeom>
            <a:blipFill>
              <a:blip r:embed="rId2"/>
              <a:stretch>
                <a:fillRect t="-50153" b="-50153"/>
              </a:stretch>
            </a:blipFill>
          </p:spPr>
        </p:sp>
      </p:grpSp>
      <p:grpSp>
        <p:nvGrpSpPr>
          <p:cNvPr id="46" name="Group 4"/>
          <p:cNvGrpSpPr/>
          <p:nvPr/>
        </p:nvGrpSpPr>
        <p:grpSpPr>
          <a:xfrm>
            <a:off x="0" y="4429458"/>
            <a:ext cx="19629516" cy="5642964"/>
            <a:chOff x="0" y="0"/>
            <a:chExt cx="6566858" cy="1887797"/>
          </a:xfrm>
        </p:grpSpPr>
        <p:sp>
          <p:nvSpPr>
            <p:cNvPr id="1048638" name="Freeform 5"/>
            <p:cNvSpPr/>
            <p:nvPr/>
          </p:nvSpPr>
          <p:spPr>
            <a:xfrm>
              <a:off x="0" y="0"/>
              <a:ext cx="6566859" cy="1887797"/>
            </a:xfrm>
            <a:custGeom>
              <a:avLst/>
              <a:gdLst/>
              <a:ahLst/>
              <a:cxnLst/>
              <a:rect l="l" t="t" r="r" b="b"/>
              <a:pathLst>
                <a:path w="6566859" h="1887797">
                  <a:moveTo>
                    <a:pt x="0" y="0"/>
                  </a:moveTo>
                  <a:lnTo>
                    <a:pt x="6566859" y="0"/>
                  </a:lnTo>
                  <a:lnTo>
                    <a:pt x="6566859" y="1887797"/>
                  </a:lnTo>
                  <a:lnTo>
                    <a:pt x="0" y="1887797"/>
                  </a:lnTo>
                  <a:close/>
                </a:path>
              </a:pathLst>
            </a:custGeom>
            <a:solidFill>
              <a:srgbClr val="6C483A"/>
            </a:solidFill>
          </p:spPr>
        </p:sp>
        <p:sp>
          <p:nvSpPr>
            <p:cNvPr id="1048639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48640" name="Freeform 7"/>
          <p:cNvSpPr/>
          <p:nvPr/>
        </p:nvSpPr>
        <p:spPr>
          <a:xfrm>
            <a:off x="15762710" y="6769122"/>
            <a:ext cx="3866806" cy="3866806"/>
          </a:xfrm>
          <a:custGeom>
            <a:avLst/>
            <a:gdLst/>
            <a:ahLst/>
            <a:cxnLst/>
            <a:rect l="l" t="t" r="r" b="b"/>
            <a:pathLst>
              <a:path w="3866806" h="3866806">
                <a:moveTo>
                  <a:pt x="0" y="0"/>
                </a:moveTo>
                <a:lnTo>
                  <a:pt x="3866806" y="0"/>
                </a:lnTo>
                <a:lnTo>
                  <a:pt x="3866806" y="3866806"/>
                </a:lnTo>
                <a:lnTo>
                  <a:pt x="0" y="386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41" name="Freeform 8"/>
          <p:cNvSpPr/>
          <p:nvPr/>
        </p:nvSpPr>
        <p:spPr>
          <a:xfrm>
            <a:off x="-897700" y="-781434"/>
            <a:ext cx="2905373" cy="2905373"/>
          </a:xfrm>
          <a:custGeom>
            <a:avLst/>
            <a:gdLst/>
            <a:ahLst/>
            <a:cxnLst/>
            <a:rect l="l" t="t" r="r" b="b"/>
            <a:pathLst>
              <a:path w="2905373" h="2905373">
                <a:moveTo>
                  <a:pt x="0" y="0"/>
                </a:moveTo>
                <a:lnTo>
                  <a:pt x="2905373" y="0"/>
                </a:lnTo>
                <a:lnTo>
                  <a:pt x="2905373" y="2905373"/>
                </a:lnTo>
                <a:lnTo>
                  <a:pt x="0" y="29053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2" name="TextBox 9"/>
          <p:cNvSpPr txBox="1"/>
          <p:nvPr/>
        </p:nvSpPr>
        <p:spPr>
          <a:xfrm>
            <a:off x="828116" y="4859848"/>
            <a:ext cx="8065405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FFFFFF"/>
                </a:solidFill>
                <a:latin typeface="Montserrat Classic Bold"/>
              </a:rPr>
              <a:t>KESIMPULAN</a:t>
            </a:r>
          </a:p>
        </p:txBody>
      </p:sp>
      <p:sp>
        <p:nvSpPr>
          <p:cNvPr id="1048643" name="TextBox 10"/>
          <p:cNvSpPr txBox="1"/>
          <p:nvPr/>
        </p:nvSpPr>
        <p:spPr>
          <a:xfrm>
            <a:off x="554986" y="6113829"/>
            <a:ext cx="14805099" cy="283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73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Komunikasi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data digital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melibatkan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banyak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aspek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termasuk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flow control, error control, dan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manajemen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link.</a:t>
            </a:r>
          </a:p>
          <a:p>
            <a:pPr marL="647700" lvl="1" indent="-323850" algn="just">
              <a:lnSpc>
                <a:spcPts val="573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Pemahaman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konfigurasi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data link dan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penggunaan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teknik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flow control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penting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untuk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mengoptimalkan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 Classic"/>
              </a:rPr>
              <a:t>komunikasi</a:t>
            </a:r>
            <a:r>
              <a:rPr lang="en-US" sz="3000" dirty="0">
                <a:solidFill>
                  <a:srgbClr val="FFFFFF"/>
                </a:solidFill>
                <a:latin typeface="Montserrat Classic"/>
              </a:rPr>
              <a:t>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2"/>
          <p:cNvSpPr txBox="1"/>
          <p:nvPr/>
        </p:nvSpPr>
        <p:spPr>
          <a:xfrm>
            <a:off x="1987047" y="4500583"/>
            <a:ext cx="11870311" cy="141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40"/>
              </a:lnSpc>
            </a:pPr>
            <a:r>
              <a:rPr lang="en-US" sz="10229">
                <a:solidFill>
                  <a:srgbClr val="8A4314"/>
                </a:solidFill>
                <a:latin typeface="Montserrat Classic Bold"/>
              </a:rPr>
              <a:t>TERIMA KASIH</a:t>
            </a:r>
          </a:p>
        </p:txBody>
      </p:sp>
      <p:grpSp>
        <p:nvGrpSpPr>
          <p:cNvPr id="48" name="Group 3"/>
          <p:cNvGrpSpPr/>
          <p:nvPr/>
        </p:nvGrpSpPr>
        <p:grpSpPr>
          <a:xfrm>
            <a:off x="12899011" y="-828167"/>
            <a:ext cx="5941818" cy="12149074"/>
            <a:chOff x="0" y="0"/>
            <a:chExt cx="1987776" cy="4064351"/>
          </a:xfrm>
        </p:grpSpPr>
        <p:sp>
          <p:nvSpPr>
            <p:cNvPr id="1048645" name="Freeform 4"/>
            <p:cNvSpPr/>
            <p:nvPr/>
          </p:nvSpPr>
          <p:spPr>
            <a:xfrm>
              <a:off x="0" y="0"/>
              <a:ext cx="1987776" cy="4064351"/>
            </a:xfrm>
            <a:custGeom>
              <a:avLst/>
              <a:gdLst/>
              <a:ahLst/>
              <a:cxnLst/>
              <a:rect l="l" t="t" r="r" b="b"/>
              <a:pathLst>
                <a:path w="1987776" h="4064351">
                  <a:moveTo>
                    <a:pt x="0" y="0"/>
                  </a:moveTo>
                  <a:lnTo>
                    <a:pt x="1987776" y="0"/>
                  </a:lnTo>
                  <a:lnTo>
                    <a:pt x="1987776" y="4064351"/>
                  </a:lnTo>
                  <a:lnTo>
                    <a:pt x="0" y="4064351"/>
                  </a:lnTo>
                  <a:close/>
                </a:path>
              </a:pathLst>
            </a:custGeom>
            <a:solidFill>
              <a:srgbClr val="6C483A"/>
            </a:solidFill>
          </p:spPr>
        </p:sp>
        <p:sp>
          <p:nvSpPr>
            <p:cNvPr id="1048646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48647" name="Freeform 6"/>
          <p:cNvSpPr/>
          <p:nvPr/>
        </p:nvSpPr>
        <p:spPr>
          <a:xfrm>
            <a:off x="16134647" y="8184616"/>
            <a:ext cx="2596948" cy="2596948"/>
          </a:xfrm>
          <a:custGeom>
            <a:avLst/>
            <a:gdLst/>
            <a:ahLst/>
            <a:cxnLst/>
            <a:rect l="l" t="t" r="r" b="b"/>
            <a:pathLst>
              <a:path w="2596948" h="2596948">
                <a:moveTo>
                  <a:pt x="0" y="0"/>
                </a:moveTo>
                <a:lnTo>
                  <a:pt x="2596948" y="0"/>
                </a:lnTo>
                <a:lnTo>
                  <a:pt x="2596948" y="2596948"/>
                </a:lnTo>
                <a:lnTo>
                  <a:pt x="0" y="259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48" name="Freeform 7"/>
          <p:cNvSpPr/>
          <p:nvPr/>
        </p:nvSpPr>
        <p:spPr>
          <a:xfrm>
            <a:off x="-271161" y="-828167"/>
            <a:ext cx="2599722" cy="2599722"/>
          </a:xfrm>
          <a:custGeom>
            <a:avLst/>
            <a:gdLst/>
            <a:ahLst/>
            <a:cxnLst/>
            <a:rect l="l" t="t" r="r" b="b"/>
            <a:pathLst>
              <a:path w="2599722" h="2599722">
                <a:moveTo>
                  <a:pt x="0" y="0"/>
                </a:moveTo>
                <a:lnTo>
                  <a:pt x="2599722" y="0"/>
                </a:lnTo>
                <a:lnTo>
                  <a:pt x="2599722" y="2599722"/>
                </a:lnTo>
                <a:lnTo>
                  <a:pt x="0" y="2599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/>
          <p:nvPr/>
        </p:nvGrpSpPr>
        <p:grpSpPr>
          <a:xfrm>
            <a:off x="6233092" y="1260507"/>
            <a:ext cx="11715831" cy="8294759"/>
            <a:chOff x="0" y="0"/>
            <a:chExt cx="3085651" cy="2184628"/>
          </a:xfrm>
        </p:grpSpPr>
        <p:sp>
          <p:nvSpPr>
            <p:cNvPr id="1048592" name="Freeform 3"/>
            <p:cNvSpPr/>
            <p:nvPr/>
          </p:nvSpPr>
          <p:spPr>
            <a:xfrm>
              <a:off x="0" y="0"/>
              <a:ext cx="3085651" cy="2184628"/>
            </a:xfrm>
            <a:custGeom>
              <a:avLst/>
              <a:gdLst/>
              <a:ahLst/>
              <a:cxnLst/>
              <a:rect l="l" t="t" r="r" b="b"/>
              <a:pathLst>
                <a:path w="3085651" h="2184628">
                  <a:moveTo>
                    <a:pt x="0" y="0"/>
                  </a:moveTo>
                  <a:lnTo>
                    <a:pt x="3085651" y="0"/>
                  </a:lnTo>
                  <a:lnTo>
                    <a:pt x="3085651" y="2184628"/>
                  </a:lnTo>
                  <a:lnTo>
                    <a:pt x="0" y="2184628"/>
                  </a:lnTo>
                  <a:close/>
                </a:path>
              </a:pathLst>
            </a:custGeom>
            <a:solidFill>
              <a:srgbClr val="6C483A"/>
            </a:solidFill>
          </p:spPr>
        </p:sp>
        <p:sp>
          <p:nvSpPr>
            <p:cNvPr id="1048593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30" name="Group 5"/>
          <p:cNvGrpSpPr>
            <a:grpSpLocks noChangeAspect="1"/>
          </p:cNvGrpSpPr>
          <p:nvPr/>
        </p:nvGrpSpPr>
        <p:grpSpPr>
          <a:xfrm>
            <a:off x="402187" y="1028700"/>
            <a:ext cx="5437446" cy="3738945"/>
            <a:chOff x="0" y="0"/>
            <a:chExt cx="6159500" cy="4235450"/>
          </a:xfrm>
        </p:grpSpPr>
        <p:sp>
          <p:nvSpPr>
            <p:cNvPr id="1048594" name="Freeform 6"/>
            <p:cNvSpPr/>
            <p:nvPr/>
          </p:nvSpPr>
          <p:spPr>
            <a:xfrm>
              <a:off x="0" y="0"/>
              <a:ext cx="6159500" cy="4235450"/>
            </a:xfrm>
            <a:custGeom>
              <a:avLst/>
              <a:gdLst/>
              <a:ahLst/>
              <a:cxnLst/>
              <a:rect l="l" t="t" r="r" b="b"/>
              <a:pathLst>
                <a:path w="6159500" h="4235450">
                  <a:moveTo>
                    <a:pt x="6159500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6159500" y="538480"/>
                  </a:lnTo>
                  <a:close/>
                </a:path>
              </a:pathLst>
            </a:custGeom>
            <a:blipFill>
              <a:blip r:embed="rId2"/>
              <a:stretch>
                <a:fillRect t="-4535" b="-4535"/>
              </a:stretch>
            </a:blipFill>
          </p:spPr>
        </p:sp>
      </p:grpSp>
      <p:grpSp>
        <p:nvGrpSpPr>
          <p:cNvPr id="31" name="Group 7"/>
          <p:cNvGrpSpPr>
            <a:grpSpLocks noChangeAspect="1"/>
          </p:cNvGrpSpPr>
          <p:nvPr/>
        </p:nvGrpSpPr>
        <p:grpSpPr>
          <a:xfrm>
            <a:off x="402187" y="5176079"/>
            <a:ext cx="5437446" cy="3738945"/>
            <a:chOff x="0" y="0"/>
            <a:chExt cx="6159500" cy="4235450"/>
          </a:xfrm>
        </p:grpSpPr>
        <p:sp>
          <p:nvSpPr>
            <p:cNvPr id="1048595" name="Freeform 8"/>
            <p:cNvSpPr/>
            <p:nvPr/>
          </p:nvSpPr>
          <p:spPr>
            <a:xfrm>
              <a:off x="0" y="0"/>
              <a:ext cx="6159500" cy="4235450"/>
            </a:xfrm>
            <a:custGeom>
              <a:avLst/>
              <a:gdLst/>
              <a:ahLst/>
              <a:cxnLst/>
              <a:rect l="l" t="t" r="r" b="b"/>
              <a:pathLst>
                <a:path w="6159500" h="4235450">
                  <a:moveTo>
                    <a:pt x="6159500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6159500" y="538480"/>
                  </a:lnTo>
                  <a:close/>
                </a:path>
              </a:pathLst>
            </a:custGeom>
            <a:blipFill>
              <a:blip r:embed="rId3"/>
              <a:stretch>
                <a:fillRect l="-1572" r="-1572"/>
              </a:stretch>
            </a:blipFill>
          </p:spPr>
        </p:sp>
      </p:grpSp>
      <p:sp>
        <p:nvSpPr>
          <p:cNvPr id="1048596" name="TextBox 9"/>
          <p:cNvSpPr txBox="1"/>
          <p:nvPr/>
        </p:nvSpPr>
        <p:spPr>
          <a:xfrm>
            <a:off x="8862973" y="1578575"/>
            <a:ext cx="7579133" cy="718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5"/>
              </a:lnSpc>
            </a:pPr>
            <a:r>
              <a:rPr lang="en-US" sz="5224" spc="491">
                <a:solidFill>
                  <a:srgbClr val="FFFFFF"/>
                </a:solidFill>
                <a:latin typeface="Montserrat Classic Bold"/>
              </a:rPr>
              <a:t>PENDAHULUAN</a:t>
            </a:r>
          </a:p>
        </p:txBody>
      </p:sp>
      <p:sp>
        <p:nvSpPr>
          <p:cNvPr id="1048597" name="TextBox 10"/>
          <p:cNvSpPr txBox="1"/>
          <p:nvPr/>
        </p:nvSpPr>
        <p:spPr>
          <a:xfrm>
            <a:off x="6233092" y="2802922"/>
            <a:ext cx="11568958" cy="735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Pengiriman data melalui komunikasi data memerlukan kontrol layer yang disebut Data Link Control (DLC).</a:t>
            </a:r>
          </a:p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Data Link adalah medium transmisi antara stasiun-stasiun dalam komunikasi.</a:t>
            </a:r>
          </a:p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Komunikasi data efektif memerlukan kontrol dalam hal: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1. Frame synchronization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2. Flow control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3. Error control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4. Addressing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5. Kontrol data pada link yang sama</a:t>
            </a:r>
          </a:p>
          <a:p>
            <a:pPr algn="just">
              <a:lnSpc>
                <a:spcPts val="45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    6. Manajemen link </a:t>
            </a:r>
          </a:p>
          <a:p>
            <a:pPr algn="just">
              <a:lnSpc>
                <a:spcPts val="4560"/>
              </a:lnSpc>
            </a:pPr>
            <a:endParaRPr lang="en-US" sz="3000">
              <a:solidFill>
                <a:srgbClr val="FFFFFF"/>
              </a:solidFill>
              <a:latin typeface="Montserrat Classic"/>
            </a:endParaRPr>
          </a:p>
          <a:p>
            <a:pPr algn="just">
              <a:lnSpc>
                <a:spcPts val="3160"/>
              </a:lnSpc>
            </a:pPr>
            <a:endParaRPr lang="en-US" sz="300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048598" name="Freeform 11"/>
          <p:cNvSpPr/>
          <p:nvPr/>
        </p:nvSpPr>
        <p:spPr>
          <a:xfrm>
            <a:off x="16062237" y="7687922"/>
            <a:ext cx="3271072" cy="3271072"/>
          </a:xfrm>
          <a:custGeom>
            <a:avLst/>
            <a:gdLst/>
            <a:ahLst/>
            <a:cxnLst/>
            <a:rect l="l" t="t" r="r" b="b"/>
            <a:pathLst>
              <a:path w="3271072" h="3271072">
                <a:moveTo>
                  <a:pt x="0" y="0"/>
                </a:moveTo>
                <a:lnTo>
                  <a:pt x="3271072" y="0"/>
                </a:lnTo>
                <a:lnTo>
                  <a:pt x="3271072" y="3271073"/>
                </a:lnTo>
                <a:lnTo>
                  <a:pt x="0" y="3271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599" name="Freeform 12"/>
          <p:cNvSpPr/>
          <p:nvPr/>
        </p:nvSpPr>
        <p:spPr>
          <a:xfrm>
            <a:off x="-1045152" y="-1159937"/>
            <a:ext cx="3271072" cy="3271072"/>
          </a:xfrm>
          <a:custGeom>
            <a:avLst/>
            <a:gdLst/>
            <a:ahLst/>
            <a:cxnLst/>
            <a:rect l="l" t="t" r="r" b="b"/>
            <a:pathLst>
              <a:path w="3271072" h="3271072">
                <a:moveTo>
                  <a:pt x="0" y="0"/>
                </a:moveTo>
                <a:lnTo>
                  <a:pt x="3271073" y="0"/>
                </a:lnTo>
                <a:lnTo>
                  <a:pt x="3271073" y="3271073"/>
                </a:lnTo>
                <a:lnTo>
                  <a:pt x="0" y="3271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Freeform 2"/>
          <p:cNvSpPr/>
          <p:nvPr/>
        </p:nvSpPr>
        <p:spPr>
          <a:xfrm>
            <a:off x="16863543" y="-61210"/>
            <a:ext cx="2080509" cy="2080509"/>
          </a:xfrm>
          <a:custGeom>
            <a:avLst/>
            <a:gdLst/>
            <a:ahLst/>
            <a:cxnLst/>
            <a:rect l="l" t="t" r="r" b="b"/>
            <a:pathLst>
              <a:path w="2080509" h="2080509">
                <a:moveTo>
                  <a:pt x="0" y="0"/>
                </a:moveTo>
                <a:lnTo>
                  <a:pt x="2080510" y="0"/>
                </a:lnTo>
                <a:lnTo>
                  <a:pt x="2080510" y="2080509"/>
                </a:lnTo>
                <a:lnTo>
                  <a:pt x="0" y="208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3" name="Group 3"/>
          <p:cNvGrpSpPr/>
          <p:nvPr/>
        </p:nvGrpSpPr>
        <p:grpSpPr>
          <a:xfrm>
            <a:off x="840488" y="2137986"/>
            <a:ext cx="16270533" cy="7602570"/>
            <a:chOff x="0" y="0"/>
            <a:chExt cx="4285243" cy="2002323"/>
          </a:xfrm>
        </p:grpSpPr>
        <p:sp>
          <p:nvSpPr>
            <p:cNvPr id="1048601" name="Freeform 4"/>
            <p:cNvSpPr/>
            <p:nvPr/>
          </p:nvSpPr>
          <p:spPr>
            <a:xfrm>
              <a:off x="0" y="0"/>
              <a:ext cx="4285243" cy="2002323"/>
            </a:xfrm>
            <a:custGeom>
              <a:avLst/>
              <a:gdLst/>
              <a:ahLst/>
              <a:cxnLst/>
              <a:rect l="l" t="t" r="r" b="b"/>
              <a:pathLst>
                <a:path w="4285243" h="2002323">
                  <a:moveTo>
                    <a:pt x="0" y="0"/>
                  </a:moveTo>
                  <a:lnTo>
                    <a:pt x="4285243" y="0"/>
                  </a:lnTo>
                  <a:lnTo>
                    <a:pt x="4285243" y="2002323"/>
                  </a:lnTo>
                  <a:lnTo>
                    <a:pt x="0" y="2002323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602" name="TextBox 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603" name="Freeform 6"/>
          <p:cNvSpPr/>
          <p:nvPr/>
        </p:nvSpPr>
        <p:spPr>
          <a:xfrm>
            <a:off x="15950210" y="7855875"/>
            <a:ext cx="3271072" cy="3271072"/>
          </a:xfrm>
          <a:custGeom>
            <a:avLst/>
            <a:gdLst/>
            <a:ahLst/>
            <a:cxnLst/>
            <a:rect l="l" t="t" r="r" b="b"/>
            <a:pathLst>
              <a:path w="3271072" h="3271072">
                <a:moveTo>
                  <a:pt x="0" y="0"/>
                </a:moveTo>
                <a:lnTo>
                  <a:pt x="3271072" y="0"/>
                </a:lnTo>
                <a:lnTo>
                  <a:pt x="3271072" y="3271072"/>
                </a:lnTo>
                <a:lnTo>
                  <a:pt x="0" y="327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4" name="Group 7"/>
          <p:cNvGrpSpPr/>
          <p:nvPr/>
        </p:nvGrpSpPr>
        <p:grpSpPr>
          <a:xfrm rot="-2384014">
            <a:off x="-1422088" y="-1365854"/>
            <a:ext cx="3693611" cy="2492492"/>
            <a:chOff x="0" y="0"/>
            <a:chExt cx="972803" cy="656459"/>
          </a:xfrm>
        </p:grpSpPr>
        <p:sp>
          <p:nvSpPr>
            <p:cNvPr id="1048604" name="Freeform 8"/>
            <p:cNvSpPr/>
            <p:nvPr/>
          </p:nvSpPr>
          <p:spPr>
            <a:xfrm>
              <a:off x="0" y="0"/>
              <a:ext cx="972803" cy="656459"/>
            </a:xfrm>
            <a:custGeom>
              <a:avLst/>
              <a:gdLst/>
              <a:ahLst/>
              <a:cxnLst/>
              <a:rect l="l" t="t" r="r" b="b"/>
              <a:pathLst>
                <a:path w="972803" h="656459">
                  <a:moveTo>
                    <a:pt x="0" y="0"/>
                  </a:moveTo>
                  <a:lnTo>
                    <a:pt x="972803" y="0"/>
                  </a:lnTo>
                  <a:lnTo>
                    <a:pt x="972803" y="656459"/>
                  </a:lnTo>
                  <a:lnTo>
                    <a:pt x="0" y="656459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605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606" name="TextBox 10"/>
          <p:cNvSpPr txBox="1"/>
          <p:nvPr/>
        </p:nvSpPr>
        <p:spPr>
          <a:xfrm>
            <a:off x="1028700" y="2247966"/>
            <a:ext cx="15282036" cy="643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72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 Classic"/>
              </a:rPr>
              <a:t>Konfigurasi data link berbeda dalam hal topology, duplexity, dan line discipline.</a:t>
            </a:r>
          </a:p>
          <a:p>
            <a:pPr marL="863599" lvl="1" indent="-431800" algn="just">
              <a:lnSpc>
                <a:spcPts val="72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 Classic"/>
              </a:rPr>
              <a:t>Topologi mencakup Point-to-Point (dua stasiun) dan Multipoint (lebih dari dua stasiun).</a:t>
            </a:r>
          </a:p>
          <a:p>
            <a:pPr marL="863599" lvl="1" indent="-431800" algn="just">
              <a:lnSpc>
                <a:spcPts val="72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 Classic"/>
              </a:rPr>
              <a:t>Duplexity mencakup Simplex, Half-duplex, dan Full-duplex.</a:t>
            </a:r>
          </a:p>
          <a:p>
            <a:pPr marL="863599" lvl="1" indent="-431800" algn="just">
              <a:lnSpc>
                <a:spcPts val="72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 Classic"/>
              </a:rPr>
              <a:t>Line Discipline mencakup teknik polling, selecting, dan contentions.</a:t>
            </a:r>
          </a:p>
        </p:txBody>
      </p:sp>
      <p:sp>
        <p:nvSpPr>
          <p:cNvPr id="1048607" name="TextBox 11"/>
          <p:cNvSpPr txBox="1"/>
          <p:nvPr/>
        </p:nvSpPr>
        <p:spPr>
          <a:xfrm>
            <a:off x="1823099" y="628299"/>
            <a:ext cx="14641803" cy="89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91"/>
              </a:lnSpc>
            </a:pPr>
            <a:r>
              <a:rPr lang="en-US" sz="6563">
                <a:solidFill>
                  <a:srgbClr val="000000"/>
                </a:solidFill>
                <a:latin typeface="Montserrat Classic Bold"/>
              </a:rPr>
              <a:t>KONFIGURASI-KONFIGURASI 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"/>
          <p:cNvGrpSpPr/>
          <p:nvPr/>
        </p:nvGrpSpPr>
        <p:grpSpPr>
          <a:xfrm>
            <a:off x="1028700" y="1512868"/>
            <a:ext cx="15910006" cy="7978543"/>
            <a:chOff x="0" y="0"/>
            <a:chExt cx="4190290" cy="2101345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4190290" cy="2101345"/>
            </a:xfrm>
            <a:custGeom>
              <a:avLst/>
              <a:gdLst/>
              <a:ahLst/>
              <a:cxnLst/>
              <a:rect l="l" t="t" r="r" b="b"/>
              <a:pathLst>
                <a:path w="4190290" h="2101345">
                  <a:moveTo>
                    <a:pt x="0" y="0"/>
                  </a:moveTo>
                  <a:lnTo>
                    <a:pt x="4190290" y="0"/>
                  </a:lnTo>
                  <a:lnTo>
                    <a:pt x="4190290" y="2101345"/>
                  </a:lnTo>
                  <a:lnTo>
                    <a:pt x="0" y="2101345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609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610" name="Freeform 5"/>
          <p:cNvSpPr/>
          <p:nvPr/>
        </p:nvSpPr>
        <p:spPr>
          <a:xfrm>
            <a:off x="15950210" y="7855875"/>
            <a:ext cx="3271072" cy="3271072"/>
          </a:xfrm>
          <a:custGeom>
            <a:avLst/>
            <a:gdLst/>
            <a:ahLst/>
            <a:cxnLst/>
            <a:rect l="l" t="t" r="r" b="b"/>
            <a:pathLst>
              <a:path w="3271072" h="3271072">
                <a:moveTo>
                  <a:pt x="0" y="0"/>
                </a:moveTo>
                <a:lnTo>
                  <a:pt x="3271072" y="0"/>
                </a:lnTo>
                <a:lnTo>
                  <a:pt x="3271072" y="3271072"/>
                </a:lnTo>
                <a:lnTo>
                  <a:pt x="0" y="327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7" name="Group 6"/>
          <p:cNvGrpSpPr/>
          <p:nvPr/>
        </p:nvGrpSpPr>
        <p:grpSpPr>
          <a:xfrm rot="-2384014">
            <a:off x="-1422088" y="-1365854"/>
            <a:ext cx="3693611" cy="2492492"/>
            <a:chOff x="0" y="0"/>
            <a:chExt cx="972803" cy="656459"/>
          </a:xfrm>
        </p:grpSpPr>
        <p:sp>
          <p:nvSpPr>
            <p:cNvPr id="1048611" name="Freeform 7"/>
            <p:cNvSpPr/>
            <p:nvPr/>
          </p:nvSpPr>
          <p:spPr>
            <a:xfrm>
              <a:off x="0" y="0"/>
              <a:ext cx="972803" cy="656459"/>
            </a:xfrm>
            <a:custGeom>
              <a:avLst/>
              <a:gdLst/>
              <a:ahLst/>
              <a:cxnLst/>
              <a:rect l="l" t="t" r="r" b="b"/>
              <a:pathLst>
                <a:path w="972803" h="656459">
                  <a:moveTo>
                    <a:pt x="0" y="0"/>
                  </a:moveTo>
                  <a:lnTo>
                    <a:pt x="972803" y="0"/>
                  </a:lnTo>
                  <a:lnTo>
                    <a:pt x="972803" y="656459"/>
                  </a:lnTo>
                  <a:lnTo>
                    <a:pt x="0" y="656459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612" name="TextBox 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613" name="Freeform 9"/>
          <p:cNvSpPr/>
          <p:nvPr/>
        </p:nvSpPr>
        <p:spPr>
          <a:xfrm>
            <a:off x="7397969" y="3261937"/>
            <a:ext cx="9382270" cy="5654529"/>
          </a:xfrm>
          <a:custGeom>
            <a:avLst/>
            <a:gdLst/>
            <a:ahLst/>
            <a:cxnLst/>
            <a:rect l="l" t="t" r="r" b="b"/>
            <a:pathLst>
              <a:path w="9382270" h="5654529">
                <a:moveTo>
                  <a:pt x="0" y="0"/>
                </a:moveTo>
                <a:lnTo>
                  <a:pt x="9382270" y="0"/>
                </a:lnTo>
                <a:lnTo>
                  <a:pt x="9382270" y="5654529"/>
                </a:lnTo>
                <a:lnTo>
                  <a:pt x="0" y="5654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53"/>
            </a:stretch>
          </a:blipFill>
        </p:spPr>
      </p:sp>
      <p:sp>
        <p:nvSpPr>
          <p:cNvPr id="1048614" name="TextBox 10"/>
          <p:cNvSpPr txBox="1"/>
          <p:nvPr/>
        </p:nvSpPr>
        <p:spPr>
          <a:xfrm>
            <a:off x="1446589" y="2047874"/>
            <a:ext cx="1467376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3500">
                <a:solidFill>
                  <a:srgbClr val="FFFFFF"/>
                </a:solidFill>
                <a:latin typeface="Arimo Bold"/>
              </a:rPr>
              <a:t>GAMBAR TOPOLOGY DAN DUPLEXITY Ada dua konfigurasi topology :</a:t>
            </a:r>
          </a:p>
        </p:txBody>
      </p:sp>
      <p:sp>
        <p:nvSpPr>
          <p:cNvPr id="1048615" name="TextBox 11"/>
          <p:cNvSpPr txBox="1"/>
          <p:nvPr/>
        </p:nvSpPr>
        <p:spPr>
          <a:xfrm>
            <a:off x="1234099" y="4287230"/>
            <a:ext cx="5973323" cy="352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70"/>
              </a:lnSpc>
            </a:pPr>
            <a:r>
              <a:rPr lang="en-US" sz="3000">
                <a:solidFill>
                  <a:srgbClr val="FFFFFF"/>
                </a:solidFill>
                <a:latin typeface="Lora Bold"/>
              </a:rPr>
              <a:t>Gambar disamping menunjukan</a:t>
            </a:r>
          </a:p>
          <a:p>
            <a:pPr marL="0" lvl="0" indent="0" algn="just">
              <a:lnSpc>
                <a:spcPts val="4474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ora Bold"/>
              </a:rPr>
              <a:t>konfigurasi multi poin yaitu: komputer  hanya perlu suatul/oprttunggal dan juga hanya mememerlukan suatu kabel trasmisi tunggal sehingga menghemat biaya operasional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/>
          <p:cNvGrpSpPr/>
          <p:nvPr/>
        </p:nvGrpSpPr>
        <p:grpSpPr>
          <a:xfrm>
            <a:off x="12899011" y="-828167"/>
            <a:ext cx="5941818" cy="12149074"/>
            <a:chOff x="0" y="0"/>
            <a:chExt cx="1987776" cy="4064351"/>
          </a:xfrm>
        </p:grpSpPr>
        <p:sp>
          <p:nvSpPr>
            <p:cNvPr id="1048616" name="Freeform 3"/>
            <p:cNvSpPr/>
            <p:nvPr/>
          </p:nvSpPr>
          <p:spPr>
            <a:xfrm>
              <a:off x="0" y="0"/>
              <a:ext cx="1987776" cy="4064351"/>
            </a:xfrm>
            <a:custGeom>
              <a:avLst/>
              <a:gdLst/>
              <a:ahLst/>
              <a:cxnLst/>
              <a:rect l="l" t="t" r="r" b="b"/>
              <a:pathLst>
                <a:path w="1987776" h="4064351">
                  <a:moveTo>
                    <a:pt x="0" y="0"/>
                  </a:moveTo>
                  <a:lnTo>
                    <a:pt x="1987776" y="0"/>
                  </a:lnTo>
                  <a:lnTo>
                    <a:pt x="1987776" y="4064351"/>
                  </a:lnTo>
                  <a:lnTo>
                    <a:pt x="0" y="4064351"/>
                  </a:lnTo>
                  <a:close/>
                </a:path>
              </a:pathLst>
            </a:custGeom>
            <a:solidFill>
              <a:srgbClr val="6C483A"/>
            </a:solidFill>
          </p:spPr>
        </p:sp>
        <p:sp>
          <p:nvSpPr>
            <p:cNvPr id="1048617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48618" name="Freeform 5"/>
          <p:cNvSpPr/>
          <p:nvPr/>
        </p:nvSpPr>
        <p:spPr>
          <a:xfrm>
            <a:off x="16134647" y="8184616"/>
            <a:ext cx="2596948" cy="2596948"/>
          </a:xfrm>
          <a:custGeom>
            <a:avLst/>
            <a:gdLst/>
            <a:ahLst/>
            <a:cxnLst/>
            <a:rect l="l" t="t" r="r" b="b"/>
            <a:pathLst>
              <a:path w="2596948" h="2596948">
                <a:moveTo>
                  <a:pt x="0" y="0"/>
                </a:moveTo>
                <a:lnTo>
                  <a:pt x="2596948" y="0"/>
                </a:lnTo>
                <a:lnTo>
                  <a:pt x="2596948" y="2596948"/>
                </a:lnTo>
                <a:lnTo>
                  <a:pt x="0" y="259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19" name="Freeform 6"/>
          <p:cNvSpPr/>
          <p:nvPr/>
        </p:nvSpPr>
        <p:spPr>
          <a:xfrm>
            <a:off x="-271161" y="-1075121"/>
            <a:ext cx="2599722" cy="2599722"/>
          </a:xfrm>
          <a:custGeom>
            <a:avLst/>
            <a:gdLst/>
            <a:ahLst/>
            <a:cxnLst/>
            <a:rect l="l" t="t" r="r" b="b"/>
            <a:pathLst>
              <a:path w="2599722" h="2599722">
                <a:moveTo>
                  <a:pt x="0" y="0"/>
                </a:moveTo>
                <a:lnTo>
                  <a:pt x="2599722" y="0"/>
                </a:lnTo>
                <a:lnTo>
                  <a:pt x="2599722" y="2599722"/>
                </a:lnTo>
                <a:lnTo>
                  <a:pt x="0" y="2599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0" name="Freeform 7"/>
          <p:cNvSpPr/>
          <p:nvPr/>
        </p:nvSpPr>
        <p:spPr>
          <a:xfrm>
            <a:off x="9322297" y="2795886"/>
            <a:ext cx="8626108" cy="5887162"/>
          </a:xfrm>
          <a:custGeom>
            <a:avLst/>
            <a:gdLst/>
            <a:ahLst/>
            <a:cxnLst/>
            <a:rect l="l" t="t" r="r" b="b"/>
            <a:pathLst>
              <a:path w="8626108" h="5887162">
                <a:moveTo>
                  <a:pt x="0" y="0"/>
                </a:moveTo>
                <a:lnTo>
                  <a:pt x="8626109" y="0"/>
                </a:lnTo>
                <a:lnTo>
                  <a:pt x="8626109" y="5887162"/>
                </a:lnTo>
                <a:lnTo>
                  <a:pt x="0" y="5887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1" name="TextBox 8"/>
          <p:cNvSpPr txBox="1"/>
          <p:nvPr/>
        </p:nvSpPr>
        <p:spPr>
          <a:xfrm>
            <a:off x="0" y="2302891"/>
            <a:ext cx="8535951" cy="654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>
                <a:solidFill>
                  <a:srgbClr val="33261A"/>
                </a:solidFill>
                <a:latin typeface="Montserrat Classic"/>
              </a:rPr>
              <a:t>Flow kontrol adalah teknik untuk memastikan stasiun pengirim tidak mengirimkan data terlalu cepat bagi stasiun penerima.</a:t>
            </a:r>
          </a:p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>
                <a:solidFill>
                  <a:srgbClr val="33261A"/>
                </a:solidFill>
                <a:latin typeface="Montserrat Classic"/>
              </a:rPr>
              <a:t>Flow control penting untuk mencegah penumpukan data di penerima.</a:t>
            </a:r>
          </a:p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>
                <a:solidFill>
                  <a:srgbClr val="33261A"/>
                </a:solidFill>
                <a:latin typeface="Montserrat Classic"/>
              </a:rPr>
              <a:t>Stop-and-wait flow control adalah metode sederhana yang meminta acknowledgment sebelum pengiriman frame berikutnya.</a:t>
            </a:r>
          </a:p>
        </p:txBody>
      </p:sp>
      <p:sp>
        <p:nvSpPr>
          <p:cNvPr id="1048622" name="TextBox 9"/>
          <p:cNvSpPr txBox="1"/>
          <p:nvPr/>
        </p:nvSpPr>
        <p:spPr>
          <a:xfrm>
            <a:off x="3426916" y="628049"/>
            <a:ext cx="8774909" cy="89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91"/>
              </a:lnSpc>
            </a:pPr>
            <a:r>
              <a:rPr lang="en-US" sz="6563">
                <a:solidFill>
                  <a:srgbClr val="000000"/>
                </a:solidFill>
                <a:latin typeface="Montserrat Classic Bold"/>
              </a:rPr>
              <a:t>FLOW KONTROL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2"/>
          <p:cNvSpPr txBox="1"/>
          <p:nvPr/>
        </p:nvSpPr>
        <p:spPr>
          <a:xfrm>
            <a:off x="806817" y="942975"/>
            <a:ext cx="15595016" cy="835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Montserrat Classic Bold"/>
              </a:rPr>
              <a:t>CONTOH EFEK DELAY DAN KECEPATAN TRASMISI</a:t>
            </a:r>
          </a:p>
        </p:txBody>
      </p:sp>
      <p:sp>
        <p:nvSpPr>
          <p:cNvPr id="1048624" name="Freeform 3"/>
          <p:cNvSpPr/>
          <p:nvPr/>
        </p:nvSpPr>
        <p:spPr>
          <a:xfrm>
            <a:off x="-750093" y="8164286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0" y="0"/>
                </a:lnTo>
                <a:lnTo>
                  <a:pt x="2689080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25" name="Freeform 4"/>
          <p:cNvSpPr/>
          <p:nvPr/>
        </p:nvSpPr>
        <p:spPr>
          <a:xfrm>
            <a:off x="16401833" y="-731877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1" y="0"/>
                </a:lnTo>
                <a:lnTo>
                  <a:pt x="2689081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26" name="TextBox 5"/>
          <p:cNvSpPr txBox="1"/>
          <p:nvPr/>
        </p:nvSpPr>
        <p:spPr>
          <a:xfrm>
            <a:off x="594447" y="3354161"/>
            <a:ext cx="16349013" cy="39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7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Efek delay dan kecepatan transmisi terhadap efisiensi transmisi data. Efisiensi transmisi dapat dihitung dengan formula U = 1 / (1 + 2a).</a:t>
            </a:r>
          </a:p>
          <a:p>
            <a:pPr marL="863599" lvl="1" indent="-431800" algn="just">
              <a:lnSpc>
                <a:spcPts val="7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Contoh penggunaan formula dengan parameter jarak, kecepatan, dan ukuran frame.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"/>
          <p:cNvGrpSpPr/>
          <p:nvPr/>
        </p:nvGrpSpPr>
        <p:grpSpPr>
          <a:xfrm>
            <a:off x="364527" y="2740269"/>
            <a:ext cx="8420226" cy="6940276"/>
            <a:chOff x="0" y="0"/>
            <a:chExt cx="2217673" cy="1827892"/>
          </a:xfrm>
        </p:grpSpPr>
        <p:sp>
          <p:nvSpPr>
            <p:cNvPr id="1048627" name="Freeform 3"/>
            <p:cNvSpPr/>
            <p:nvPr/>
          </p:nvSpPr>
          <p:spPr>
            <a:xfrm>
              <a:off x="0" y="0"/>
              <a:ext cx="2217673" cy="1827892"/>
            </a:xfrm>
            <a:custGeom>
              <a:avLst/>
              <a:gdLst/>
              <a:ahLst/>
              <a:cxnLst/>
              <a:rect l="l" t="t" r="r" b="b"/>
              <a:pathLst>
                <a:path w="2217673" h="1827892">
                  <a:moveTo>
                    <a:pt x="0" y="0"/>
                  </a:moveTo>
                  <a:lnTo>
                    <a:pt x="2217673" y="0"/>
                  </a:lnTo>
                  <a:lnTo>
                    <a:pt x="2217673" y="1827892"/>
                  </a:lnTo>
                  <a:lnTo>
                    <a:pt x="0" y="1827892"/>
                  </a:lnTo>
                  <a:close/>
                </a:path>
              </a:pathLst>
            </a:custGeom>
            <a:solidFill>
              <a:srgbClr val="8A4314"/>
            </a:solidFill>
          </p:spPr>
        </p:sp>
        <p:sp>
          <p:nvSpPr>
            <p:cNvPr id="1048628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48629" name="Freeform 5"/>
          <p:cNvSpPr/>
          <p:nvPr/>
        </p:nvSpPr>
        <p:spPr>
          <a:xfrm>
            <a:off x="16401833" y="-731877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1" y="0"/>
                </a:lnTo>
                <a:lnTo>
                  <a:pt x="2689081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30" name="Freeform 6"/>
          <p:cNvSpPr/>
          <p:nvPr/>
        </p:nvSpPr>
        <p:spPr>
          <a:xfrm>
            <a:off x="9144000" y="3162514"/>
            <a:ext cx="8428438" cy="6095786"/>
          </a:xfrm>
          <a:custGeom>
            <a:avLst/>
            <a:gdLst/>
            <a:ahLst/>
            <a:cxnLst/>
            <a:rect l="l" t="t" r="r" b="b"/>
            <a:pathLst>
              <a:path w="8428438" h="6095786">
                <a:moveTo>
                  <a:pt x="0" y="0"/>
                </a:moveTo>
                <a:lnTo>
                  <a:pt x="8428438" y="0"/>
                </a:lnTo>
                <a:lnTo>
                  <a:pt x="8428438" y="6095786"/>
                </a:lnTo>
                <a:lnTo>
                  <a:pt x="0" y="60957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39" r="-1648" b="-539"/>
            </a:stretch>
          </a:blipFill>
        </p:spPr>
      </p:sp>
      <p:sp>
        <p:nvSpPr>
          <p:cNvPr id="1048631" name="TextBox 7"/>
          <p:cNvSpPr txBox="1"/>
          <p:nvPr/>
        </p:nvSpPr>
        <p:spPr>
          <a:xfrm>
            <a:off x="364527" y="2905339"/>
            <a:ext cx="7470761" cy="675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6209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Sliding - window flow control </a:t>
            </a:r>
          </a:p>
          <a:p>
            <a:pPr algn="just">
              <a:lnSpc>
                <a:spcPts val="6209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memungkinkan pengiriman</a:t>
            </a:r>
          </a:p>
          <a:p>
            <a:pPr algn="just">
              <a:lnSpc>
                <a:spcPts val="6209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beberapa frame sebelum menerima   </a:t>
            </a:r>
          </a:p>
          <a:p>
            <a:pPr algn="just">
              <a:lnSpc>
                <a:spcPts val="6209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acknowledgment</a:t>
            </a:r>
          </a:p>
          <a:p>
            <a:pPr marL="647700" lvl="1" indent="-323850" algn="just">
              <a:lnSpc>
                <a:spcPts val="6209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Frame diberi label nomor.</a:t>
            </a:r>
          </a:p>
          <a:p>
            <a:pPr marL="647700" lvl="1" indent="-323850" algn="just">
              <a:lnSpc>
                <a:spcPts val="6209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Contoh proses sliding-window </a:t>
            </a:r>
          </a:p>
          <a:p>
            <a:pPr algn="just">
              <a:lnSpc>
                <a:spcPts val="6209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dengan penggunaan window</a:t>
            </a:r>
          </a:p>
          <a:p>
            <a:pPr algn="just">
              <a:lnSpc>
                <a:spcPts val="6209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     maksimum.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491116" y="544513"/>
            <a:ext cx="13381766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ontserrat Classic Bold"/>
              </a:rPr>
              <a:t>SLIDING - WINDOW FLOW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2"/>
          <p:cNvSpPr txBox="1"/>
          <p:nvPr/>
        </p:nvSpPr>
        <p:spPr>
          <a:xfrm>
            <a:off x="375395" y="3485206"/>
            <a:ext cx="17033271" cy="4911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>
                <a:solidFill>
                  <a:srgbClr val="33261A"/>
                </a:solidFill>
                <a:latin typeface="Montserrat Classic"/>
              </a:rPr>
              <a:t>Contoh konkretnya dari protokol sliding-window dengan penomoran 3 bit dan ukuran maksimum window 7.</a:t>
            </a:r>
          </a:p>
          <a:p>
            <a:pPr marL="820421" lvl="1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>
                <a:solidFill>
                  <a:srgbClr val="33261A"/>
                </a:solidFill>
                <a:latin typeface="Montserrat Classic"/>
              </a:rPr>
              <a:t>Penjelasan tentang bagaimana sliding-window berfungsi dalam dua arah.</a:t>
            </a:r>
          </a:p>
          <a:p>
            <a:pPr marL="820421" lvl="1" indent="-410210" algn="just">
              <a:lnSpc>
                <a:spcPts val="6536"/>
              </a:lnSpc>
              <a:buFont typeface="Arial"/>
              <a:buChar char="•"/>
            </a:pPr>
            <a:r>
              <a:rPr lang="en-US" sz="3800">
                <a:solidFill>
                  <a:srgbClr val="33261A"/>
                </a:solidFill>
                <a:latin typeface="Montserrat Classic"/>
              </a:rPr>
              <a:t>Penjelasan tentang penggunaan teknik piggybacking dalam multipoint link.</a:t>
            </a:r>
          </a:p>
        </p:txBody>
      </p:sp>
      <p:sp>
        <p:nvSpPr>
          <p:cNvPr id="1048634" name="TextBox 3"/>
          <p:cNvSpPr txBox="1"/>
          <p:nvPr/>
        </p:nvSpPr>
        <p:spPr>
          <a:xfrm>
            <a:off x="769837" y="1371241"/>
            <a:ext cx="152786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Montserrat Classic Bold"/>
              </a:rPr>
              <a:t>CONTOH PROTOKOL SLIDING-WINDOW</a:t>
            </a:r>
          </a:p>
        </p:txBody>
      </p:sp>
      <p:sp>
        <p:nvSpPr>
          <p:cNvPr id="1048635" name="Freeform 4"/>
          <p:cNvSpPr/>
          <p:nvPr/>
        </p:nvSpPr>
        <p:spPr>
          <a:xfrm>
            <a:off x="-708426" y="8467701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1" y="0"/>
                </a:lnTo>
                <a:lnTo>
                  <a:pt x="2689081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36" name="Freeform 5"/>
          <p:cNvSpPr/>
          <p:nvPr/>
        </p:nvSpPr>
        <p:spPr>
          <a:xfrm>
            <a:off x="15914760" y="-703257"/>
            <a:ext cx="2689081" cy="2689081"/>
          </a:xfrm>
          <a:custGeom>
            <a:avLst/>
            <a:gdLst/>
            <a:ahLst/>
            <a:cxnLst/>
            <a:rect l="l" t="t" r="r" b="b"/>
            <a:pathLst>
              <a:path w="2689081" h="2689081">
                <a:moveTo>
                  <a:pt x="0" y="0"/>
                </a:moveTo>
                <a:lnTo>
                  <a:pt x="2689080" y="0"/>
                </a:lnTo>
                <a:lnTo>
                  <a:pt x="2689080" y="2689081"/>
                </a:lnTo>
                <a:lnTo>
                  <a:pt x="0" y="268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/>
          <p:cNvGrpSpPr/>
          <p:nvPr/>
        </p:nvGrpSpPr>
        <p:grpSpPr>
          <a:xfrm>
            <a:off x="12899011" y="-828167"/>
            <a:ext cx="5941818" cy="12149074"/>
            <a:chOff x="0" y="0"/>
            <a:chExt cx="1987776" cy="4064351"/>
          </a:xfrm>
        </p:grpSpPr>
        <p:sp>
          <p:nvSpPr>
            <p:cNvPr id="1048616" name="Freeform 3"/>
            <p:cNvSpPr/>
            <p:nvPr/>
          </p:nvSpPr>
          <p:spPr>
            <a:xfrm>
              <a:off x="0" y="0"/>
              <a:ext cx="1987776" cy="4064351"/>
            </a:xfrm>
            <a:custGeom>
              <a:avLst/>
              <a:gdLst/>
              <a:ahLst/>
              <a:cxnLst/>
              <a:rect l="l" t="t" r="r" b="b"/>
              <a:pathLst>
                <a:path w="1987776" h="4064351">
                  <a:moveTo>
                    <a:pt x="0" y="0"/>
                  </a:moveTo>
                  <a:lnTo>
                    <a:pt x="1987776" y="0"/>
                  </a:lnTo>
                  <a:lnTo>
                    <a:pt x="1987776" y="4064351"/>
                  </a:lnTo>
                  <a:lnTo>
                    <a:pt x="0" y="4064351"/>
                  </a:lnTo>
                  <a:close/>
                </a:path>
              </a:pathLst>
            </a:custGeom>
            <a:solidFill>
              <a:srgbClr val="6C483A"/>
            </a:solidFill>
          </p:spPr>
        </p:sp>
        <p:sp>
          <p:nvSpPr>
            <p:cNvPr id="1048617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48618" name="Freeform 5"/>
          <p:cNvSpPr/>
          <p:nvPr/>
        </p:nvSpPr>
        <p:spPr>
          <a:xfrm>
            <a:off x="16134647" y="8184616"/>
            <a:ext cx="2596948" cy="2596948"/>
          </a:xfrm>
          <a:custGeom>
            <a:avLst/>
            <a:gdLst/>
            <a:ahLst/>
            <a:cxnLst/>
            <a:rect l="l" t="t" r="r" b="b"/>
            <a:pathLst>
              <a:path w="2596948" h="2596948">
                <a:moveTo>
                  <a:pt x="0" y="0"/>
                </a:moveTo>
                <a:lnTo>
                  <a:pt x="2596948" y="0"/>
                </a:lnTo>
                <a:lnTo>
                  <a:pt x="2596948" y="2596948"/>
                </a:lnTo>
                <a:lnTo>
                  <a:pt x="0" y="259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19" name="Freeform 6"/>
          <p:cNvSpPr/>
          <p:nvPr/>
        </p:nvSpPr>
        <p:spPr>
          <a:xfrm>
            <a:off x="-271161" y="-1075121"/>
            <a:ext cx="2599722" cy="2599722"/>
          </a:xfrm>
          <a:custGeom>
            <a:avLst/>
            <a:gdLst/>
            <a:ahLst/>
            <a:cxnLst/>
            <a:rect l="l" t="t" r="r" b="b"/>
            <a:pathLst>
              <a:path w="2599722" h="2599722">
                <a:moveTo>
                  <a:pt x="0" y="0"/>
                </a:moveTo>
                <a:lnTo>
                  <a:pt x="2599722" y="0"/>
                </a:lnTo>
                <a:lnTo>
                  <a:pt x="2599722" y="2599722"/>
                </a:lnTo>
                <a:lnTo>
                  <a:pt x="0" y="2599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0" name="Freeform 7"/>
          <p:cNvSpPr/>
          <p:nvPr/>
        </p:nvSpPr>
        <p:spPr>
          <a:xfrm>
            <a:off x="9322297" y="2795886"/>
            <a:ext cx="8626108" cy="5887162"/>
          </a:xfrm>
          <a:custGeom>
            <a:avLst/>
            <a:gdLst/>
            <a:ahLst/>
            <a:cxnLst/>
            <a:rect l="l" t="t" r="r" b="b"/>
            <a:pathLst>
              <a:path w="8626108" h="5887162">
                <a:moveTo>
                  <a:pt x="0" y="0"/>
                </a:moveTo>
                <a:lnTo>
                  <a:pt x="8626109" y="0"/>
                </a:lnTo>
                <a:lnTo>
                  <a:pt x="8626109" y="5887162"/>
                </a:lnTo>
                <a:lnTo>
                  <a:pt x="0" y="5887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1" name="TextBox 8"/>
          <p:cNvSpPr txBox="1"/>
          <p:nvPr/>
        </p:nvSpPr>
        <p:spPr>
          <a:xfrm>
            <a:off x="18698" y="1562701"/>
            <a:ext cx="8535951" cy="866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Bit – bit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ditambahkan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/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disertakan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oleh transmitter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untuk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kode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pendeteksian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kesalahan</a:t>
            </a:r>
            <a:endParaRPr lang="en-US" sz="3200" dirty="0">
              <a:solidFill>
                <a:srgbClr val="33261A"/>
              </a:solidFill>
              <a:latin typeface="Montserrat Classic"/>
            </a:endParaRPr>
          </a:p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2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Tipe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error yang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memungkinkan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:</a:t>
            </a:r>
          </a:p>
          <a:p>
            <a:pPr marL="1148081" lvl="2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Frame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Hilang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: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Suatu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frame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gagal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mencapai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sisi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yang lain</a:t>
            </a:r>
          </a:p>
          <a:p>
            <a:pPr marL="1148081" lvl="2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Frame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Rusak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: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Suatu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frame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tiba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tetapi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beberapa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bit –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bitnya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error.</a:t>
            </a:r>
          </a:p>
          <a:p>
            <a:pPr marL="690881" lvl="1" indent="-345440" algn="just">
              <a:lnSpc>
                <a:spcPts val="5728"/>
              </a:lnSpc>
              <a:buFont typeface="Arial"/>
              <a:buChar char="•"/>
            </a:pP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Parity :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nilai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dari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bit parity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sedemikian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sehingga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character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mempunyai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jumlah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angka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satu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yang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genap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atau</a:t>
            </a:r>
            <a:r>
              <a:rPr lang="en-US" sz="3200" dirty="0">
                <a:solidFill>
                  <a:srgbClr val="33261A"/>
                </a:solidFill>
                <a:latin typeface="Montserrat Classic"/>
              </a:rPr>
              <a:t> </a:t>
            </a:r>
            <a:r>
              <a:rPr lang="en-US" sz="3200" dirty="0" err="1">
                <a:solidFill>
                  <a:srgbClr val="33261A"/>
                </a:solidFill>
                <a:latin typeface="Montserrat Classic"/>
              </a:rPr>
              <a:t>ganjil</a:t>
            </a:r>
            <a:endParaRPr lang="en-US" sz="3200" dirty="0">
              <a:solidFill>
                <a:srgbClr val="33261A"/>
              </a:solidFill>
              <a:latin typeface="Montserrat Classic"/>
            </a:endParaRPr>
          </a:p>
        </p:txBody>
      </p:sp>
      <p:sp>
        <p:nvSpPr>
          <p:cNvPr id="1048622" name="TextBox 9"/>
          <p:cNvSpPr txBox="1"/>
          <p:nvPr/>
        </p:nvSpPr>
        <p:spPr>
          <a:xfrm>
            <a:off x="3426916" y="628049"/>
            <a:ext cx="8774909" cy="89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91"/>
              </a:lnSpc>
            </a:pPr>
            <a:r>
              <a:rPr lang="en-US" sz="6563" dirty="0">
                <a:solidFill>
                  <a:srgbClr val="000000"/>
                </a:solidFill>
                <a:latin typeface="Montserrat Classic Bold"/>
              </a:rPr>
              <a:t>ERROR CONTROL </a:t>
            </a:r>
          </a:p>
        </p:txBody>
      </p:sp>
    </p:spTree>
    <p:extLst>
      <p:ext uri="{BB962C8B-B14F-4D97-AF65-F5344CB8AC3E}">
        <p14:creationId xmlns:p14="http://schemas.microsoft.com/office/powerpoint/2010/main" val="3311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 Classic</vt:lpstr>
      <vt:lpstr>Arimo Bold</vt:lpstr>
      <vt:lpstr>Arial</vt:lpstr>
      <vt:lpstr>Calibri</vt:lpstr>
      <vt:lpstr>Montserrat Classic Bold</vt:lpstr>
      <vt:lpstr>Lora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Cokelat Krem Minimalis Strategi Bisnis Presentasi</dc:title>
  <dc:creator>CPH2457</dc:creator>
  <cp:lastModifiedBy>Tegar Hartady</cp:lastModifiedBy>
  <cp:revision>1</cp:revision>
  <dcterms:created xsi:type="dcterms:W3CDTF">2006-08-15T10:00:00Z</dcterms:created>
  <dcterms:modified xsi:type="dcterms:W3CDTF">2023-10-06T08:14:52Z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3d9fbe39c65e49f6b44983a07b0fc185</vt:lpwstr>
  </property>
</Properties>
</file>